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500" r:id="rId3"/>
    <p:sldId id="498" r:id="rId4"/>
    <p:sldId id="499" r:id="rId5"/>
    <p:sldId id="337" r:id="rId6"/>
    <p:sldId id="395" r:id="rId7"/>
    <p:sldId id="471" r:id="rId8"/>
    <p:sldId id="472" r:id="rId9"/>
    <p:sldId id="473" r:id="rId10"/>
    <p:sldId id="470" r:id="rId11"/>
    <p:sldId id="304" r:id="rId12"/>
    <p:sldId id="313" r:id="rId13"/>
    <p:sldId id="273" r:id="rId14"/>
    <p:sldId id="315" r:id="rId15"/>
    <p:sldId id="361" r:id="rId16"/>
    <p:sldId id="372" r:id="rId17"/>
    <p:sldId id="501" r:id="rId18"/>
    <p:sldId id="502" r:id="rId19"/>
    <p:sldId id="503" r:id="rId20"/>
    <p:sldId id="504" r:id="rId21"/>
    <p:sldId id="475" r:id="rId22"/>
    <p:sldId id="491" r:id="rId23"/>
    <p:sldId id="493" r:id="rId24"/>
    <p:sldId id="492" r:id="rId25"/>
    <p:sldId id="505" r:id="rId26"/>
    <p:sldId id="507" r:id="rId27"/>
    <p:sldId id="506" r:id="rId28"/>
    <p:sldId id="481" r:id="rId29"/>
    <p:sldId id="401" r:id="rId30"/>
    <p:sldId id="403" r:id="rId31"/>
    <p:sldId id="402" r:id="rId32"/>
    <p:sldId id="393" r:id="rId33"/>
    <p:sldId id="394" r:id="rId34"/>
    <p:sldId id="408" r:id="rId35"/>
    <p:sldId id="409" r:id="rId36"/>
    <p:sldId id="494" r:id="rId37"/>
    <p:sldId id="495" r:id="rId38"/>
    <p:sldId id="410" r:id="rId39"/>
    <p:sldId id="496" r:id="rId40"/>
    <p:sldId id="509" r:id="rId41"/>
    <p:sldId id="482" r:id="rId42"/>
    <p:sldId id="485" r:id="rId43"/>
    <p:sldId id="464" r:id="rId44"/>
    <p:sldId id="428" r:id="rId45"/>
    <p:sldId id="435" r:id="rId46"/>
    <p:sldId id="431" r:id="rId47"/>
    <p:sldId id="462" r:id="rId48"/>
    <p:sldId id="420" r:id="rId49"/>
    <p:sldId id="422" r:id="rId50"/>
    <p:sldId id="486" r:id="rId51"/>
    <p:sldId id="426" r:id="rId52"/>
    <p:sldId id="427" r:id="rId53"/>
    <p:sldId id="476" r:id="rId54"/>
    <p:sldId id="477" r:id="rId55"/>
    <p:sldId id="478" r:id="rId56"/>
    <p:sldId id="497" r:id="rId57"/>
    <p:sldId id="488" r:id="rId58"/>
    <p:sldId id="480" r:id="rId59"/>
    <p:sldId id="490" r:id="rId60"/>
    <p:sldId id="487" r:id="rId61"/>
  </p:sldIdLst>
  <p:sldSz cx="12192000" cy="6858000"/>
  <p:notesSz cx="6889750" cy="1002188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rnd" initials="B" lastIdx="1" clrIdx="0">
    <p:extLst>
      <p:ext uri="{19B8F6BF-5375-455C-9EA6-DF929625EA0E}">
        <p15:presenceInfo xmlns:p15="http://schemas.microsoft.com/office/powerpoint/2012/main" userId="Bern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EB17F"/>
    <a:srgbClr val="F73947"/>
    <a:srgbClr val="E3A34D"/>
    <a:srgbClr val="B2A87E"/>
    <a:srgbClr val="E1CCF0"/>
    <a:srgbClr val="FFFF00"/>
    <a:srgbClr val="FC7881"/>
    <a:srgbClr val="FF9933"/>
    <a:srgbClr val="FF66F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4" autoAdjust="0"/>
    <p:restoredTop sz="73367" autoAdjust="0"/>
  </p:normalViewPr>
  <p:slideViewPr>
    <p:cSldViewPr snapToGrid="0">
      <p:cViewPr varScale="1">
        <p:scale>
          <a:sx n="73" d="100"/>
          <a:sy n="73" d="100"/>
        </p:scale>
        <p:origin x="1398" y="72"/>
      </p:cViewPr>
      <p:guideLst/>
    </p:cSldViewPr>
  </p:slideViewPr>
  <p:notesTextViewPr>
    <p:cViewPr>
      <p:scale>
        <a:sx n="100" d="100"/>
        <a:sy n="100" d="100"/>
      </p:scale>
      <p:origin x="0" y="0"/>
    </p:cViewPr>
  </p:notesTextViewPr>
  <p:sorterViewPr>
    <p:cViewPr>
      <p:scale>
        <a:sx n="100" d="100"/>
        <a:sy n="100" d="100"/>
      </p:scale>
      <p:origin x="0" y="-23251"/>
    </p:cViewPr>
  </p:sorterViewPr>
  <p:notesViewPr>
    <p:cSldViewPr snapToGrid="0">
      <p:cViewPr varScale="1">
        <p:scale>
          <a:sx n="71" d="100"/>
          <a:sy n="71" d="100"/>
        </p:scale>
        <p:origin x="2726"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de-DE"/>
          </a:p>
        </p:txBody>
      </p:sp>
      <p:sp>
        <p:nvSpPr>
          <p:cNvPr id="3" name="Datumsplatzhalter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75528677-E5DE-4F30-818B-63073A9A109C}" type="datetimeFigureOut">
              <a:rPr lang="de-DE" smtClean="0"/>
              <a:t>26.04.2023</a:t>
            </a:fld>
            <a:endParaRPr lang="de-DE"/>
          </a:p>
        </p:txBody>
      </p:sp>
      <p:sp>
        <p:nvSpPr>
          <p:cNvPr id="4" name="Folienbildplatzhalter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de-DE"/>
          </a:p>
        </p:txBody>
      </p:sp>
      <p:sp>
        <p:nvSpPr>
          <p:cNvPr id="5" name="Notizenplatzhalter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de-DE"/>
          </a:p>
        </p:txBody>
      </p:sp>
      <p:sp>
        <p:nvSpPr>
          <p:cNvPr id="7" name="Foliennummernplatzhalter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170FF799-14E3-487A-9755-B4D298262597}" type="slidenum">
              <a:rPr lang="de-DE" smtClean="0"/>
              <a:t>‹Nr.›</a:t>
            </a:fld>
            <a:endParaRPr lang="de-DE"/>
          </a:p>
        </p:txBody>
      </p:sp>
    </p:spTree>
    <p:extLst>
      <p:ext uri="{BB962C8B-B14F-4D97-AF65-F5344CB8AC3E}">
        <p14:creationId xmlns:p14="http://schemas.microsoft.com/office/powerpoint/2010/main" val="3645381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acebook.com/groups/AndroidAPSUsers/permalink/309134019108737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ndroidaps.readthedocs.io/en/latest/CROWDIN/de/Usage/COB-calculation.html#erkennung-fehlerhafter-cob-wert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ugarmate.io/"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www.youtube.com/watch?v=4_5K9zH9CFc" TargetMode="External"/><Relationship Id="rId4" Type="http://schemas.openxmlformats.org/officeDocument/2006/relationships/hyperlink" Target="https://fddb.info/db/de/produktgruppen/fleisch/index.html#p1556"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l.facebook.com/l.php?u=https://youtu.be/k8amkz9E66k?fbclid%3DIwAR1APIOpomEBC412sO4qTXQNpgkgBHlXVPKXIupgVYKMZa69dCF66LGIgG4&amp;h=AT1ikQQPPLw2vHT0vuTBwuT8_F-QjQbbjujIzODORg-Gi6p5ZJX9_Z7kdFnS5E5Z2zl-ngLcBCTSVYfiqTLa9-mVqA-amv_ft9A6Qcc3bSkPZ2_HIoEJWXUHXqwneLOPEHO8ApZyfJFVG6U&amp;__tn__=R%5d-R&amp;c%5b0%5d=AT2LWQ9wAmMM3Bhf9b0cOsksQa8Mas1YcytimXTqtZzAaBRCx9xPonuCr1_e_kPnEfRYtL8k-lK7EkXemiKlJy0kTk9xbZ0XYQtbAk86O4SPgqrhPn9F9LuHmTI8tesVzt28RjkLpLv0nVj39zh2sWlb_CEUIGYMk9nqBSlPwbrINrO22Mg4MLTHXoFjjQ8o_2GvQm-7C0pUYtVw5pogp1xSGeTo" TargetMode="External"/><Relationship Id="rId3" Type="http://schemas.openxmlformats.org/officeDocument/2006/relationships/hyperlink" Target="https://www.ncbi.nlm.nih.gov/pubmed/19175902" TargetMode="External"/><Relationship Id="rId7" Type="http://schemas.openxmlformats.org/officeDocument/2006/relationships/hyperlink" Target="https://l.facebook.com/l.php?u=https://youtu.be/k8amkz9E66k?fbclid%3DIwAR0AtNx5v9slvKlVND9Qob5VMf_thTEeSFN8PCj3tBcdsJgEtrPlA6X9hbU&amp;h=AT0lgZFlKQv0OoUkHvrHuaU6Ur5vNb8ilR0MnpmDxVsty5r9EdW2z0TqLAMrrex2nxPnIaU4ldcqWmfbdgtmpUiGCqLrpaSWjsTKFq7FomKgVnsGo7Xd6uQPsq-d99E1yZE&amp;__tn__=R%5d-R&amp;c%5b0%5d=AT2LWQ9wAmMM3Bhf9b0cOsksQa8Mas1YcytimXTqtZzAaBRCx9xPonuCr1_e_kPnEfRYtL8k-lK7EkXemiKlJy0kTk9xbZ0XYQtbAk86O4SPgqrhPn9F9LuHmTI8tesVzt28RjkLpLv0nVj39zh2sWlb_CEUIGYMk9nqBSlPwbrINrO22Mg4MLTHXoFjjQ8o_2GvQm-7C0pUYtVw5pogp1xSGeTo"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l.facebook.com/l.php?u=https://www.icloud.com/shortcuts/ac31808d809f40e1a9e63175f27152ac?fbclid%3DIwAR3owXdhqv8MYuABIvwXn-LJmVVPeXUtO-Vn3QEhNGjH8Qrq6dnhteM4PNc&amp;h=AT2Eu8RzXP8KENr5gPoq5fAAQfuzPZDdrCRJEEWIvs2tpm_ZG4qhRnB4Xb9Lid4EwCtk8LdPskpIYQxh0W-_Pb1ff_BUZ_TumYIWSWibRPDcUWee6U2XADuM_5r7qmXDxzqGDe7Q8JlcGj8&amp;__tn__=R%5d-R&amp;c%5b0%5d=AT2LWQ9wAmMM3Bhf9b0cOsksQa8Mas1YcytimXTqtZzAaBRCx9xPonuCr1_e_kPnEfRYtL8k-lK7EkXemiKlJy0kTk9xbZ0XYQtbAk86O4SPgqrhPn9F9LuHmTI8tesVzt28RjkLpLv0nVj39zh2sWlb_CEUIGYMk9nqBSlPwbrINrO22Mg4MLTHXoFjjQ8o_2GvQm-7C0pUYtVw5pogp1xSGeTo" TargetMode="External"/><Relationship Id="rId5" Type="http://schemas.openxmlformats.org/officeDocument/2006/relationships/hyperlink" Target="https://l.facebook.com/l.php?u=https://www.icloud.com/shortcuts/ac31808d809f40e1a9e63175f27152ac?fbclid%3DIwAR0ZZ8SBV4y3C3QIUi69T0lXmH0rmZb_tdO8dCQ8Cq02ODwX4fyQL8sOWk4&amp;h=AT24mBfohZNMgHmerIE0Jl1DWHq0Troowm90htU2Ca5rWP_ZLrhQdPfEpayAuoLscAA9uklTF-B-J6rTpVCyOEYTy7EEzsBdF3nX6PkKjI6xaL6xARdybiJkd91A2AgiKTA&amp;__tn__=R%5d-R&amp;c%5b0%5d=AT2LWQ9wAmMM3Bhf9b0cOsksQa8Mas1YcytimXTqtZzAaBRCx9xPonuCr1_e_kPnEfRYtL8k-lK7EkXemiKlJy0kTk9xbZ0XYQtbAk86O4SPgqrhPn9F9LuHmTI8tesVzt28RjkLpLv0nVj39zh2sWlb_CEUIGYMk9nqBSlPwbrINrO22Mg4MLTHXoFjjQ8o_2GvQm-7C0pUYtVw5pogp1xSGeTo" TargetMode="External"/><Relationship Id="rId4" Type="http://schemas.openxmlformats.org/officeDocument/2006/relationships/hyperlink" Target="https://play.google.com/store/apps/details?id=info.rueth.fpucalculator&amp;fbclid=IwAR1BhIXaA-iUeK46LT9S8yGNyUs1jl0qhAsnc9sxbOSbGm09b1txFP3n8eE"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facebook.com/l.php?u=https://youtu.be/UGtwnugWfKQ?fbclid%3DIwAR2BwSQOPlcOCV-RB9WXGPpoTto-lLgMc08dYYKfg5W2VcPhRHXD0uQ51F0&amp;h=AT2AygwwzeCMqLoP1cl2H8D95BlhC7g0qB-m2KucbNIaiiYgKpTvNILZaq0okw5TCVkb4ezn5R2AX6J2mYE-AMUyfhy8hAxbSwIhxVlIxickH1wVPNvutstG575ks_nQbNg&amp;__tn__=R%5d-R&amp;c%5b0%5d=AT3Gn9lXbuYNJToGgnPDvXC6lUomNzt5ciOGhD7qUkYGVUrTD0C0iAUIbgBEMiq0nPaBsRVfcIpHJiQYasl2Z_DRpG7xkZYgdFTxdmk-oeb6i1jSQgKUPcsVX4StyWfqloZVy0BmoHPCydBFhAeEuqZc126weT7wDQLbIIkwpwDfbtthUKP3CGbA8kkwaBETh8mk0Ckqxt6d8QGqBCE"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www.ncbi.nlm.nih.gov/pmc/articles/PMC8087942/#ctm2387-bib-0016" TargetMode="External"/><Relationship Id="rId4" Type="http://schemas.openxmlformats.org/officeDocument/2006/relationships/hyperlink" Target="https://www.diabettech.com/looping-a-guide/comparing-the-loop-and-openaps-algorithms/" TargetMode="Externa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www.facebook.com/groups/1782449781971680/user/100006430756965/?__cft__%5b0%5d=AZXmKKxzvgI2jS-YKIjUTMH0q_IJjI7IIIANlT7Yfw4XoPVuduQiiPOR2IyIfQ6ORbmVfb_27KQXN_lrqllFsogDcim5_tXRMP4XQ9AXU0FQlyhmUSV5FY2YlyX5EbaSGMqK9dsD1fm-pAsQr1ntyDR0gfempdFo3EUyJLiLZDygHJkvINH3Oiml9A_DQP86gmM&amp;__tn__=-UC,P-R" TargetMode="External"/><Relationship Id="rId3" Type="http://schemas.openxmlformats.org/officeDocument/2006/relationships/hyperlink" Target="https://youtu.be/yI4eMvUvNyk" TargetMode="External"/><Relationship Id="rId7" Type="http://schemas.openxmlformats.org/officeDocument/2006/relationships/hyperlink" Target="https://www.loopandlearn.org/wp-content/uploads/2021/05/Bolusing-for-Meals-Part-1.pdf?fbclid=IwAR1nEvC9XkJUYGMnkr99eh_a43MnclQabDm9WmHny0OGg7Pt-4KV2CyCmgM"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l.facebook.com/l.php?u=https://youtube.com/playlist?list%3DPLfnu6D6qjfHtXE3b_tpzC4eIMMtHaZNoH%26fbclid%3DIwAR3aPfQYquadL98zsSR7j3ttQEhhrtgIMnpgnWPTBEDs0s-GgV745Qy3gaU&amp;h=AT1gJ8CXJlkR3CdigIIHq_WPQVRcDx3ZsYs4Xn51NjaP40qqX6LtTYVbh1OMdA-BWA9seciwZtNOLUDLdj89kcEJkx27aezWXsR5pvoWimg9cnjL2wpKCo0n2ibrfCi1LrIP07aBe0-pZr0&amp;__tn__=R%5d-R&amp;c%5b0%5d=AT0yGo0ccrrawkJ8tiL1lKKmQcM7NUwwWfVSqNYXOQBZ2ujW7qrt_YyBNvuK-WDVWUjGNkxO-rAikOluR7kCUxsk4-htKaN1ReoqcHhpgsaczpCZPcXoD_oG67sTqYuwK3jEYfXOcTO_i1Adu3etYGoSAcNqR2eeEIvW3lsTvzRVYVU69rRzaFLVuolj0MtmF17mQaaFKj54ZZtr" TargetMode="External"/><Relationship Id="rId5" Type="http://schemas.openxmlformats.org/officeDocument/2006/relationships/hyperlink" Target="https://l.facebook.com/l.php?u=https://youtube.com/playlist?list%3DPLfnu6D6qjfHtXE3b_tpzC4eIMMtHaZNoH%26fbclid%3DIwAR1Wt6mzS3MU6jepzHtZ2SxPWCKMvG7sQRLwuXX-RW8hQjgn5rGSs08Zh6A&amp;h=AT0w5Nw8-4RK0NP2if3kzBcQueOckvj9DrjNHhI6pukxY8_Kn-QUuVMU1IGZT2RXrjRThULLEoMWMd_fDEXsFxcA0RQ5B7l-Iy8fn-SI855ufuA4ybDhNwvcwN-jwr5pk8w&amp;__tn__=R%5d-R&amp;c%5b0%5d=AT0yGo0ccrrawkJ8tiL1lKKmQcM7NUwwWfVSqNYXOQBZ2ujW7qrt_YyBNvuK-WDVWUjGNkxO-rAikOluR7kCUxsk4-htKaN1ReoqcHhpgsaczpCZPcXoD_oG67sTqYuwK3jEYfXOcTO_i1Adu3etYGoSAcNqR2eeEIvW3lsTvzRVYVU69rRzaFLVuolj0MtmF17mQaaFKj54ZZtr" TargetMode="External"/><Relationship Id="rId4" Type="http://schemas.openxmlformats.org/officeDocument/2006/relationships/hyperlink" Target="https://www.facebook.com/groups/2161109864145506/user/100003051449142/?__cft__%5b0%5d=AZU4BBkIKiCUl8sfxJ9izoCDpFTRcZ1Y1FMRhd7LC_x6cGb3t73ggdddnZkT8UxpfRge08xLlxbPeZSHlltK98HuhMtHh6dH-OfbYISzsx6G6ZRbtZjzx983XWJgJ30mJBWlFe9TFJQH2AAh-Srk703M6-ndDLQg_FjofHXYRfo5r43hz2HGPJmSwZHJ8cjP5zY&amp;__tn__=R%5d-R" TargetMode="External"/><Relationship Id="rId9" Type="http://schemas.openxmlformats.org/officeDocument/2006/relationships/hyperlink" Target="https://www.facebook.com/groups/TheLoopedGroup/permalink/2576582025891781/?__cft__%5b0%5d=AZXmKKxzvgI2jS-YKIjUTMH0q_IJjI7IIIANlT7Yfw4XoPVuduQiiPOR2IyIfQ6ORbmVfb_27KQXN_lrqllFsogDcim5_tXRMP4XQ9AXU0FQlyhmUSV5FY2YlyX5EbaSGMqK9dsD1fm-pAsQr1ntyDR0gfempdFo3EUyJLiLZDygHJkvINH3Oiml9A_DQP86gmM&amp;__tn__=,O,P-R"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e.loopercommunity.org/u/LongboatAline"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l.facebook.com/l.php?u=https://diawatch.org/2019/12/30/Automation-use-it-wisely/?fbclid%3DIwAR23kZgr7_rjHOdav-Dv-QM7sSzsXbvFu5Gt49F7Vf2cJe0fSpHzuZ3wQPI&amp;h=AT3_HMTigi_CIXYxiVWwM1K9rguIyxl9t4WBWIoYBVJHNRPzg19X-kIZgo5qdDLhbyAchnXEY8C9Wv2IyfKLG7lhVJhXkdq6Nc7qsdEGX00JIyaCwNv8y7LBfB8mlTLBY0hHw26Qt9kA1rUGtALrpMY"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loopkit.github.io/looptips/how-to/high-bg/?fbclid=IwAR01iIqDSMCvbGEWKZbCE8oQ0zkEQUHWqktaRAYAHxKnS09J_dK1am5mvP0"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liebertpub.com/doi/full/10.1089/dia.2020.2525.abstract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err="1" smtClean="0"/>
              <a:t>For</a:t>
            </a:r>
            <a:r>
              <a:rPr lang="de-DE" baseline="0" dirty="0" smtClean="0"/>
              <a:t> </a:t>
            </a:r>
            <a:r>
              <a:rPr lang="de-DE" baseline="0" dirty="0" err="1" smtClean="0"/>
              <a:t>most</a:t>
            </a:r>
            <a:r>
              <a:rPr lang="de-DE" baseline="0" dirty="0" smtClean="0"/>
              <a:t> </a:t>
            </a:r>
            <a:r>
              <a:rPr lang="de-DE" baseline="0" dirty="0" err="1" smtClean="0"/>
              <a:t>loopers</a:t>
            </a:r>
            <a:r>
              <a:rPr lang="de-DE" baseline="0" dirty="0" smtClean="0"/>
              <a:t>, </a:t>
            </a:r>
            <a:r>
              <a:rPr lang="de-DE" baseline="0" dirty="0" err="1" smtClean="0"/>
              <a:t>meals</a:t>
            </a:r>
            <a:r>
              <a:rPr lang="de-DE" baseline="0" dirty="0" smtClean="0"/>
              <a:t> </a:t>
            </a:r>
            <a:r>
              <a:rPr lang="de-DE" baseline="0" dirty="0" err="1" smtClean="0"/>
              <a:t>are</a:t>
            </a:r>
            <a:r>
              <a:rPr lang="de-DE" baseline="0" dirty="0" smtClean="0"/>
              <a:t> </a:t>
            </a:r>
            <a:r>
              <a:rPr lang="de-DE" baseline="0" dirty="0" err="1" smtClean="0"/>
              <a:t>the</a:t>
            </a:r>
            <a:r>
              <a:rPr lang="de-DE" baseline="0" dirty="0" smtClean="0"/>
              <a:t> </a:t>
            </a:r>
            <a:r>
              <a:rPr lang="de-DE" baseline="0" dirty="0" err="1" smtClean="0"/>
              <a:t>major</a:t>
            </a:r>
            <a:r>
              <a:rPr lang="de-DE" baseline="0" dirty="0" smtClean="0"/>
              <a:t> </a:t>
            </a:r>
            <a:r>
              <a:rPr lang="de-DE" baseline="0" dirty="0" err="1" smtClean="0"/>
              <a:t>problem</a:t>
            </a:r>
            <a:r>
              <a:rPr lang="de-DE" baseline="0" dirty="0" smtClean="0"/>
              <a:t> </a:t>
            </a:r>
            <a:r>
              <a:rPr lang="de-DE" baseline="0" dirty="0" err="1" smtClean="0"/>
              <a:t>for</a:t>
            </a:r>
            <a:r>
              <a:rPr lang="de-DE" baseline="0" dirty="0" smtClean="0"/>
              <a:t> </a:t>
            </a:r>
            <a:r>
              <a:rPr lang="de-DE" baseline="0" dirty="0" err="1" smtClean="0"/>
              <a:t>keeping</a:t>
            </a:r>
            <a:r>
              <a:rPr lang="de-DE" baseline="0" dirty="0" smtClean="0"/>
              <a:t> </a:t>
            </a:r>
            <a:r>
              <a:rPr lang="de-DE" baseline="0" dirty="0" err="1" smtClean="0"/>
              <a:t>glucose</a:t>
            </a:r>
            <a:r>
              <a:rPr lang="de-DE" baseline="0" dirty="0" smtClean="0"/>
              <a:t> in </a:t>
            </a:r>
            <a:r>
              <a:rPr lang="de-DE" baseline="0" dirty="0" err="1" smtClean="0"/>
              <a:t>range</a:t>
            </a:r>
            <a:r>
              <a:rPr lang="de-DE" baseline="0" dirty="0" smtClean="0"/>
              <a:t>. </a:t>
            </a:r>
          </a:p>
          <a:p>
            <a:r>
              <a:rPr lang="de-DE" baseline="0" dirty="0" smtClean="0"/>
              <a:t>This </a:t>
            </a:r>
            <a:r>
              <a:rPr lang="de-DE" baseline="0" dirty="0" err="1" smtClean="0"/>
              <a:t>presentation</a:t>
            </a:r>
            <a:r>
              <a:rPr lang="de-DE" baseline="0" dirty="0" smtClean="0"/>
              <a:t> </a:t>
            </a:r>
            <a:r>
              <a:rPr lang="de-DE" baseline="0" dirty="0" err="1" smtClean="0"/>
              <a:t>looks</a:t>
            </a:r>
            <a:r>
              <a:rPr lang="de-DE" baseline="0" dirty="0" smtClean="0"/>
              <a:t> at </a:t>
            </a:r>
            <a:r>
              <a:rPr lang="de-DE" baseline="0" dirty="0" err="1" smtClean="0"/>
              <a:t>the</a:t>
            </a:r>
            <a:r>
              <a:rPr lang="de-DE" baseline="0" dirty="0" smtClean="0"/>
              <a:t> </a:t>
            </a:r>
            <a:r>
              <a:rPr lang="de-DE" baseline="0" dirty="0" err="1" smtClean="0"/>
              <a:t>principle</a:t>
            </a:r>
            <a:r>
              <a:rPr lang="de-DE" baseline="0" dirty="0" smtClean="0"/>
              <a:t> </a:t>
            </a:r>
            <a:r>
              <a:rPr lang="de-DE" baseline="0" dirty="0" err="1" smtClean="0"/>
              <a:t>challenges</a:t>
            </a:r>
            <a:r>
              <a:rPr lang="de-DE" baseline="0" dirty="0" smtClean="0"/>
              <a:t> and </a:t>
            </a:r>
            <a:r>
              <a:rPr lang="de-DE" baseline="0" dirty="0" err="1" smtClean="0"/>
              <a:t>available</a:t>
            </a:r>
            <a:r>
              <a:rPr lang="de-DE" baseline="0" dirty="0" smtClean="0"/>
              <a:t> </a:t>
            </a:r>
            <a:r>
              <a:rPr lang="de-DE" baseline="0" dirty="0" err="1" smtClean="0"/>
              <a:t>solutions</a:t>
            </a:r>
            <a:r>
              <a:rPr lang="de-DE" baseline="0" dirty="0" smtClean="0"/>
              <a:t> </a:t>
            </a:r>
            <a:r>
              <a:rPr lang="de-DE" baseline="0" dirty="0" err="1" smtClean="0"/>
              <a:t>from</a:t>
            </a:r>
            <a:r>
              <a:rPr lang="de-DE" baseline="0" dirty="0" smtClean="0"/>
              <a:t> a </a:t>
            </a:r>
            <a:r>
              <a:rPr lang="de-DE" baseline="0" dirty="0" err="1" smtClean="0"/>
              <a:t>lay</a:t>
            </a:r>
            <a:r>
              <a:rPr lang="de-DE" baseline="0" dirty="0" smtClean="0"/>
              <a:t> </a:t>
            </a:r>
            <a:r>
              <a:rPr lang="de-DE" baseline="0" dirty="0" err="1" smtClean="0"/>
              <a:t>user</a:t>
            </a:r>
            <a:r>
              <a:rPr lang="de-DE" baseline="0" dirty="0" smtClean="0"/>
              <a:t> </a:t>
            </a:r>
            <a:r>
              <a:rPr lang="de-DE" baseline="0" dirty="0" err="1" smtClean="0"/>
              <a:t>perspective</a:t>
            </a:r>
            <a:r>
              <a:rPr lang="de-DE" baseline="0" dirty="0" smtClean="0"/>
              <a:t>. </a:t>
            </a:r>
            <a:r>
              <a:rPr lang="de-DE" baseline="0" dirty="0" err="1" smtClean="0"/>
              <a:t>It</a:t>
            </a:r>
            <a:r>
              <a:rPr lang="de-DE" baseline="0" dirty="0" smtClean="0"/>
              <a:t> </a:t>
            </a:r>
            <a:r>
              <a:rPr lang="de-DE" baseline="0" dirty="0" err="1" smtClean="0"/>
              <a:t>builds</a:t>
            </a:r>
            <a:r>
              <a:rPr lang="de-DE" baseline="0" dirty="0" smtClean="0"/>
              <a:t> on </a:t>
            </a:r>
            <a:r>
              <a:rPr lang="de-DE" baseline="0" dirty="0" err="1" smtClean="0"/>
              <a:t>the</a:t>
            </a:r>
            <a:r>
              <a:rPr lang="de-DE" baseline="0" dirty="0" smtClean="0"/>
              <a:t> </a:t>
            </a:r>
            <a:r>
              <a:rPr lang="de-DE" baseline="0" dirty="0" err="1" smtClean="0"/>
              <a:t>published</a:t>
            </a:r>
            <a:r>
              <a:rPr lang="de-DE" baseline="0" dirty="0" smtClean="0"/>
              <a:t> </a:t>
            </a:r>
            <a:r>
              <a:rPr lang="de-DE" baseline="0" dirty="0" err="1" smtClean="0"/>
              <a:t>learnings</a:t>
            </a:r>
            <a:r>
              <a:rPr lang="de-DE" baseline="0" dirty="0" smtClean="0"/>
              <a:t> </a:t>
            </a:r>
            <a:r>
              <a:rPr lang="de-DE" baseline="0" dirty="0" err="1" smtClean="0"/>
              <a:t>of</a:t>
            </a:r>
            <a:r>
              <a:rPr lang="de-DE" baseline="0" dirty="0" smtClean="0"/>
              <a:t> </a:t>
            </a:r>
            <a:r>
              <a:rPr lang="de-DE" baseline="0" dirty="0" err="1" smtClean="0"/>
              <a:t>looping</a:t>
            </a:r>
            <a:r>
              <a:rPr lang="de-DE" baseline="0" dirty="0" smtClean="0"/>
              <a:t> </a:t>
            </a:r>
            <a:r>
              <a:rPr lang="de-DE" baseline="0" dirty="0" err="1" smtClean="0"/>
              <a:t>pioneer</a:t>
            </a:r>
            <a:r>
              <a:rPr lang="de-DE" baseline="0" dirty="0" smtClean="0"/>
              <a:t> Dana Lewis, and </a:t>
            </a:r>
            <a:r>
              <a:rPr lang="de-DE" baseline="0" dirty="0" err="1" smtClean="0"/>
              <a:t>other</a:t>
            </a:r>
            <a:r>
              <a:rPr lang="de-DE" baseline="0" dirty="0" smtClean="0"/>
              <a:t> </a:t>
            </a:r>
            <a:r>
              <a:rPr lang="de-DE" baseline="0" dirty="0" err="1" smtClean="0"/>
              <a:t>related</a:t>
            </a:r>
            <a:r>
              <a:rPr lang="de-DE" baseline="0" dirty="0" smtClean="0"/>
              <a:t> </a:t>
            </a:r>
            <a:r>
              <a:rPr lang="de-DE" baseline="0" dirty="0" err="1" smtClean="0"/>
              <a:t>literature</a:t>
            </a:r>
            <a:r>
              <a:rPr lang="de-DE" baseline="0" dirty="0" smtClean="0"/>
              <a:t>. </a:t>
            </a:r>
            <a:r>
              <a:rPr lang="de-DE" baseline="0" dirty="0" err="1" smtClean="0"/>
              <a:t>It</a:t>
            </a:r>
            <a:r>
              <a:rPr lang="de-DE" baseline="0" dirty="0" smtClean="0"/>
              <a:t> also </a:t>
            </a:r>
            <a:r>
              <a:rPr lang="de-DE" baseline="0" dirty="0" err="1" smtClean="0"/>
              <a:t>reflects</a:t>
            </a:r>
            <a:r>
              <a:rPr lang="de-DE" baseline="0" dirty="0" smtClean="0"/>
              <a:t> </a:t>
            </a:r>
            <a:r>
              <a:rPr lang="de-DE" baseline="0" dirty="0" err="1" smtClean="0"/>
              <a:t>own</a:t>
            </a:r>
            <a:r>
              <a:rPr lang="de-DE" baseline="0" dirty="0" smtClean="0"/>
              <a:t> </a:t>
            </a:r>
            <a:r>
              <a:rPr lang="de-DE" baseline="0" dirty="0" err="1" smtClean="0"/>
              <a:t>experiences</a:t>
            </a:r>
            <a:r>
              <a:rPr lang="de-DE" baseline="0" dirty="0" smtClean="0"/>
              <a:t>, and </a:t>
            </a:r>
            <a:r>
              <a:rPr lang="de-DE" baseline="0" dirty="0" err="1" smtClean="0"/>
              <a:t>insights</a:t>
            </a:r>
            <a:r>
              <a:rPr lang="de-DE" baseline="0" dirty="0" smtClean="0"/>
              <a:t> </a:t>
            </a:r>
            <a:r>
              <a:rPr lang="de-DE" baseline="0" dirty="0" err="1" smtClean="0"/>
              <a:t>shared</a:t>
            </a:r>
            <a:r>
              <a:rPr lang="de-DE" baseline="0" dirty="0" smtClean="0"/>
              <a:t> on </a:t>
            </a:r>
            <a:r>
              <a:rPr lang="de-DE" baseline="0" dirty="0" err="1" smtClean="0"/>
              <a:t>the</a:t>
            </a:r>
            <a:r>
              <a:rPr lang="de-DE" baseline="0" dirty="0" smtClean="0"/>
              <a:t> </a:t>
            </a:r>
            <a:r>
              <a:rPr lang="de-DE" baseline="0" dirty="0" err="1" smtClean="0"/>
              <a:t>internet</a:t>
            </a:r>
            <a:r>
              <a:rPr lang="de-DE" baseline="0" dirty="0" smtClean="0"/>
              <a:t> </a:t>
            </a:r>
            <a:r>
              <a:rPr lang="de-DE" baseline="0" dirty="0" err="1" smtClean="0"/>
              <a:t>platforms</a:t>
            </a:r>
            <a:r>
              <a:rPr lang="de-DE" baseline="0" dirty="0" smtClean="0"/>
              <a:t> </a:t>
            </a:r>
            <a:r>
              <a:rPr lang="de-DE" baseline="0" dirty="0" err="1" smtClean="0"/>
              <a:t>of</a:t>
            </a:r>
            <a:r>
              <a:rPr lang="de-DE" baseline="0" dirty="0" smtClean="0"/>
              <a:t> </a:t>
            </a:r>
            <a:r>
              <a:rPr lang="de-DE" baseline="0" dirty="0" err="1" smtClean="0"/>
              <a:t>the</a:t>
            </a:r>
            <a:r>
              <a:rPr lang="de-DE" baseline="0" dirty="0" smtClean="0"/>
              <a:t> international </a:t>
            </a:r>
            <a:r>
              <a:rPr lang="de-DE" baseline="0" dirty="0" err="1" smtClean="0"/>
              <a:t>looper</a:t>
            </a:r>
            <a:r>
              <a:rPr lang="de-DE" baseline="0" dirty="0" smtClean="0"/>
              <a:t> </a:t>
            </a:r>
            <a:r>
              <a:rPr lang="de-DE" baseline="0" dirty="0" err="1" smtClean="0"/>
              <a:t>communities</a:t>
            </a:r>
            <a:r>
              <a:rPr lang="de-DE" baseline="0" dirty="0" smtClean="0"/>
              <a:t>.</a:t>
            </a:r>
          </a:p>
          <a:p>
            <a:r>
              <a:rPr lang="de-DE" baseline="0" dirty="0" smtClean="0"/>
              <a:t>The </a:t>
            </a:r>
            <a:r>
              <a:rPr lang="de-DE" baseline="0" dirty="0" err="1" smtClean="0"/>
              <a:t>author</a:t>
            </a:r>
            <a:r>
              <a:rPr lang="de-DE" baseline="0" dirty="0" smtClean="0"/>
              <a:t> </a:t>
            </a:r>
            <a:r>
              <a:rPr lang="de-DE" baseline="0" dirty="0" err="1" smtClean="0"/>
              <a:t>is</a:t>
            </a:r>
            <a:r>
              <a:rPr lang="de-DE" baseline="0" dirty="0" smtClean="0"/>
              <a:t> type1 </a:t>
            </a:r>
            <a:r>
              <a:rPr lang="de-DE" baseline="0" dirty="0" err="1" smtClean="0"/>
              <a:t>diabetic</a:t>
            </a:r>
            <a:r>
              <a:rPr lang="de-DE" baseline="0" dirty="0" smtClean="0"/>
              <a:t> </a:t>
            </a:r>
            <a:r>
              <a:rPr lang="de-DE" baseline="0" dirty="0" err="1" smtClean="0"/>
              <a:t>for</a:t>
            </a:r>
            <a:r>
              <a:rPr lang="de-DE" baseline="0" dirty="0" smtClean="0"/>
              <a:t> </a:t>
            </a:r>
            <a:r>
              <a:rPr lang="de-DE" baseline="0" dirty="0" err="1" smtClean="0"/>
              <a:t>many</a:t>
            </a:r>
            <a:r>
              <a:rPr lang="de-DE" baseline="0" dirty="0" smtClean="0"/>
              <a:t> </a:t>
            </a:r>
            <a:r>
              <a:rPr lang="de-DE" baseline="0" dirty="0" err="1" smtClean="0"/>
              <a:t>years</a:t>
            </a:r>
            <a:r>
              <a:rPr lang="de-DE" baseline="0" dirty="0" smtClean="0"/>
              <a:t>, and </a:t>
            </a:r>
            <a:r>
              <a:rPr lang="de-DE" baseline="0" dirty="0" err="1" smtClean="0"/>
              <a:t>looper</a:t>
            </a:r>
            <a:r>
              <a:rPr lang="de-DE" baseline="0" dirty="0" smtClean="0"/>
              <a:t>  </a:t>
            </a:r>
            <a:r>
              <a:rPr lang="de-DE" baseline="0" dirty="0" err="1" smtClean="0"/>
              <a:t>for</a:t>
            </a:r>
            <a:r>
              <a:rPr lang="de-DE" baseline="0" dirty="0" smtClean="0"/>
              <a:t> </a:t>
            </a:r>
            <a:r>
              <a:rPr lang="de-DE" baseline="0" dirty="0" err="1" smtClean="0"/>
              <a:t>several</a:t>
            </a:r>
            <a:r>
              <a:rPr lang="de-DE" baseline="0" dirty="0" smtClean="0"/>
              <a:t> </a:t>
            </a:r>
            <a:r>
              <a:rPr lang="de-DE" baseline="0" dirty="0" err="1" smtClean="0"/>
              <a:t>years</a:t>
            </a:r>
            <a:r>
              <a:rPr lang="de-DE" baseline="0" dirty="0" smtClean="0"/>
              <a:t>.</a:t>
            </a:r>
          </a:p>
          <a:p>
            <a:r>
              <a:rPr lang="de-DE" baseline="0" dirty="0" smtClean="0"/>
              <a:t>He </a:t>
            </a:r>
            <a:r>
              <a:rPr lang="de-DE" baseline="0" dirty="0" err="1" smtClean="0"/>
              <a:t>uses</a:t>
            </a:r>
            <a:r>
              <a:rPr lang="de-DE" baseline="0" dirty="0" smtClean="0"/>
              <a:t> </a:t>
            </a:r>
            <a:r>
              <a:rPr lang="de-DE" baseline="0" dirty="0" err="1" smtClean="0"/>
              <a:t>AndroidAPS</a:t>
            </a:r>
            <a:r>
              <a:rPr lang="de-DE" baseline="0" dirty="0" smtClean="0"/>
              <a:t>. </a:t>
            </a:r>
            <a:r>
              <a:rPr lang="de-DE" baseline="0" dirty="0" err="1" smtClean="0"/>
              <a:t>Both</a:t>
            </a:r>
            <a:r>
              <a:rPr lang="de-DE" baseline="0" dirty="0" smtClean="0"/>
              <a:t> </a:t>
            </a:r>
            <a:r>
              <a:rPr lang="de-DE" baseline="0" dirty="0" err="1" smtClean="0"/>
              <a:t>his</a:t>
            </a:r>
            <a:r>
              <a:rPr lang="de-DE" baseline="0" dirty="0" smtClean="0"/>
              <a:t> </a:t>
            </a:r>
            <a:r>
              <a:rPr lang="de-DE" baseline="0" dirty="0" err="1" smtClean="0"/>
              <a:t>education</a:t>
            </a:r>
            <a:r>
              <a:rPr lang="de-DE" baseline="0" dirty="0" smtClean="0"/>
              <a:t> in </a:t>
            </a:r>
            <a:r>
              <a:rPr lang="de-DE" baseline="0" dirty="0" err="1" smtClean="0"/>
              <a:t>technical</a:t>
            </a:r>
            <a:r>
              <a:rPr lang="de-DE" baseline="0" dirty="0" smtClean="0"/>
              <a:t> </a:t>
            </a:r>
            <a:r>
              <a:rPr lang="de-DE" baseline="0" dirty="0" err="1" smtClean="0"/>
              <a:t>chemistry</a:t>
            </a:r>
            <a:r>
              <a:rPr lang="de-DE" baseline="0" dirty="0" smtClean="0"/>
              <a:t> and </a:t>
            </a:r>
            <a:r>
              <a:rPr lang="de-DE" baseline="0" dirty="0" err="1" smtClean="0"/>
              <a:t>his</a:t>
            </a:r>
            <a:r>
              <a:rPr lang="de-DE" baseline="0" dirty="0" smtClean="0"/>
              <a:t> </a:t>
            </a:r>
            <a:r>
              <a:rPr lang="de-DE" baseline="0" dirty="0" err="1" smtClean="0"/>
              <a:t>nautical</a:t>
            </a:r>
            <a:r>
              <a:rPr lang="de-DE" baseline="0" dirty="0" smtClean="0"/>
              <a:t> </a:t>
            </a:r>
            <a:r>
              <a:rPr lang="de-DE" baseline="0" dirty="0" err="1" smtClean="0"/>
              <a:t>hobbies</a:t>
            </a:r>
            <a:r>
              <a:rPr lang="de-DE" baseline="0" dirty="0" smtClean="0"/>
              <a:t> </a:t>
            </a:r>
            <a:r>
              <a:rPr lang="de-DE" baseline="0" dirty="0" err="1" smtClean="0"/>
              <a:t>helped</a:t>
            </a:r>
            <a:r>
              <a:rPr lang="de-DE" baseline="0" dirty="0" smtClean="0"/>
              <a:t> </a:t>
            </a:r>
            <a:r>
              <a:rPr lang="de-DE" baseline="0" dirty="0" err="1" smtClean="0"/>
              <a:t>him</a:t>
            </a:r>
            <a:r>
              <a:rPr lang="de-DE" baseline="0" dirty="0" smtClean="0"/>
              <a:t> </a:t>
            </a:r>
            <a:r>
              <a:rPr lang="de-DE" baseline="0" dirty="0" err="1" smtClean="0"/>
              <a:t>understand</a:t>
            </a:r>
            <a:r>
              <a:rPr lang="de-DE" baseline="0" dirty="0" smtClean="0"/>
              <a:t> </a:t>
            </a:r>
            <a:r>
              <a:rPr lang="de-DE" baseline="0" dirty="0" err="1" smtClean="0"/>
              <a:t>aspects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meal</a:t>
            </a:r>
            <a:r>
              <a:rPr lang="de-DE" baseline="0" dirty="0" smtClean="0"/>
              <a:t> </a:t>
            </a:r>
            <a:r>
              <a:rPr lang="de-DE" baseline="0" dirty="0" err="1" smtClean="0"/>
              <a:t>control</a:t>
            </a:r>
            <a:r>
              <a:rPr lang="de-DE" baseline="0" dirty="0" smtClean="0"/>
              <a:t> </a:t>
            </a:r>
            <a:r>
              <a:rPr lang="de-DE" baseline="0" dirty="0" err="1" smtClean="0"/>
              <a:t>problem</a:t>
            </a:r>
            <a:r>
              <a:rPr lang="de-DE" baseline="0" dirty="0" smtClean="0"/>
              <a:t>, and, </a:t>
            </a:r>
            <a:r>
              <a:rPr lang="de-DE" baseline="0" dirty="0" err="1" smtClean="0"/>
              <a:t>hopefully</a:t>
            </a:r>
            <a:r>
              <a:rPr lang="de-DE" baseline="0" dirty="0" smtClean="0"/>
              <a:t>, also </a:t>
            </a:r>
            <a:r>
              <a:rPr lang="de-DE" baseline="0" dirty="0" err="1" smtClean="0"/>
              <a:t>proves</a:t>
            </a:r>
            <a:r>
              <a:rPr lang="de-DE" baseline="0" dirty="0" smtClean="0"/>
              <a:t> </a:t>
            </a:r>
            <a:r>
              <a:rPr lang="de-DE" baseline="0" dirty="0" err="1" smtClean="0"/>
              <a:t>helpful</a:t>
            </a:r>
            <a:r>
              <a:rPr lang="de-DE" baseline="0" dirty="0" smtClean="0"/>
              <a:t> </a:t>
            </a:r>
            <a:r>
              <a:rPr lang="de-DE" baseline="0" dirty="0" err="1" smtClean="0"/>
              <a:t>for</a:t>
            </a:r>
            <a:r>
              <a:rPr lang="de-DE" baseline="0" dirty="0" smtClean="0"/>
              <a:t> </a:t>
            </a:r>
            <a:r>
              <a:rPr lang="de-DE" baseline="0" dirty="0" err="1" smtClean="0"/>
              <a:t>communicating</a:t>
            </a:r>
            <a:r>
              <a:rPr lang="de-DE" baseline="0" dirty="0" smtClean="0"/>
              <a:t> </a:t>
            </a:r>
            <a:r>
              <a:rPr lang="de-DE" baseline="0" dirty="0" err="1" smtClean="0"/>
              <a:t>about</a:t>
            </a:r>
            <a:r>
              <a:rPr lang="de-DE" baseline="0" dirty="0" smtClean="0"/>
              <a:t> it.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smtClean="0"/>
              <a:t>There</a:t>
            </a:r>
            <a:r>
              <a:rPr lang="de-DE" sz="1200" dirty="0" smtClean="0"/>
              <a:t> </a:t>
            </a:r>
            <a:r>
              <a:rPr lang="de-DE" sz="1200" dirty="0" err="1" smtClean="0"/>
              <a:t>are</a:t>
            </a:r>
            <a:r>
              <a:rPr lang="de-DE" sz="1200" dirty="0" smtClean="0"/>
              <a:t> </a:t>
            </a:r>
            <a:r>
              <a:rPr lang="de-DE" sz="1200" dirty="0" err="1" smtClean="0"/>
              <a:t>numerous</a:t>
            </a:r>
            <a:r>
              <a:rPr lang="de-DE" sz="1200" dirty="0" smtClean="0"/>
              <a:t> </a:t>
            </a:r>
            <a:r>
              <a:rPr lang="de-DE" sz="1200" dirty="0" err="1" smtClean="0"/>
              <a:t>references</a:t>
            </a:r>
            <a:r>
              <a:rPr lang="de-DE" sz="1200" dirty="0" smtClean="0"/>
              <a:t> </a:t>
            </a:r>
            <a:r>
              <a:rPr lang="de-DE" sz="1200" dirty="0" err="1" smtClean="0"/>
              <a:t>to</a:t>
            </a:r>
            <a:r>
              <a:rPr lang="de-DE" sz="1200" dirty="0" smtClean="0"/>
              <a:t> </a:t>
            </a:r>
            <a:r>
              <a:rPr lang="de-DE" sz="1200" dirty="0" err="1" smtClean="0"/>
              <a:t>what</a:t>
            </a:r>
            <a:r>
              <a:rPr lang="de-DE" sz="1200" dirty="0" smtClean="0"/>
              <a:t> </a:t>
            </a:r>
            <a:r>
              <a:rPr lang="de-DE" sz="1200" dirty="0" err="1" smtClean="0"/>
              <a:t>other</a:t>
            </a:r>
            <a:r>
              <a:rPr lang="de-DE" sz="1200" dirty="0" smtClean="0"/>
              <a:t> open </a:t>
            </a:r>
            <a:r>
              <a:rPr lang="de-DE" sz="1200" dirty="0" err="1" smtClean="0"/>
              <a:t>source</a:t>
            </a:r>
            <a:r>
              <a:rPr lang="de-DE" sz="1200" dirty="0" smtClean="0"/>
              <a:t> </a:t>
            </a:r>
            <a:r>
              <a:rPr lang="de-DE" sz="1200" dirty="0" err="1" smtClean="0"/>
              <a:t>loopers</a:t>
            </a:r>
            <a:r>
              <a:rPr lang="de-DE" sz="1200" dirty="0" smtClean="0"/>
              <a:t> </a:t>
            </a:r>
            <a:r>
              <a:rPr lang="de-DE" sz="1200" dirty="0" err="1" smtClean="0"/>
              <a:t>have</a:t>
            </a:r>
            <a:r>
              <a:rPr lang="de-DE" sz="1200" dirty="0" smtClean="0"/>
              <a:t> </a:t>
            </a:r>
            <a:r>
              <a:rPr lang="de-DE" sz="1200" dirty="0" err="1" smtClean="0"/>
              <a:t>published</a:t>
            </a:r>
            <a:r>
              <a:rPr lang="de-DE" sz="1200" dirty="0" smtClean="0"/>
              <a:t>. </a:t>
            </a:r>
            <a:r>
              <a:rPr lang="de-DE" sz="1200" dirty="0" err="1" smtClean="0"/>
              <a:t>We</a:t>
            </a:r>
            <a:r>
              <a:rPr lang="de-DE" sz="1200" dirty="0" smtClean="0"/>
              <a:t> all </a:t>
            </a:r>
            <a:r>
              <a:rPr lang="de-DE" sz="1200" dirty="0" err="1" smtClean="0"/>
              <a:t>cannot</a:t>
            </a:r>
            <a:r>
              <a:rPr lang="de-DE" sz="1200" dirty="0" smtClean="0"/>
              <a:t> </a:t>
            </a:r>
            <a:r>
              <a:rPr lang="de-DE" sz="1200" dirty="0" err="1" smtClean="0"/>
              <a:t>guarantee</a:t>
            </a:r>
            <a:r>
              <a:rPr lang="de-DE" sz="1200" dirty="0" smtClean="0"/>
              <a:t> </a:t>
            </a:r>
            <a:r>
              <a:rPr lang="de-DE" sz="1200" dirty="0" err="1" smtClean="0"/>
              <a:t>correctness</a:t>
            </a:r>
            <a:r>
              <a:rPr lang="de-DE" sz="1200" dirty="0" smtClean="0"/>
              <a:t> </a:t>
            </a:r>
            <a:r>
              <a:rPr lang="de-DE" sz="1200" dirty="0" err="1" smtClean="0"/>
              <a:t>of</a:t>
            </a:r>
            <a:r>
              <a:rPr lang="de-DE" sz="1200" dirty="0" smtClean="0"/>
              <a:t> all </a:t>
            </a:r>
            <a:r>
              <a:rPr lang="de-DE" sz="1200" dirty="0" err="1" smtClean="0"/>
              <a:t>content</a:t>
            </a:r>
            <a:r>
              <a:rPr lang="de-DE" sz="1200" dirty="0" smtClean="0"/>
              <a:t>, </a:t>
            </a:r>
            <a:r>
              <a:rPr lang="de-DE" sz="1200" dirty="0" err="1" smtClean="0"/>
              <a:t>or</a:t>
            </a:r>
            <a:r>
              <a:rPr lang="de-DE" sz="1200" dirty="0" smtClean="0"/>
              <a:t> </a:t>
            </a:r>
            <a:r>
              <a:rPr lang="de-DE" sz="1200" dirty="0" err="1" smtClean="0"/>
              <a:t>applicability</a:t>
            </a:r>
            <a:r>
              <a:rPr lang="de-DE" sz="1200" dirty="0" smtClean="0"/>
              <a:t> </a:t>
            </a:r>
            <a:r>
              <a:rPr lang="de-DE" sz="1200" dirty="0" err="1" smtClean="0"/>
              <a:t>to</a:t>
            </a:r>
            <a:r>
              <a:rPr lang="de-DE" sz="1200" dirty="0" smtClean="0"/>
              <a:t> </a:t>
            </a:r>
            <a:r>
              <a:rPr lang="de-DE" sz="1200" dirty="0" err="1" smtClean="0"/>
              <a:t>other</a:t>
            </a:r>
            <a:r>
              <a:rPr lang="de-DE" sz="1200" dirty="0" smtClean="0"/>
              <a:t> </a:t>
            </a:r>
            <a:r>
              <a:rPr lang="de-DE" sz="1200" dirty="0" err="1" smtClean="0"/>
              <a:t>patients</a:t>
            </a:r>
            <a:r>
              <a:rPr lang="de-DE" sz="1200" dirty="0" smtClean="0"/>
              <a:t>, and </a:t>
            </a:r>
            <a:r>
              <a:rPr lang="de-DE" sz="1200" dirty="0" err="1" smtClean="0"/>
              <a:t>assume</a:t>
            </a:r>
            <a:r>
              <a:rPr lang="de-DE" sz="1200" dirty="0" smtClean="0"/>
              <a:t> </a:t>
            </a:r>
            <a:r>
              <a:rPr lang="de-DE" sz="1200" dirty="0" err="1" smtClean="0"/>
              <a:t>no</a:t>
            </a:r>
            <a:r>
              <a:rPr lang="de-DE" sz="1200" dirty="0" smtClean="0"/>
              <a:t> </a:t>
            </a:r>
            <a:r>
              <a:rPr lang="de-DE" sz="1200" dirty="0" err="1" smtClean="0"/>
              <a:t>liablity</a:t>
            </a:r>
            <a:r>
              <a:rPr lang="de-DE" sz="1200" dirty="0" smtClean="0"/>
              <a:t>. In</a:t>
            </a:r>
            <a:r>
              <a:rPr lang="de-DE" sz="1200" baseline="0" dirty="0" smtClean="0"/>
              <a:t> </a:t>
            </a:r>
            <a:r>
              <a:rPr lang="de-DE" sz="1200" baseline="0" dirty="0" err="1" smtClean="0"/>
              <a:t>line</a:t>
            </a:r>
            <a:r>
              <a:rPr lang="de-DE" sz="1200" baseline="0" dirty="0" smtClean="0"/>
              <a:t> </a:t>
            </a:r>
            <a:r>
              <a:rPr lang="de-DE" sz="1200" baseline="0" dirty="0" err="1" smtClean="0"/>
              <a:t>with</a:t>
            </a:r>
            <a:r>
              <a:rPr lang="de-DE" sz="1200" baseline="0" dirty="0" smtClean="0"/>
              <a:t> </a:t>
            </a:r>
            <a:r>
              <a:rPr lang="de-DE" sz="1200" baseline="0" dirty="0" err="1" smtClean="0"/>
              <a:t>our</a:t>
            </a:r>
            <a:r>
              <a:rPr lang="de-DE" sz="1200" baseline="0" dirty="0" smtClean="0"/>
              <a:t> #</a:t>
            </a:r>
            <a:r>
              <a:rPr lang="de-DE" sz="1200" baseline="0" dirty="0" err="1" smtClean="0"/>
              <a:t>WeAreNotWaiting</a:t>
            </a:r>
            <a:r>
              <a:rPr lang="de-DE" sz="1200" baseline="0" dirty="0" smtClean="0"/>
              <a:t> </a:t>
            </a:r>
            <a:r>
              <a:rPr lang="de-DE" sz="1200" baseline="0" dirty="0" err="1" smtClean="0"/>
              <a:t>philosophy</a:t>
            </a:r>
            <a:r>
              <a:rPr lang="de-DE" sz="1200" baseline="0" dirty="0" smtClean="0"/>
              <a:t>, </a:t>
            </a:r>
            <a:r>
              <a:rPr lang="de-DE" sz="1200" baseline="0" dirty="0" err="1" smtClean="0"/>
              <a:t>we</a:t>
            </a:r>
            <a:r>
              <a:rPr lang="de-DE" sz="1200" baseline="0" dirty="0" smtClean="0"/>
              <a:t> like </a:t>
            </a:r>
            <a:r>
              <a:rPr lang="de-DE" sz="1200" baseline="0" dirty="0" err="1" smtClean="0"/>
              <a:t>to</a:t>
            </a:r>
            <a:r>
              <a:rPr lang="de-DE" sz="1200" baseline="0" dirty="0" smtClean="0"/>
              <a:t> </a:t>
            </a:r>
            <a:r>
              <a:rPr lang="de-DE" sz="1200" baseline="0" dirty="0" err="1" smtClean="0"/>
              <a:t>encourage</a:t>
            </a:r>
            <a:r>
              <a:rPr lang="de-DE" sz="1200" baseline="0" dirty="0" smtClean="0"/>
              <a:t> </a:t>
            </a:r>
            <a:r>
              <a:rPr lang="de-DE" sz="1200" baseline="0" dirty="0" err="1" smtClean="0"/>
              <a:t>critiques</a:t>
            </a:r>
            <a:r>
              <a:rPr lang="de-DE" sz="1200" baseline="0" dirty="0" smtClean="0"/>
              <a:t> and </a:t>
            </a:r>
            <a:r>
              <a:rPr lang="de-DE" sz="1200" baseline="0" dirty="0" err="1" smtClean="0"/>
              <a:t>debates</a:t>
            </a:r>
            <a:r>
              <a:rPr lang="de-DE" sz="1200" baseline="0" dirty="0" smtClean="0"/>
              <a:t> so </a:t>
            </a:r>
            <a:r>
              <a:rPr lang="de-DE" sz="1200" baseline="0" dirty="0" err="1" smtClean="0"/>
              <a:t>we</a:t>
            </a:r>
            <a:r>
              <a:rPr lang="de-DE" sz="1200" baseline="0" dirty="0" smtClean="0"/>
              <a:t> all </a:t>
            </a:r>
            <a:r>
              <a:rPr lang="de-DE" sz="1200" baseline="0" dirty="0" err="1" smtClean="0"/>
              <a:t>can</a:t>
            </a:r>
            <a:r>
              <a:rPr lang="de-DE" sz="1200" baseline="0" dirty="0" smtClean="0"/>
              <a:t> </a:t>
            </a:r>
            <a:r>
              <a:rPr lang="de-DE" sz="1200" baseline="0" dirty="0" err="1" smtClean="0"/>
              <a:t>deepen</a:t>
            </a:r>
            <a:r>
              <a:rPr lang="de-DE" sz="1200" baseline="0" dirty="0" smtClean="0"/>
              <a:t> </a:t>
            </a:r>
            <a:r>
              <a:rPr lang="de-DE" sz="1200" baseline="0" dirty="0" err="1" smtClean="0"/>
              <a:t>our</a:t>
            </a:r>
            <a:r>
              <a:rPr lang="de-DE" sz="1200" baseline="0" dirty="0" smtClean="0"/>
              <a:t> </a:t>
            </a:r>
            <a:r>
              <a:rPr lang="de-DE" sz="1200" baseline="0" dirty="0" err="1" smtClean="0"/>
              <a:t>knowledge</a:t>
            </a:r>
            <a:r>
              <a:rPr lang="de-DE" sz="1200" baseline="0" dirty="0" smtClean="0"/>
              <a:t> in </a:t>
            </a:r>
            <a:r>
              <a:rPr lang="de-DE" sz="1200" baseline="0" dirty="0" err="1" smtClean="0"/>
              <a:t>moving</a:t>
            </a:r>
            <a:r>
              <a:rPr lang="de-DE" sz="1200" baseline="0" dirty="0" smtClean="0"/>
              <a:t> </a:t>
            </a:r>
            <a:r>
              <a:rPr lang="de-DE" sz="1200" baseline="0" dirty="0" err="1" smtClean="0"/>
              <a:t>forward</a:t>
            </a:r>
            <a:r>
              <a:rPr lang="de-DE" sz="1200" baseline="0" dirty="0" smtClean="0"/>
              <a:t>..</a:t>
            </a:r>
            <a:endParaRPr lang="de-DE" sz="1200" dirty="0" smtClean="0"/>
          </a:p>
          <a:p>
            <a:r>
              <a:rPr lang="de-DE" baseline="0" dirty="0" err="1" smtClean="0"/>
              <a:t>Please</a:t>
            </a:r>
            <a:r>
              <a:rPr lang="de-DE" baseline="0" dirty="0" smtClean="0"/>
              <a:t> </a:t>
            </a:r>
            <a:r>
              <a:rPr lang="de-DE" baseline="0" dirty="0" err="1" smtClean="0"/>
              <a:t>use</a:t>
            </a:r>
            <a:r>
              <a:rPr lang="de-DE" baseline="0" dirty="0" smtClean="0"/>
              <a:t> </a:t>
            </a:r>
            <a:r>
              <a:rPr lang="de-DE" baseline="0" dirty="0" err="1" smtClean="0"/>
              <a:t>everything</a:t>
            </a:r>
            <a:r>
              <a:rPr lang="de-DE" baseline="0" dirty="0" smtClean="0"/>
              <a:t> </a:t>
            </a:r>
            <a:r>
              <a:rPr lang="de-DE" baseline="0" dirty="0" err="1" smtClean="0"/>
              <a:t>that</a:t>
            </a:r>
            <a:r>
              <a:rPr lang="de-DE" baseline="0" dirty="0" smtClean="0"/>
              <a:t> </a:t>
            </a:r>
            <a:r>
              <a:rPr lang="de-DE" baseline="0" dirty="0" err="1" smtClean="0"/>
              <a:t>is</a:t>
            </a:r>
            <a:r>
              <a:rPr lang="de-DE" baseline="0" dirty="0" smtClean="0"/>
              <a:t> </a:t>
            </a:r>
            <a:r>
              <a:rPr lang="de-DE" baseline="0" dirty="0" err="1" smtClean="0"/>
              <a:t>said</a:t>
            </a:r>
            <a:r>
              <a:rPr lang="de-DE" baseline="0" dirty="0" smtClean="0"/>
              <a:t> </a:t>
            </a:r>
            <a:r>
              <a:rPr lang="de-DE" baseline="0" dirty="0" err="1" smtClean="0"/>
              <a:t>only</a:t>
            </a:r>
            <a:r>
              <a:rPr lang="de-DE" baseline="0" dirty="0" smtClean="0"/>
              <a:t> </a:t>
            </a:r>
            <a:r>
              <a:rPr lang="de-DE" baseline="0" dirty="0" err="1" smtClean="0"/>
              <a:t>to</a:t>
            </a:r>
            <a:r>
              <a:rPr lang="de-DE" baseline="0" dirty="0" smtClean="0"/>
              <a:t> </a:t>
            </a:r>
            <a:r>
              <a:rPr lang="de-DE" baseline="0" dirty="0" err="1" smtClean="0"/>
              <a:t>trigger</a:t>
            </a:r>
            <a:r>
              <a:rPr lang="de-DE" baseline="0" dirty="0" smtClean="0"/>
              <a:t> </a:t>
            </a:r>
            <a:r>
              <a:rPr lang="de-DE" baseline="0" dirty="0" err="1" smtClean="0"/>
              <a:t>thoughts</a:t>
            </a:r>
            <a:r>
              <a:rPr lang="de-DE" baseline="0" dirty="0" smtClean="0"/>
              <a:t> </a:t>
            </a:r>
            <a:r>
              <a:rPr lang="de-DE" baseline="0" dirty="0" err="1" smtClean="0"/>
              <a:t>for</a:t>
            </a:r>
            <a:r>
              <a:rPr lang="de-DE" baseline="0" dirty="0" smtClean="0"/>
              <a:t> </a:t>
            </a:r>
            <a:r>
              <a:rPr lang="de-DE" baseline="0" dirty="0" err="1" smtClean="0"/>
              <a:t>cautious</a:t>
            </a:r>
            <a:r>
              <a:rPr lang="de-DE" baseline="0" dirty="0" smtClean="0"/>
              <a:t> </a:t>
            </a:r>
            <a:r>
              <a:rPr lang="de-DE" baseline="0" dirty="0" err="1" smtClean="0"/>
              <a:t>self-responsible</a:t>
            </a:r>
            <a:r>
              <a:rPr lang="de-DE" baseline="0" dirty="0" smtClean="0"/>
              <a:t> </a:t>
            </a:r>
            <a:r>
              <a:rPr lang="de-DE" baseline="0" dirty="0" err="1" smtClean="0"/>
              <a:t>conclusions</a:t>
            </a:r>
            <a:r>
              <a:rPr lang="de-DE" baseline="0" dirty="0" smtClean="0"/>
              <a:t>. </a:t>
            </a:r>
            <a:r>
              <a:rPr lang="de-DE" baseline="0" dirty="0" err="1" smtClean="0"/>
              <a:t>Seek</a:t>
            </a:r>
            <a:r>
              <a:rPr lang="de-DE" baseline="0" dirty="0" smtClean="0"/>
              <a:t> </a:t>
            </a:r>
            <a:r>
              <a:rPr lang="de-DE" baseline="0" dirty="0" err="1" smtClean="0"/>
              <a:t>further</a:t>
            </a:r>
            <a:r>
              <a:rPr lang="de-DE" baseline="0" dirty="0" smtClean="0"/>
              <a:t> </a:t>
            </a:r>
            <a:r>
              <a:rPr lang="de-DE" baseline="0" dirty="0" err="1" smtClean="0"/>
              <a:t>clarification</a:t>
            </a:r>
            <a:r>
              <a:rPr lang="de-DE" baseline="0" dirty="0" smtClean="0"/>
              <a:t> in </a:t>
            </a:r>
            <a:r>
              <a:rPr lang="de-DE" baseline="0" dirty="0" err="1" smtClean="0"/>
              <a:t>the</a:t>
            </a:r>
            <a:r>
              <a:rPr lang="de-DE" baseline="0" dirty="0" smtClean="0"/>
              <a:t> open-</a:t>
            </a:r>
            <a:r>
              <a:rPr lang="de-DE" baseline="0" dirty="0" err="1" smtClean="0"/>
              <a:t>source</a:t>
            </a:r>
            <a:r>
              <a:rPr lang="de-DE" baseline="0" dirty="0" smtClean="0"/>
              <a:t> </a:t>
            </a:r>
            <a:r>
              <a:rPr lang="de-DE" baseline="0" dirty="0" err="1" smtClean="0"/>
              <a:t>looper</a:t>
            </a:r>
            <a:r>
              <a:rPr lang="de-DE" baseline="0" dirty="0" smtClean="0"/>
              <a:t> </a:t>
            </a:r>
            <a:r>
              <a:rPr lang="de-DE" baseline="0" dirty="0" err="1" smtClean="0"/>
              <a:t>communities</a:t>
            </a:r>
            <a:r>
              <a:rPr lang="de-DE" baseline="0" dirty="0" smtClean="0"/>
              <a:t>, and, </a:t>
            </a:r>
            <a:r>
              <a:rPr lang="de-DE" baseline="0" dirty="0" err="1" smtClean="0"/>
              <a:t>most</a:t>
            </a:r>
            <a:r>
              <a:rPr lang="de-DE" baseline="0" dirty="0" smtClean="0"/>
              <a:t> </a:t>
            </a:r>
            <a:r>
              <a:rPr lang="de-DE" baseline="0" dirty="0" err="1" smtClean="0"/>
              <a:t>importantly</a:t>
            </a:r>
            <a:r>
              <a:rPr lang="de-DE" baseline="0" dirty="0" smtClean="0"/>
              <a:t>, </a:t>
            </a:r>
            <a:r>
              <a:rPr lang="de-DE" baseline="0" dirty="0" err="1" smtClean="0"/>
              <a:t>with</a:t>
            </a:r>
            <a:r>
              <a:rPr lang="de-DE" baseline="0" dirty="0" smtClean="0"/>
              <a:t> </a:t>
            </a:r>
            <a:r>
              <a:rPr lang="de-DE" baseline="0" dirty="0" err="1" smtClean="0"/>
              <a:t>your</a:t>
            </a:r>
            <a:r>
              <a:rPr lang="de-DE" baseline="0" dirty="0" smtClean="0"/>
              <a:t> </a:t>
            </a:r>
            <a:r>
              <a:rPr lang="de-DE" baseline="0" dirty="0" err="1" smtClean="0"/>
              <a:t>doctor</a:t>
            </a:r>
            <a:r>
              <a:rPr lang="de-DE" baseline="0" dirty="0" smtClean="0"/>
              <a:t>. </a:t>
            </a:r>
          </a:p>
          <a:p>
            <a:r>
              <a:rPr lang="de-DE" baseline="0" dirty="0" err="1" smtClean="0"/>
              <a:t>Luckily</a:t>
            </a:r>
            <a:r>
              <a:rPr lang="de-DE" baseline="0" dirty="0" smtClean="0"/>
              <a:t>, just </a:t>
            </a:r>
            <a:r>
              <a:rPr lang="de-DE" baseline="0" dirty="0" err="1" smtClean="0"/>
              <a:t>very</a:t>
            </a:r>
            <a:r>
              <a:rPr lang="de-DE" baseline="0" dirty="0" smtClean="0"/>
              <a:t> </a:t>
            </a:r>
            <a:r>
              <a:rPr lang="de-DE" baseline="0" dirty="0" err="1" smtClean="0"/>
              <a:t>recently</a:t>
            </a:r>
            <a:r>
              <a:rPr lang="de-DE" baseline="0" dirty="0" smtClean="0"/>
              <a:t>, an international </a:t>
            </a:r>
            <a:r>
              <a:rPr lang="de-DE" baseline="0" dirty="0" err="1" smtClean="0"/>
              <a:t>consensus</a:t>
            </a:r>
            <a:r>
              <a:rPr lang="de-DE" baseline="0" dirty="0" smtClean="0"/>
              <a:t> was </a:t>
            </a:r>
            <a:r>
              <a:rPr lang="de-DE" baseline="0" dirty="0" err="1" smtClean="0"/>
              <a:t>published</a:t>
            </a:r>
            <a:r>
              <a:rPr lang="de-DE" baseline="0" dirty="0" smtClean="0"/>
              <a:t> in </a:t>
            </a:r>
            <a:r>
              <a:rPr lang="de-DE" baseline="0" dirty="0" err="1" smtClean="0"/>
              <a:t>one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globally</a:t>
            </a:r>
            <a:r>
              <a:rPr lang="de-DE" baseline="0" dirty="0" smtClean="0"/>
              <a:t> </a:t>
            </a:r>
            <a:r>
              <a:rPr lang="de-DE" baseline="0" dirty="0" err="1" smtClean="0"/>
              <a:t>most</a:t>
            </a:r>
            <a:r>
              <a:rPr lang="de-DE" baseline="0" dirty="0" smtClean="0"/>
              <a:t> </a:t>
            </a:r>
            <a:r>
              <a:rPr lang="de-DE" baseline="0" dirty="0" err="1" smtClean="0"/>
              <a:t>renowned</a:t>
            </a:r>
            <a:r>
              <a:rPr lang="de-DE" baseline="0" dirty="0" smtClean="0"/>
              <a:t> </a:t>
            </a:r>
            <a:r>
              <a:rPr lang="de-DE" baseline="0" dirty="0" err="1" smtClean="0"/>
              <a:t>medical</a:t>
            </a:r>
            <a:r>
              <a:rPr lang="de-DE" baseline="0" dirty="0" smtClean="0"/>
              <a:t>  </a:t>
            </a:r>
            <a:r>
              <a:rPr lang="de-DE" baseline="0" dirty="0" err="1" smtClean="0"/>
              <a:t>journals</a:t>
            </a:r>
            <a:r>
              <a:rPr lang="de-DE" baseline="0" dirty="0" smtClean="0"/>
              <a:t>, </a:t>
            </a:r>
            <a:r>
              <a:rPr lang="de-DE" baseline="0" dirty="0" err="1" smtClean="0"/>
              <a:t>encouraging</a:t>
            </a:r>
            <a:r>
              <a:rPr lang="de-DE" baseline="0" dirty="0" smtClean="0"/>
              <a:t> </a:t>
            </a:r>
            <a:r>
              <a:rPr lang="de-DE" baseline="0" dirty="0" err="1" smtClean="0"/>
              <a:t>our</a:t>
            </a:r>
            <a:r>
              <a:rPr lang="de-DE" baseline="0" dirty="0" smtClean="0"/>
              <a:t> </a:t>
            </a:r>
            <a:r>
              <a:rPr lang="de-DE" baseline="0" dirty="0" err="1" smtClean="0"/>
              <a:t>doctors</a:t>
            </a:r>
            <a:r>
              <a:rPr lang="de-DE" baseline="0" dirty="0" smtClean="0"/>
              <a:t> </a:t>
            </a:r>
            <a:r>
              <a:rPr lang="de-DE" baseline="0" dirty="0" err="1" smtClean="0"/>
              <a:t>to</a:t>
            </a:r>
            <a:r>
              <a:rPr lang="de-DE" baseline="0" dirty="0" smtClean="0"/>
              <a:t> </a:t>
            </a:r>
            <a:r>
              <a:rPr lang="de-DE" baseline="0" dirty="0" err="1" smtClean="0"/>
              <a:t>embrace</a:t>
            </a:r>
            <a:r>
              <a:rPr lang="de-DE" baseline="0" dirty="0" smtClean="0"/>
              <a:t> open-</a:t>
            </a:r>
            <a:r>
              <a:rPr lang="de-DE" baseline="0" dirty="0" err="1" smtClean="0"/>
              <a:t>source</a:t>
            </a:r>
            <a:r>
              <a:rPr lang="de-DE" baseline="0" dirty="0" smtClean="0"/>
              <a:t> </a:t>
            </a:r>
            <a:r>
              <a:rPr lang="de-DE" baseline="0" dirty="0" err="1" smtClean="0"/>
              <a:t>loops</a:t>
            </a:r>
            <a:r>
              <a:rPr lang="de-DE" baseline="0" dirty="0" smtClean="0"/>
              <a:t> </a:t>
            </a:r>
            <a:r>
              <a:rPr lang="de-DE" baseline="0" dirty="0" err="1" smtClean="0"/>
              <a:t>as</a:t>
            </a:r>
            <a:r>
              <a:rPr lang="de-DE" baseline="0" dirty="0" smtClean="0"/>
              <a:t> </a:t>
            </a:r>
            <a:r>
              <a:rPr lang="de-DE" baseline="0" dirty="0" err="1" smtClean="0"/>
              <a:t>viable</a:t>
            </a:r>
            <a:r>
              <a:rPr lang="de-DE" baseline="0" dirty="0" smtClean="0"/>
              <a:t> </a:t>
            </a:r>
            <a:r>
              <a:rPr lang="de-DE" baseline="0" dirty="0" err="1" smtClean="0"/>
              <a:t>options</a:t>
            </a:r>
            <a:r>
              <a:rPr lang="de-DE" baseline="0" dirty="0" smtClean="0"/>
              <a:t> </a:t>
            </a:r>
            <a:r>
              <a:rPr lang="de-DE" baseline="0" dirty="0" err="1" smtClean="0"/>
              <a:t>for</a:t>
            </a:r>
            <a:r>
              <a:rPr lang="de-DE" baseline="0" dirty="0" smtClean="0"/>
              <a:t> </a:t>
            </a:r>
            <a:r>
              <a:rPr lang="de-DE" baseline="0" dirty="0" err="1" smtClean="0"/>
              <a:t>their</a:t>
            </a:r>
            <a:r>
              <a:rPr lang="de-DE" baseline="0" dirty="0" smtClean="0"/>
              <a:t> </a:t>
            </a:r>
            <a:r>
              <a:rPr lang="de-DE" baseline="0" dirty="0" err="1" smtClean="0"/>
              <a:t>patients</a:t>
            </a:r>
            <a:r>
              <a:rPr lang="de-DE" baseline="0" dirty="0" smtClean="0"/>
              <a:t>,  </a:t>
            </a:r>
            <a:r>
              <a:rPr lang="de-DE" baseline="0" dirty="0" err="1" smtClean="0"/>
              <a:t>besides</a:t>
            </a:r>
            <a:r>
              <a:rPr lang="de-DE" baseline="0" dirty="0" smtClean="0"/>
              <a:t> </a:t>
            </a:r>
            <a:r>
              <a:rPr lang="de-DE" baseline="0" dirty="0" err="1" smtClean="0"/>
              <a:t>the</a:t>
            </a:r>
            <a:r>
              <a:rPr lang="de-DE" baseline="0" dirty="0" smtClean="0"/>
              <a:t> </a:t>
            </a:r>
            <a:r>
              <a:rPr lang="de-DE" baseline="0" dirty="0" err="1" smtClean="0"/>
              <a:t>increasing</a:t>
            </a:r>
            <a:r>
              <a:rPr lang="de-DE" baseline="0" dirty="0" smtClean="0"/>
              <a:t> </a:t>
            </a:r>
            <a:r>
              <a:rPr lang="de-DE" baseline="0" dirty="0" err="1" smtClean="0"/>
              <a:t>number</a:t>
            </a:r>
            <a:r>
              <a:rPr lang="de-DE" baseline="0" dirty="0" smtClean="0"/>
              <a:t>, but </a:t>
            </a:r>
            <a:r>
              <a:rPr lang="de-DE" baseline="0" dirty="0" err="1" smtClean="0"/>
              <a:t>more</a:t>
            </a:r>
            <a:r>
              <a:rPr lang="de-DE" baseline="0" dirty="0" smtClean="0"/>
              <a:t> limited </a:t>
            </a:r>
            <a:r>
              <a:rPr lang="de-DE" baseline="0" dirty="0" err="1" smtClean="0"/>
              <a:t>nature</a:t>
            </a:r>
            <a:r>
              <a:rPr lang="de-DE" baseline="0" dirty="0" smtClean="0"/>
              <a:t>, </a:t>
            </a:r>
            <a:r>
              <a:rPr lang="de-DE" baseline="0" dirty="0" err="1" smtClean="0"/>
              <a:t>of</a:t>
            </a:r>
            <a:r>
              <a:rPr lang="de-DE" baseline="0" dirty="0" smtClean="0"/>
              <a:t> </a:t>
            </a:r>
            <a:r>
              <a:rPr lang="de-DE" baseline="0" dirty="0" err="1" smtClean="0"/>
              <a:t>commercial</a:t>
            </a:r>
            <a:r>
              <a:rPr lang="de-DE" baseline="0" dirty="0" smtClean="0"/>
              <a:t> </a:t>
            </a:r>
            <a:r>
              <a:rPr lang="de-DE" baseline="0" dirty="0" err="1" smtClean="0"/>
              <a:t>loops</a:t>
            </a:r>
            <a:r>
              <a:rPr lang="de-DE" baseline="0" dirty="0" smtClean="0"/>
              <a:t> (</a:t>
            </a:r>
            <a:r>
              <a:rPr lang="de-DE" baseline="0" dirty="0" err="1" smtClean="0"/>
              <a:t>next</a:t>
            </a:r>
            <a:r>
              <a:rPr lang="de-DE" baseline="0" dirty="0" smtClean="0"/>
              <a:t> </a:t>
            </a:r>
            <a:r>
              <a:rPr lang="de-DE" baseline="0" dirty="0" err="1" smtClean="0"/>
              <a:t>slide</a:t>
            </a:r>
            <a:r>
              <a:rPr lang="de-DE" baseline="0" dirty="0" smtClean="0"/>
              <a:t>): </a:t>
            </a:r>
            <a:endParaRPr lang="de-DE"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de-DE" i="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i="1" baseline="0" dirty="0" smtClean="0"/>
              <a:t> </a:t>
            </a:r>
            <a:endParaRPr lang="de-DE" i="1" dirty="0"/>
          </a:p>
        </p:txBody>
      </p:sp>
      <p:sp>
        <p:nvSpPr>
          <p:cNvPr id="4" name="Foliennummernplatzhalter 3"/>
          <p:cNvSpPr>
            <a:spLocks noGrp="1"/>
          </p:cNvSpPr>
          <p:nvPr>
            <p:ph type="sldNum" sz="quarter" idx="10"/>
          </p:nvPr>
        </p:nvSpPr>
        <p:spPr/>
        <p:txBody>
          <a:bodyPr/>
          <a:lstStyle/>
          <a:p>
            <a:fld id="{170FF799-14E3-487A-9755-B4D298262597}" type="slidenum">
              <a:rPr lang="de-DE" smtClean="0"/>
              <a:t>1</a:t>
            </a:fld>
            <a:endParaRPr lang="de-DE"/>
          </a:p>
        </p:txBody>
      </p:sp>
    </p:spTree>
    <p:extLst>
      <p:ext uri="{BB962C8B-B14F-4D97-AF65-F5344CB8AC3E}">
        <p14:creationId xmlns:p14="http://schemas.microsoft.com/office/powerpoint/2010/main" val="1253562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 </a:t>
            </a:r>
            <a:r>
              <a:rPr lang="de-DE" b="1" dirty="0" err="1" smtClean="0"/>
              <a:t>graph</a:t>
            </a:r>
            <a:r>
              <a:rPr lang="de-DE" b="1" dirty="0" smtClean="0"/>
              <a:t> on </a:t>
            </a:r>
            <a:r>
              <a:rPr lang="de-DE" b="1" dirty="0" err="1" smtClean="0"/>
              <a:t>the</a:t>
            </a:r>
            <a:r>
              <a:rPr lang="de-DE" b="1" dirty="0" smtClean="0"/>
              <a:t> </a:t>
            </a:r>
            <a:r>
              <a:rPr lang="de-DE" b="1" dirty="0" err="1" smtClean="0"/>
              <a:t>left</a:t>
            </a:r>
            <a:r>
              <a:rPr lang="de-DE" b="1" dirty="0" smtClean="0"/>
              <a:t> </a:t>
            </a:r>
            <a:r>
              <a:rPr lang="de-DE" dirty="0" err="1" smtClean="0"/>
              <a:t>shows</a:t>
            </a:r>
            <a:r>
              <a:rPr lang="de-DE" dirty="0" smtClean="0"/>
              <a:t> </a:t>
            </a:r>
            <a:r>
              <a:rPr lang="de-DE" dirty="0" err="1" smtClean="0"/>
              <a:t>for</a:t>
            </a:r>
            <a:r>
              <a:rPr lang="de-DE" dirty="0" smtClean="0"/>
              <a:t> </a:t>
            </a:r>
            <a:r>
              <a:rPr lang="de-DE" dirty="0" err="1" smtClean="0"/>
              <a:t>various</a:t>
            </a:r>
            <a:r>
              <a:rPr lang="de-DE" dirty="0" smtClean="0"/>
              <a:t> </a:t>
            </a:r>
            <a:r>
              <a:rPr lang="de-DE" dirty="0" err="1" smtClean="0"/>
              <a:t>types</a:t>
            </a:r>
            <a:r>
              <a:rPr lang="de-DE" dirty="0" smtClean="0"/>
              <a:t> </a:t>
            </a:r>
            <a:r>
              <a:rPr lang="de-DE" dirty="0" err="1" smtClean="0"/>
              <a:t>of</a:t>
            </a:r>
            <a:r>
              <a:rPr lang="de-DE" dirty="0" smtClean="0"/>
              <a:t> Insulin </a:t>
            </a:r>
            <a:r>
              <a:rPr lang="de-DE" dirty="0" err="1" smtClean="0"/>
              <a:t>the</a:t>
            </a:r>
            <a:r>
              <a:rPr lang="de-DE" dirty="0" smtClean="0"/>
              <a:t> time </a:t>
            </a:r>
            <a:r>
              <a:rPr lang="de-DE" dirty="0" err="1" smtClean="0"/>
              <a:t>of</a:t>
            </a:r>
            <a:r>
              <a:rPr lang="de-DE" dirty="0" smtClean="0"/>
              <a:t> </a:t>
            </a:r>
            <a:r>
              <a:rPr lang="de-DE" dirty="0" err="1" smtClean="0"/>
              <a:t>peak</a:t>
            </a:r>
            <a:r>
              <a:rPr lang="de-DE" dirty="0" smtClean="0"/>
              <a:t> </a:t>
            </a:r>
            <a:r>
              <a:rPr lang="de-DE" dirty="0" err="1" smtClean="0"/>
              <a:t>activity</a:t>
            </a:r>
            <a:r>
              <a:rPr lang="de-DE" dirty="0" smtClean="0"/>
              <a:t>, and </a:t>
            </a:r>
            <a:r>
              <a:rPr lang="de-DE" dirty="0" err="1" smtClean="0"/>
              <a:t>how</a:t>
            </a:r>
            <a:r>
              <a:rPr lang="de-DE" dirty="0" smtClean="0"/>
              <a:t> </a:t>
            </a:r>
            <a:r>
              <a:rPr lang="de-DE" dirty="0" err="1" smtClean="0"/>
              <a:t>it</a:t>
            </a:r>
            <a:r>
              <a:rPr lang="de-DE" dirty="0" smtClean="0"/>
              <a:t>  </a:t>
            </a:r>
            <a:r>
              <a:rPr lang="de-DE" dirty="0" err="1" smtClean="0"/>
              <a:t>decreases</a:t>
            </a:r>
            <a:r>
              <a:rPr lang="de-DE" dirty="0" smtClean="0"/>
              <a:t> after </a:t>
            </a:r>
            <a:r>
              <a:rPr lang="de-DE" dirty="0" err="1" smtClean="0"/>
              <a:t>the</a:t>
            </a:r>
            <a:r>
              <a:rPr lang="de-DE" dirty="0" smtClean="0"/>
              <a:t> </a:t>
            </a:r>
            <a:r>
              <a:rPr lang="de-DE" dirty="0" err="1" smtClean="0"/>
              <a:t>peak</a:t>
            </a:r>
            <a:r>
              <a:rPr lang="de-DE" dirty="0" smtClean="0"/>
              <a:t> </a:t>
            </a:r>
            <a:r>
              <a:rPr lang="de-DE" dirty="0" err="1" smtClean="0"/>
              <a:t>depending</a:t>
            </a:r>
            <a:r>
              <a:rPr lang="de-DE" dirty="0" smtClean="0"/>
              <a:t> on </a:t>
            </a:r>
            <a:r>
              <a:rPr lang="de-DE" dirty="0" err="1" smtClean="0"/>
              <a:t>the</a:t>
            </a:r>
            <a:r>
              <a:rPr lang="de-DE" dirty="0" smtClean="0"/>
              <a:t> </a:t>
            </a:r>
            <a:r>
              <a:rPr lang="de-DE" dirty="0" err="1" smtClean="0"/>
              <a:t>set</a:t>
            </a:r>
            <a:r>
              <a:rPr lang="de-DE" dirty="0" smtClean="0"/>
              <a:t> DIA (</a:t>
            </a:r>
            <a:r>
              <a:rPr lang="de-DE" dirty="0" err="1" smtClean="0"/>
              <a:t>duration</a:t>
            </a:r>
            <a:r>
              <a:rPr lang="de-DE" dirty="0" smtClean="0"/>
              <a:t> </a:t>
            </a:r>
            <a:r>
              <a:rPr lang="de-DE" dirty="0" err="1" smtClean="0"/>
              <a:t>of</a:t>
            </a:r>
            <a:r>
              <a:rPr lang="de-DE" dirty="0" smtClean="0"/>
              <a:t> </a:t>
            </a:r>
            <a:r>
              <a:rPr lang="de-DE" dirty="0" err="1" smtClean="0"/>
              <a:t>insulin</a:t>
            </a:r>
            <a:r>
              <a:rPr lang="de-DE" dirty="0" smtClean="0"/>
              <a:t> </a:t>
            </a:r>
            <a:r>
              <a:rPr lang="de-DE" dirty="0" err="1" smtClean="0"/>
              <a:t>action</a:t>
            </a:r>
            <a:r>
              <a:rPr lang="de-DE" dirty="0" smtClean="0"/>
              <a:t>;</a:t>
            </a:r>
            <a:r>
              <a:rPr lang="de-DE" baseline="0" dirty="0" smtClean="0"/>
              <a:t> </a:t>
            </a:r>
            <a:r>
              <a:rPr lang="de-DE" baseline="0" dirty="0" err="1" smtClean="0"/>
              <a:t>unfortunately</a:t>
            </a:r>
            <a:r>
              <a:rPr lang="de-DE" baseline="0" dirty="0" smtClean="0"/>
              <a:t>, </a:t>
            </a:r>
            <a:r>
              <a:rPr lang="de-DE" baseline="0" dirty="0" err="1" smtClean="0"/>
              <a:t>the</a:t>
            </a:r>
            <a:r>
              <a:rPr lang="de-DE" baseline="0" dirty="0" smtClean="0"/>
              <a:t> </a:t>
            </a:r>
            <a:r>
              <a:rPr lang="de-DE" baseline="0" dirty="0" err="1" smtClean="0"/>
              <a:t>chart</a:t>
            </a:r>
            <a:r>
              <a:rPr lang="de-DE" baseline="0" dirty="0" smtClean="0"/>
              <a:t> </a:t>
            </a:r>
            <a:r>
              <a:rPr lang="de-DE" baseline="0" dirty="0" err="1" smtClean="0"/>
              <a:t>does</a:t>
            </a:r>
            <a:r>
              <a:rPr lang="de-DE" baseline="0" dirty="0" smtClean="0"/>
              <a:t> not </a:t>
            </a:r>
            <a:r>
              <a:rPr lang="de-DE" baseline="0" dirty="0" err="1" smtClean="0"/>
              <a:t>include</a:t>
            </a:r>
            <a:r>
              <a:rPr lang="de-DE" baseline="0" dirty="0" smtClean="0"/>
              <a:t> </a:t>
            </a:r>
            <a:r>
              <a:rPr lang="de-DE" baseline="0" dirty="0" err="1" smtClean="0"/>
              <a:t>the</a:t>
            </a:r>
            <a:r>
              <a:rPr lang="de-DE" baseline="0" dirty="0" smtClean="0"/>
              <a:t> </a:t>
            </a:r>
            <a:r>
              <a:rPr lang="de-DE" baseline="0" dirty="0" err="1" smtClean="0"/>
              <a:t>important</a:t>
            </a:r>
            <a:r>
              <a:rPr lang="de-DE" baseline="0" dirty="0" smtClean="0"/>
              <a:t> 7 h DIA </a:t>
            </a:r>
            <a:r>
              <a:rPr lang="de-DE" baseline="0" dirty="0" err="1" smtClean="0"/>
              <a:t>curves</a:t>
            </a:r>
            <a:r>
              <a:rPr lang="de-DE" baseline="0" dirty="0" smtClean="0"/>
              <a:t>). </a:t>
            </a:r>
            <a:r>
              <a:rPr lang="de-DE" baseline="0" dirty="0" err="1" smtClean="0"/>
              <a:t>We</a:t>
            </a:r>
            <a:r>
              <a:rPr lang="de-DE" baseline="0" dirty="0" smtClean="0"/>
              <a:t> </a:t>
            </a:r>
            <a:r>
              <a:rPr lang="de-DE" baseline="0" dirty="0" err="1" smtClean="0"/>
              <a:t>can</a:t>
            </a:r>
            <a:r>
              <a:rPr lang="de-DE" baseline="0" dirty="0" smtClean="0"/>
              <a:t> </a:t>
            </a:r>
            <a:r>
              <a:rPr lang="de-DE" baseline="0" dirty="0" err="1" smtClean="0"/>
              <a:t>see</a:t>
            </a:r>
            <a:r>
              <a:rPr lang="de-DE" baseline="0" dirty="0" smtClean="0"/>
              <a:t> (</a:t>
            </a:r>
            <a:r>
              <a:rPr lang="de-DE" baseline="0" dirty="0" err="1" smtClean="0"/>
              <a:t>dotted</a:t>
            </a:r>
            <a:r>
              <a:rPr lang="de-DE" baseline="0" dirty="0" smtClean="0"/>
              <a:t> </a:t>
            </a:r>
            <a:r>
              <a:rPr lang="de-DE" baseline="0" dirty="0" err="1" smtClean="0"/>
              <a:t>lines</a:t>
            </a:r>
            <a:r>
              <a:rPr lang="de-DE" baseline="0" dirty="0" smtClean="0"/>
              <a:t>) </a:t>
            </a:r>
            <a:r>
              <a:rPr lang="de-DE" baseline="0" dirty="0" err="1" smtClean="0"/>
              <a:t>that</a:t>
            </a:r>
            <a:r>
              <a:rPr lang="de-DE" baseline="0" dirty="0" smtClean="0"/>
              <a:t> </a:t>
            </a:r>
            <a:r>
              <a:rPr lang="de-DE" baseline="0" dirty="0" err="1" smtClean="0"/>
              <a:t>active</a:t>
            </a:r>
            <a:r>
              <a:rPr lang="de-DE" baseline="0" dirty="0" smtClean="0"/>
              <a:t> </a:t>
            </a:r>
            <a:r>
              <a:rPr lang="de-DE" baseline="0" dirty="0" err="1" smtClean="0"/>
              <a:t>insulin</a:t>
            </a:r>
            <a:r>
              <a:rPr lang="de-DE" baseline="0" dirty="0" smtClean="0"/>
              <a:t> </a:t>
            </a:r>
            <a:r>
              <a:rPr lang="de-DE" baseline="0" dirty="0" err="1" smtClean="0"/>
              <a:t>amout</a:t>
            </a:r>
            <a:r>
              <a:rPr lang="de-DE" baseline="0" dirty="0" smtClean="0"/>
              <a:t> </a:t>
            </a:r>
            <a:r>
              <a:rPr lang="de-DE" baseline="0" dirty="0" err="1" smtClean="0"/>
              <a:t>can</a:t>
            </a:r>
            <a:r>
              <a:rPr lang="de-DE" baseline="0" dirty="0" smtClean="0"/>
              <a:t> </a:t>
            </a:r>
            <a:r>
              <a:rPr lang="de-DE" baseline="0" dirty="0" err="1" smtClean="0"/>
              <a:t>differ</a:t>
            </a:r>
            <a:r>
              <a:rPr lang="de-DE" baseline="0" dirty="0" smtClean="0"/>
              <a:t> </a:t>
            </a:r>
            <a:r>
              <a:rPr lang="de-DE" baseline="0" dirty="0" err="1" smtClean="0"/>
              <a:t>by</a:t>
            </a:r>
            <a:r>
              <a:rPr lang="de-DE" baseline="0" dirty="0" smtClean="0"/>
              <a:t> </a:t>
            </a:r>
            <a:r>
              <a:rPr lang="de-DE" baseline="0" dirty="0" err="1" smtClean="0"/>
              <a:t>factor</a:t>
            </a:r>
            <a:r>
              <a:rPr lang="de-DE" baseline="0" dirty="0" smtClean="0"/>
              <a:t> </a:t>
            </a:r>
            <a:r>
              <a:rPr lang="de-DE" baseline="0" dirty="0" err="1" smtClean="0"/>
              <a:t>of</a:t>
            </a:r>
            <a:r>
              <a:rPr lang="de-DE" baseline="0" dirty="0" smtClean="0"/>
              <a:t>  2 after 15 </a:t>
            </a:r>
            <a:r>
              <a:rPr lang="de-DE" baseline="0" dirty="0" err="1" smtClean="0"/>
              <a:t>minutes</a:t>
            </a:r>
            <a:r>
              <a:rPr lang="de-DE" baseline="0" dirty="0" smtClean="0"/>
              <a:t>, </a:t>
            </a:r>
            <a:r>
              <a:rPr lang="de-DE" baseline="0" dirty="0" err="1" smtClean="0"/>
              <a:t>or</a:t>
            </a:r>
            <a:r>
              <a:rPr lang="de-DE" baseline="0" dirty="0" smtClean="0"/>
              <a:t> </a:t>
            </a:r>
            <a:r>
              <a:rPr lang="de-DE" baseline="0" dirty="0" err="1" smtClean="0"/>
              <a:t>up</a:t>
            </a:r>
            <a:r>
              <a:rPr lang="de-DE" baseline="0" dirty="0" smtClean="0"/>
              <a:t> </a:t>
            </a:r>
            <a:r>
              <a:rPr lang="de-DE" baseline="0" dirty="0" err="1" smtClean="0"/>
              <a:t>to</a:t>
            </a:r>
            <a:r>
              <a:rPr lang="de-DE" baseline="0" dirty="0" smtClean="0"/>
              <a:t> </a:t>
            </a:r>
            <a:r>
              <a:rPr lang="de-DE" baseline="0" dirty="0" err="1" smtClean="0"/>
              <a:t>factor</a:t>
            </a:r>
            <a:r>
              <a:rPr lang="de-DE" baseline="0" dirty="0" smtClean="0"/>
              <a:t> 3 at 4 </a:t>
            </a:r>
            <a:r>
              <a:rPr lang="de-DE" baseline="0" dirty="0" err="1" smtClean="0"/>
              <a:t>hours</a:t>
            </a:r>
            <a:r>
              <a:rPr lang="de-DE" baseline="0" dirty="0" smtClean="0"/>
              <a:t>. So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very</a:t>
            </a:r>
            <a:r>
              <a:rPr lang="de-DE" baseline="0" dirty="0" smtClean="0"/>
              <a:t> </a:t>
            </a:r>
            <a:r>
              <a:rPr lang="de-DE" baseline="0" dirty="0" err="1" smtClean="0"/>
              <a:t>important</a:t>
            </a:r>
            <a:r>
              <a:rPr lang="de-DE" baseline="0" dirty="0" smtClean="0"/>
              <a:t> </a:t>
            </a:r>
            <a:r>
              <a:rPr lang="de-DE" baseline="0" dirty="0" err="1" smtClean="0"/>
              <a:t>to</a:t>
            </a:r>
            <a:r>
              <a:rPr lang="de-DE" baseline="0" dirty="0" smtClean="0"/>
              <a:t> </a:t>
            </a:r>
            <a:r>
              <a:rPr lang="de-DE" baseline="0" dirty="0" err="1" smtClean="0"/>
              <a:t>give</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a:t>
            </a:r>
            <a:r>
              <a:rPr lang="de-DE" baseline="0" dirty="0" err="1" smtClean="0"/>
              <a:t>the</a:t>
            </a:r>
            <a:r>
              <a:rPr lang="de-DE" baseline="0" dirty="0" smtClean="0"/>
              <a:t> </a:t>
            </a:r>
            <a:r>
              <a:rPr lang="de-DE" baseline="0" dirty="0" err="1" smtClean="0"/>
              <a:t>correct</a:t>
            </a:r>
            <a:r>
              <a:rPr lang="de-DE" baseline="0" dirty="0" smtClean="0"/>
              <a:t> </a:t>
            </a:r>
            <a:r>
              <a:rPr lang="de-DE" baseline="0" dirty="0" err="1" smtClean="0"/>
              <a:t>data</a:t>
            </a:r>
            <a:r>
              <a:rPr lang="de-DE" baseline="0" dirty="0" smtClean="0"/>
              <a:t> on </a:t>
            </a:r>
            <a:r>
              <a:rPr lang="de-DE" baseline="0" dirty="0" err="1" smtClean="0"/>
              <a:t>the</a:t>
            </a:r>
            <a:r>
              <a:rPr lang="de-DE" baseline="0" dirty="0" smtClean="0"/>
              <a:t> </a:t>
            </a:r>
            <a:r>
              <a:rPr lang="de-DE" baseline="0" dirty="0" err="1" smtClean="0"/>
              <a:t>insulin</a:t>
            </a:r>
            <a:r>
              <a:rPr lang="de-DE" baseline="0" dirty="0" smtClean="0"/>
              <a:t> in </a:t>
            </a:r>
            <a:r>
              <a:rPr lang="de-DE" baseline="0" dirty="0" err="1" smtClean="0"/>
              <a:t>use</a:t>
            </a:r>
            <a:r>
              <a:rPr lang="de-DE"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7030A0"/>
                </a:solidFill>
              </a:rPr>
              <a:t>(Beginner </a:t>
            </a:r>
            <a:r>
              <a:rPr lang="de-DE" dirty="0" err="1" smtClean="0">
                <a:solidFill>
                  <a:srgbClr val="7030A0"/>
                </a:solidFill>
              </a:rPr>
              <a:t>loopers</a:t>
            </a:r>
            <a:r>
              <a:rPr lang="de-DE" dirty="0" smtClean="0">
                <a:solidFill>
                  <a:srgbClr val="7030A0"/>
                </a:solidFill>
              </a:rPr>
              <a:t> </a:t>
            </a:r>
            <a:r>
              <a:rPr lang="de-DE" dirty="0" err="1" smtClean="0">
                <a:solidFill>
                  <a:srgbClr val="7030A0"/>
                </a:solidFill>
              </a:rPr>
              <a:t>often</a:t>
            </a:r>
            <a:r>
              <a:rPr lang="de-DE" dirty="0" smtClean="0">
                <a:solidFill>
                  <a:srgbClr val="7030A0"/>
                </a:solidFill>
              </a:rPr>
              <a:t> </a:t>
            </a:r>
            <a:r>
              <a:rPr lang="de-DE" dirty="0" err="1" smtClean="0">
                <a:solidFill>
                  <a:srgbClr val="7030A0"/>
                </a:solidFill>
              </a:rPr>
              <a:t>select</a:t>
            </a:r>
            <a:r>
              <a:rPr lang="de-DE" dirty="0" smtClean="0">
                <a:solidFill>
                  <a:srgbClr val="7030A0"/>
                </a:solidFill>
              </a:rPr>
              <a:t> </a:t>
            </a:r>
            <a:r>
              <a:rPr lang="de-DE" dirty="0" err="1" smtClean="0">
                <a:solidFill>
                  <a:srgbClr val="7030A0"/>
                </a:solidFill>
              </a:rPr>
              <a:t>the</a:t>
            </a:r>
            <a:r>
              <a:rPr lang="de-DE" dirty="0" smtClean="0">
                <a:solidFill>
                  <a:srgbClr val="7030A0"/>
                </a:solidFill>
              </a:rPr>
              <a:t> DIA</a:t>
            </a:r>
            <a:r>
              <a:rPr lang="de-DE" baseline="0" dirty="0" smtClean="0">
                <a:solidFill>
                  <a:srgbClr val="7030A0"/>
                </a:solidFill>
              </a:rPr>
              <a:t> </a:t>
            </a:r>
            <a:r>
              <a:rPr lang="de-DE" dirty="0" err="1" smtClean="0">
                <a:solidFill>
                  <a:srgbClr val="7030A0"/>
                </a:solidFill>
              </a:rPr>
              <a:t>too</a:t>
            </a:r>
            <a:r>
              <a:rPr lang="de-DE" dirty="0" smtClean="0">
                <a:solidFill>
                  <a:srgbClr val="7030A0"/>
                </a:solidFill>
              </a:rPr>
              <a:t> </a:t>
            </a:r>
            <a:r>
              <a:rPr lang="de-DE" dirty="0" err="1" smtClean="0">
                <a:solidFill>
                  <a:srgbClr val="7030A0"/>
                </a:solidFill>
              </a:rPr>
              <a:t>short</a:t>
            </a:r>
            <a:r>
              <a:rPr lang="de-DE" dirty="0" smtClean="0">
                <a:solidFill>
                  <a:srgbClr val="7030A0"/>
                </a:solidFill>
              </a:rPr>
              <a:t>: </a:t>
            </a:r>
            <a:r>
              <a:rPr lang="de-DE" dirty="0" err="1" smtClean="0">
                <a:solidFill>
                  <a:srgbClr val="7030A0"/>
                </a:solidFill>
              </a:rPr>
              <a:t>One</a:t>
            </a:r>
            <a:r>
              <a:rPr lang="de-DE" dirty="0" smtClean="0">
                <a:solidFill>
                  <a:srgbClr val="7030A0"/>
                </a:solidFill>
              </a:rPr>
              <a:t> </a:t>
            </a:r>
            <a:r>
              <a:rPr lang="de-DE" dirty="0" err="1" smtClean="0">
                <a:solidFill>
                  <a:srgbClr val="7030A0"/>
                </a:solidFill>
              </a:rPr>
              <a:t>consequence</a:t>
            </a:r>
            <a:r>
              <a:rPr lang="de-DE" dirty="0" smtClean="0">
                <a:solidFill>
                  <a:srgbClr val="7030A0"/>
                </a:solidFill>
              </a:rPr>
              <a:t> </a:t>
            </a:r>
            <a:r>
              <a:rPr lang="de-DE" dirty="0" err="1" smtClean="0">
                <a:solidFill>
                  <a:srgbClr val="7030A0"/>
                </a:solidFill>
              </a:rPr>
              <a:t>is</a:t>
            </a:r>
            <a:r>
              <a:rPr lang="de-DE" dirty="0" smtClean="0">
                <a:solidFill>
                  <a:srgbClr val="7030A0"/>
                </a:solidFill>
              </a:rPr>
              <a:t>, </a:t>
            </a:r>
            <a:r>
              <a:rPr lang="de-DE" dirty="0" err="1" smtClean="0">
                <a:solidFill>
                  <a:srgbClr val="7030A0"/>
                </a:solidFill>
              </a:rPr>
              <a:t>that</a:t>
            </a:r>
            <a:r>
              <a:rPr lang="de-DE" dirty="0" smtClean="0">
                <a:solidFill>
                  <a:srgbClr val="7030A0"/>
                </a:solidFill>
              </a:rPr>
              <a:t> </a:t>
            </a:r>
            <a:r>
              <a:rPr lang="de-DE" dirty="0" err="1" smtClean="0">
                <a:solidFill>
                  <a:srgbClr val="7030A0"/>
                </a:solidFill>
              </a:rPr>
              <a:t>several</a:t>
            </a:r>
            <a:r>
              <a:rPr lang="de-DE" dirty="0" smtClean="0">
                <a:solidFill>
                  <a:srgbClr val="7030A0"/>
                </a:solidFill>
              </a:rPr>
              <a:t> </a:t>
            </a:r>
            <a:r>
              <a:rPr lang="de-DE" dirty="0" err="1" smtClean="0">
                <a:solidFill>
                  <a:srgbClr val="7030A0"/>
                </a:solidFill>
              </a:rPr>
              <a:t>hours</a:t>
            </a:r>
            <a:r>
              <a:rPr lang="de-DE" dirty="0" smtClean="0">
                <a:solidFill>
                  <a:srgbClr val="7030A0"/>
                </a:solidFill>
              </a:rPr>
              <a:t> after </a:t>
            </a:r>
            <a:r>
              <a:rPr lang="de-DE" dirty="0" err="1" smtClean="0">
                <a:solidFill>
                  <a:srgbClr val="7030A0"/>
                </a:solidFill>
              </a:rPr>
              <a:t>dinner</a:t>
            </a:r>
            <a:r>
              <a:rPr lang="de-DE" dirty="0" smtClean="0">
                <a:solidFill>
                  <a:srgbClr val="7030A0"/>
                </a:solidFill>
              </a:rPr>
              <a:t>, </a:t>
            </a:r>
            <a:r>
              <a:rPr lang="de-DE" dirty="0" err="1" smtClean="0">
                <a:solidFill>
                  <a:srgbClr val="7030A0"/>
                </a:solidFill>
              </a:rPr>
              <a:t>their</a:t>
            </a:r>
            <a:r>
              <a:rPr lang="de-DE" dirty="0" smtClean="0">
                <a:solidFill>
                  <a:srgbClr val="7030A0"/>
                </a:solidFill>
              </a:rPr>
              <a:t> </a:t>
            </a:r>
            <a:r>
              <a:rPr lang="de-DE" dirty="0" err="1" smtClean="0">
                <a:solidFill>
                  <a:srgbClr val="7030A0"/>
                </a:solidFill>
              </a:rPr>
              <a:t>loop</a:t>
            </a:r>
            <a:r>
              <a:rPr lang="de-DE" dirty="0" smtClean="0">
                <a:solidFill>
                  <a:srgbClr val="7030A0"/>
                </a:solidFill>
              </a:rPr>
              <a:t> </a:t>
            </a:r>
            <a:r>
              <a:rPr lang="de-DE" dirty="0" err="1" smtClean="0">
                <a:solidFill>
                  <a:srgbClr val="7030A0"/>
                </a:solidFill>
              </a:rPr>
              <a:t>is</a:t>
            </a:r>
            <a:r>
              <a:rPr lang="de-DE" dirty="0" smtClean="0">
                <a:solidFill>
                  <a:srgbClr val="7030A0"/>
                </a:solidFill>
              </a:rPr>
              <a:t> </a:t>
            </a:r>
            <a:r>
              <a:rPr lang="de-DE" dirty="0" err="1" smtClean="0">
                <a:solidFill>
                  <a:srgbClr val="7030A0"/>
                </a:solidFill>
              </a:rPr>
              <a:t>falsely</a:t>
            </a:r>
            <a:r>
              <a:rPr lang="de-DE" dirty="0" smtClean="0">
                <a:solidFill>
                  <a:srgbClr val="7030A0"/>
                </a:solidFill>
              </a:rPr>
              <a:t> „</a:t>
            </a:r>
            <a:r>
              <a:rPr lang="de-DE" dirty="0" err="1" smtClean="0">
                <a:solidFill>
                  <a:srgbClr val="7030A0"/>
                </a:solidFill>
              </a:rPr>
              <a:t>told</a:t>
            </a:r>
            <a:r>
              <a:rPr lang="de-DE" dirty="0" smtClean="0">
                <a:solidFill>
                  <a:srgbClr val="7030A0"/>
                </a:solidFill>
              </a:rPr>
              <a:t>“ </a:t>
            </a:r>
            <a:r>
              <a:rPr lang="de-DE" dirty="0" err="1" smtClean="0">
                <a:solidFill>
                  <a:srgbClr val="7030A0"/>
                </a:solidFill>
              </a:rPr>
              <a:t>the</a:t>
            </a:r>
            <a:r>
              <a:rPr lang="de-DE" dirty="0" smtClean="0">
                <a:solidFill>
                  <a:srgbClr val="7030A0"/>
                </a:solidFill>
              </a:rPr>
              <a:t> </a:t>
            </a:r>
            <a:r>
              <a:rPr lang="de-DE" dirty="0" err="1" smtClean="0">
                <a:solidFill>
                  <a:srgbClr val="7030A0"/>
                </a:solidFill>
              </a:rPr>
              <a:t>bolus</a:t>
            </a:r>
            <a:r>
              <a:rPr lang="de-DE" dirty="0" smtClean="0">
                <a:solidFill>
                  <a:srgbClr val="7030A0"/>
                </a:solidFill>
              </a:rPr>
              <a:t> </a:t>
            </a:r>
            <a:r>
              <a:rPr lang="de-DE" dirty="0" err="1" smtClean="0">
                <a:solidFill>
                  <a:srgbClr val="7030A0"/>
                </a:solidFill>
              </a:rPr>
              <a:t>is</a:t>
            </a:r>
            <a:r>
              <a:rPr lang="de-DE" dirty="0" smtClean="0">
                <a:solidFill>
                  <a:srgbClr val="7030A0"/>
                </a:solidFill>
              </a:rPr>
              <a:t> </a:t>
            </a:r>
            <a:r>
              <a:rPr lang="de-DE" dirty="0" err="1" smtClean="0">
                <a:solidFill>
                  <a:srgbClr val="7030A0"/>
                </a:solidFill>
              </a:rPr>
              <a:t>already</a:t>
            </a:r>
            <a:r>
              <a:rPr lang="de-DE" dirty="0" smtClean="0">
                <a:solidFill>
                  <a:srgbClr val="7030A0"/>
                </a:solidFill>
              </a:rPr>
              <a:t> </a:t>
            </a:r>
            <a:r>
              <a:rPr lang="de-DE" dirty="0" err="1" smtClean="0">
                <a:solidFill>
                  <a:srgbClr val="7030A0"/>
                </a:solidFill>
              </a:rPr>
              <a:t>very</a:t>
            </a:r>
            <a:r>
              <a:rPr lang="de-DE" dirty="0" smtClean="0">
                <a:solidFill>
                  <a:srgbClr val="7030A0"/>
                </a:solidFill>
              </a:rPr>
              <a:t> </a:t>
            </a:r>
            <a:r>
              <a:rPr lang="de-DE" dirty="0" err="1" smtClean="0">
                <a:solidFill>
                  <a:srgbClr val="7030A0"/>
                </a:solidFill>
              </a:rPr>
              <a:t>weak</a:t>
            </a:r>
            <a:r>
              <a:rPr lang="de-DE" dirty="0" smtClean="0">
                <a:solidFill>
                  <a:srgbClr val="7030A0"/>
                </a:solidFill>
              </a:rPr>
              <a:t>, </a:t>
            </a:r>
            <a:r>
              <a:rPr lang="de-DE" dirty="0" err="1" smtClean="0">
                <a:solidFill>
                  <a:srgbClr val="7030A0"/>
                </a:solidFill>
              </a:rPr>
              <a:t>practically</a:t>
            </a:r>
            <a:r>
              <a:rPr lang="de-DE" dirty="0" smtClean="0">
                <a:solidFill>
                  <a:srgbClr val="7030A0"/>
                </a:solidFill>
              </a:rPr>
              <a:t> </a:t>
            </a:r>
            <a:r>
              <a:rPr lang="de-DE" dirty="0" err="1" smtClean="0">
                <a:solidFill>
                  <a:srgbClr val="7030A0"/>
                </a:solidFill>
              </a:rPr>
              <a:t>gone</a:t>
            </a:r>
            <a:r>
              <a:rPr lang="de-DE" dirty="0" smtClean="0">
                <a:solidFill>
                  <a:srgbClr val="7030A0"/>
                </a:solidFill>
              </a:rPr>
              <a:t>, and will </a:t>
            </a:r>
            <a:r>
              <a:rPr lang="de-DE" dirty="0" err="1" smtClean="0">
                <a:solidFill>
                  <a:srgbClr val="7030A0"/>
                </a:solidFill>
              </a:rPr>
              <a:t>give</a:t>
            </a:r>
            <a:r>
              <a:rPr lang="de-DE" dirty="0" smtClean="0">
                <a:solidFill>
                  <a:srgbClr val="7030A0"/>
                </a:solidFill>
              </a:rPr>
              <a:t> </a:t>
            </a:r>
            <a:r>
              <a:rPr lang="de-DE" dirty="0" err="1" smtClean="0">
                <a:solidFill>
                  <a:srgbClr val="7030A0"/>
                </a:solidFill>
              </a:rPr>
              <a:t>more</a:t>
            </a:r>
            <a:r>
              <a:rPr lang="de-DE" dirty="0" smtClean="0">
                <a:solidFill>
                  <a:srgbClr val="7030A0"/>
                </a:solidFill>
              </a:rPr>
              <a:t> </a:t>
            </a:r>
            <a:r>
              <a:rPr lang="de-DE" dirty="0" err="1" smtClean="0">
                <a:solidFill>
                  <a:srgbClr val="7030A0"/>
                </a:solidFill>
              </a:rPr>
              <a:t>correction</a:t>
            </a:r>
            <a:r>
              <a:rPr lang="de-DE" dirty="0" smtClean="0">
                <a:solidFill>
                  <a:srgbClr val="7030A0"/>
                </a:solidFill>
              </a:rPr>
              <a:t> </a:t>
            </a:r>
            <a:r>
              <a:rPr lang="de-DE" dirty="0" err="1" smtClean="0">
                <a:solidFill>
                  <a:srgbClr val="7030A0"/>
                </a:solidFill>
              </a:rPr>
              <a:t>insulin</a:t>
            </a:r>
            <a:r>
              <a:rPr lang="de-DE" dirty="0" smtClean="0">
                <a:solidFill>
                  <a:srgbClr val="7030A0"/>
                </a:solidFill>
              </a:rPr>
              <a:t> </a:t>
            </a:r>
            <a:r>
              <a:rPr lang="de-DE" dirty="0" err="1" smtClean="0">
                <a:solidFill>
                  <a:srgbClr val="7030A0"/>
                </a:solidFill>
              </a:rPr>
              <a:t>than</a:t>
            </a:r>
            <a:r>
              <a:rPr lang="de-DE" dirty="0" smtClean="0">
                <a:solidFill>
                  <a:srgbClr val="7030A0"/>
                </a:solidFill>
              </a:rPr>
              <a:t> </a:t>
            </a:r>
            <a:r>
              <a:rPr lang="de-DE" dirty="0" err="1" smtClean="0">
                <a:solidFill>
                  <a:srgbClr val="7030A0"/>
                </a:solidFill>
              </a:rPr>
              <a:t>would</a:t>
            </a:r>
            <a:r>
              <a:rPr lang="de-DE" dirty="0" smtClean="0">
                <a:solidFill>
                  <a:srgbClr val="7030A0"/>
                </a:solidFill>
              </a:rPr>
              <a:t> </a:t>
            </a:r>
            <a:r>
              <a:rPr lang="de-DE" dirty="0" err="1" smtClean="0">
                <a:solidFill>
                  <a:srgbClr val="7030A0"/>
                </a:solidFill>
              </a:rPr>
              <a:t>be</a:t>
            </a:r>
            <a:r>
              <a:rPr lang="de-DE" dirty="0" smtClean="0">
                <a:solidFill>
                  <a:srgbClr val="7030A0"/>
                </a:solidFill>
              </a:rPr>
              <a:t> </a:t>
            </a:r>
            <a:r>
              <a:rPr lang="de-DE" dirty="0" err="1" smtClean="0">
                <a:solidFill>
                  <a:srgbClr val="7030A0"/>
                </a:solidFill>
              </a:rPr>
              <a:t>the</a:t>
            </a:r>
            <a:r>
              <a:rPr lang="de-DE" dirty="0" smtClean="0">
                <a:solidFill>
                  <a:srgbClr val="7030A0"/>
                </a:solidFill>
              </a:rPr>
              <a:t> </a:t>
            </a:r>
            <a:r>
              <a:rPr lang="de-DE" dirty="0" err="1" smtClean="0">
                <a:solidFill>
                  <a:srgbClr val="7030A0"/>
                </a:solidFill>
              </a:rPr>
              <a:t>case</a:t>
            </a:r>
            <a:r>
              <a:rPr lang="de-DE" dirty="0" smtClean="0">
                <a:solidFill>
                  <a:srgbClr val="7030A0"/>
                </a:solidFill>
              </a:rPr>
              <a:t> </a:t>
            </a:r>
            <a:r>
              <a:rPr lang="de-DE" dirty="0" err="1" smtClean="0">
                <a:solidFill>
                  <a:srgbClr val="7030A0"/>
                </a:solidFill>
              </a:rPr>
              <a:t>with</a:t>
            </a:r>
            <a:r>
              <a:rPr lang="de-DE" dirty="0" smtClean="0">
                <a:solidFill>
                  <a:srgbClr val="7030A0"/>
                </a:solidFill>
              </a:rPr>
              <a:t> a </a:t>
            </a:r>
            <a:r>
              <a:rPr lang="de-DE" dirty="0" err="1" smtClean="0">
                <a:solidFill>
                  <a:srgbClr val="7030A0"/>
                </a:solidFill>
              </a:rPr>
              <a:t>longer</a:t>
            </a:r>
            <a:r>
              <a:rPr lang="de-DE" dirty="0" smtClean="0">
                <a:solidFill>
                  <a:srgbClr val="7030A0"/>
                </a:solidFill>
              </a:rPr>
              <a:t> </a:t>
            </a:r>
            <a:r>
              <a:rPr lang="de-DE" dirty="0" err="1" smtClean="0">
                <a:solidFill>
                  <a:srgbClr val="7030A0"/>
                </a:solidFill>
              </a:rPr>
              <a:t>set</a:t>
            </a:r>
            <a:r>
              <a:rPr lang="de-DE" dirty="0" smtClean="0">
                <a:solidFill>
                  <a:srgbClr val="7030A0"/>
                </a:solidFill>
              </a:rPr>
              <a:t> DIA. So, </a:t>
            </a:r>
            <a:r>
              <a:rPr lang="de-DE" dirty="0" err="1" smtClean="0">
                <a:solidFill>
                  <a:srgbClr val="7030A0"/>
                </a:solidFill>
              </a:rPr>
              <a:t>it</a:t>
            </a:r>
            <a:r>
              <a:rPr lang="de-DE" dirty="0" smtClean="0">
                <a:solidFill>
                  <a:srgbClr val="7030A0"/>
                </a:solidFill>
              </a:rPr>
              <a:t> </a:t>
            </a:r>
            <a:r>
              <a:rPr lang="de-DE" dirty="0" err="1" smtClean="0">
                <a:solidFill>
                  <a:srgbClr val="7030A0"/>
                </a:solidFill>
              </a:rPr>
              <a:t>is</a:t>
            </a:r>
            <a:r>
              <a:rPr lang="de-DE" dirty="0" smtClean="0">
                <a:solidFill>
                  <a:srgbClr val="7030A0"/>
                </a:solidFill>
              </a:rPr>
              <a:t> not </a:t>
            </a:r>
            <a:r>
              <a:rPr lang="de-DE" dirty="0" err="1" smtClean="0">
                <a:solidFill>
                  <a:srgbClr val="7030A0"/>
                </a:solidFill>
              </a:rPr>
              <a:t>necessarily</a:t>
            </a:r>
            <a:r>
              <a:rPr lang="de-DE" dirty="0" smtClean="0">
                <a:solidFill>
                  <a:srgbClr val="7030A0"/>
                </a:solidFill>
              </a:rPr>
              <a:t> a </a:t>
            </a:r>
            <a:r>
              <a:rPr lang="de-DE" dirty="0" err="1" smtClean="0">
                <a:solidFill>
                  <a:srgbClr val="7030A0"/>
                </a:solidFill>
              </a:rPr>
              <a:t>too</a:t>
            </a:r>
            <a:r>
              <a:rPr lang="de-DE" dirty="0" smtClean="0">
                <a:solidFill>
                  <a:srgbClr val="7030A0"/>
                </a:solidFill>
              </a:rPr>
              <a:t> strong </a:t>
            </a:r>
            <a:r>
              <a:rPr lang="de-DE" dirty="0" err="1" smtClean="0">
                <a:solidFill>
                  <a:srgbClr val="7030A0"/>
                </a:solidFill>
              </a:rPr>
              <a:t>nightly</a:t>
            </a:r>
            <a:r>
              <a:rPr lang="de-DE" dirty="0" smtClean="0">
                <a:solidFill>
                  <a:srgbClr val="7030A0"/>
                </a:solidFill>
              </a:rPr>
              <a:t> ISF </a:t>
            </a:r>
            <a:r>
              <a:rPr lang="de-DE" dirty="0" err="1" smtClean="0">
                <a:solidFill>
                  <a:srgbClr val="7030A0"/>
                </a:solidFill>
              </a:rPr>
              <a:t>that</a:t>
            </a:r>
            <a:r>
              <a:rPr lang="de-DE" dirty="0" smtClean="0">
                <a:solidFill>
                  <a:srgbClr val="7030A0"/>
                </a:solidFill>
              </a:rPr>
              <a:t> </a:t>
            </a:r>
            <a:r>
              <a:rPr lang="de-DE" dirty="0" err="1" smtClean="0">
                <a:solidFill>
                  <a:srgbClr val="7030A0"/>
                </a:solidFill>
              </a:rPr>
              <a:t>can</a:t>
            </a:r>
            <a:r>
              <a:rPr lang="de-DE" dirty="0" smtClean="0">
                <a:solidFill>
                  <a:srgbClr val="7030A0"/>
                </a:solidFill>
              </a:rPr>
              <a:t> </a:t>
            </a:r>
            <a:r>
              <a:rPr lang="de-DE" dirty="0" err="1" smtClean="0">
                <a:solidFill>
                  <a:srgbClr val="7030A0"/>
                </a:solidFill>
              </a:rPr>
              <a:t>lead</a:t>
            </a:r>
            <a:r>
              <a:rPr lang="de-DE" dirty="0" smtClean="0">
                <a:solidFill>
                  <a:srgbClr val="7030A0"/>
                </a:solidFill>
              </a:rPr>
              <a:t> </a:t>
            </a:r>
            <a:r>
              <a:rPr lang="de-DE" dirty="0" err="1" smtClean="0">
                <a:solidFill>
                  <a:srgbClr val="7030A0"/>
                </a:solidFill>
              </a:rPr>
              <a:t>to</a:t>
            </a:r>
            <a:r>
              <a:rPr lang="de-DE" dirty="0" smtClean="0">
                <a:solidFill>
                  <a:srgbClr val="7030A0"/>
                </a:solidFill>
              </a:rPr>
              <a:t> </a:t>
            </a:r>
            <a:r>
              <a:rPr lang="de-DE" dirty="0" err="1" smtClean="0">
                <a:solidFill>
                  <a:srgbClr val="7030A0"/>
                </a:solidFill>
              </a:rPr>
              <a:t>low</a:t>
            </a:r>
            <a:r>
              <a:rPr lang="de-DE" dirty="0" smtClean="0">
                <a:solidFill>
                  <a:srgbClr val="7030A0"/>
                </a:solidFill>
              </a:rPr>
              <a:t> </a:t>
            </a:r>
            <a:r>
              <a:rPr lang="de-DE" dirty="0" err="1" smtClean="0">
                <a:solidFill>
                  <a:srgbClr val="7030A0"/>
                </a:solidFill>
              </a:rPr>
              <a:t>glucose</a:t>
            </a:r>
            <a:r>
              <a:rPr lang="de-DE" dirty="0" smtClean="0">
                <a:solidFill>
                  <a:srgbClr val="7030A0"/>
                </a:solidFill>
              </a:rPr>
              <a:t> </a:t>
            </a:r>
            <a:r>
              <a:rPr lang="de-DE" dirty="0" err="1" smtClean="0">
                <a:solidFill>
                  <a:srgbClr val="7030A0"/>
                </a:solidFill>
              </a:rPr>
              <a:t>values</a:t>
            </a:r>
            <a:r>
              <a:rPr lang="de-DE" dirty="0" smtClean="0">
                <a:solidFill>
                  <a:srgbClr val="7030A0"/>
                </a:solidFill>
              </a:rPr>
              <a:t>!)  </a:t>
            </a:r>
          </a:p>
          <a:p>
            <a:r>
              <a:rPr lang="de-DE" baseline="0" dirty="0" smtClean="0"/>
              <a:t>The rapid </a:t>
            </a:r>
            <a:r>
              <a:rPr lang="de-DE" baseline="0" dirty="0" err="1" smtClean="0"/>
              <a:t>insulins</a:t>
            </a:r>
            <a:r>
              <a:rPr lang="de-DE" baseline="0" dirty="0" smtClean="0"/>
              <a:t> </a:t>
            </a:r>
            <a:r>
              <a:rPr lang="de-DE" baseline="0" dirty="0" err="1" smtClean="0"/>
              <a:t>we</a:t>
            </a:r>
            <a:r>
              <a:rPr lang="de-DE" baseline="0" dirty="0" smtClean="0"/>
              <a:t> </a:t>
            </a:r>
            <a:r>
              <a:rPr lang="de-DE" baseline="0" dirty="0" err="1" smtClean="0"/>
              <a:t>prefer</a:t>
            </a:r>
            <a:r>
              <a:rPr lang="de-DE" baseline="0" dirty="0" smtClean="0"/>
              <a:t> </a:t>
            </a:r>
            <a:r>
              <a:rPr lang="de-DE" baseline="0" dirty="0" err="1" smtClean="0"/>
              <a:t>for</a:t>
            </a:r>
            <a:r>
              <a:rPr lang="de-DE" baseline="0" dirty="0" smtClean="0"/>
              <a:t> </a:t>
            </a:r>
            <a:r>
              <a:rPr lang="de-DE" baseline="0" dirty="0" err="1" smtClean="0"/>
              <a:t>looping</a:t>
            </a:r>
            <a:r>
              <a:rPr lang="de-DE" baseline="0" dirty="0" smtClean="0"/>
              <a:t> (</a:t>
            </a:r>
            <a:r>
              <a:rPr lang="de-DE" baseline="0" dirty="0" err="1" smtClean="0"/>
              <a:t>blue</a:t>
            </a:r>
            <a:r>
              <a:rPr lang="de-DE" baseline="0" dirty="0" smtClean="0"/>
              <a:t> and </a:t>
            </a:r>
            <a:r>
              <a:rPr lang="de-DE" baseline="0" dirty="0" err="1" smtClean="0"/>
              <a:t>gray</a:t>
            </a:r>
            <a:r>
              <a:rPr lang="de-DE" baseline="0" dirty="0" smtClean="0"/>
              <a:t> </a:t>
            </a:r>
            <a:r>
              <a:rPr lang="de-DE" baseline="0" dirty="0" err="1" smtClean="0"/>
              <a:t>curves</a:t>
            </a:r>
            <a:r>
              <a:rPr lang="de-DE" baseline="0" dirty="0" smtClean="0"/>
              <a:t>) </a:t>
            </a:r>
            <a:r>
              <a:rPr lang="de-DE" baseline="0" dirty="0" err="1" smtClean="0"/>
              <a:t>show</a:t>
            </a:r>
            <a:r>
              <a:rPr lang="de-DE" baseline="0" dirty="0" smtClean="0"/>
              <a:t> a time </a:t>
            </a:r>
            <a:r>
              <a:rPr lang="de-DE" baseline="0" dirty="0" err="1" smtClean="0"/>
              <a:t>window</a:t>
            </a:r>
            <a:r>
              <a:rPr lang="de-DE" baseline="0" dirty="0" smtClean="0"/>
              <a:t> </a:t>
            </a:r>
            <a:r>
              <a:rPr lang="de-DE" baseline="0" dirty="0" err="1" smtClean="0"/>
              <a:t>with</a:t>
            </a:r>
            <a:r>
              <a:rPr lang="de-DE" baseline="0" dirty="0" smtClean="0"/>
              <a:t> </a:t>
            </a:r>
            <a:r>
              <a:rPr lang="de-DE" b="0" baseline="0" dirty="0" smtClean="0"/>
              <a:t>high </a:t>
            </a:r>
            <a:r>
              <a:rPr lang="de-DE" b="0" baseline="0" dirty="0" err="1" smtClean="0"/>
              <a:t>activity</a:t>
            </a:r>
            <a:r>
              <a:rPr lang="de-DE" b="0" baseline="0" dirty="0" smtClean="0"/>
              <a:t>  </a:t>
            </a:r>
            <a:r>
              <a:rPr lang="de-DE" baseline="0" dirty="0" err="1" smtClean="0"/>
              <a:t>between</a:t>
            </a:r>
            <a:r>
              <a:rPr lang="de-DE" baseline="0" dirty="0" smtClean="0"/>
              <a:t> 20 </a:t>
            </a:r>
            <a:r>
              <a:rPr lang="de-DE" baseline="0" dirty="0" err="1" smtClean="0"/>
              <a:t>minutes</a:t>
            </a:r>
            <a:r>
              <a:rPr lang="de-DE" baseline="0" dirty="0" smtClean="0"/>
              <a:t> and 2 </a:t>
            </a:r>
            <a:r>
              <a:rPr lang="de-DE" baseline="0" dirty="0" err="1" smtClean="0"/>
              <a:t>hours</a:t>
            </a:r>
            <a:r>
              <a:rPr lang="de-DE" baseline="0" dirty="0" smtClean="0"/>
              <a:t> and 20 </a:t>
            </a:r>
            <a:r>
              <a:rPr lang="de-DE" baseline="0" dirty="0" err="1" smtClean="0"/>
              <a:t>minutes</a:t>
            </a:r>
            <a:r>
              <a:rPr lang="de-DE" baseline="0" dirty="0" smtClean="0"/>
              <a:t> after </a:t>
            </a:r>
            <a:r>
              <a:rPr lang="de-DE" baseline="0" dirty="0" err="1" smtClean="0"/>
              <a:t>the</a:t>
            </a:r>
            <a:r>
              <a:rPr lang="de-DE" baseline="0" dirty="0" smtClean="0"/>
              <a:t> </a:t>
            </a:r>
            <a:r>
              <a:rPr lang="de-DE" baseline="0" dirty="0" err="1" smtClean="0"/>
              <a:t>bolus</a:t>
            </a:r>
            <a:r>
              <a:rPr lang="de-DE" baseline="0" dirty="0" smtClean="0"/>
              <a:t> was </a:t>
            </a:r>
            <a:r>
              <a:rPr lang="de-DE" baseline="0" dirty="0" err="1" smtClean="0"/>
              <a:t>given</a:t>
            </a:r>
            <a:r>
              <a:rPr lang="de-DE" baseline="0" dirty="0" smtClean="0"/>
              <a:t>. </a:t>
            </a:r>
            <a:r>
              <a:rPr lang="de-DE" i="1" baseline="0" dirty="0" smtClean="0"/>
              <a:t>(</a:t>
            </a:r>
            <a:r>
              <a:rPr lang="de-DE" i="1" baseline="0" dirty="0" err="1" smtClean="0"/>
              <a:t>Slower</a:t>
            </a:r>
            <a:r>
              <a:rPr lang="de-DE" i="1" baseline="0" dirty="0" smtClean="0"/>
              <a:t> </a:t>
            </a:r>
            <a:r>
              <a:rPr lang="de-DE" i="1" baseline="0" dirty="0" err="1" smtClean="0"/>
              <a:t>insulins</a:t>
            </a:r>
            <a:r>
              <a:rPr lang="de-DE" i="1" baseline="0" dirty="0" smtClean="0"/>
              <a:t> </a:t>
            </a:r>
            <a:r>
              <a:rPr lang="de-DE" i="1" baseline="0" dirty="0" err="1" smtClean="0"/>
              <a:t>would</a:t>
            </a:r>
            <a:r>
              <a:rPr lang="de-DE" i="1" baseline="0" dirty="0" smtClean="0"/>
              <a:t> </a:t>
            </a:r>
            <a:r>
              <a:rPr lang="de-DE" i="1" baseline="0" dirty="0" err="1" smtClean="0"/>
              <a:t>show</a:t>
            </a:r>
            <a:r>
              <a:rPr lang="de-DE" i="1" baseline="0" dirty="0" smtClean="0"/>
              <a:t> a </a:t>
            </a:r>
            <a:r>
              <a:rPr lang="de-DE" i="1" baseline="0" dirty="0" err="1" smtClean="0"/>
              <a:t>longer</a:t>
            </a:r>
            <a:r>
              <a:rPr lang="de-DE" i="1" baseline="0" dirty="0" smtClean="0"/>
              <a:t> </a:t>
            </a:r>
            <a:r>
              <a:rPr lang="de-DE" i="1" baseline="0" dirty="0" err="1" smtClean="0"/>
              <a:t>albeit</a:t>
            </a:r>
            <a:r>
              <a:rPr lang="de-DE" i="1" baseline="0" dirty="0" smtClean="0"/>
              <a:t> on </a:t>
            </a:r>
            <a:r>
              <a:rPr lang="de-DE" i="1" baseline="0" dirty="0" err="1" smtClean="0"/>
              <a:t>average</a:t>
            </a:r>
            <a:r>
              <a:rPr lang="de-DE" i="1" baseline="0" dirty="0" smtClean="0"/>
              <a:t> </a:t>
            </a:r>
            <a:r>
              <a:rPr lang="de-DE" i="1" baseline="0" dirty="0" err="1" smtClean="0"/>
              <a:t>weaker</a:t>
            </a:r>
            <a:r>
              <a:rPr lang="de-DE" i="1" baseline="0" dirty="0" smtClean="0"/>
              <a:t>  </a:t>
            </a:r>
            <a:r>
              <a:rPr lang="de-DE" i="1" baseline="0" dirty="0" err="1" smtClean="0"/>
              <a:t>period</a:t>
            </a:r>
            <a:r>
              <a:rPr lang="de-DE" i="1" baseline="0" dirty="0" smtClean="0"/>
              <a:t> </a:t>
            </a:r>
            <a:r>
              <a:rPr lang="de-DE" i="1" baseline="0" dirty="0" err="1" smtClean="0"/>
              <a:t>of</a:t>
            </a:r>
            <a:r>
              <a:rPr lang="de-DE" i="1" baseline="0" dirty="0" smtClean="0"/>
              <a:t> high </a:t>
            </a:r>
            <a:r>
              <a:rPr lang="de-DE" i="1" baseline="0" dirty="0" err="1" smtClean="0"/>
              <a:t>activity</a:t>
            </a:r>
            <a:r>
              <a:rPr lang="de-DE" i="1" baseline="0" dirty="0" smtClean="0"/>
              <a:t>, </a:t>
            </a:r>
            <a:r>
              <a:rPr lang="de-DE" i="1" baseline="0" dirty="0" err="1" smtClean="0"/>
              <a:t>with</a:t>
            </a:r>
            <a:r>
              <a:rPr lang="de-DE" i="1" baseline="0" dirty="0" smtClean="0"/>
              <a:t> </a:t>
            </a:r>
            <a:r>
              <a:rPr lang="de-DE" i="1" baseline="0" dirty="0" err="1" smtClean="0"/>
              <a:t>onset</a:t>
            </a:r>
            <a:r>
              <a:rPr lang="de-DE" i="1" baseline="0" dirty="0" smtClean="0"/>
              <a:t> </a:t>
            </a:r>
            <a:r>
              <a:rPr lang="de-DE" i="1" baseline="0" dirty="0" err="1" smtClean="0"/>
              <a:t>shifted</a:t>
            </a:r>
            <a:r>
              <a:rPr lang="de-DE" i="1" baseline="0" dirty="0" smtClean="0"/>
              <a:t> </a:t>
            </a:r>
            <a:r>
              <a:rPr lang="de-DE" i="1" baseline="0" dirty="0" err="1" smtClean="0"/>
              <a:t>by</a:t>
            </a:r>
            <a:r>
              <a:rPr lang="de-DE" i="1" baseline="0" dirty="0" smtClean="0"/>
              <a:t> ~15 </a:t>
            </a:r>
            <a:r>
              <a:rPr lang="de-DE" i="1" baseline="0" dirty="0" err="1" smtClean="0"/>
              <a:t>minutes</a:t>
            </a:r>
            <a:r>
              <a:rPr lang="de-DE" i="1" baseline="0" dirty="0" smtClean="0"/>
              <a:t>, </a:t>
            </a:r>
            <a:r>
              <a:rPr lang="de-DE" i="1" baseline="0" dirty="0" err="1" smtClean="0"/>
              <a:t>too</a:t>
            </a:r>
            <a:r>
              <a:rPr lang="de-DE" i="1" baseline="0" dirty="0" smtClean="0"/>
              <a:t>).</a:t>
            </a:r>
          </a:p>
          <a:p>
            <a:r>
              <a:rPr lang="de-DE" i="0" baseline="0" dirty="0" err="1" smtClean="0"/>
              <a:t>For</a:t>
            </a:r>
            <a:r>
              <a:rPr lang="de-DE" i="0" baseline="0" dirty="0" smtClean="0"/>
              <a:t> </a:t>
            </a:r>
            <a:r>
              <a:rPr lang="de-DE" i="0" baseline="0" dirty="0" err="1" smtClean="0"/>
              <a:t>the</a:t>
            </a:r>
            <a:r>
              <a:rPr lang="de-DE" i="0" baseline="0" dirty="0" smtClean="0"/>
              <a:t> </a:t>
            </a:r>
            <a:r>
              <a:rPr lang="de-DE" i="0" baseline="0" dirty="0" err="1" smtClean="0"/>
              <a:t>meal</a:t>
            </a:r>
            <a:r>
              <a:rPr lang="de-DE" i="0" baseline="0" dirty="0" smtClean="0"/>
              <a:t> </a:t>
            </a:r>
            <a:r>
              <a:rPr lang="de-DE" i="0" baseline="0" dirty="0" err="1" smtClean="0"/>
              <a:t>bolus</a:t>
            </a:r>
            <a:r>
              <a:rPr lang="de-DE" i="0" baseline="0" dirty="0" smtClean="0"/>
              <a:t> in hybrid </a:t>
            </a:r>
            <a:r>
              <a:rPr lang="de-DE" i="0" baseline="0" dirty="0" err="1" smtClean="0"/>
              <a:t>closed</a:t>
            </a:r>
            <a:r>
              <a:rPr lang="de-DE" i="0" baseline="0" dirty="0" smtClean="0"/>
              <a:t> </a:t>
            </a:r>
            <a:r>
              <a:rPr lang="de-DE" i="0" baseline="0" dirty="0" err="1" smtClean="0"/>
              <a:t>loop</a:t>
            </a:r>
            <a:r>
              <a:rPr lang="de-DE" i="0" baseline="0" dirty="0" smtClean="0"/>
              <a:t>, </a:t>
            </a:r>
            <a:r>
              <a:rPr lang="de-DE" i="0" baseline="0" dirty="0" err="1" smtClean="0"/>
              <a:t>it</a:t>
            </a:r>
            <a:r>
              <a:rPr lang="de-DE" i="0" baseline="0" dirty="0" smtClean="0"/>
              <a:t> </a:t>
            </a:r>
            <a:r>
              <a:rPr lang="de-DE" i="0" baseline="0" dirty="0" err="1" smtClean="0"/>
              <a:t>is</a:t>
            </a:r>
            <a:r>
              <a:rPr lang="de-DE" i="0" baseline="0" dirty="0" smtClean="0"/>
              <a:t> </a:t>
            </a:r>
            <a:r>
              <a:rPr lang="de-DE" i="0" baseline="0" dirty="0" err="1" smtClean="0"/>
              <a:t>very</a:t>
            </a:r>
            <a:r>
              <a:rPr lang="de-DE" i="0" baseline="0" dirty="0" smtClean="0"/>
              <a:t> </a:t>
            </a:r>
            <a:r>
              <a:rPr lang="de-DE" i="0" baseline="0" dirty="0" err="1" smtClean="0"/>
              <a:t>important</a:t>
            </a:r>
            <a:r>
              <a:rPr lang="de-DE" i="0" baseline="0" dirty="0" smtClean="0"/>
              <a:t> </a:t>
            </a:r>
            <a:r>
              <a:rPr lang="de-DE" i="0" baseline="0" dirty="0" err="1" smtClean="0"/>
              <a:t>to</a:t>
            </a:r>
            <a:r>
              <a:rPr lang="de-DE" i="0" baseline="0" dirty="0" smtClean="0"/>
              <a:t> </a:t>
            </a:r>
            <a:r>
              <a:rPr lang="de-DE" i="0" baseline="0" dirty="0" err="1" smtClean="0"/>
              <a:t>picture</a:t>
            </a:r>
            <a:r>
              <a:rPr lang="de-DE" i="0" baseline="0" dirty="0" smtClean="0"/>
              <a:t> </a:t>
            </a:r>
            <a:r>
              <a:rPr lang="de-DE" i="0" baseline="0" dirty="0" err="1" smtClean="0"/>
              <a:t>how</a:t>
            </a:r>
            <a:r>
              <a:rPr lang="de-DE" i="0" baseline="0" dirty="0" smtClean="0"/>
              <a:t> </a:t>
            </a:r>
            <a:r>
              <a:rPr lang="de-DE" i="0" baseline="0" dirty="0" err="1" smtClean="0"/>
              <a:t>many</a:t>
            </a:r>
            <a:r>
              <a:rPr lang="de-DE" i="0" baseline="0" dirty="0" smtClean="0"/>
              <a:t> </a:t>
            </a:r>
            <a:r>
              <a:rPr lang="de-DE" i="0" baseline="0" dirty="0" err="1" smtClean="0"/>
              <a:t>grams</a:t>
            </a:r>
            <a:r>
              <a:rPr lang="de-DE" i="0" baseline="0" dirty="0" smtClean="0"/>
              <a:t> </a:t>
            </a:r>
            <a:r>
              <a:rPr lang="de-DE" i="0" baseline="0" dirty="0" err="1" smtClean="0"/>
              <a:t>of</a:t>
            </a:r>
            <a:r>
              <a:rPr lang="de-DE" i="0" baseline="0" dirty="0" smtClean="0"/>
              <a:t> </a:t>
            </a:r>
            <a:r>
              <a:rPr lang="de-DE" i="0" baseline="0" dirty="0" err="1" smtClean="0"/>
              <a:t>carbs</a:t>
            </a:r>
            <a:r>
              <a:rPr lang="de-DE" i="0" baseline="0" dirty="0" smtClean="0"/>
              <a:t> will </a:t>
            </a:r>
            <a:r>
              <a:rPr lang="de-DE" i="0" baseline="0" dirty="0" err="1" smtClean="0"/>
              <a:t>become</a:t>
            </a:r>
            <a:r>
              <a:rPr lang="de-DE" i="0" baseline="0" dirty="0" smtClean="0"/>
              <a:t> </a:t>
            </a:r>
            <a:r>
              <a:rPr lang="de-DE" i="0" baseline="0" dirty="0" err="1" smtClean="0"/>
              <a:t>absorbed</a:t>
            </a:r>
            <a:r>
              <a:rPr lang="de-DE" i="0" baseline="0" dirty="0" smtClean="0"/>
              <a:t> in </a:t>
            </a:r>
            <a:r>
              <a:rPr lang="de-DE" i="0" baseline="0" dirty="0" err="1" smtClean="0"/>
              <a:t>this</a:t>
            </a:r>
            <a:r>
              <a:rPr lang="de-DE" i="0" baseline="0" dirty="0" smtClean="0"/>
              <a:t> time </a:t>
            </a:r>
            <a:r>
              <a:rPr lang="de-DE" i="0" baseline="0" dirty="0" err="1" smtClean="0"/>
              <a:t>window</a:t>
            </a:r>
            <a:r>
              <a:rPr lang="de-DE" i="0" baseline="0" dirty="0" smtClean="0"/>
              <a:t>.</a:t>
            </a:r>
            <a:endParaRPr lang="de-DE" i="0" dirty="0" smtClean="0"/>
          </a:p>
          <a:p>
            <a:r>
              <a:rPr lang="de-DE" dirty="0" err="1" smtClean="0">
                <a:solidFill>
                  <a:srgbClr val="7030A0"/>
                </a:solidFill>
              </a:rPr>
              <a:t>With</a:t>
            </a:r>
            <a:r>
              <a:rPr lang="de-DE" dirty="0" smtClean="0">
                <a:solidFill>
                  <a:srgbClr val="7030A0"/>
                </a:solidFill>
              </a:rPr>
              <a:t> </a:t>
            </a:r>
            <a:r>
              <a:rPr lang="de-DE" dirty="0" err="1" smtClean="0">
                <a:solidFill>
                  <a:srgbClr val="7030A0"/>
                </a:solidFill>
              </a:rPr>
              <a:t>realistic</a:t>
            </a:r>
            <a:r>
              <a:rPr lang="de-DE" dirty="0" smtClean="0">
                <a:solidFill>
                  <a:srgbClr val="7030A0"/>
                </a:solidFill>
              </a:rPr>
              <a:t> </a:t>
            </a:r>
            <a:r>
              <a:rPr lang="de-DE" dirty="0" err="1" smtClean="0">
                <a:solidFill>
                  <a:srgbClr val="7030A0"/>
                </a:solidFill>
              </a:rPr>
              <a:t>inputs</a:t>
            </a:r>
            <a:r>
              <a:rPr lang="de-DE" dirty="0" smtClean="0">
                <a:solidFill>
                  <a:srgbClr val="7030A0"/>
                </a:solidFill>
              </a:rPr>
              <a:t> </a:t>
            </a:r>
            <a:r>
              <a:rPr lang="de-DE" dirty="0" err="1" smtClean="0">
                <a:solidFill>
                  <a:srgbClr val="7030A0"/>
                </a:solidFill>
              </a:rPr>
              <a:t>for</a:t>
            </a:r>
            <a:r>
              <a:rPr lang="de-DE" dirty="0" smtClean="0">
                <a:solidFill>
                  <a:srgbClr val="7030A0"/>
                </a:solidFill>
              </a:rPr>
              <a:t> time-</a:t>
            </a:r>
            <a:r>
              <a:rPr lang="de-DE" dirty="0" err="1" smtClean="0">
                <a:solidFill>
                  <a:srgbClr val="7030A0"/>
                </a:solidFill>
              </a:rPr>
              <a:t>to</a:t>
            </a:r>
            <a:r>
              <a:rPr lang="de-DE" dirty="0" smtClean="0">
                <a:solidFill>
                  <a:srgbClr val="7030A0"/>
                </a:solidFill>
              </a:rPr>
              <a:t>-peak and DIA, </a:t>
            </a:r>
            <a:r>
              <a:rPr lang="de-DE" dirty="0" err="1" smtClean="0">
                <a:solidFill>
                  <a:srgbClr val="7030A0"/>
                </a:solidFill>
              </a:rPr>
              <a:t>the</a:t>
            </a:r>
            <a:r>
              <a:rPr lang="de-DE" dirty="0" smtClean="0">
                <a:solidFill>
                  <a:srgbClr val="7030A0"/>
                </a:solidFill>
              </a:rPr>
              <a:t> </a:t>
            </a:r>
            <a:r>
              <a:rPr lang="de-DE" dirty="0" err="1" smtClean="0">
                <a:solidFill>
                  <a:srgbClr val="7030A0"/>
                </a:solidFill>
              </a:rPr>
              <a:t>loop</a:t>
            </a:r>
            <a:r>
              <a:rPr lang="de-DE" dirty="0" smtClean="0">
                <a:solidFill>
                  <a:srgbClr val="7030A0"/>
                </a:solidFill>
              </a:rPr>
              <a:t> </a:t>
            </a:r>
            <a:r>
              <a:rPr lang="de-DE" dirty="0" err="1" smtClean="0">
                <a:solidFill>
                  <a:srgbClr val="7030A0"/>
                </a:solidFill>
              </a:rPr>
              <a:t>can</a:t>
            </a:r>
            <a:r>
              <a:rPr lang="de-DE" dirty="0" smtClean="0">
                <a:solidFill>
                  <a:srgbClr val="7030A0"/>
                </a:solidFill>
              </a:rPr>
              <a:t> </a:t>
            </a:r>
            <a:r>
              <a:rPr lang="de-DE" dirty="0" err="1" smtClean="0">
                <a:solidFill>
                  <a:srgbClr val="7030A0"/>
                </a:solidFill>
              </a:rPr>
              <a:t>exactly</a:t>
            </a:r>
            <a:r>
              <a:rPr lang="de-DE" dirty="0" smtClean="0">
                <a:solidFill>
                  <a:srgbClr val="7030A0"/>
                </a:solidFill>
              </a:rPr>
              <a:t> </a:t>
            </a:r>
            <a:r>
              <a:rPr lang="de-DE" dirty="0" err="1" smtClean="0">
                <a:solidFill>
                  <a:srgbClr val="7030A0"/>
                </a:solidFill>
              </a:rPr>
              <a:t>calculate</a:t>
            </a:r>
            <a:r>
              <a:rPr lang="de-DE" dirty="0" smtClean="0">
                <a:solidFill>
                  <a:srgbClr val="7030A0"/>
                </a:solidFill>
              </a:rPr>
              <a:t>, </a:t>
            </a:r>
            <a:r>
              <a:rPr lang="de-DE" dirty="0" err="1" smtClean="0">
                <a:solidFill>
                  <a:srgbClr val="7030A0"/>
                </a:solidFill>
              </a:rPr>
              <a:t>for</a:t>
            </a:r>
            <a:r>
              <a:rPr lang="de-DE" dirty="0" smtClean="0">
                <a:solidFill>
                  <a:srgbClr val="7030A0"/>
                </a:solidFill>
              </a:rPr>
              <a:t> </a:t>
            </a:r>
            <a:r>
              <a:rPr lang="de-DE" dirty="0" err="1" smtClean="0">
                <a:solidFill>
                  <a:srgbClr val="7030A0"/>
                </a:solidFill>
              </a:rPr>
              <a:t>past</a:t>
            </a:r>
            <a:r>
              <a:rPr lang="de-DE" dirty="0" smtClean="0">
                <a:solidFill>
                  <a:srgbClr val="7030A0"/>
                </a:solidFill>
              </a:rPr>
              <a:t> AND </a:t>
            </a:r>
            <a:r>
              <a:rPr lang="de-DE" dirty="0" err="1" smtClean="0">
                <a:solidFill>
                  <a:srgbClr val="7030A0"/>
                </a:solidFill>
              </a:rPr>
              <a:t>for</a:t>
            </a:r>
            <a:r>
              <a:rPr lang="de-DE" dirty="0" smtClean="0">
                <a:solidFill>
                  <a:srgbClr val="7030A0"/>
                </a:solidFill>
              </a:rPr>
              <a:t> </a:t>
            </a:r>
            <a:r>
              <a:rPr lang="de-DE" dirty="0" err="1" smtClean="0">
                <a:solidFill>
                  <a:srgbClr val="7030A0"/>
                </a:solidFill>
              </a:rPr>
              <a:t>future</a:t>
            </a:r>
            <a:r>
              <a:rPr lang="de-DE" dirty="0" smtClean="0">
                <a:solidFill>
                  <a:srgbClr val="7030A0"/>
                </a:solidFill>
              </a:rPr>
              <a:t> </a:t>
            </a:r>
            <a:r>
              <a:rPr lang="de-DE" dirty="0" err="1" smtClean="0">
                <a:solidFill>
                  <a:srgbClr val="7030A0"/>
                </a:solidFill>
              </a:rPr>
              <a:t>hours</a:t>
            </a:r>
            <a:r>
              <a:rPr lang="de-DE" dirty="0" smtClean="0">
                <a:solidFill>
                  <a:srgbClr val="7030A0"/>
                </a:solidFill>
              </a:rPr>
              <a:t>,</a:t>
            </a:r>
            <a:r>
              <a:rPr lang="de-DE" baseline="0" dirty="0" smtClean="0">
                <a:solidFill>
                  <a:srgbClr val="7030A0"/>
                </a:solidFill>
              </a:rPr>
              <a:t> </a:t>
            </a:r>
            <a:r>
              <a:rPr lang="de-DE" baseline="0" dirty="0" err="1" smtClean="0">
                <a:solidFill>
                  <a:srgbClr val="7030A0"/>
                </a:solidFill>
              </a:rPr>
              <a:t>how</a:t>
            </a:r>
            <a:r>
              <a:rPr lang="de-DE" baseline="0" dirty="0" smtClean="0">
                <a:solidFill>
                  <a:srgbClr val="7030A0"/>
                </a:solidFill>
              </a:rPr>
              <a:t> </a:t>
            </a:r>
            <a:r>
              <a:rPr lang="de-DE" baseline="0" dirty="0" err="1" smtClean="0">
                <a:solidFill>
                  <a:srgbClr val="7030A0"/>
                </a:solidFill>
              </a:rPr>
              <a:t>much</a:t>
            </a:r>
            <a:r>
              <a:rPr lang="de-DE" baseline="0" dirty="0" smtClean="0">
                <a:solidFill>
                  <a:srgbClr val="7030A0"/>
                </a:solidFill>
              </a:rPr>
              <a:t> </a:t>
            </a:r>
            <a:r>
              <a:rPr lang="de-DE" baseline="0" dirty="0" err="1" smtClean="0">
                <a:solidFill>
                  <a:srgbClr val="7030A0"/>
                </a:solidFill>
              </a:rPr>
              <a:t>insulin</a:t>
            </a:r>
            <a:r>
              <a:rPr lang="de-DE" baseline="0" dirty="0" smtClean="0">
                <a:solidFill>
                  <a:srgbClr val="7030A0"/>
                </a:solidFill>
              </a:rPr>
              <a:t> was </a:t>
            </a:r>
            <a:r>
              <a:rPr lang="de-DE" baseline="0" dirty="0" err="1" smtClean="0">
                <a:solidFill>
                  <a:srgbClr val="7030A0"/>
                </a:solidFill>
              </a:rPr>
              <a:t>or</a:t>
            </a:r>
            <a:r>
              <a:rPr lang="de-DE" baseline="0" dirty="0" smtClean="0">
                <a:solidFill>
                  <a:srgbClr val="7030A0"/>
                </a:solidFill>
              </a:rPr>
              <a:t> will </a:t>
            </a:r>
            <a:r>
              <a:rPr lang="de-DE" baseline="0" dirty="0" err="1" smtClean="0">
                <a:solidFill>
                  <a:srgbClr val="7030A0"/>
                </a:solidFill>
              </a:rPr>
              <a:t>be</a:t>
            </a:r>
            <a:r>
              <a:rPr lang="de-DE" baseline="0" dirty="0" smtClean="0">
                <a:solidFill>
                  <a:srgbClr val="7030A0"/>
                </a:solidFill>
              </a:rPr>
              <a:t> </a:t>
            </a:r>
            <a:r>
              <a:rPr lang="de-DE" baseline="0" dirty="0" err="1" smtClean="0">
                <a:solidFill>
                  <a:srgbClr val="7030A0"/>
                </a:solidFill>
              </a:rPr>
              <a:t>active</a:t>
            </a:r>
            <a:r>
              <a:rPr lang="de-DE" baseline="0" dirty="0" smtClean="0">
                <a:solidFill>
                  <a:srgbClr val="7030A0"/>
                </a:solidFill>
              </a:rPr>
              <a:t> in </a:t>
            </a:r>
            <a:r>
              <a:rPr lang="de-DE" baseline="0" dirty="0" err="1" smtClean="0">
                <a:solidFill>
                  <a:srgbClr val="7030A0"/>
                </a:solidFill>
              </a:rPr>
              <a:t>each</a:t>
            </a:r>
            <a:r>
              <a:rPr lang="de-DE" baseline="0" dirty="0" smtClean="0">
                <a:solidFill>
                  <a:srgbClr val="7030A0"/>
                </a:solidFill>
              </a:rPr>
              <a:t> 5 </a:t>
            </a:r>
            <a:r>
              <a:rPr lang="de-DE" baseline="0" dirty="0" err="1" smtClean="0">
                <a:solidFill>
                  <a:srgbClr val="7030A0"/>
                </a:solidFill>
              </a:rPr>
              <a:t>minute</a:t>
            </a:r>
            <a:r>
              <a:rPr lang="de-DE" baseline="0" dirty="0" smtClean="0">
                <a:solidFill>
                  <a:srgbClr val="7030A0"/>
                </a:solidFill>
              </a:rPr>
              <a:t> </a:t>
            </a:r>
            <a:r>
              <a:rPr lang="de-DE" baseline="0" dirty="0" err="1" smtClean="0">
                <a:solidFill>
                  <a:srgbClr val="7030A0"/>
                </a:solidFill>
              </a:rPr>
              <a:t>segment</a:t>
            </a:r>
            <a:r>
              <a:rPr lang="de-DE" baseline="0" dirty="0" smtClean="0">
                <a:solidFill>
                  <a:srgbClr val="7030A0"/>
                </a:solidFill>
              </a:rPr>
              <a:t>. This </a:t>
            </a:r>
            <a:r>
              <a:rPr lang="de-DE" baseline="0" dirty="0" err="1" smtClean="0">
                <a:solidFill>
                  <a:srgbClr val="7030A0"/>
                </a:solidFill>
              </a:rPr>
              <a:t>is</a:t>
            </a:r>
            <a:r>
              <a:rPr lang="de-DE" baseline="0" dirty="0" smtClean="0">
                <a:solidFill>
                  <a:srgbClr val="7030A0"/>
                </a:solidFill>
              </a:rPr>
              <a:t> </a:t>
            </a:r>
            <a:r>
              <a:rPr lang="de-DE" baseline="0" dirty="0" err="1" smtClean="0">
                <a:solidFill>
                  <a:srgbClr val="7030A0"/>
                </a:solidFill>
              </a:rPr>
              <a:t>very</a:t>
            </a:r>
            <a:r>
              <a:rPr lang="de-DE" baseline="0" dirty="0" smtClean="0">
                <a:solidFill>
                  <a:srgbClr val="7030A0"/>
                </a:solidFill>
              </a:rPr>
              <a:t> powerful </a:t>
            </a:r>
            <a:r>
              <a:rPr lang="de-DE" baseline="0" dirty="0" err="1" smtClean="0">
                <a:solidFill>
                  <a:srgbClr val="7030A0"/>
                </a:solidFill>
              </a:rPr>
              <a:t>for</a:t>
            </a:r>
            <a:r>
              <a:rPr lang="de-DE" baseline="0" dirty="0" smtClean="0">
                <a:solidFill>
                  <a:srgbClr val="7030A0"/>
                </a:solidFill>
              </a:rPr>
              <a:t> </a:t>
            </a:r>
            <a:r>
              <a:rPr lang="de-DE" baseline="0" dirty="0" err="1" smtClean="0">
                <a:solidFill>
                  <a:srgbClr val="7030A0"/>
                </a:solidFill>
              </a:rPr>
              <a:t>the</a:t>
            </a:r>
            <a:r>
              <a:rPr lang="de-DE" baseline="0" dirty="0" smtClean="0">
                <a:solidFill>
                  <a:srgbClr val="7030A0"/>
                </a:solidFill>
              </a:rPr>
              <a:t> </a:t>
            </a:r>
            <a:r>
              <a:rPr lang="de-DE" baseline="0" dirty="0" err="1" smtClean="0">
                <a:solidFill>
                  <a:srgbClr val="7030A0"/>
                </a:solidFill>
              </a:rPr>
              <a:t>loop‘s</a:t>
            </a:r>
            <a:r>
              <a:rPr lang="de-DE" baseline="0" dirty="0" smtClean="0">
                <a:solidFill>
                  <a:srgbClr val="7030A0"/>
                </a:solidFill>
              </a:rPr>
              <a:t> </a:t>
            </a:r>
            <a:r>
              <a:rPr lang="de-DE" baseline="0" dirty="0" err="1" smtClean="0">
                <a:solidFill>
                  <a:srgbClr val="7030A0"/>
                </a:solidFill>
              </a:rPr>
              <a:t>decision</a:t>
            </a:r>
            <a:r>
              <a:rPr lang="de-DE" baseline="0" dirty="0" smtClean="0">
                <a:solidFill>
                  <a:srgbClr val="7030A0"/>
                </a:solidFill>
              </a:rPr>
              <a:t> </a:t>
            </a:r>
            <a:r>
              <a:rPr lang="de-DE" baseline="0" dirty="0" err="1" smtClean="0">
                <a:solidFill>
                  <a:srgbClr val="7030A0"/>
                </a:solidFill>
              </a:rPr>
              <a:t>whether</a:t>
            </a:r>
            <a:r>
              <a:rPr lang="de-DE" baseline="0" dirty="0" smtClean="0">
                <a:solidFill>
                  <a:srgbClr val="7030A0"/>
                </a:solidFill>
              </a:rPr>
              <a:t> and </a:t>
            </a:r>
            <a:r>
              <a:rPr lang="de-DE" baseline="0" dirty="0" err="1" smtClean="0">
                <a:solidFill>
                  <a:srgbClr val="7030A0"/>
                </a:solidFill>
              </a:rPr>
              <a:t>how</a:t>
            </a:r>
            <a:r>
              <a:rPr lang="de-DE" baseline="0" dirty="0" smtClean="0">
                <a:solidFill>
                  <a:srgbClr val="7030A0"/>
                </a:solidFill>
              </a:rPr>
              <a:t> </a:t>
            </a:r>
            <a:r>
              <a:rPr lang="de-DE" baseline="0" dirty="0" err="1" smtClean="0">
                <a:solidFill>
                  <a:srgbClr val="7030A0"/>
                </a:solidFill>
              </a:rPr>
              <a:t>much</a:t>
            </a:r>
            <a:r>
              <a:rPr lang="de-DE" baseline="0" dirty="0" smtClean="0">
                <a:solidFill>
                  <a:srgbClr val="7030A0"/>
                </a:solidFill>
              </a:rPr>
              <a:t> </a:t>
            </a:r>
            <a:r>
              <a:rPr lang="de-DE" baseline="0" dirty="0" err="1" smtClean="0">
                <a:solidFill>
                  <a:srgbClr val="7030A0"/>
                </a:solidFill>
              </a:rPr>
              <a:t>insulin</a:t>
            </a:r>
            <a:r>
              <a:rPr lang="de-DE" baseline="0" dirty="0" smtClean="0">
                <a:solidFill>
                  <a:srgbClr val="7030A0"/>
                </a:solidFill>
              </a:rPr>
              <a:t> </a:t>
            </a:r>
            <a:r>
              <a:rPr lang="de-DE" baseline="0" dirty="0" err="1" smtClean="0">
                <a:solidFill>
                  <a:srgbClr val="7030A0"/>
                </a:solidFill>
              </a:rPr>
              <a:t>activity</a:t>
            </a:r>
            <a:r>
              <a:rPr lang="de-DE" baseline="0" dirty="0" smtClean="0">
                <a:solidFill>
                  <a:srgbClr val="7030A0"/>
                </a:solidFill>
              </a:rPr>
              <a:t> </a:t>
            </a:r>
            <a:r>
              <a:rPr lang="de-DE" baseline="0" dirty="0" err="1" smtClean="0">
                <a:solidFill>
                  <a:srgbClr val="7030A0"/>
                </a:solidFill>
              </a:rPr>
              <a:t>to</a:t>
            </a:r>
            <a:r>
              <a:rPr lang="de-DE" baseline="0" dirty="0" smtClean="0">
                <a:solidFill>
                  <a:srgbClr val="7030A0"/>
                </a:solidFill>
              </a:rPr>
              <a:t> </a:t>
            </a:r>
            <a:r>
              <a:rPr lang="de-DE" baseline="0" dirty="0" err="1" smtClean="0">
                <a:solidFill>
                  <a:srgbClr val="7030A0"/>
                </a:solidFill>
              </a:rPr>
              <a:t>add</a:t>
            </a:r>
            <a:r>
              <a:rPr lang="de-DE" baseline="0" dirty="0" smtClean="0">
                <a:solidFill>
                  <a:srgbClr val="7030A0"/>
                </a:solidFill>
              </a:rPr>
              <a:t> - </a:t>
            </a:r>
            <a:r>
              <a:rPr lang="de-DE" baseline="0" dirty="0" err="1" smtClean="0">
                <a:solidFill>
                  <a:srgbClr val="7030A0"/>
                </a:solidFill>
              </a:rPr>
              <a:t>or</a:t>
            </a:r>
            <a:r>
              <a:rPr lang="de-DE" baseline="0" dirty="0" smtClean="0">
                <a:solidFill>
                  <a:srgbClr val="7030A0"/>
                </a:solidFill>
              </a:rPr>
              <a:t> </a:t>
            </a:r>
            <a:r>
              <a:rPr lang="de-DE" baseline="0" dirty="0" err="1" smtClean="0">
                <a:solidFill>
                  <a:srgbClr val="7030A0"/>
                </a:solidFill>
              </a:rPr>
              <a:t>to</a:t>
            </a:r>
            <a:r>
              <a:rPr lang="de-DE" baseline="0" dirty="0" smtClean="0">
                <a:solidFill>
                  <a:srgbClr val="7030A0"/>
                </a:solidFill>
              </a:rPr>
              <a:t> </a:t>
            </a:r>
            <a:r>
              <a:rPr lang="de-DE" baseline="0" dirty="0" err="1" smtClean="0">
                <a:solidFill>
                  <a:srgbClr val="7030A0"/>
                </a:solidFill>
              </a:rPr>
              <a:t>withdraw</a:t>
            </a:r>
            <a:r>
              <a:rPr lang="de-DE" baseline="0" dirty="0" smtClean="0">
                <a:solidFill>
                  <a:srgbClr val="7030A0"/>
                </a:solidFill>
              </a:rPr>
              <a:t> via zero-</a:t>
            </a:r>
            <a:r>
              <a:rPr lang="de-DE" baseline="0" dirty="0" err="1" smtClean="0">
                <a:solidFill>
                  <a:srgbClr val="7030A0"/>
                </a:solidFill>
              </a:rPr>
              <a:t>temping</a:t>
            </a:r>
            <a:r>
              <a:rPr lang="de-DE" baseline="0" dirty="0" smtClean="0">
                <a:solidFill>
                  <a:srgbClr val="7030A0"/>
                </a:solidFill>
              </a:rPr>
              <a:t> - </a:t>
            </a:r>
            <a:r>
              <a:rPr lang="de-DE" baseline="0" dirty="0" err="1" smtClean="0">
                <a:solidFill>
                  <a:srgbClr val="7030A0"/>
                </a:solidFill>
              </a:rPr>
              <a:t>going</a:t>
            </a:r>
            <a:r>
              <a:rPr lang="de-DE" baseline="0" dirty="0" smtClean="0">
                <a:solidFill>
                  <a:srgbClr val="7030A0"/>
                </a:solidFill>
              </a:rPr>
              <a:t> </a:t>
            </a:r>
            <a:r>
              <a:rPr lang="de-DE" baseline="0" dirty="0" err="1" smtClean="0">
                <a:solidFill>
                  <a:srgbClr val="7030A0"/>
                </a:solidFill>
              </a:rPr>
              <a:t>forward</a:t>
            </a:r>
            <a:r>
              <a:rPr lang="de-DE" baseline="0" dirty="0" smtClean="0">
                <a:solidFill>
                  <a:srgbClr val="7030A0"/>
                </a:solidFill>
              </a:rPr>
              <a:t>.</a:t>
            </a:r>
          </a:p>
          <a:p>
            <a:r>
              <a:rPr lang="de-DE" baseline="0" dirty="0" smtClean="0">
                <a:solidFill>
                  <a:srgbClr val="7030A0"/>
                </a:solidFill>
              </a:rPr>
              <a:t>The </a:t>
            </a:r>
            <a:r>
              <a:rPr lang="de-DE" b="1" baseline="0" dirty="0" err="1" smtClean="0">
                <a:solidFill>
                  <a:srgbClr val="7030A0"/>
                </a:solidFill>
              </a:rPr>
              <a:t>graph</a:t>
            </a:r>
            <a:r>
              <a:rPr lang="de-DE" b="1" baseline="0" dirty="0" smtClean="0">
                <a:solidFill>
                  <a:srgbClr val="7030A0"/>
                </a:solidFill>
              </a:rPr>
              <a:t> on </a:t>
            </a:r>
            <a:r>
              <a:rPr lang="de-DE" b="1" baseline="0" dirty="0" err="1" smtClean="0">
                <a:solidFill>
                  <a:srgbClr val="7030A0"/>
                </a:solidFill>
              </a:rPr>
              <a:t>the</a:t>
            </a:r>
            <a:r>
              <a:rPr lang="de-DE" b="1" baseline="0" dirty="0" smtClean="0">
                <a:solidFill>
                  <a:srgbClr val="7030A0"/>
                </a:solidFill>
              </a:rPr>
              <a:t> </a:t>
            </a:r>
            <a:r>
              <a:rPr lang="de-DE" b="1" baseline="0" dirty="0" err="1" smtClean="0">
                <a:solidFill>
                  <a:srgbClr val="7030A0"/>
                </a:solidFill>
              </a:rPr>
              <a:t>right</a:t>
            </a:r>
            <a:r>
              <a:rPr lang="de-DE" b="1" baseline="0" dirty="0" smtClean="0">
                <a:solidFill>
                  <a:srgbClr val="7030A0"/>
                </a:solidFill>
              </a:rPr>
              <a:t> </a:t>
            </a:r>
            <a:r>
              <a:rPr lang="de-DE" b="0" baseline="0" dirty="0" smtClean="0">
                <a:solidFill>
                  <a:srgbClr val="7030A0"/>
                </a:solidFill>
              </a:rPr>
              <a:t>(</a:t>
            </a:r>
            <a:r>
              <a:rPr lang="de-DE" b="0" baseline="0" dirty="0" err="1" smtClean="0">
                <a:solidFill>
                  <a:srgbClr val="7030A0"/>
                </a:solidFill>
              </a:rPr>
              <a:t>main</a:t>
            </a:r>
            <a:r>
              <a:rPr lang="de-DE" b="0" baseline="0" dirty="0" smtClean="0">
                <a:solidFill>
                  <a:srgbClr val="7030A0"/>
                </a:solidFill>
              </a:rPr>
              <a:t> </a:t>
            </a:r>
            <a:r>
              <a:rPr lang="de-DE" b="0" baseline="0" dirty="0" err="1" smtClean="0">
                <a:solidFill>
                  <a:srgbClr val="7030A0"/>
                </a:solidFill>
              </a:rPr>
              <a:t>screen</a:t>
            </a:r>
            <a:r>
              <a:rPr lang="de-DE" b="0" baseline="0" dirty="0" smtClean="0">
                <a:solidFill>
                  <a:srgbClr val="7030A0"/>
                </a:solidFill>
              </a:rPr>
              <a:t> </a:t>
            </a:r>
            <a:r>
              <a:rPr lang="de-DE" b="0" baseline="0" dirty="0" err="1" smtClean="0">
                <a:solidFill>
                  <a:srgbClr val="7030A0"/>
                </a:solidFill>
              </a:rPr>
              <a:t>AndroidAPS</a:t>
            </a:r>
            <a:r>
              <a:rPr lang="de-DE" b="0" baseline="0" dirty="0" smtClean="0">
                <a:solidFill>
                  <a:srgbClr val="7030A0"/>
                </a:solidFill>
              </a:rPr>
              <a:t> </a:t>
            </a:r>
            <a:r>
              <a:rPr lang="de-DE" b="0" baseline="0" dirty="0" err="1" smtClean="0">
                <a:solidFill>
                  <a:srgbClr val="7030A0"/>
                </a:solidFill>
              </a:rPr>
              <a:t>example</a:t>
            </a:r>
            <a:r>
              <a:rPr lang="de-DE" b="0" baseline="0" dirty="0" smtClean="0">
                <a:solidFill>
                  <a:srgbClr val="7030A0"/>
                </a:solidFill>
              </a:rPr>
              <a:t>) </a:t>
            </a:r>
            <a:r>
              <a:rPr lang="de-DE" baseline="0" dirty="0" err="1" smtClean="0">
                <a:solidFill>
                  <a:srgbClr val="7030A0"/>
                </a:solidFill>
              </a:rPr>
              <a:t>shows</a:t>
            </a:r>
            <a:r>
              <a:rPr lang="de-DE" baseline="0" dirty="0" smtClean="0">
                <a:solidFill>
                  <a:srgbClr val="7030A0"/>
                </a:solidFill>
              </a:rPr>
              <a:t> </a:t>
            </a:r>
            <a:r>
              <a:rPr lang="de-DE" baseline="0" dirty="0" err="1" smtClean="0">
                <a:solidFill>
                  <a:srgbClr val="7030A0"/>
                </a:solidFill>
              </a:rPr>
              <a:t>how</a:t>
            </a:r>
            <a:r>
              <a:rPr lang="de-DE" baseline="0" dirty="0" smtClean="0">
                <a:solidFill>
                  <a:srgbClr val="7030A0"/>
                </a:solidFill>
              </a:rPr>
              <a:t> </a:t>
            </a:r>
            <a:r>
              <a:rPr lang="de-DE" baseline="0" dirty="0" err="1" smtClean="0">
                <a:solidFill>
                  <a:srgbClr val="7030A0"/>
                </a:solidFill>
              </a:rPr>
              <a:t>the</a:t>
            </a:r>
            <a:r>
              <a:rPr lang="de-DE" baseline="0" dirty="0" smtClean="0">
                <a:solidFill>
                  <a:srgbClr val="7030A0"/>
                </a:solidFill>
              </a:rPr>
              <a:t> </a:t>
            </a:r>
            <a:r>
              <a:rPr lang="de-DE" baseline="0" dirty="0" err="1" smtClean="0">
                <a:solidFill>
                  <a:srgbClr val="7030A0"/>
                </a:solidFill>
              </a:rPr>
              <a:t>aggregate</a:t>
            </a:r>
            <a:r>
              <a:rPr lang="de-DE" baseline="0" dirty="0" smtClean="0">
                <a:solidFill>
                  <a:srgbClr val="7030A0"/>
                </a:solidFill>
              </a:rPr>
              <a:t> </a:t>
            </a:r>
            <a:r>
              <a:rPr lang="de-DE" baseline="0" dirty="0" err="1" smtClean="0">
                <a:solidFill>
                  <a:srgbClr val="7030A0"/>
                </a:solidFill>
              </a:rPr>
              <a:t>insulin</a:t>
            </a:r>
            <a:r>
              <a:rPr lang="de-DE" baseline="0" dirty="0" smtClean="0">
                <a:solidFill>
                  <a:srgbClr val="7030A0"/>
                </a:solidFill>
              </a:rPr>
              <a:t> </a:t>
            </a:r>
            <a:r>
              <a:rPr lang="de-DE" baseline="0" dirty="0" err="1" smtClean="0">
                <a:solidFill>
                  <a:srgbClr val="7030A0"/>
                </a:solidFill>
              </a:rPr>
              <a:t>activity</a:t>
            </a:r>
            <a:r>
              <a:rPr lang="de-DE" baseline="0" dirty="0" smtClean="0">
                <a:solidFill>
                  <a:srgbClr val="7030A0"/>
                </a:solidFill>
              </a:rPr>
              <a:t> (</a:t>
            </a:r>
            <a:r>
              <a:rPr lang="de-DE" baseline="0" dirty="0" err="1" smtClean="0">
                <a:solidFill>
                  <a:srgbClr val="7030A0"/>
                </a:solidFill>
              </a:rPr>
              <a:t>thin</a:t>
            </a:r>
            <a:r>
              <a:rPr lang="de-DE" baseline="0" dirty="0" smtClean="0">
                <a:solidFill>
                  <a:srgbClr val="7030A0"/>
                </a:solidFill>
              </a:rPr>
              <a:t> </a:t>
            </a:r>
            <a:r>
              <a:rPr lang="de-DE" baseline="0" dirty="0" err="1" smtClean="0">
                <a:solidFill>
                  <a:srgbClr val="7030A0"/>
                </a:solidFill>
              </a:rPr>
              <a:t>yellow</a:t>
            </a:r>
            <a:r>
              <a:rPr lang="de-DE" baseline="0" dirty="0" smtClean="0">
                <a:solidFill>
                  <a:srgbClr val="7030A0"/>
                </a:solidFill>
              </a:rPr>
              <a:t> </a:t>
            </a:r>
            <a:r>
              <a:rPr lang="de-DE" baseline="0" dirty="0" err="1" smtClean="0">
                <a:solidFill>
                  <a:srgbClr val="7030A0"/>
                </a:solidFill>
              </a:rPr>
              <a:t>curve</a:t>
            </a:r>
            <a:r>
              <a:rPr lang="de-DE" baseline="0" dirty="0" smtClean="0">
                <a:solidFill>
                  <a:srgbClr val="7030A0"/>
                </a:solidFill>
              </a:rPr>
              <a:t>) </a:t>
            </a:r>
            <a:r>
              <a:rPr lang="de-DE" baseline="0" dirty="0" err="1" smtClean="0">
                <a:solidFill>
                  <a:srgbClr val="7030A0"/>
                </a:solidFill>
              </a:rPr>
              <a:t>developed</a:t>
            </a:r>
            <a:r>
              <a:rPr lang="de-DE" baseline="0" dirty="0" smtClean="0">
                <a:solidFill>
                  <a:srgbClr val="7030A0"/>
                </a:solidFill>
              </a:rPr>
              <a:t> </a:t>
            </a:r>
            <a:r>
              <a:rPr lang="de-DE" baseline="0" dirty="0" err="1" smtClean="0">
                <a:solidFill>
                  <a:srgbClr val="7030A0"/>
                </a:solidFill>
              </a:rPr>
              <a:t>between</a:t>
            </a:r>
            <a:r>
              <a:rPr lang="de-DE" baseline="0" dirty="0" smtClean="0">
                <a:solidFill>
                  <a:srgbClr val="7030A0"/>
                </a:solidFill>
              </a:rPr>
              <a:t> 10 and 20 h, plus </a:t>
            </a:r>
            <a:r>
              <a:rPr lang="de-DE" baseline="0" dirty="0" err="1" smtClean="0">
                <a:solidFill>
                  <a:srgbClr val="7030A0"/>
                </a:solidFill>
              </a:rPr>
              <a:t>how</a:t>
            </a:r>
            <a:r>
              <a:rPr lang="de-DE" baseline="0" dirty="0" smtClean="0">
                <a:solidFill>
                  <a:srgbClr val="7030A0"/>
                </a:solidFill>
              </a:rPr>
              <a:t> </a:t>
            </a:r>
            <a:r>
              <a:rPr lang="de-DE" baseline="0" dirty="0" err="1" smtClean="0">
                <a:solidFill>
                  <a:srgbClr val="7030A0"/>
                </a:solidFill>
              </a:rPr>
              <a:t>it</a:t>
            </a:r>
            <a:r>
              <a:rPr lang="de-DE" baseline="0" dirty="0" smtClean="0">
                <a:solidFill>
                  <a:srgbClr val="7030A0"/>
                </a:solidFill>
              </a:rPr>
              <a:t> will </a:t>
            </a:r>
            <a:r>
              <a:rPr lang="de-DE" baseline="0" dirty="0" err="1" smtClean="0">
                <a:solidFill>
                  <a:srgbClr val="7030A0"/>
                </a:solidFill>
              </a:rPr>
              <a:t>develop</a:t>
            </a:r>
            <a:r>
              <a:rPr lang="de-DE" baseline="0" dirty="0" smtClean="0">
                <a:solidFill>
                  <a:srgbClr val="7030A0"/>
                </a:solidFill>
              </a:rPr>
              <a:t> in </a:t>
            </a:r>
            <a:r>
              <a:rPr lang="de-DE" baseline="0" dirty="0" err="1" smtClean="0">
                <a:solidFill>
                  <a:srgbClr val="7030A0"/>
                </a:solidFill>
              </a:rPr>
              <a:t>the</a:t>
            </a:r>
            <a:r>
              <a:rPr lang="de-DE" baseline="0" dirty="0" smtClean="0">
                <a:solidFill>
                  <a:srgbClr val="7030A0"/>
                </a:solidFill>
              </a:rPr>
              <a:t> </a:t>
            </a:r>
            <a:r>
              <a:rPr lang="de-DE" baseline="0" dirty="0" err="1" smtClean="0">
                <a:solidFill>
                  <a:srgbClr val="7030A0"/>
                </a:solidFill>
              </a:rPr>
              <a:t>next</a:t>
            </a:r>
            <a:r>
              <a:rPr lang="de-DE" baseline="0" dirty="0" smtClean="0">
                <a:solidFill>
                  <a:srgbClr val="7030A0"/>
                </a:solidFill>
              </a:rPr>
              <a:t> 2 </a:t>
            </a:r>
            <a:r>
              <a:rPr lang="de-DE" baseline="0" dirty="0" err="1" smtClean="0">
                <a:solidFill>
                  <a:srgbClr val="7030A0"/>
                </a:solidFill>
              </a:rPr>
              <a:t>hours</a:t>
            </a:r>
            <a:r>
              <a:rPr lang="de-DE" baseline="0" dirty="0" smtClean="0">
                <a:solidFill>
                  <a:srgbClr val="7030A0"/>
                </a:solidFill>
              </a:rPr>
              <a:t>. The </a:t>
            </a:r>
            <a:r>
              <a:rPr lang="de-DE" baseline="0" dirty="0" err="1" smtClean="0">
                <a:solidFill>
                  <a:srgbClr val="7030A0"/>
                </a:solidFill>
              </a:rPr>
              <a:t>prediction</a:t>
            </a:r>
            <a:r>
              <a:rPr lang="de-DE" baseline="0" dirty="0" smtClean="0">
                <a:solidFill>
                  <a:srgbClr val="7030A0"/>
                </a:solidFill>
              </a:rPr>
              <a:t> </a:t>
            </a:r>
            <a:r>
              <a:rPr lang="de-DE" baseline="0" dirty="0" err="1" smtClean="0">
                <a:solidFill>
                  <a:srgbClr val="7030A0"/>
                </a:solidFill>
              </a:rPr>
              <a:t>assumes</a:t>
            </a:r>
            <a:r>
              <a:rPr lang="de-DE" baseline="0" dirty="0" smtClean="0">
                <a:solidFill>
                  <a:srgbClr val="7030A0"/>
                </a:solidFill>
              </a:rPr>
              <a:t>, </a:t>
            </a:r>
            <a:r>
              <a:rPr lang="de-DE" baseline="0" dirty="0" err="1" smtClean="0">
                <a:solidFill>
                  <a:srgbClr val="7030A0"/>
                </a:solidFill>
              </a:rPr>
              <a:t>no</a:t>
            </a:r>
            <a:r>
              <a:rPr lang="de-DE" baseline="0" dirty="0" smtClean="0">
                <a:solidFill>
                  <a:srgbClr val="7030A0"/>
                </a:solidFill>
              </a:rPr>
              <a:t> extra </a:t>
            </a:r>
            <a:r>
              <a:rPr lang="de-DE" baseline="0" dirty="0" err="1" smtClean="0">
                <a:solidFill>
                  <a:srgbClr val="7030A0"/>
                </a:solidFill>
              </a:rPr>
              <a:t>insulin</a:t>
            </a:r>
            <a:r>
              <a:rPr lang="de-DE" baseline="0" dirty="0" smtClean="0">
                <a:solidFill>
                  <a:srgbClr val="7030A0"/>
                </a:solidFill>
              </a:rPr>
              <a:t> </a:t>
            </a:r>
            <a:r>
              <a:rPr lang="de-DE" baseline="0" dirty="0" err="1" smtClean="0">
                <a:solidFill>
                  <a:srgbClr val="7030A0"/>
                </a:solidFill>
              </a:rPr>
              <a:t>above</a:t>
            </a:r>
            <a:r>
              <a:rPr lang="de-DE" baseline="0" dirty="0" smtClean="0">
                <a:solidFill>
                  <a:srgbClr val="7030A0"/>
                </a:solidFill>
              </a:rPr>
              <a:t> basal </a:t>
            </a:r>
            <a:r>
              <a:rPr lang="de-DE" baseline="0" dirty="0" err="1" smtClean="0">
                <a:solidFill>
                  <a:srgbClr val="7030A0"/>
                </a:solidFill>
              </a:rPr>
              <a:t>need</a:t>
            </a:r>
            <a:r>
              <a:rPr lang="de-DE" baseline="0" dirty="0" smtClean="0">
                <a:solidFill>
                  <a:srgbClr val="7030A0"/>
                </a:solidFill>
              </a:rPr>
              <a:t> </a:t>
            </a:r>
            <a:r>
              <a:rPr lang="de-DE" baseline="0" dirty="0" err="1" smtClean="0">
                <a:solidFill>
                  <a:srgbClr val="7030A0"/>
                </a:solidFill>
              </a:rPr>
              <a:t>is</a:t>
            </a:r>
            <a:r>
              <a:rPr lang="de-DE" baseline="0" dirty="0" smtClean="0">
                <a:solidFill>
                  <a:srgbClr val="7030A0"/>
                </a:solidFill>
              </a:rPr>
              <a:t> </a:t>
            </a:r>
            <a:r>
              <a:rPr lang="de-DE" baseline="0" dirty="0" err="1" smtClean="0">
                <a:solidFill>
                  <a:srgbClr val="7030A0"/>
                </a:solidFill>
              </a:rPr>
              <a:t>given</a:t>
            </a:r>
            <a:r>
              <a:rPr lang="de-DE" baseline="0" dirty="0" smtClean="0">
                <a:solidFill>
                  <a:srgbClr val="7030A0"/>
                </a:solidFill>
              </a:rPr>
              <a:t> </a:t>
            </a:r>
            <a:r>
              <a:rPr lang="de-DE" baseline="0" dirty="0" err="1" smtClean="0">
                <a:solidFill>
                  <a:srgbClr val="7030A0"/>
                </a:solidFill>
              </a:rPr>
              <a:t>from</a:t>
            </a:r>
            <a:r>
              <a:rPr lang="de-DE" baseline="0" dirty="0" smtClean="0">
                <a:solidFill>
                  <a:srgbClr val="7030A0"/>
                </a:solidFill>
              </a:rPr>
              <a:t> 20:00h on. </a:t>
            </a:r>
            <a:endParaRPr lang="de-DE" dirty="0" smtClean="0">
              <a:solidFill>
                <a:srgbClr val="7030A0"/>
              </a:solidFill>
            </a:endParaRPr>
          </a:p>
          <a:p>
            <a:r>
              <a:rPr lang="de-DE" dirty="0" smtClean="0">
                <a:solidFill>
                  <a:srgbClr val="7030A0"/>
                </a:solidFill>
              </a:rPr>
              <a:t>After a </a:t>
            </a:r>
            <a:r>
              <a:rPr lang="de-DE" dirty="0" err="1" smtClean="0">
                <a:solidFill>
                  <a:srgbClr val="7030A0"/>
                </a:solidFill>
              </a:rPr>
              <a:t>big</a:t>
            </a:r>
            <a:r>
              <a:rPr lang="de-DE" dirty="0" smtClean="0">
                <a:solidFill>
                  <a:srgbClr val="7030A0"/>
                </a:solidFill>
              </a:rPr>
              <a:t> </a:t>
            </a:r>
            <a:r>
              <a:rPr lang="de-DE" dirty="0" err="1" smtClean="0">
                <a:solidFill>
                  <a:srgbClr val="7030A0"/>
                </a:solidFill>
              </a:rPr>
              <a:t>bolus</a:t>
            </a:r>
            <a:r>
              <a:rPr lang="de-DE" dirty="0" smtClean="0">
                <a:solidFill>
                  <a:srgbClr val="7030A0"/>
                </a:solidFill>
              </a:rPr>
              <a:t> was </a:t>
            </a:r>
            <a:r>
              <a:rPr lang="de-DE" dirty="0" err="1" smtClean="0">
                <a:solidFill>
                  <a:srgbClr val="7030A0"/>
                </a:solidFill>
              </a:rPr>
              <a:t>given</a:t>
            </a:r>
            <a:r>
              <a:rPr lang="de-DE" dirty="0" smtClean="0">
                <a:solidFill>
                  <a:srgbClr val="7030A0"/>
                </a:solidFill>
              </a:rPr>
              <a:t> at </a:t>
            </a:r>
            <a:r>
              <a:rPr lang="de-DE" baseline="0" dirty="0" smtClean="0">
                <a:solidFill>
                  <a:srgbClr val="7030A0"/>
                </a:solidFill>
              </a:rPr>
              <a:t>12:30h, </a:t>
            </a:r>
            <a:r>
              <a:rPr lang="de-DE" baseline="0" dirty="0" err="1" smtClean="0">
                <a:solidFill>
                  <a:srgbClr val="7030A0"/>
                </a:solidFill>
              </a:rPr>
              <a:t>we</a:t>
            </a:r>
            <a:r>
              <a:rPr lang="de-DE" baseline="0" dirty="0" smtClean="0">
                <a:solidFill>
                  <a:srgbClr val="7030A0"/>
                </a:solidFill>
              </a:rPr>
              <a:t> </a:t>
            </a:r>
            <a:r>
              <a:rPr lang="de-DE" baseline="0" dirty="0" err="1" smtClean="0">
                <a:solidFill>
                  <a:srgbClr val="7030A0"/>
                </a:solidFill>
              </a:rPr>
              <a:t>see</a:t>
            </a:r>
            <a:r>
              <a:rPr lang="de-DE" baseline="0" dirty="0" smtClean="0">
                <a:solidFill>
                  <a:srgbClr val="7030A0"/>
                </a:solidFill>
              </a:rPr>
              <a:t> in </a:t>
            </a:r>
            <a:r>
              <a:rPr lang="de-DE" baseline="0" dirty="0" err="1" smtClean="0">
                <a:solidFill>
                  <a:srgbClr val="7030A0"/>
                </a:solidFill>
              </a:rPr>
              <a:t>the</a:t>
            </a:r>
            <a:r>
              <a:rPr lang="de-DE" baseline="0" dirty="0" smtClean="0">
                <a:solidFill>
                  <a:srgbClr val="7030A0"/>
                </a:solidFill>
              </a:rPr>
              <a:t> </a:t>
            </a:r>
            <a:r>
              <a:rPr lang="de-DE" baseline="0" dirty="0" err="1" smtClean="0">
                <a:solidFill>
                  <a:srgbClr val="7030A0"/>
                </a:solidFill>
              </a:rPr>
              <a:t>smaller</a:t>
            </a:r>
            <a:r>
              <a:rPr lang="de-DE" baseline="0" dirty="0" smtClean="0">
                <a:solidFill>
                  <a:srgbClr val="7030A0"/>
                </a:solidFill>
              </a:rPr>
              <a:t> </a:t>
            </a:r>
            <a:r>
              <a:rPr lang="de-DE" baseline="0" dirty="0" err="1" smtClean="0">
                <a:solidFill>
                  <a:srgbClr val="7030A0"/>
                </a:solidFill>
              </a:rPr>
              <a:t>bottom</a:t>
            </a:r>
            <a:r>
              <a:rPr lang="de-DE" baseline="0" dirty="0" smtClean="0">
                <a:solidFill>
                  <a:srgbClr val="7030A0"/>
                </a:solidFill>
              </a:rPr>
              <a:t> </a:t>
            </a:r>
            <a:r>
              <a:rPr lang="de-DE" baseline="0" dirty="0" err="1" smtClean="0">
                <a:solidFill>
                  <a:srgbClr val="7030A0"/>
                </a:solidFill>
              </a:rPr>
              <a:t>graph</a:t>
            </a:r>
            <a:r>
              <a:rPr lang="de-DE" baseline="0" dirty="0" smtClean="0">
                <a:solidFill>
                  <a:srgbClr val="7030A0"/>
                </a:solidFill>
              </a:rPr>
              <a:t> an </a:t>
            </a:r>
            <a:r>
              <a:rPr lang="de-DE" baseline="0" dirty="0" err="1" smtClean="0">
                <a:solidFill>
                  <a:srgbClr val="7030A0"/>
                </a:solidFill>
              </a:rPr>
              <a:t>iob</a:t>
            </a:r>
            <a:r>
              <a:rPr lang="de-DE" baseline="0" dirty="0" smtClean="0">
                <a:solidFill>
                  <a:srgbClr val="7030A0"/>
                </a:solidFill>
              </a:rPr>
              <a:t> </a:t>
            </a:r>
            <a:r>
              <a:rPr lang="de-DE" baseline="0" dirty="0" err="1" smtClean="0">
                <a:solidFill>
                  <a:srgbClr val="7030A0"/>
                </a:solidFill>
              </a:rPr>
              <a:t>maximum</a:t>
            </a:r>
            <a:r>
              <a:rPr lang="de-DE" baseline="0" dirty="0" smtClean="0">
                <a:solidFill>
                  <a:srgbClr val="7030A0"/>
                </a:solidFill>
              </a:rPr>
              <a:t> </a:t>
            </a:r>
            <a:r>
              <a:rPr lang="de-DE" baseline="0" dirty="0" err="1" smtClean="0">
                <a:solidFill>
                  <a:srgbClr val="7030A0"/>
                </a:solidFill>
              </a:rPr>
              <a:t>of</a:t>
            </a:r>
            <a:r>
              <a:rPr lang="de-DE" baseline="0" dirty="0" smtClean="0">
                <a:solidFill>
                  <a:srgbClr val="7030A0"/>
                </a:solidFill>
              </a:rPr>
              <a:t> </a:t>
            </a:r>
            <a:r>
              <a:rPr lang="de-DE" baseline="0" dirty="0" err="1" smtClean="0">
                <a:solidFill>
                  <a:srgbClr val="7030A0"/>
                </a:solidFill>
              </a:rPr>
              <a:t>about</a:t>
            </a:r>
            <a:r>
              <a:rPr lang="de-DE" baseline="0" dirty="0" smtClean="0">
                <a:solidFill>
                  <a:srgbClr val="7030A0"/>
                </a:solidFill>
              </a:rPr>
              <a:t> 5 </a:t>
            </a:r>
            <a:r>
              <a:rPr lang="de-DE" baseline="0" dirty="0" err="1" smtClean="0">
                <a:solidFill>
                  <a:srgbClr val="7030A0"/>
                </a:solidFill>
              </a:rPr>
              <a:t>units</a:t>
            </a:r>
            <a:r>
              <a:rPr lang="de-DE" baseline="0" dirty="0" smtClean="0">
                <a:solidFill>
                  <a:srgbClr val="7030A0"/>
                </a:solidFill>
              </a:rPr>
              <a:t>. But – </a:t>
            </a:r>
            <a:r>
              <a:rPr lang="de-DE" baseline="0" dirty="0" err="1" smtClean="0">
                <a:solidFill>
                  <a:srgbClr val="7030A0"/>
                </a:solidFill>
              </a:rPr>
              <a:t>it</a:t>
            </a:r>
            <a:r>
              <a:rPr lang="de-DE" baseline="0" dirty="0" smtClean="0">
                <a:solidFill>
                  <a:srgbClr val="7030A0"/>
                </a:solidFill>
              </a:rPr>
              <a:t> </a:t>
            </a:r>
            <a:r>
              <a:rPr lang="de-DE" baseline="0" dirty="0" err="1" smtClean="0">
                <a:solidFill>
                  <a:srgbClr val="7030A0"/>
                </a:solidFill>
              </a:rPr>
              <a:t>is</a:t>
            </a:r>
            <a:r>
              <a:rPr lang="de-DE" baseline="0" dirty="0" smtClean="0">
                <a:solidFill>
                  <a:srgbClr val="7030A0"/>
                </a:solidFill>
              </a:rPr>
              <a:t> not </a:t>
            </a:r>
            <a:r>
              <a:rPr lang="de-DE" baseline="0" dirty="0" err="1" smtClean="0">
                <a:solidFill>
                  <a:srgbClr val="7030A0"/>
                </a:solidFill>
              </a:rPr>
              <a:t>active</a:t>
            </a:r>
            <a:r>
              <a:rPr lang="de-DE" baseline="0" dirty="0" smtClean="0">
                <a:solidFill>
                  <a:srgbClr val="7030A0"/>
                </a:solidFill>
              </a:rPr>
              <a:t> </a:t>
            </a:r>
            <a:r>
              <a:rPr lang="de-DE" baseline="0" dirty="0" err="1" smtClean="0">
                <a:solidFill>
                  <a:srgbClr val="7030A0"/>
                </a:solidFill>
              </a:rPr>
              <a:t>much</a:t>
            </a:r>
            <a:r>
              <a:rPr lang="de-DE" baseline="0" dirty="0" smtClean="0">
                <a:solidFill>
                  <a:srgbClr val="7030A0"/>
                </a:solidFill>
              </a:rPr>
              <a:t>, </a:t>
            </a:r>
            <a:r>
              <a:rPr lang="de-DE" baseline="0" dirty="0" err="1" smtClean="0">
                <a:solidFill>
                  <a:srgbClr val="7030A0"/>
                </a:solidFill>
              </a:rPr>
              <a:t>the</a:t>
            </a:r>
            <a:r>
              <a:rPr lang="de-DE" baseline="0" dirty="0" smtClean="0">
                <a:solidFill>
                  <a:srgbClr val="7030A0"/>
                </a:solidFill>
              </a:rPr>
              <a:t> </a:t>
            </a:r>
            <a:r>
              <a:rPr lang="de-DE" baseline="0" dirty="0" err="1" smtClean="0">
                <a:solidFill>
                  <a:srgbClr val="7030A0"/>
                </a:solidFill>
              </a:rPr>
              <a:t>green</a:t>
            </a:r>
            <a:r>
              <a:rPr lang="de-DE" baseline="0" dirty="0" smtClean="0">
                <a:solidFill>
                  <a:srgbClr val="7030A0"/>
                </a:solidFill>
              </a:rPr>
              <a:t> </a:t>
            </a:r>
            <a:r>
              <a:rPr lang="de-DE" baseline="0" dirty="0" err="1" smtClean="0">
                <a:solidFill>
                  <a:srgbClr val="7030A0"/>
                </a:solidFill>
              </a:rPr>
              <a:t>curve</a:t>
            </a:r>
            <a:r>
              <a:rPr lang="de-DE" baseline="0" dirty="0" smtClean="0">
                <a:solidFill>
                  <a:srgbClr val="7030A0"/>
                </a:solidFill>
              </a:rPr>
              <a:t> in </a:t>
            </a:r>
            <a:r>
              <a:rPr lang="de-DE" baseline="0" dirty="0" err="1" smtClean="0">
                <a:solidFill>
                  <a:srgbClr val="7030A0"/>
                </a:solidFill>
              </a:rPr>
              <a:t>the</a:t>
            </a:r>
            <a:r>
              <a:rPr lang="de-DE" baseline="0" dirty="0" smtClean="0">
                <a:solidFill>
                  <a:srgbClr val="7030A0"/>
                </a:solidFill>
              </a:rPr>
              <a:t> top </a:t>
            </a:r>
            <a:r>
              <a:rPr lang="de-DE" baseline="0" dirty="0" err="1" smtClean="0">
                <a:solidFill>
                  <a:srgbClr val="7030A0"/>
                </a:solidFill>
              </a:rPr>
              <a:t>graph</a:t>
            </a:r>
            <a:r>
              <a:rPr lang="de-DE" baseline="0" dirty="0" smtClean="0">
                <a:solidFill>
                  <a:srgbClr val="7030A0"/>
                </a:solidFill>
              </a:rPr>
              <a:t>, </a:t>
            </a:r>
            <a:r>
              <a:rPr lang="de-DE" baseline="0" dirty="0" err="1" smtClean="0">
                <a:solidFill>
                  <a:srgbClr val="7030A0"/>
                </a:solidFill>
              </a:rPr>
              <a:t>the</a:t>
            </a:r>
            <a:r>
              <a:rPr lang="de-DE" baseline="0" dirty="0" smtClean="0">
                <a:solidFill>
                  <a:srgbClr val="7030A0"/>
                </a:solidFill>
              </a:rPr>
              <a:t> </a:t>
            </a:r>
            <a:r>
              <a:rPr lang="de-DE" baseline="0" dirty="0" err="1" smtClean="0">
                <a:solidFill>
                  <a:srgbClr val="7030A0"/>
                </a:solidFill>
              </a:rPr>
              <a:t>glucose</a:t>
            </a:r>
            <a:r>
              <a:rPr lang="de-DE" baseline="0" dirty="0" smtClean="0">
                <a:solidFill>
                  <a:srgbClr val="7030A0"/>
                </a:solidFill>
              </a:rPr>
              <a:t>, </a:t>
            </a:r>
            <a:r>
              <a:rPr lang="de-DE" baseline="0" dirty="0" err="1" smtClean="0">
                <a:solidFill>
                  <a:srgbClr val="7030A0"/>
                </a:solidFill>
              </a:rPr>
              <a:t>keeps</a:t>
            </a:r>
            <a:r>
              <a:rPr lang="de-DE" baseline="0" dirty="0" smtClean="0">
                <a:solidFill>
                  <a:srgbClr val="7030A0"/>
                </a:solidFill>
              </a:rPr>
              <a:t> </a:t>
            </a:r>
            <a:r>
              <a:rPr lang="de-DE" baseline="0" dirty="0" err="1" smtClean="0">
                <a:solidFill>
                  <a:srgbClr val="7030A0"/>
                </a:solidFill>
              </a:rPr>
              <a:t>rising</a:t>
            </a:r>
            <a:r>
              <a:rPr lang="de-DE" baseline="0" dirty="0" smtClean="0">
                <a:solidFill>
                  <a:srgbClr val="7030A0"/>
                </a:solidFill>
              </a:rPr>
              <a:t>!  </a:t>
            </a:r>
          </a:p>
          <a:p>
            <a:r>
              <a:rPr lang="de-DE" baseline="0" dirty="0" err="1" smtClean="0">
                <a:solidFill>
                  <a:srgbClr val="7030A0"/>
                </a:solidFill>
              </a:rPr>
              <a:t>It</a:t>
            </a:r>
            <a:r>
              <a:rPr lang="de-DE" baseline="0" dirty="0" smtClean="0">
                <a:solidFill>
                  <a:srgbClr val="7030A0"/>
                </a:solidFill>
              </a:rPr>
              <a:t> </a:t>
            </a:r>
            <a:r>
              <a:rPr lang="de-DE" baseline="0" dirty="0" err="1" smtClean="0">
                <a:solidFill>
                  <a:srgbClr val="7030A0"/>
                </a:solidFill>
              </a:rPr>
              <a:t>is</a:t>
            </a:r>
            <a:r>
              <a:rPr lang="de-DE" baseline="0" dirty="0" smtClean="0">
                <a:solidFill>
                  <a:srgbClr val="7030A0"/>
                </a:solidFill>
              </a:rPr>
              <a:t> </a:t>
            </a:r>
            <a:r>
              <a:rPr lang="de-DE" baseline="0" dirty="0" err="1" smtClean="0">
                <a:solidFill>
                  <a:srgbClr val="7030A0"/>
                </a:solidFill>
              </a:rPr>
              <a:t>the</a:t>
            </a:r>
            <a:r>
              <a:rPr lang="de-DE" baseline="0" dirty="0" smtClean="0">
                <a:solidFill>
                  <a:srgbClr val="7030A0"/>
                </a:solidFill>
              </a:rPr>
              <a:t> (</a:t>
            </a:r>
            <a:r>
              <a:rPr lang="de-DE" baseline="0" dirty="0" err="1" smtClean="0">
                <a:solidFill>
                  <a:srgbClr val="7030A0"/>
                </a:solidFill>
              </a:rPr>
              <a:t>thin</a:t>
            </a:r>
            <a:r>
              <a:rPr lang="de-DE" baseline="0" dirty="0" smtClean="0">
                <a:solidFill>
                  <a:srgbClr val="7030A0"/>
                </a:solidFill>
              </a:rPr>
              <a:t> </a:t>
            </a:r>
            <a:r>
              <a:rPr lang="de-DE" baseline="0" dirty="0" err="1" smtClean="0">
                <a:solidFill>
                  <a:srgbClr val="7030A0"/>
                </a:solidFill>
              </a:rPr>
              <a:t>yellow</a:t>
            </a:r>
            <a:r>
              <a:rPr lang="de-DE" baseline="0" dirty="0" smtClean="0">
                <a:solidFill>
                  <a:srgbClr val="7030A0"/>
                </a:solidFill>
              </a:rPr>
              <a:t>) </a:t>
            </a:r>
            <a:r>
              <a:rPr lang="de-DE" baseline="0" dirty="0" err="1" smtClean="0">
                <a:solidFill>
                  <a:srgbClr val="7030A0"/>
                </a:solidFill>
              </a:rPr>
              <a:t>insulin</a:t>
            </a:r>
            <a:r>
              <a:rPr lang="de-DE" baseline="0" dirty="0" smtClean="0">
                <a:solidFill>
                  <a:srgbClr val="7030A0"/>
                </a:solidFill>
              </a:rPr>
              <a:t> </a:t>
            </a:r>
            <a:r>
              <a:rPr lang="de-DE" baseline="0" dirty="0" err="1" smtClean="0">
                <a:solidFill>
                  <a:srgbClr val="7030A0"/>
                </a:solidFill>
              </a:rPr>
              <a:t>activity</a:t>
            </a:r>
            <a:r>
              <a:rPr lang="de-DE" baseline="0" dirty="0" smtClean="0">
                <a:solidFill>
                  <a:srgbClr val="7030A0"/>
                </a:solidFill>
              </a:rPr>
              <a:t> </a:t>
            </a:r>
            <a:r>
              <a:rPr lang="de-DE" baseline="0" dirty="0" err="1" smtClean="0">
                <a:solidFill>
                  <a:srgbClr val="7030A0"/>
                </a:solidFill>
              </a:rPr>
              <a:t>curve</a:t>
            </a:r>
            <a:r>
              <a:rPr lang="de-DE" baseline="0" dirty="0" smtClean="0">
                <a:solidFill>
                  <a:srgbClr val="7030A0"/>
                </a:solidFill>
              </a:rPr>
              <a:t> </a:t>
            </a:r>
            <a:r>
              <a:rPr lang="de-DE" baseline="0" dirty="0" err="1" smtClean="0">
                <a:solidFill>
                  <a:srgbClr val="7030A0"/>
                </a:solidFill>
              </a:rPr>
              <a:t>that</a:t>
            </a:r>
            <a:r>
              <a:rPr lang="de-DE" baseline="0" dirty="0" smtClean="0">
                <a:solidFill>
                  <a:srgbClr val="7030A0"/>
                </a:solidFill>
              </a:rPr>
              <a:t> </a:t>
            </a:r>
            <a:r>
              <a:rPr lang="de-DE" baseline="0" dirty="0" err="1" smtClean="0">
                <a:solidFill>
                  <a:srgbClr val="7030A0"/>
                </a:solidFill>
              </a:rPr>
              <a:t>tells</a:t>
            </a:r>
            <a:r>
              <a:rPr lang="de-DE" baseline="0" dirty="0" smtClean="0">
                <a:solidFill>
                  <a:srgbClr val="7030A0"/>
                </a:solidFill>
              </a:rPr>
              <a:t> </a:t>
            </a:r>
            <a:r>
              <a:rPr lang="de-DE" baseline="0" dirty="0" err="1" smtClean="0">
                <a:solidFill>
                  <a:srgbClr val="7030A0"/>
                </a:solidFill>
              </a:rPr>
              <a:t>us</a:t>
            </a:r>
            <a:r>
              <a:rPr lang="de-DE" baseline="0" dirty="0" smtClean="0">
                <a:solidFill>
                  <a:srgbClr val="7030A0"/>
                </a:solidFill>
              </a:rPr>
              <a:t> </a:t>
            </a:r>
            <a:r>
              <a:rPr lang="de-DE" baseline="0" dirty="0" err="1" smtClean="0">
                <a:solidFill>
                  <a:srgbClr val="7030A0"/>
                </a:solidFill>
              </a:rPr>
              <a:t>better</a:t>
            </a:r>
            <a:r>
              <a:rPr lang="de-DE" baseline="0" dirty="0" smtClean="0">
                <a:solidFill>
                  <a:srgbClr val="7030A0"/>
                </a:solidFill>
              </a:rPr>
              <a:t> </a:t>
            </a:r>
            <a:r>
              <a:rPr lang="de-DE" baseline="0" dirty="0" err="1" smtClean="0">
                <a:solidFill>
                  <a:srgbClr val="7030A0"/>
                </a:solidFill>
              </a:rPr>
              <a:t>where</a:t>
            </a:r>
            <a:r>
              <a:rPr lang="de-DE" baseline="0" dirty="0" smtClean="0">
                <a:solidFill>
                  <a:srgbClr val="7030A0"/>
                </a:solidFill>
              </a:rPr>
              <a:t> </a:t>
            </a:r>
            <a:r>
              <a:rPr lang="de-DE" baseline="0" dirty="0" err="1" smtClean="0">
                <a:solidFill>
                  <a:srgbClr val="7030A0"/>
                </a:solidFill>
              </a:rPr>
              <a:t>glucose</a:t>
            </a:r>
            <a:r>
              <a:rPr lang="de-DE" baseline="0" dirty="0" smtClean="0">
                <a:solidFill>
                  <a:srgbClr val="7030A0"/>
                </a:solidFill>
              </a:rPr>
              <a:t> will </a:t>
            </a:r>
            <a:r>
              <a:rPr lang="de-DE" baseline="0" dirty="0" err="1" smtClean="0">
                <a:solidFill>
                  <a:srgbClr val="7030A0"/>
                </a:solidFill>
              </a:rPr>
              <a:t>be</a:t>
            </a:r>
            <a:r>
              <a:rPr lang="de-DE" baseline="0" dirty="0" smtClean="0">
                <a:solidFill>
                  <a:srgbClr val="7030A0"/>
                </a:solidFill>
              </a:rPr>
              <a:t> </a:t>
            </a:r>
            <a:r>
              <a:rPr lang="de-DE" baseline="0" dirty="0" err="1" smtClean="0">
                <a:solidFill>
                  <a:srgbClr val="7030A0"/>
                </a:solidFill>
              </a:rPr>
              <a:t>headed</a:t>
            </a:r>
            <a:r>
              <a:rPr lang="de-DE" baseline="0" dirty="0" smtClean="0">
                <a:solidFill>
                  <a:srgbClr val="7030A0"/>
                </a:solidFill>
              </a:rPr>
              <a:t>. </a:t>
            </a:r>
            <a:r>
              <a:rPr lang="de-DE" b="1" baseline="0" dirty="0" smtClean="0">
                <a:solidFill>
                  <a:srgbClr val="7030A0"/>
                </a:solidFill>
              </a:rPr>
              <a:t> </a:t>
            </a:r>
            <a:r>
              <a:rPr lang="de-DE" b="0" baseline="0" dirty="0" smtClean="0">
                <a:solidFill>
                  <a:srgbClr val="7030A0"/>
                </a:solidFill>
              </a:rPr>
              <a:t> </a:t>
            </a:r>
            <a:endParaRPr lang="de-DE" baseline="0" dirty="0" smtClean="0">
              <a:solidFill>
                <a:srgbClr val="7030A0"/>
              </a:solidFill>
            </a:endParaRPr>
          </a:p>
          <a:p>
            <a:r>
              <a:rPr lang="de-DE" baseline="0" dirty="0" smtClean="0">
                <a:solidFill>
                  <a:srgbClr val="7030A0"/>
                </a:solidFill>
              </a:rPr>
              <a:t>But </a:t>
            </a:r>
            <a:r>
              <a:rPr lang="de-DE" baseline="0" dirty="0" err="1" smtClean="0">
                <a:solidFill>
                  <a:srgbClr val="7030A0"/>
                </a:solidFill>
              </a:rPr>
              <a:t>we</a:t>
            </a:r>
            <a:r>
              <a:rPr lang="de-DE" baseline="0" dirty="0" smtClean="0">
                <a:solidFill>
                  <a:srgbClr val="7030A0"/>
                </a:solidFill>
              </a:rPr>
              <a:t> must </a:t>
            </a:r>
            <a:r>
              <a:rPr lang="de-DE" baseline="0" dirty="0" err="1" smtClean="0">
                <a:solidFill>
                  <a:srgbClr val="7030A0"/>
                </a:solidFill>
              </a:rPr>
              <a:t>additionally</a:t>
            </a:r>
            <a:r>
              <a:rPr lang="de-DE" baseline="0" dirty="0" smtClean="0">
                <a:solidFill>
                  <a:srgbClr val="7030A0"/>
                </a:solidFill>
              </a:rPr>
              <a:t> </a:t>
            </a:r>
            <a:r>
              <a:rPr lang="de-DE" baseline="0" dirty="0" err="1" smtClean="0">
                <a:solidFill>
                  <a:srgbClr val="7030A0"/>
                </a:solidFill>
              </a:rPr>
              <a:t>look</a:t>
            </a:r>
            <a:r>
              <a:rPr lang="de-DE" baseline="0" dirty="0" smtClean="0">
                <a:solidFill>
                  <a:srgbClr val="7030A0"/>
                </a:solidFill>
              </a:rPr>
              <a:t> at </a:t>
            </a:r>
            <a:r>
              <a:rPr lang="de-DE" baseline="0" dirty="0" err="1" smtClean="0">
                <a:solidFill>
                  <a:srgbClr val="7030A0"/>
                </a:solidFill>
              </a:rPr>
              <a:t>carb</a:t>
            </a:r>
            <a:r>
              <a:rPr lang="de-DE" baseline="0" dirty="0" smtClean="0">
                <a:solidFill>
                  <a:srgbClr val="7030A0"/>
                </a:solidFill>
              </a:rPr>
              <a:t> </a:t>
            </a:r>
            <a:r>
              <a:rPr lang="de-DE" baseline="0" dirty="0" err="1" smtClean="0">
                <a:solidFill>
                  <a:srgbClr val="7030A0"/>
                </a:solidFill>
              </a:rPr>
              <a:t>absorption</a:t>
            </a:r>
            <a:r>
              <a:rPr lang="de-DE" baseline="0" dirty="0" smtClean="0">
                <a:solidFill>
                  <a:srgbClr val="7030A0"/>
                </a:solidFill>
              </a:rPr>
              <a:t>…</a:t>
            </a:r>
          </a:p>
          <a:p>
            <a:r>
              <a:rPr lang="de-DE" baseline="0" dirty="0" smtClean="0">
                <a:solidFill>
                  <a:srgbClr val="7030A0"/>
                </a:solidFill>
              </a:rPr>
              <a:t>----------------</a:t>
            </a:r>
          </a:p>
          <a:p>
            <a:r>
              <a:rPr lang="de-DE" dirty="0" smtClean="0">
                <a:solidFill>
                  <a:srgbClr val="7030A0"/>
                </a:solidFill>
              </a:rPr>
              <a:t>http://seemycgm.com/2017/10/21/exponential-insulin-curves-fiasp/ </a:t>
            </a:r>
          </a:p>
          <a:p>
            <a:r>
              <a:rPr lang="de-DE" dirty="0" smtClean="0">
                <a:solidFill>
                  <a:srgbClr val="7030A0"/>
                </a:solidFill>
              </a:rPr>
              <a:t>http://seemycgm.com/2017/08/09/why-dia-matters/</a:t>
            </a:r>
          </a:p>
          <a:p>
            <a:endParaRPr lang="de-DE" dirty="0" smtClean="0">
              <a:solidFill>
                <a:srgbClr val="7030A0"/>
              </a:solidFill>
            </a:endParaRPr>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10</a:t>
            </a:fld>
            <a:endParaRPr lang="de-DE"/>
          </a:p>
        </p:txBody>
      </p:sp>
    </p:spTree>
    <p:extLst>
      <p:ext uri="{BB962C8B-B14F-4D97-AF65-F5344CB8AC3E}">
        <p14:creationId xmlns:p14="http://schemas.microsoft.com/office/powerpoint/2010/main" val="3963821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On</a:t>
            </a:r>
            <a:r>
              <a:rPr lang="de-DE" baseline="0" dirty="0" smtClean="0"/>
              <a:t> a </a:t>
            </a:r>
            <a:r>
              <a:rPr lang="de-DE" baseline="0" dirty="0" err="1" smtClean="0"/>
              <a:t>paddling</a:t>
            </a:r>
            <a:r>
              <a:rPr lang="de-DE" baseline="0" dirty="0" smtClean="0"/>
              <a:t> tour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beer</a:t>
            </a:r>
            <a:r>
              <a:rPr lang="de-DE" baseline="0" dirty="0" smtClean="0"/>
              <a:t> </a:t>
            </a:r>
            <a:r>
              <a:rPr lang="de-DE" baseline="0" dirty="0" err="1" smtClean="0"/>
              <a:t>garden</a:t>
            </a:r>
            <a:r>
              <a:rPr lang="de-DE" baseline="0" dirty="0" smtClean="0"/>
              <a:t> </a:t>
            </a:r>
            <a:r>
              <a:rPr lang="de-DE" baseline="0" dirty="0" err="1" smtClean="0"/>
              <a:t>we</a:t>
            </a:r>
            <a:r>
              <a:rPr lang="de-DE" baseline="0" dirty="0" smtClean="0"/>
              <a:t> </a:t>
            </a:r>
            <a:r>
              <a:rPr lang="de-DE" baseline="0" dirty="0" err="1" smtClean="0"/>
              <a:t>could</a:t>
            </a:r>
            <a:r>
              <a:rPr lang="de-DE" baseline="0" dirty="0" smtClean="0"/>
              <a:t> </a:t>
            </a:r>
            <a:r>
              <a:rPr lang="de-DE" baseline="0" dirty="0" err="1" smtClean="0"/>
              <a:t>learn</a:t>
            </a:r>
            <a:r>
              <a:rPr lang="de-DE" baseline="0" dirty="0" smtClean="0"/>
              <a:t> a </a:t>
            </a:r>
            <a:r>
              <a:rPr lang="de-DE" baseline="0" dirty="0" err="1" smtClean="0"/>
              <a:t>lot</a:t>
            </a:r>
            <a:r>
              <a:rPr lang="de-DE" baseline="0" dirty="0" smtClean="0"/>
              <a:t> </a:t>
            </a:r>
            <a:r>
              <a:rPr lang="de-DE" baseline="0" dirty="0" err="1" smtClean="0"/>
              <a:t>about</a:t>
            </a:r>
            <a:r>
              <a:rPr lang="de-DE" baseline="0" dirty="0" smtClean="0"/>
              <a:t> </a:t>
            </a:r>
            <a:r>
              <a:rPr lang="de-DE" baseline="0" dirty="0" err="1" smtClean="0"/>
              <a:t>glucose</a:t>
            </a:r>
            <a:r>
              <a:rPr lang="de-DE" baseline="0" dirty="0" smtClean="0"/>
              <a:t> </a:t>
            </a:r>
            <a:r>
              <a:rPr lang="de-DE" baseline="0" dirty="0" err="1" smtClean="0"/>
              <a:t>control</a:t>
            </a:r>
            <a:r>
              <a:rPr lang="de-DE" baseline="0" dirty="0" smtClean="0"/>
              <a:t> and </a:t>
            </a:r>
            <a:r>
              <a:rPr lang="de-DE" baseline="0" dirty="0" err="1" smtClean="0"/>
              <a:t>looping</a:t>
            </a:r>
            <a:r>
              <a:rPr lang="de-DE"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When</a:t>
            </a:r>
            <a:r>
              <a:rPr lang="de-DE" baseline="0" dirty="0" smtClean="0"/>
              <a:t> </a:t>
            </a:r>
            <a:r>
              <a:rPr lang="de-DE" baseline="0" dirty="0" err="1" smtClean="0"/>
              <a:t>paddling</a:t>
            </a:r>
            <a:r>
              <a:rPr lang="de-DE" baseline="0" dirty="0" smtClean="0"/>
              <a: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very</a:t>
            </a:r>
            <a:r>
              <a:rPr lang="de-DE" baseline="0" dirty="0" smtClean="0"/>
              <a:t> </a:t>
            </a:r>
            <a:r>
              <a:rPr lang="de-DE" baseline="0" dirty="0" err="1" smtClean="0"/>
              <a:t>important</a:t>
            </a:r>
            <a:r>
              <a:rPr lang="de-DE" baseline="0" dirty="0" smtClean="0"/>
              <a:t> </a:t>
            </a:r>
            <a:r>
              <a:rPr lang="de-DE" baseline="0" dirty="0" err="1" smtClean="0"/>
              <a:t>to</a:t>
            </a:r>
            <a:r>
              <a:rPr lang="de-DE" baseline="0" dirty="0" smtClean="0"/>
              <a:t> </a:t>
            </a:r>
            <a:r>
              <a:rPr lang="de-DE" baseline="0" dirty="0" err="1" smtClean="0"/>
              <a:t>always</a:t>
            </a:r>
            <a:r>
              <a:rPr lang="de-DE" baseline="0" dirty="0" smtClean="0"/>
              <a:t> </a:t>
            </a:r>
            <a:r>
              <a:rPr lang="de-DE" baseline="0" dirty="0" err="1" smtClean="0"/>
              <a:t>orient</a:t>
            </a:r>
            <a:r>
              <a:rPr lang="de-DE" baseline="0" dirty="0" smtClean="0"/>
              <a:t> </a:t>
            </a:r>
            <a:r>
              <a:rPr lang="de-DE" baseline="0" dirty="0" err="1" smtClean="0"/>
              <a:t>the</a:t>
            </a:r>
            <a:r>
              <a:rPr lang="de-DE" baseline="0" dirty="0" smtClean="0"/>
              <a:t> </a:t>
            </a:r>
            <a:r>
              <a:rPr lang="de-DE" baseline="0" dirty="0" err="1" smtClean="0"/>
              <a:t>tip</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boat</a:t>
            </a:r>
            <a:r>
              <a:rPr lang="de-DE" baseline="0" dirty="0" smtClean="0"/>
              <a:t> </a:t>
            </a:r>
            <a:r>
              <a:rPr lang="de-DE" baseline="0" dirty="0" err="1" smtClean="0"/>
              <a:t>towards</a:t>
            </a:r>
            <a:r>
              <a:rPr lang="de-DE" baseline="0" dirty="0" smtClean="0"/>
              <a:t> </a:t>
            </a:r>
            <a:r>
              <a:rPr lang="de-DE" baseline="0" dirty="0" err="1" smtClean="0"/>
              <a:t>the</a:t>
            </a:r>
            <a:r>
              <a:rPr lang="de-DE" baseline="0" dirty="0" smtClean="0"/>
              <a:t> </a:t>
            </a:r>
            <a:r>
              <a:rPr lang="de-DE" baseline="0" dirty="0" err="1" smtClean="0"/>
              <a:t>target</a:t>
            </a:r>
            <a:r>
              <a:rPr lang="de-DE" baseline="0" dirty="0" smtClean="0"/>
              <a:t>, and, </a:t>
            </a:r>
            <a:r>
              <a:rPr lang="de-DE" baseline="0" dirty="0" err="1" smtClean="0"/>
              <a:t>to</a:t>
            </a:r>
            <a:r>
              <a:rPr lang="de-DE" baseline="0" dirty="0" smtClean="0"/>
              <a:t> </a:t>
            </a:r>
            <a:r>
              <a:rPr lang="de-DE" baseline="0" dirty="0" err="1" smtClean="0"/>
              <a:t>achieve</a:t>
            </a:r>
            <a:r>
              <a:rPr lang="de-DE" baseline="0" dirty="0" smtClean="0"/>
              <a:t> </a:t>
            </a:r>
            <a:r>
              <a:rPr lang="de-DE" baseline="0" dirty="0" err="1" smtClean="0"/>
              <a:t>this</a:t>
            </a:r>
            <a:r>
              <a:rPr lang="de-DE" baseline="0" dirty="0" smtClean="0"/>
              <a:t>, </a:t>
            </a:r>
            <a:r>
              <a:rPr lang="de-DE" baseline="0" dirty="0" err="1" smtClean="0"/>
              <a:t>always</a:t>
            </a:r>
            <a:r>
              <a:rPr lang="de-DE" baseline="0" dirty="0" smtClean="0"/>
              <a:t> </a:t>
            </a:r>
            <a:r>
              <a:rPr lang="de-DE" baseline="0" dirty="0" err="1" smtClean="0"/>
              <a:t>slight</a:t>
            </a:r>
            <a:r>
              <a:rPr lang="de-DE" baseline="0" dirty="0" smtClean="0"/>
              <a:t> </a:t>
            </a:r>
            <a:r>
              <a:rPr lang="de-DE" baseline="0" dirty="0" err="1" smtClean="0"/>
              <a:t>paddling</a:t>
            </a:r>
            <a:r>
              <a:rPr lang="de-DE" baseline="0" dirty="0" smtClean="0"/>
              <a:t> </a:t>
            </a:r>
            <a:r>
              <a:rPr lang="de-DE" baseline="0" dirty="0" err="1" smtClean="0"/>
              <a:t>is</a:t>
            </a:r>
            <a:r>
              <a:rPr lang="de-DE" baseline="0" dirty="0" smtClean="0"/>
              <a:t> </a:t>
            </a:r>
            <a:r>
              <a:rPr lang="de-DE" baseline="0" dirty="0" err="1" smtClean="0"/>
              <a:t>needed</a:t>
            </a:r>
            <a:r>
              <a:rPr lang="de-DE" baseline="0" dirty="0" smtClean="0"/>
              <a:t>, </a:t>
            </a:r>
            <a:r>
              <a:rPr lang="de-DE" baseline="0" dirty="0" err="1" smtClean="0"/>
              <a:t>alternating</a:t>
            </a:r>
            <a:r>
              <a:rPr lang="de-DE" baseline="0" dirty="0" smtClean="0"/>
              <a:t> on </a:t>
            </a:r>
            <a:r>
              <a:rPr lang="de-DE" baseline="0" dirty="0" err="1" smtClean="0"/>
              <a:t>the</a:t>
            </a:r>
            <a:r>
              <a:rPr lang="de-DE" baseline="0" dirty="0" smtClean="0"/>
              <a:t> </a:t>
            </a:r>
            <a:r>
              <a:rPr lang="de-DE" baseline="0" dirty="0" err="1" smtClean="0"/>
              <a:t>right</a:t>
            </a:r>
            <a:r>
              <a:rPr lang="de-DE" baseline="0" dirty="0" smtClean="0"/>
              <a:t> and </a:t>
            </a:r>
            <a:r>
              <a:rPr lang="de-DE" baseline="0" dirty="0" err="1" smtClean="0"/>
              <a:t>the</a:t>
            </a:r>
            <a:r>
              <a:rPr lang="de-DE" baseline="0" dirty="0" smtClean="0"/>
              <a:t> </a:t>
            </a:r>
            <a:r>
              <a:rPr lang="de-DE" baseline="0" dirty="0" err="1" smtClean="0"/>
              <a:t>left</a:t>
            </a:r>
            <a:r>
              <a:rPr lang="de-DE" baseline="0" dirty="0" smtClean="0"/>
              <a:t>. (~ In </a:t>
            </a:r>
            <a:r>
              <a:rPr lang="de-DE" baseline="0" dirty="0" err="1" smtClean="0"/>
              <a:t>our</a:t>
            </a:r>
            <a:r>
              <a:rPr lang="de-DE" baseline="0" dirty="0" smtClean="0"/>
              <a:t> </a:t>
            </a:r>
            <a:r>
              <a:rPr lang="de-DE" baseline="0" dirty="0" err="1" smtClean="0"/>
              <a:t>case</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a:t>
            </a:r>
            <a:r>
              <a:rPr lang="de-DE" baseline="0" dirty="0" err="1" smtClean="0"/>
              <a:t>does</a:t>
            </a:r>
            <a:r>
              <a:rPr lang="de-DE" baseline="0" dirty="0" smtClean="0"/>
              <a:t> </a:t>
            </a:r>
            <a:r>
              <a:rPr lang="de-DE" baseline="0" dirty="0" err="1" smtClean="0"/>
              <a:t>this</a:t>
            </a:r>
            <a:r>
              <a:rPr lang="de-DE" baseline="0" dirty="0" smtClean="0"/>
              <a:t> </a:t>
            </a:r>
            <a:r>
              <a:rPr lang="de-DE" baseline="0" dirty="0" err="1" smtClean="0"/>
              <a:t>fine</a:t>
            </a:r>
            <a:r>
              <a:rPr lang="de-DE" baseline="0" dirty="0" smtClean="0"/>
              <a:t>-tuning </a:t>
            </a:r>
            <a:r>
              <a:rPr lang="de-DE" baseline="0" dirty="0" err="1" smtClean="0"/>
              <a:t>by</a:t>
            </a:r>
            <a:r>
              <a:rPr lang="de-DE" baseline="0" dirty="0" smtClean="0"/>
              <a:t> </a:t>
            </a:r>
            <a:r>
              <a:rPr lang="de-DE" baseline="0" dirty="0" err="1" smtClean="0"/>
              <a:t>elevating</a:t>
            </a:r>
            <a:r>
              <a:rPr lang="de-DE" baseline="0" dirty="0" smtClean="0"/>
              <a:t> and </a:t>
            </a:r>
            <a:r>
              <a:rPr lang="de-DE" baseline="0" dirty="0" err="1" smtClean="0"/>
              <a:t>reducing</a:t>
            </a:r>
            <a:r>
              <a:rPr lang="de-DE" baseline="0" dirty="0" smtClean="0"/>
              <a:t> </a:t>
            </a:r>
            <a:r>
              <a:rPr lang="de-DE" baseline="0" dirty="0" err="1" smtClean="0"/>
              <a:t>the</a:t>
            </a:r>
            <a:r>
              <a:rPr lang="de-DE" baseline="0" dirty="0" smtClean="0"/>
              <a:t> </a:t>
            </a:r>
            <a:r>
              <a:rPr lang="de-DE" baseline="0" dirty="0" err="1" smtClean="0"/>
              <a:t>temporary</a:t>
            </a:r>
            <a:r>
              <a:rPr lang="de-DE" baseline="0" dirty="0" smtClean="0"/>
              <a:t> basal </a:t>
            </a:r>
            <a:r>
              <a:rPr lang="de-DE" baseline="0" dirty="0" err="1" smtClean="0"/>
              <a:t>rates</a:t>
            </a:r>
            <a:r>
              <a:rPr lang="de-DE" baseline="0" dirty="0" smtClean="0"/>
              <a:t> (TBR) all </a:t>
            </a:r>
            <a:r>
              <a:rPr lang="de-DE" baseline="0" dirty="0" err="1" smtClean="0"/>
              <a:t>the</a:t>
            </a:r>
            <a:r>
              <a:rPr lang="de-DE" baseline="0" dirty="0" smtClean="0"/>
              <a:t> time).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We</a:t>
            </a:r>
            <a:r>
              <a:rPr lang="de-DE" baseline="0" dirty="0" smtClean="0"/>
              <a:t> </a:t>
            </a:r>
            <a:r>
              <a:rPr lang="de-DE" baseline="0" dirty="0" err="1" smtClean="0"/>
              <a:t>are</a:t>
            </a:r>
            <a:r>
              <a:rPr lang="de-DE" baseline="0" dirty="0" smtClean="0"/>
              <a:t> </a:t>
            </a:r>
            <a:r>
              <a:rPr lang="de-DE" baseline="0" dirty="0" err="1" smtClean="0"/>
              <a:t>free</a:t>
            </a:r>
            <a:r>
              <a:rPr lang="de-DE" baseline="0" dirty="0" smtClean="0"/>
              <a:t> </a:t>
            </a:r>
            <a:r>
              <a:rPr lang="de-DE" baseline="0" dirty="0" err="1" smtClean="0"/>
              <a:t>to</a:t>
            </a:r>
            <a:r>
              <a:rPr lang="de-DE" baseline="0" dirty="0" smtClean="0"/>
              <a:t> </a:t>
            </a:r>
            <a:r>
              <a:rPr lang="de-DE" baseline="0" dirty="0" err="1" smtClean="0"/>
              <a:t>select</a:t>
            </a:r>
            <a:r>
              <a:rPr lang="de-DE" baseline="0" dirty="0" smtClean="0"/>
              <a:t> </a:t>
            </a:r>
            <a:r>
              <a:rPr lang="de-DE" baseline="0" dirty="0" err="1" smtClean="0"/>
              <a:t>our</a:t>
            </a:r>
            <a:r>
              <a:rPr lang="de-DE" baseline="0" dirty="0" smtClean="0"/>
              <a:t> </a:t>
            </a:r>
            <a:r>
              <a:rPr lang="de-DE" baseline="0" dirty="0" err="1" smtClean="0"/>
              <a:t>target</a:t>
            </a:r>
            <a:r>
              <a:rPr lang="de-DE" baseline="0" dirty="0" smtClean="0"/>
              <a:t>. (~ </a:t>
            </a:r>
            <a:r>
              <a:rPr lang="de-DE" baseline="0" dirty="0" err="1" smtClean="0"/>
              <a:t>Many</a:t>
            </a:r>
            <a:r>
              <a:rPr lang="de-DE" baseline="0" dirty="0" smtClean="0"/>
              <a:t> </a:t>
            </a:r>
            <a:r>
              <a:rPr lang="de-DE" baseline="0" dirty="0" err="1" smtClean="0"/>
              <a:t>loopers</a:t>
            </a:r>
            <a:r>
              <a:rPr lang="de-DE" baseline="0" dirty="0" smtClean="0"/>
              <a:t> </a:t>
            </a:r>
            <a:r>
              <a:rPr lang="de-DE" baseline="0" dirty="0" err="1" smtClean="0"/>
              <a:t>select</a:t>
            </a:r>
            <a:r>
              <a:rPr lang="de-DE" baseline="0" dirty="0" smtClean="0"/>
              <a:t> a </a:t>
            </a:r>
            <a:r>
              <a:rPr lang="de-DE" baseline="0" dirty="0" err="1" smtClean="0"/>
              <a:t>very</a:t>
            </a:r>
            <a:r>
              <a:rPr lang="de-DE" baseline="0" dirty="0" smtClean="0"/>
              <a:t> </a:t>
            </a:r>
            <a:r>
              <a:rPr lang="de-DE" baseline="0" dirty="0" err="1" smtClean="0"/>
              <a:t>low</a:t>
            </a:r>
            <a:r>
              <a:rPr lang="de-DE" baseline="0" dirty="0" smtClean="0"/>
              <a:t> </a:t>
            </a:r>
            <a:r>
              <a:rPr lang="de-DE" baseline="0" dirty="0" err="1" smtClean="0"/>
              <a:t>goal</a:t>
            </a:r>
            <a:r>
              <a:rPr lang="de-DE" baseline="0" dirty="0" smtClean="0"/>
              <a:t>. </a:t>
            </a:r>
            <a:r>
              <a:rPr lang="de-DE" baseline="0" dirty="0" err="1" smtClean="0"/>
              <a:t>Beginners</a:t>
            </a:r>
            <a:r>
              <a:rPr lang="de-DE" baseline="0" dirty="0" smtClean="0"/>
              <a:t> </a:t>
            </a:r>
            <a:r>
              <a:rPr lang="de-DE" baseline="0" dirty="0" err="1" smtClean="0"/>
              <a:t>sometimes</a:t>
            </a:r>
            <a:r>
              <a:rPr lang="de-DE" baseline="0" dirty="0" smtClean="0"/>
              <a:t> </a:t>
            </a:r>
            <a:r>
              <a:rPr lang="de-DE" baseline="0" dirty="0" err="1" smtClean="0"/>
              <a:t>think</a:t>
            </a:r>
            <a:r>
              <a:rPr lang="de-DE" baseline="0" dirty="0" smtClean="0"/>
              <a:t> </a:t>
            </a:r>
            <a:r>
              <a:rPr lang="de-DE" baseline="0" dirty="0" err="1" smtClean="0"/>
              <a:t>to</a:t>
            </a:r>
            <a:r>
              <a:rPr lang="de-DE" baseline="0" dirty="0" smtClean="0"/>
              <a:t> „</a:t>
            </a:r>
            <a:r>
              <a:rPr lang="de-DE" baseline="0" dirty="0" err="1" smtClean="0"/>
              <a:t>lure</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in </a:t>
            </a:r>
            <a:r>
              <a:rPr lang="de-DE" baseline="0" dirty="0" err="1" smtClean="0"/>
              <a:t>the</a:t>
            </a:r>
            <a:r>
              <a:rPr lang="de-DE" baseline="0" dirty="0" smtClean="0"/>
              <a:t> </a:t>
            </a:r>
            <a:r>
              <a:rPr lang="de-DE" baseline="0" dirty="0" err="1" smtClean="0"/>
              <a:t>desired</a:t>
            </a:r>
            <a:r>
              <a:rPr lang="de-DE" baseline="0" dirty="0" smtClean="0"/>
              <a:t> </a:t>
            </a:r>
            <a:r>
              <a:rPr lang="de-DE" baseline="0" dirty="0" err="1" smtClean="0"/>
              <a:t>direction</a:t>
            </a:r>
            <a:r>
              <a:rPr lang="de-DE" baseline="0" dirty="0" smtClean="0"/>
              <a:t> </a:t>
            </a:r>
            <a:r>
              <a:rPr lang="de-DE" baseline="0" dirty="0" err="1" smtClean="0"/>
              <a:t>with</a:t>
            </a:r>
            <a:r>
              <a:rPr lang="de-DE" baseline="0" dirty="0" smtClean="0"/>
              <a:t> </a:t>
            </a:r>
            <a:r>
              <a:rPr lang="de-DE" baseline="0" dirty="0" err="1" smtClean="0"/>
              <a:t>this</a:t>
            </a:r>
            <a:r>
              <a:rPr lang="de-DE" baseline="0" dirty="0" smtClean="0"/>
              <a:t> </a:t>
            </a:r>
            <a:r>
              <a:rPr lang="de-DE" baseline="0" dirty="0" err="1" smtClean="0"/>
              <a:t>measure</a:t>
            </a:r>
            <a:r>
              <a:rPr lang="de-DE" baseline="0" dirty="0" smtClean="0"/>
              <a:t>. </a:t>
            </a:r>
            <a:r>
              <a:rPr lang="de-DE" baseline="0" dirty="0" err="1" smtClean="0"/>
              <a:t>However</a:t>
            </a:r>
            <a:r>
              <a:rPr lang="de-DE" baseline="0" dirty="0" smtClean="0"/>
              <a: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generally</a:t>
            </a:r>
            <a:r>
              <a:rPr lang="de-DE" baseline="0" dirty="0" smtClean="0"/>
              <a:t> a </a:t>
            </a:r>
            <a:r>
              <a:rPr lang="de-DE" baseline="0" dirty="0" err="1" smtClean="0"/>
              <a:t>good</a:t>
            </a:r>
            <a:r>
              <a:rPr lang="de-DE" baseline="0" dirty="0" smtClean="0"/>
              <a:t> </a:t>
            </a:r>
            <a:r>
              <a:rPr lang="de-DE" baseline="0" dirty="0" err="1" smtClean="0"/>
              <a:t>idea</a:t>
            </a:r>
            <a:r>
              <a:rPr lang="de-DE" baseline="0" dirty="0" smtClean="0"/>
              <a:t> </a:t>
            </a:r>
            <a:r>
              <a:rPr lang="de-DE" baseline="0" dirty="0" err="1" smtClean="0"/>
              <a:t>to</a:t>
            </a:r>
            <a:r>
              <a:rPr lang="de-DE" baseline="0" dirty="0" smtClean="0"/>
              <a:t> </a:t>
            </a:r>
            <a:r>
              <a:rPr lang="de-DE" baseline="0" dirty="0" err="1" smtClean="0"/>
              <a:t>have</a:t>
            </a:r>
            <a:r>
              <a:rPr lang="de-DE" baseline="0" dirty="0" smtClean="0"/>
              <a:t> </a:t>
            </a:r>
            <a:r>
              <a:rPr lang="de-DE" baseline="0" dirty="0" err="1" smtClean="0"/>
              <a:t>some</a:t>
            </a:r>
            <a:r>
              <a:rPr lang="de-DE" baseline="0" dirty="0" smtClean="0"/>
              <a:t> </a:t>
            </a:r>
            <a:r>
              <a:rPr lang="de-DE" baseline="0" dirty="0" err="1" smtClean="0"/>
              <a:t>room</a:t>
            </a:r>
            <a:r>
              <a:rPr lang="de-DE" baseline="0" dirty="0" smtClean="0"/>
              <a:t> </a:t>
            </a:r>
            <a:r>
              <a:rPr lang="de-DE" baseline="0" dirty="0" err="1" smtClean="0"/>
              <a:t>for</a:t>
            </a:r>
            <a:r>
              <a:rPr lang="de-DE" baseline="0" dirty="0" smtClean="0"/>
              <a:t> </a:t>
            </a:r>
            <a:r>
              <a:rPr lang="de-DE" baseline="0" dirty="0" err="1" smtClean="0"/>
              <a:t>disturbances</a:t>
            </a:r>
            <a:r>
              <a:rPr lang="de-DE" baseline="0" dirty="0" smtClean="0"/>
              <a:t>, </a:t>
            </a:r>
            <a:r>
              <a:rPr lang="de-DE" baseline="0" dirty="0" err="1" smtClean="0"/>
              <a:t>to</a:t>
            </a:r>
            <a:r>
              <a:rPr lang="de-DE" baseline="0" dirty="0" smtClean="0"/>
              <a:t> </a:t>
            </a:r>
            <a:r>
              <a:rPr lang="de-DE" baseline="0" dirty="0" err="1" smtClean="0"/>
              <a:t>avoid</a:t>
            </a:r>
            <a:r>
              <a:rPr lang="de-DE" baseline="0" dirty="0" smtClean="0"/>
              <a:t> </a:t>
            </a:r>
            <a:r>
              <a:rPr lang="de-DE" baseline="0" dirty="0" err="1" smtClean="0"/>
              <a:t>hectic</a:t>
            </a:r>
            <a:r>
              <a:rPr lang="de-DE" baseline="0" dirty="0" smtClean="0"/>
              <a:t> </a:t>
            </a:r>
            <a:r>
              <a:rPr lang="de-DE" baseline="0" dirty="0" err="1" smtClean="0"/>
              <a:t>moves</a:t>
            </a:r>
            <a:r>
              <a:rPr lang="de-DE" baseline="0" dirty="0" smtClean="0"/>
              <a:t> and </a:t>
            </a:r>
            <a:r>
              <a:rPr lang="de-DE" baseline="0" dirty="0" err="1" smtClean="0"/>
              <a:t>alarm</a:t>
            </a:r>
            <a:r>
              <a:rPr lang="de-DE" baseline="0" dirty="0" smtClean="0"/>
              <a:t> </a:t>
            </a:r>
            <a:r>
              <a:rPr lang="de-DE" baseline="0" dirty="0" err="1" smtClean="0"/>
              <a:t>fatique</a:t>
            </a:r>
            <a:r>
              <a:rPr lang="de-DE" baseline="0" dirty="0" smtClean="0"/>
              <a:t>. Also </a:t>
            </a:r>
            <a:r>
              <a:rPr lang="de-DE" baseline="0" dirty="0" err="1" smtClean="0"/>
              <a:t>experienced</a:t>
            </a:r>
            <a:r>
              <a:rPr lang="de-DE" baseline="0" dirty="0" smtClean="0"/>
              <a:t> </a:t>
            </a:r>
            <a:r>
              <a:rPr lang="de-DE" baseline="0" dirty="0" err="1" smtClean="0"/>
              <a:t>loopers</a:t>
            </a:r>
            <a:r>
              <a:rPr lang="de-DE" baseline="0" dirty="0" smtClean="0"/>
              <a:t> </a:t>
            </a:r>
            <a:r>
              <a:rPr lang="de-DE" baseline="0" dirty="0" err="1" smtClean="0"/>
              <a:t>could</a:t>
            </a:r>
            <a:r>
              <a:rPr lang="de-DE" baseline="0" dirty="0" smtClean="0"/>
              <a:t> </a:t>
            </a:r>
            <a:r>
              <a:rPr lang="de-DE" baseline="0" dirty="0" err="1" smtClean="0"/>
              <a:t>be</a:t>
            </a:r>
            <a:r>
              <a:rPr lang="de-DE" baseline="0" dirty="0" smtClean="0"/>
              <a:t> </a:t>
            </a:r>
            <a:r>
              <a:rPr lang="de-DE" baseline="0" dirty="0" err="1" smtClean="0"/>
              <a:t>more</a:t>
            </a:r>
            <a:r>
              <a:rPr lang="de-DE" baseline="0" dirty="0" smtClean="0"/>
              <a:t> relaxed, and </a:t>
            </a:r>
            <a:r>
              <a:rPr lang="de-DE" baseline="0" dirty="0" err="1" smtClean="0"/>
              <a:t>utilze</a:t>
            </a:r>
            <a:r>
              <a:rPr lang="de-DE" baseline="0" dirty="0" smtClean="0"/>
              <a:t> </a:t>
            </a:r>
            <a:r>
              <a:rPr lang="de-DE" baseline="0" dirty="0" err="1" smtClean="0"/>
              <a:t>more</a:t>
            </a:r>
            <a:r>
              <a:rPr lang="de-DE" baseline="0" dirty="0" smtClean="0"/>
              <a:t> </a:t>
            </a:r>
            <a:r>
              <a:rPr lang="de-DE" baseline="0" dirty="0" err="1" smtClean="0"/>
              <a:t>options</a:t>
            </a:r>
            <a:r>
              <a:rPr lang="de-DE" baseline="0" dirty="0" smtClean="0"/>
              <a:t>, ) </a:t>
            </a:r>
            <a:r>
              <a:rPr lang="de-DE" baseline="0" dirty="0" err="1" smtClean="0"/>
              <a:t>if</a:t>
            </a:r>
            <a:r>
              <a:rPr lang="de-DE" baseline="0" dirty="0" smtClean="0"/>
              <a:t> not „</a:t>
            </a:r>
            <a:r>
              <a:rPr lang="de-DE" baseline="0" dirty="0" err="1" smtClean="0"/>
              <a:t>always</a:t>
            </a:r>
            <a:r>
              <a:rPr lang="de-DE" baseline="0" dirty="0" smtClean="0"/>
              <a:t>“ </a:t>
            </a:r>
            <a:r>
              <a:rPr lang="de-DE" baseline="0" dirty="0" err="1" smtClean="0"/>
              <a:t>near</a:t>
            </a:r>
            <a:r>
              <a:rPr lang="de-DE" baseline="0" dirty="0" smtClean="0"/>
              <a:t> </a:t>
            </a:r>
            <a:r>
              <a:rPr lang="de-DE" baseline="0" dirty="0" err="1" smtClean="0"/>
              <a:t>the</a:t>
            </a:r>
            <a:r>
              <a:rPr lang="de-DE" baseline="0" dirty="0" smtClean="0"/>
              <a:t> </a:t>
            </a:r>
            <a:r>
              <a:rPr lang="de-DE" baseline="0" dirty="0" err="1" smtClean="0"/>
              <a:t>red</a:t>
            </a:r>
            <a:r>
              <a:rPr lang="de-DE" baseline="0" dirty="0" smtClean="0"/>
              <a:t> </a:t>
            </a:r>
            <a:r>
              <a:rPr lang="de-DE" baseline="0" dirty="0" err="1" smtClean="0"/>
              <a:t>line</a:t>
            </a:r>
            <a:r>
              <a:rPr lang="de-DE" baseline="0" dirty="0" smtClean="0"/>
              <a:t>). (…</a:t>
            </a:r>
            <a:r>
              <a:rPr lang="de-DE" baseline="0" dirty="0" err="1" smtClean="0"/>
              <a:t>as</a:t>
            </a:r>
            <a:r>
              <a:rPr lang="de-DE" baseline="0" dirty="0" smtClean="0"/>
              <a:t> </a:t>
            </a:r>
            <a:r>
              <a:rPr lang="de-DE" baseline="0" dirty="0" err="1" smtClean="0"/>
              <a:t>we</a:t>
            </a:r>
            <a:r>
              <a:rPr lang="de-DE" baseline="0" dirty="0" smtClean="0"/>
              <a:t> </a:t>
            </a:r>
            <a:r>
              <a:rPr lang="de-DE" baseline="0" dirty="0" err="1" smtClean="0"/>
              <a:t>shall</a:t>
            </a:r>
            <a:r>
              <a:rPr lang="de-DE" baseline="0" dirty="0" smtClean="0"/>
              <a:t> </a:t>
            </a:r>
            <a:r>
              <a:rPr lang="de-DE" baseline="0" dirty="0" err="1" smtClean="0"/>
              <a:t>see</a:t>
            </a:r>
            <a:r>
              <a:rPr lang="de-DE" baseline="0" dirty="0" smtClean="0"/>
              <a:t> </a:t>
            </a:r>
            <a:r>
              <a:rPr lang="de-DE" baseline="0" dirty="0" err="1" smtClean="0"/>
              <a:t>later</a:t>
            </a:r>
            <a:r>
              <a:rPr lang="de-DE" baseline="0" dirty="0" smtClean="0"/>
              <a:t>, p.18).</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Also, </a:t>
            </a:r>
            <a:r>
              <a:rPr lang="de-DE" baseline="0" dirty="0" err="1" smtClean="0"/>
              <a:t>everybody</a:t>
            </a:r>
            <a:r>
              <a:rPr lang="de-DE" baseline="0" dirty="0" smtClean="0"/>
              <a:t> </a:t>
            </a:r>
            <a:r>
              <a:rPr lang="de-DE" baseline="0" dirty="0" err="1" smtClean="0"/>
              <a:t>should</a:t>
            </a:r>
            <a:r>
              <a:rPr lang="de-DE" baseline="0" dirty="0" smtClean="0"/>
              <a:t> </a:t>
            </a:r>
            <a:r>
              <a:rPr lang="de-DE" baseline="0" dirty="0" err="1" smtClean="0"/>
              <a:t>be</a:t>
            </a:r>
            <a:r>
              <a:rPr lang="de-DE" baseline="0" dirty="0" smtClean="0"/>
              <a:t> </a:t>
            </a:r>
            <a:r>
              <a:rPr lang="de-DE" baseline="0" dirty="0" err="1" smtClean="0"/>
              <a:t>aware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performance</a:t>
            </a:r>
            <a:r>
              <a:rPr lang="de-DE" baseline="0" dirty="0" smtClean="0"/>
              <a:t> </a:t>
            </a:r>
            <a:r>
              <a:rPr lang="de-DE" baseline="0" dirty="0" err="1" smtClean="0"/>
              <a:t>of</a:t>
            </a:r>
            <a:r>
              <a:rPr lang="de-DE" baseline="0" dirty="0" smtClean="0"/>
              <a:t> </a:t>
            </a:r>
            <a:r>
              <a:rPr lang="de-DE" baseline="0" dirty="0" err="1" smtClean="0"/>
              <a:t>the</a:t>
            </a:r>
            <a:r>
              <a:rPr lang="de-DE" baseline="0" dirty="0" smtClean="0"/>
              <a:t> CGM </a:t>
            </a:r>
            <a:r>
              <a:rPr lang="de-DE" baseline="0" dirty="0" err="1" smtClean="0"/>
              <a:t>system</a:t>
            </a:r>
            <a:r>
              <a:rPr lang="de-DE" baseline="0" dirty="0" smtClean="0"/>
              <a:t> (</a:t>
            </a:r>
            <a:r>
              <a:rPr lang="de-DE" baseline="0" dirty="0" err="1" smtClean="0"/>
              <a:t>eventually</a:t>
            </a:r>
            <a:r>
              <a:rPr lang="de-DE" baseline="0" dirty="0" smtClean="0"/>
              <a:t> </a:t>
            </a:r>
            <a:r>
              <a:rPr lang="de-DE" baseline="0" dirty="0" err="1" smtClean="0"/>
              <a:t>depending</a:t>
            </a:r>
            <a:r>
              <a:rPr lang="de-DE" baseline="0" dirty="0" smtClean="0"/>
              <a:t> on </a:t>
            </a:r>
            <a:r>
              <a:rPr lang="de-DE" baseline="0" dirty="0" err="1" smtClean="0"/>
              <a:t>body</a:t>
            </a:r>
            <a:r>
              <a:rPr lang="de-DE" baseline="0" dirty="0" smtClean="0"/>
              <a:t> </a:t>
            </a:r>
            <a:r>
              <a:rPr lang="de-DE" baseline="0" dirty="0" err="1" smtClean="0"/>
              <a:t>site</a:t>
            </a:r>
            <a:r>
              <a:rPr lang="de-DE" baseline="0" dirty="0" smtClean="0"/>
              <a:t>, </a:t>
            </a:r>
            <a:r>
              <a:rPr lang="de-DE" baseline="0" dirty="0" err="1" smtClean="0"/>
              <a:t>how</a:t>
            </a:r>
            <a:r>
              <a:rPr lang="de-DE" baseline="0" dirty="0" smtClean="0"/>
              <a:t> </a:t>
            </a:r>
            <a:r>
              <a:rPr lang="de-DE" baseline="0" dirty="0" err="1" smtClean="0"/>
              <a:t>long</a:t>
            </a:r>
            <a:r>
              <a:rPr lang="de-DE" baseline="0" dirty="0" smtClean="0"/>
              <a:t> in </a:t>
            </a:r>
            <a:r>
              <a:rPr lang="de-DE" baseline="0" dirty="0" err="1" smtClean="0"/>
              <a:t>use</a:t>
            </a:r>
            <a:r>
              <a:rPr lang="de-DE" baseline="0" dirty="0" smtClean="0"/>
              <a:t> etc.).</a:t>
            </a:r>
            <a:endParaRPr lang="de-DE"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 </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11</a:t>
            </a:fld>
            <a:endParaRPr lang="de-DE"/>
          </a:p>
        </p:txBody>
      </p:sp>
    </p:spTree>
    <p:extLst>
      <p:ext uri="{BB962C8B-B14F-4D97-AF65-F5344CB8AC3E}">
        <p14:creationId xmlns:p14="http://schemas.microsoft.com/office/powerpoint/2010/main" val="4085620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err="1" smtClean="0">
                <a:solidFill>
                  <a:schemeClr val="tx1"/>
                </a:solidFill>
                <a:effectLst/>
                <a:latin typeface="+mn-lt"/>
                <a:ea typeface="+mn-ea"/>
                <a:cs typeface="+mn-cs"/>
              </a:rPr>
              <a:t>Our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key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problem</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that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anything</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do, just </a:t>
            </a:r>
            <a:r>
              <a:rPr lang="de-DE" sz="1200" kern="1200" dirty="0" err="1" smtClean="0">
                <a:solidFill>
                  <a:schemeClr val="tx1"/>
                </a:solidFill>
                <a:effectLst/>
                <a:latin typeface="+mn-lt"/>
                <a:ea typeface="+mn-ea"/>
                <a:cs typeface="+mn-cs"/>
              </a:rPr>
              <a:t>starts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become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effective</a:t>
            </a:r>
            <a:r>
              <a:rPr lang="de-DE" sz="1200" kern="1200" dirty="0" smtClean="0">
                <a:solidFill>
                  <a:schemeClr val="tx1"/>
                </a:solidFill>
                <a:effectLst/>
                <a:latin typeface="+mn-lt"/>
                <a:ea typeface="+mn-ea"/>
                <a:cs typeface="+mn-cs"/>
              </a:rPr>
              <a:t> in a </a:t>
            </a:r>
            <a:r>
              <a:rPr lang="de-DE" sz="1200" kern="1200" baseline="0" dirty="0" smtClean="0">
                <a:solidFill>
                  <a:schemeClr val="tx1"/>
                </a:solidFill>
                <a:effectLst/>
                <a:latin typeface="+mn-lt"/>
                <a:ea typeface="+mn-ea"/>
                <a:cs typeface="+mn-cs"/>
              </a:rPr>
              <a:t>15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30 </a:t>
            </a:r>
            <a:r>
              <a:rPr lang="de-DE" sz="1200" kern="1200" baseline="0" dirty="0" err="1" smtClean="0">
                <a:solidFill>
                  <a:schemeClr val="tx1"/>
                </a:solidFill>
                <a:effectLst/>
                <a:latin typeface="+mn-lt"/>
                <a:ea typeface="+mn-ea"/>
                <a:cs typeface="+mn-cs"/>
              </a:rPr>
              <a:t>minutes</a:t>
            </a:r>
            <a:r>
              <a:rPr lang="de-DE" sz="1200" kern="1200" baseline="0" dirty="0" smtClean="0">
                <a:solidFill>
                  <a:schemeClr val="tx1"/>
                </a:solidFill>
                <a:effectLst/>
                <a:latin typeface="+mn-lt"/>
                <a:ea typeface="+mn-ea"/>
                <a:cs typeface="+mn-cs"/>
              </a:rPr>
              <a:t> time </a:t>
            </a:r>
            <a:r>
              <a:rPr lang="de-DE" sz="1200" kern="1200" baseline="0" dirty="0" err="1" smtClean="0">
                <a:solidFill>
                  <a:schemeClr val="tx1"/>
                </a:solidFill>
                <a:effectLst/>
                <a:latin typeface="+mn-lt"/>
                <a:ea typeface="+mn-ea"/>
                <a:cs typeface="+mn-cs"/>
              </a:rPr>
              <a:t>frame</a:t>
            </a:r>
            <a:r>
              <a:rPr lang="de-DE" sz="1200" kern="1200" baseline="0" dirty="0" smtClean="0">
                <a:solidFill>
                  <a:schemeClr val="tx1"/>
                </a:solidFill>
                <a:effectLst/>
                <a:latin typeface="+mn-lt"/>
                <a:ea typeface="+mn-ea"/>
                <a:cs typeface="+mn-cs"/>
              </a:rPr>
              <a:t>, and </a:t>
            </a:r>
            <a:r>
              <a:rPr lang="de-DE" sz="1200" kern="1200" baseline="0" dirty="0" err="1" smtClean="0">
                <a:solidFill>
                  <a:schemeClr val="tx1"/>
                </a:solidFill>
                <a:effectLst/>
                <a:latin typeface="+mn-lt"/>
                <a:ea typeface="+mn-ea"/>
                <a:cs typeface="+mn-cs"/>
              </a:rPr>
              <a:t>smears</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its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effects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over</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couple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hours</a:t>
            </a:r>
            <a:r>
              <a:rPr lang="de-DE" sz="1200" kern="1200" baseline="0" dirty="0" smtClean="0">
                <a:solidFill>
                  <a:schemeClr val="tx1"/>
                </a:solidFill>
                <a:effectLst/>
                <a:latin typeface="+mn-lt"/>
                <a:ea typeface="+mn-ea"/>
                <a:cs typeface="+mn-cs"/>
              </a:rPr>
              <a:t>..</a:t>
            </a:r>
          </a:p>
          <a:p>
            <a:r>
              <a:rPr lang="de-DE" sz="1200" kern="1200" baseline="0" dirty="0" err="1" smtClean="0">
                <a:solidFill>
                  <a:schemeClr val="tx1"/>
                </a:solidFill>
                <a:effectLst/>
                <a:latin typeface="+mn-lt"/>
                <a:ea typeface="+mn-ea"/>
                <a:cs typeface="+mn-cs"/>
              </a:rPr>
              <a:t>Seasoned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navigators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learned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over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years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how</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deal </a:t>
            </a:r>
            <a:r>
              <a:rPr lang="de-DE" sz="1200" kern="1200" baseline="0" dirty="0" err="1" smtClean="0">
                <a:solidFill>
                  <a:schemeClr val="tx1"/>
                </a:solidFill>
                <a:effectLst/>
                <a:latin typeface="+mn-lt"/>
                <a:ea typeface="+mn-ea"/>
                <a:cs typeface="+mn-cs"/>
              </a:rPr>
              <a:t>with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sluggish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control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their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vessel</a:t>
            </a:r>
            <a:r>
              <a:rPr lang="de-DE" sz="1200" kern="1200" baseline="0" dirty="0" smtClean="0">
                <a:solidFill>
                  <a:schemeClr val="tx1"/>
                </a:solidFill>
                <a:effectLst/>
                <a:latin typeface="+mn-lt"/>
                <a:ea typeface="+mn-ea"/>
                <a:cs typeface="+mn-cs"/>
              </a:rPr>
              <a:t>.</a:t>
            </a:r>
          </a:p>
          <a:p>
            <a:r>
              <a:rPr lang="de-DE" sz="1200" kern="1200" baseline="0" dirty="0" err="1" smtClean="0">
                <a:solidFill>
                  <a:schemeClr val="tx1"/>
                </a:solidFill>
                <a:effectLst/>
                <a:latin typeface="+mn-lt"/>
                <a:ea typeface="+mn-ea"/>
                <a:cs typeface="+mn-cs"/>
              </a:rPr>
              <a:t>However</a:t>
            </a:r>
            <a:r>
              <a:rPr lang="de-DE" sz="1200" kern="1200" baseline="0" dirty="0" smtClean="0">
                <a:solidFill>
                  <a:schemeClr val="tx1"/>
                </a:solidFill>
                <a:effectLst/>
                <a:latin typeface="+mn-lt"/>
                <a:ea typeface="+mn-ea"/>
                <a:cs typeface="+mn-cs"/>
              </a:rPr>
              <a:t>, not </a:t>
            </a:r>
            <a:r>
              <a:rPr lang="de-DE" sz="1200" kern="1200" baseline="0" dirty="0" err="1" smtClean="0">
                <a:solidFill>
                  <a:schemeClr val="tx1"/>
                </a:solidFill>
                <a:effectLst/>
                <a:latin typeface="+mn-lt"/>
                <a:ea typeface="+mn-ea"/>
                <a:cs typeface="+mn-cs"/>
              </a:rPr>
              <a:t>knowing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enough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about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makes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many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manoevers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dangerous</a:t>
            </a:r>
            <a:r>
              <a:rPr lang="de-DE" sz="1200" kern="1200" baseline="0" dirty="0" smtClean="0">
                <a:solidFill>
                  <a:schemeClr val="tx1"/>
                </a:solidFill>
                <a:effectLst/>
                <a:latin typeface="+mn-lt"/>
                <a:ea typeface="+mn-ea"/>
                <a:cs typeface="+mn-cs"/>
              </a:rPr>
              <a:t>. </a:t>
            </a:r>
          </a:p>
          <a:p>
            <a:r>
              <a:rPr lang="de-DE" sz="1200" kern="1200" baseline="0" dirty="0" smtClean="0">
                <a:solidFill>
                  <a:schemeClr val="tx1"/>
                </a:solidFill>
                <a:effectLst/>
                <a:latin typeface="+mn-lt"/>
                <a:ea typeface="+mn-ea"/>
                <a:cs typeface="+mn-cs"/>
              </a:rPr>
              <a:t>In type1 </a:t>
            </a:r>
            <a:r>
              <a:rPr lang="de-DE" sz="1200" kern="1200" baseline="0" dirty="0" err="1" smtClean="0">
                <a:solidFill>
                  <a:schemeClr val="tx1"/>
                </a:solidFill>
                <a:effectLst/>
                <a:latin typeface="+mn-lt"/>
                <a:ea typeface="+mn-ea"/>
                <a:cs typeface="+mn-cs"/>
              </a:rPr>
              <a:t>diabetes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face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very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similar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challenges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Neither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insulin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food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glucose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take</a:t>
            </a:r>
            <a:r>
              <a:rPr lang="de-DE" sz="1200" kern="1200" baseline="0" dirty="0" smtClean="0">
                <a:solidFill>
                  <a:schemeClr val="tx1"/>
                </a:solidFill>
                <a:effectLst/>
                <a:latin typeface="+mn-lt"/>
                <a:ea typeface="+mn-ea"/>
                <a:cs typeface="+mn-cs"/>
              </a:rPr>
              <a:t> will </a:t>
            </a:r>
            <a:r>
              <a:rPr lang="de-DE" sz="1200" kern="1200" baseline="0" dirty="0" err="1" smtClean="0">
                <a:solidFill>
                  <a:schemeClr val="tx1"/>
                </a:solidFill>
                <a:effectLst/>
                <a:latin typeface="+mn-lt"/>
                <a:ea typeface="+mn-ea"/>
                <a:cs typeface="+mn-cs"/>
              </a:rPr>
              <a:t>immediately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active</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our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body</a:t>
            </a:r>
            <a:r>
              <a:rPr lang="de-DE" sz="1200" kern="1200" baseline="0" dirty="0" smtClean="0">
                <a:solidFill>
                  <a:schemeClr val="tx1"/>
                </a:solidFill>
                <a:effectLst/>
                <a:latin typeface="+mn-lt"/>
                <a:ea typeface="+mn-ea"/>
                <a:cs typeface="+mn-cs"/>
              </a:rPr>
              <a:t>. And </a:t>
            </a:r>
            <a:r>
              <a:rPr lang="de-DE" sz="1200" kern="1200" baseline="0" dirty="0" err="1" smtClean="0">
                <a:solidFill>
                  <a:schemeClr val="tx1"/>
                </a:solidFill>
                <a:effectLst/>
                <a:latin typeface="+mn-lt"/>
                <a:ea typeface="+mn-ea"/>
                <a:cs typeface="+mn-cs"/>
              </a:rPr>
              <a:t>their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effects</a:t>
            </a:r>
            <a:r>
              <a:rPr lang="de-DE" sz="1200" kern="1200" baseline="0" dirty="0" smtClean="0">
                <a:solidFill>
                  <a:schemeClr val="tx1"/>
                </a:solidFill>
                <a:effectLst/>
                <a:latin typeface="+mn-lt"/>
                <a:ea typeface="+mn-ea"/>
                <a:cs typeface="+mn-cs"/>
              </a:rPr>
              <a:t> will </a:t>
            </a:r>
            <a:r>
              <a:rPr lang="de-DE" sz="1200" kern="1200" baseline="0" dirty="0" err="1" smtClean="0">
                <a:solidFill>
                  <a:schemeClr val="tx1"/>
                </a:solidFill>
                <a:effectLst/>
                <a:latin typeface="+mn-lt"/>
                <a:ea typeface="+mn-ea"/>
                <a:cs typeface="+mn-cs"/>
              </a:rPr>
              <a:t>be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very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uneven</a:t>
            </a:r>
            <a:r>
              <a:rPr lang="de-DE" sz="1200" kern="1200" baseline="0" dirty="0" smtClean="0">
                <a:solidFill>
                  <a:schemeClr val="tx1"/>
                </a:solidFill>
                <a:effectLst/>
                <a:latin typeface="+mn-lt"/>
                <a:ea typeface="+mn-ea"/>
                <a:cs typeface="+mn-cs"/>
              </a:rPr>
              <a:t>, but last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hours</a:t>
            </a:r>
            <a:r>
              <a:rPr lang="de-DE" sz="1200" kern="1200" baseline="0" dirty="0" smtClean="0">
                <a:solidFill>
                  <a:schemeClr val="tx1"/>
                </a:solidFill>
                <a:effectLst/>
                <a:latin typeface="+mn-lt"/>
                <a:ea typeface="+mn-ea"/>
                <a:cs typeface="+mn-cs"/>
              </a:rPr>
              <a:t>.</a:t>
            </a:r>
          </a:p>
          <a:p>
            <a:r>
              <a:rPr lang="de-DE" sz="1200" kern="1200" baseline="0" dirty="0" err="1" smtClean="0">
                <a:solidFill>
                  <a:schemeClr val="tx1"/>
                </a:solidFill>
                <a:effectLst/>
                <a:latin typeface="+mn-lt"/>
                <a:ea typeface="+mn-ea"/>
                <a:cs typeface="+mn-cs"/>
              </a:rPr>
              <a:t>We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face</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threefold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challenge</a:t>
            </a:r>
            <a:r>
              <a:rPr lang="de-DE" sz="1200" kern="1200" baseline="0" dirty="0" smtClean="0">
                <a:solidFill>
                  <a:schemeClr val="tx1"/>
                </a:solidFill>
                <a:effectLst/>
                <a:latin typeface="+mn-lt"/>
                <a:ea typeface="+mn-ea"/>
                <a:cs typeface="+mn-cs"/>
              </a:rPr>
              <a:t>:</a:t>
            </a:r>
          </a:p>
          <a:p>
            <a:pPr marL="228600" indent="-228600">
              <a:buAutoNum type="arabicParenR"/>
            </a:pPr>
            <a:r>
              <a:rPr lang="de-DE" sz="1200" kern="1200" baseline="0" dirty="0" err="1" smtClean="0">
                <a:solidFill>
                  <a:schemeClr val="tx1"/>
                </a:solidFill>
                <a:effectLst/>
                <a:latin typeface="+mn-lt"/>
                <a:ea typeface="+mn-ea"/>
                <a:cs typeface="+mn-cs"/>
              </a:rPr>
              <a:t>We</a:t>
            </a:r>
            <a:r>
              <a:rPr lang="de-DE" sz="1200" kern="1200" baseline="0" dirty="0" smtClean="0">
                <a:solidFill>
                  <a:schemeClr val="tx1"/>
                </a:solidFill>
                <a:effectLst/>
                <a:latin typeface="+mn-lt"/>
                <a:ea typeface="+mn-ea"/>
                <a:cs typeface="+mn-cs"/>
              </a:rPr>
              <a:t> must </a:t>
            </a:r>
            <a:r>
              <a:rPr lang="de-DE" sz="1200" kern="1200" baseline="0" dirty="0" err="1" smtClean="0">
                <a:solidFill>
                  <a:schemeClr val="tx1"/>
                </a:solidFill>
                <a:effectLst/>
                <a:latin typeface="+mn-lt"/>
                <a:ea typeface="+mn-ea"/>
                <a:cs typeface="+mn-cs"/>
              </a:rPr>
              <a:t>tell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our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loop</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certain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basic</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parameters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needs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keep</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us</a:t>
            </a:r>
            <a:r>
              <a:rPr lang="de-DE" sz="1200" kern="1200" baseline="0" dirty="0" smtClean="0">
                <a:solidFill>
                  <a:schemeClr val="tx1"/>
                </a:solidFill>
                <a:effectLst/>
                <a:latin typeface="+mn-lt"/>
                <a:ea typeface="+mn-ea"/>
                <a:cs typeface="+mn-cs"/>
              </a:rPr>
              <a:t> in a </a:t>
            </a:r>
            <a:r>
              <a:rPr lang="de-DE" sz="1200" kern="1200" baseline="0" dirty="0" err="1" smtClean="0">
                <a:solidFill>
                  <a:schemeClr val="tx1"/>
                </a:solidFill>
                <a:effectLst/>
                <a:latin typeface="+mn-lt"/>
                <a:ea typeface="+mn-ea"/>
                <a:cs typeface="+mn-cs"/>
              </a:rPr>
              <a:t>certain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range</a:t>
            </a:r>
            <a:endParaRPr lang="de-DE" sz="1200" kern="1200" baseline="0" dirty="0" smtClean="0">
              <a:solidFill>
                <a:schemeClr val="tx1"/>
              </a:solidFill>
              <a:effectLst/>
              <a:latin typeface="+mn-lt"/>
              <a:ea typeface="+mn-ea"/>
              <a:cs typeface="+mn-cs"/>
            </a:endParaRPr>
          </a:p>
          <a:p>
            <a:pPr marL="228600" indent="-228600">
              <a:buAutoNum type="arabicParenR"/>
            </a:pPr>
            <a:r>
              <a:rPr lang="de-DE" sz="1200" kern="1200" baseline="0" dirty="0" err="1" smtClean="0">
                <a:solidFill>
                  <a:schemeClr val="tx1"/>
                </a:solidFill>
                <a:effectLst/>
                <a:latin typeface="+mn-lt"/>
                <a:ea typeface="+mn-ea"/>
                <a:cs typeface="+mn-cs"/>
              </a:rPr>
              <a:t>We</a:t>
            </a:r>
            <a:r>
              <a:rPr lang="de-DE" sz="1200" kern="1200" baseline="0" dirty="0" smtClean="0">
                <a:solidFill>
                  <a:schemeClr val="tx1"/>
                </a:solidFill>
                <a:effectLst/>
                <a:latin typeface="+mn-lt"/>
                <a:ea typeface="+mn-ea"/>
                <a:cs typeface="+mn-cs"/>
              </a:rPr>
              <a:t> must </a:t>
            </a:r>
            <a:r>
              <a:rPr lang="de-DE" sz="1200" kern="1200" baseline="0" dirty="0" err="1" smtClean="0">
                <a:solidFill>
                  <a:schemeClr val="tx1"/>
                </a:solidFill>
                <a:effectLst/>
                <a:latin typeface="+mn-lt"/>
                <a:ea typeface="+mn-ea"/>
                <a:cs typeface="+mn-cs"/>
              </a:rPr>
              <a:t>watch</a:t>
            </a:r>
            <a:r>
              <a:rPr lang="de-DE" sz="1200" kern="1200" baseline="0" dirty="0" smtClean="0">
                <a:solidFill>
                  <a:schemeClr val="tx1"/>
                </a:solidFill>
                <a:effectLst/>
                <a:latin typeface="+mn-lt"/>
                <a:ea typeface="+mn-ea"/>
                <a:cs typeface="+mn-cs"/>
              </a:rPr>
              <a:t> and </a:t>
            </a:r>
            <a:r>
              <a:rPr lang="de-DE" sz="1200" kern="1200" baseline="0" dirty="0" err="1" smtClean="0">
                <a:solidFill>
                  <a:schemeClr val="tx1"/>
                </a:solidFill>
                <a:effectLst/>
                <a:latin typeface="+mn-lt"/>
                <a:ea typeface="+mn-ea"/>
                <a:cs typeface="+mn-cs"/>
              </a:rPr>
              <a:t>analyze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our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loop</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occasionally</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order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learn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how</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tune </a:t>
            </a:r>
            <a:r>
              <a:rPr lang="de-DE" sz="1200" kern="1200" baseline="0" dirty="0" err="1" smtClean="0">
                <a:solidFill>
                  <a:schemeClr val="tx1"/>
                </a:solidFill>
                <a:effectLst/>
                <a:latin typeface="+mn-lt"/>
                <a:ea typeface="+mn-ea"/>
                <a:cs typeface="+mn-cs"/>
              </a:rPr>
              <a:t>certain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parameters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better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performance</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next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days</a:t>
            </a:r>
            <a:endParaRPr lang="de-DE" sz="1200" kern="1200" baseline="0" dirty="0" smtClean="0">
              <a:solidFill>
                <a:schemeClr val="tx1"/>
              </a:solidFill>
              <a:effectLst/>
              <a:latin typeface="+mn-lt"/>
              <a:ea typeface="+mn-ea"/>
              <a:cs typeface="+mn-cs"/>
            </a:endParaRPr>
          </a:p>
          <a:p>
            <a:pPr marL="228600" indent="-228600">
              <a:buAutoNum type="arabicParenR"/>
            </a:pPr>
            <a:r>
              <a:rPr lang="de-DE" sz="1200" kern="1200" baseline="0" dirty="0" err="1" smtClean="0">
                <a:solidFill>
                  <a:schemeClr val="tx1"/>
                </a:solidFill>
                <a:effectLst/>
                <a:latin typeface="+mn-lt"/>
                <a:ea typeface="+mn-ea"/>
                <a:cs typeface="+mn-cs"/>
              </a:rPr>
              <a:t>We</a:t>
            </a:r>
            <a:r>
              <a:rPr lang="de-DE" sz="1200" kern="1200" baseline="0" dirty="0" smtClean="0">
                <a:solidFill>
                  <a:schemeClr val="tx1"/>
                </a:solidFill>
                <a:effectLst/>
                <a:latin typeface="+mn-lt"/>
                <a:ea typeface="+mn-ea"/>
                <a:cs typeface="+mn-cs"/>
              </a:rPr>
              <a:t> must </a:t>
            </a:r>
            <a:r>
              <a:rPr lang="de-DE" sz="1200" kern="1200" baseline="0" dirty="0" err="1" smtClean="0">
                <a:solidFill>
                  <a:schemeClr val="tx1"/>
                </a:solidFill>
                <a:effectLst/>
                <a:latin typeface="+mn-lt"/>
                <a:ea typeface="+mn-ea"/>
                <a:cs typeface="+mn-cs"/>
              </a:rPr>
              <a:t>become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experienced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sugar-captains</a:t>
            </a:r>
            <a:r>
              <a:rPr lang="de-DE" sz="1200" kern="1200" baseline="0" dirty="0" smtClean="0">
                <a:solidFill>
                  <a:schemeClr val="tx1"/>
                </a:solidFill>
                <a:effectLst/>
                <a:latin typeface="+mn-lt"/>
                <a:ea typeface="+mn-ea"/>
                <a:cs typeface="+mn-cs"/>
              </a:rPr>
              <a:t>“</a:t>
            </a:r>
          </a:p>
          <a:p>
            <a:pPr marL="0" indent="0">
              <a:buNone/>
            </a:pPr>
            <a:r>
              <a:rPr lang="de-DE" sz="1200" kern="1200" baseline="0" dirty="0" smtClean="0">
                <a:solidFill>
                  <a:schemeClr val="tx1"/>
                </a:solidFill>
                <a:effectLst/>
                <a:latin typeface="+mn-lt"/>
                <a:ea typeface="+mn-ea"/>
                <a:cs typeface="+mn-cs"/>
              </a:rPr>
              <a:t>NOTE: This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different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sugar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surfing</a:t>
            </a:r>
            <a:r>
              <a:rPr lang="de-DE" sz="1200" kern="1200" baseline="0" dirty="0" smtClean="0">
                <a:solidFill>
                  <a:schemeClr val="tx1"/>
                </a:solidFill>
                <a:effectLst/>
                <a:latin typeface="+mn-lt"/>
                <a:ea typeface="+mn-ea"/>
                <a:cs typeface="+mn-cs"/>
              </a:rPr>
              <a:t>“. Surfing „was“ a </a:t>
            </a:r>
            <a:r>
              <a:rPr lang="de-DE" sz="1200" kern="1200" baseline="0" dirty="0" err="1" smtClean="0">
                <a:solidFill>
                  <a:schemeClr val="tx1"/>
                </a:solidFill>
                <a:effectLst/>
                <a:latin typeface="+mn-lt"/>
                <a:ea typeface="+mn-ea"/>
                <a:cs typeface="+mn-cs"/>
              </a:rPr>
              <a:t>strategy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developed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when</a:t>
            </a:r>
            <a:r>
              <a:rPr lang="de-DE" sz="1200" kern="1200" baseline="0" dirty="0" smtClean="0">
                <a:solidFill>
                  <a:schemeClr val="tx1"/>
                </a:solidFill>
                <a:effectLst/>
                <a:latin typeface="+mn-lt"/>
                <a:ea typeface="+mn-ea"/>
                <a:cs typeface="+mn-cs"/>
              </a:rPr>
              <a:t> CGMs </a:t>
            </a:r>
            <a:r>
              <a:rPr lang="de-DE" sz="1200" kern="1200" baseline="0" dirty="0" err="1" smtClean="0">
                <a:solidFill>
                  <a:schemeClr val="tx1"/>
                </a:solidFill>
                <a:effectLst/>
                <a:latin typeface="+mn-lt"/>
                <a:ea typeface="+mn-ea"/>
                <a:cs typeface="+mn-cs"/>
              </a:rPr>
              <a:t>became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popular</a:t>
            </a:r>
            <a:r>
              <a:rPr lang="de-DE" sz="1200" kern="1200" baseline="0" dirty="0" smtClean="0">
                <a:solidFill>
                  <a:schemeClr val="tx1"/>
                </a:solidFill>
                <a:effectLst/>
                <a:latin typeface="+mn-lt"/>
                <a:ea typeface="+mn-ea"/>
                <a:cs typeface="+mn-cs"/>
              </a:rPr>
              <a:t>, and </a:t>
            </a:r>
            <a:r>
              <a:rPr lang="de-DE" sz="1200" kern="1200" baseline="0" dirty="0" err="1" smtClean="0">
                <a:solidFill>
                  <a:schemeClr val="tx1"/>
                </a:solidFill>
                <a:effectLst/>
                <a:latin typeface="+mn-lt"/>
                <a:ea typeface="+mn-ea"/>
                <a:cs typeface="+mn-cs"/>
              </a:rPr>
              <a:t>people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tried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tweak</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their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glucose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curve</a:t>
            </a:r>
            <a:r>
              <a:rPr lang="de-DE" sz="1200" kern="1200" baseline="0" dirty="0" smtClean="0">
                <a:solidFill>
                  <a:schemeClr val="tx1"/>
                </a:solidFill>
                <a:effectLst/>
                <a:latin typeface="+mn-lt"/>
                <a:ea typeface="+mn-ea"/>
                <a:cs typeface="+mn-cs"/>
              </a:rPr>
              <a:t> in a </a:t>
            </a:r>
            <a:r>
              <a:rPr lang="de-DE" sz="1200" kern="1200" baseline="0" dirty="0" err="1" smtClean="0">
                <a:solidFill>
                  <a:schemeClr val="tx1"/>
                </a:solidFill>
                <a:effectLst/>
                <a:latin typeface="+mn-lt"/>
                <a:ea typeface="+mn-ea"/>
                <a:cs typeface="+mn-cs"/>
              </a:rPr>
              <a:t>desired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direction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giving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boli</a:t>
            </a:r>
            <a:r>
              <a:rPr lang="de-DE" sz="1200" kern="1200" baseline="0" dirty="0" smtClean="0">
                <a:solidFill>
                  <a:schemeClr val="tx1"/>
                </a:solidFill>
                <a:effectLst/>
                <a:latin typeface="+mn-lt"/>
                <a:ea typeface="+mn-ea"/>
                <a:cs typeface="+mn-cs"/>
              </a:rPr>
              <a:t>. Who </a:t>
            </a:r>
            <a:r>
              <a:rPr lang="de-DE" sz="1200" kern="1200" baseline="0" dirty="0" err="1" smtClean="0">
                <a:solidFill>
                  <a:schemeClr val="tx1"/>
                </a:solidFill>
                <a:effectLst/>
                <a:latin typeface="+mn-lt"/>
                <a:ea typeface="+mn-ea"/>
                <a:cs typeface="+mn-cs"/>
              </a:rPr>
              <a:t>learned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factor</a:t>
            </a:r>
            <a:r>
              <a:rPr lang="de-DE" sz="1200" kern="1200" baseline="0" dirty="0" smtClean="0">
                <a:solidFill>
                  <a:schemeClr val="tx1"/>
                </a:solidFill>
                <a:effectLst/>
                <a:latin typeface="+mn-lt"/>
                <a:ea typeface="+mn-ea"/>
                <a:cs typeface="+mn-cs"/>
              </a:rPr>
              <a:t>-in a </a:t>
            </a:r>
            <a:r>
              <a:rPr lang="de-DE" sz="1200" kern="1200" baseline="0" dirty="0" err="1" smtClean="0">
                <a:solidFill>
                  <a:schemeClr val="tx1"/>
                </a:solidFill>
                <a:effectLst/>
                <a:latin typeface="+mn-lt"/>
                <a:ea typeface="+mn-ea"/>
                <a:cs typeface="+mn-cs"/>
              </a:rPr>
              <a:t>bit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about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time </a:t>
            </a:r>
            <a:r>
              <a:rPr lang="de-DE" sz="1200" kern="1200" baseline="0" dirty="0" err="1" smtClean="0">
                <a:solidFill>
                  <a:schemeClr val="tx1"/>
                </a:solidFill>
                <a:effectLst/>
                <a:latin typeface="+mn-lt"/>
                <a:ea typeface="+mn-ea"/>
                <a:cs typeface="+mn-cs"/>
              </a:rPr>
              <a:t>delays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eventually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could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make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some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progress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over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where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she</a:t>
            </a:r>
            <a:r>
              <a:rPr lang="de-DE" sz="1200" kern="1200" baseline="0" dirty="0" smtClean="0">
                <a:solidFill>
                  <a:schemeClr val="tx1"/>
                </a:solidFill>
                <a:effectLst/>
                <a:latin typeface="+mn-lt"/>
                <a:ea typeface="+mn-ea"/>
                <a:cs typeface="+mn-cs"/>
              </a:rPr>
              <a:t>/he was </a:t>
            </a:r>
            <a:r>
              <a:rPr lang="de-DE" sz="1200" kern="1200" baseline="0" dirty="0" err="1" smtClean="0">
                <a:solidFill>
                  <a:schemeClr val="tx1"/>
                </a:solidFill>
                <a:effectLst/>
                <a:latin typeface="+mn-lt"/>
                <a:ea typeface="+mn-ea"/>
                <a:cs typeface="+mn-cs"/>
              </a:rPr>
              <a:t>coming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from</a:t>
            </a:r>
            <a:r>
              <a:rPr lang="de-DE" sz="1200" kern="1200" baseline="0" dirty="0" smtClean="0">
                <a:solidFill>
                  <a:schemeClr val="tx1"/>
                </a:solidFill>
                <a:effectLst/>
                <a:latin typeface="+mn-lt"/>
                <a:ea typeface="+mn-ea"/>
                <a:cs typeface="+mn-cs"/>
              </a:rPr>
              <a:t>. But </a:t>
            </a:r>
            <a:r>
              <a:rPr lang="de-DE" sz="1200" kern="1200" baseline="0" dirty="0" err="1" smtClean="0">
                <a:solidFill>
                  <a:schemeClr val="tx1"/>
                </a:solidFill>
                <a:effectLst/>
                <a:latin typeface="+mn-lt"/>
                <a:ea typeface="+mn-ea"/>
                <a:cs typeface="+mn-cs"/>
              </a:rPr>
              <a:t>this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far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from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advocate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here</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give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loop</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ever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improving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parameters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stay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better</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range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tuning</a:t>
            </a:r>
            <a:r>
              <a:rPr lang="de-DE" sz="1200" kern="1200" baseline="0" dirty="0" smtClean="0">
                <a:solidFill>
                  <a:schemeClr val="tx1"/>
                </a:solidFill>
                <a:effectLst/>
                <a:latin typeface="+mn-lt"/>
                <a:ea typeface="+mn-ea"/>
                <a:cs typeface="+mn-cs"/>
              </a:rPr>
              <a:t>“)   (b)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give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loop</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decisive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information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its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job</a:t>
            </a:r>
            <a:r>
              <a:rPr lang="de-DE" sz="1200" kern="1200" baseline="0" dirty="0" smtClean="0">
                <a:solidFill>
                  <a:schemeClr val="tx1"/>
                </a:solidFill>
                <a:effectLst/>
                <a:latin typeface="+mn-lt"/>
                <a:ea typeface="+mn-ea"/>
                <a:cs typeface="+mn-cs"/>
              </a:rPr>
              <a:t> (like </a:t>
            </a:r>
            <a:r>
              <a:rPr lang="de-DE" sz="1200" kern="1200" baseline="0" dirty="0" err="1" smtClean="0">
                <a:solidFill>
                  <a:schemeClr val="tx1"/>
                </a:solidFill>
                <a:effectLst/>
                <a:latin typeface="+mn-lt"/>
                <a:ea typeface="+mn-ea"/>
                <a:cs typeface="+mn-cs"/>
              </a:rPr>
              <a:t>announcing</a:t>
            </a:r>
            <a:r>
              <a:rPr lang="de-DE" sz="1200" kern="1200" baseline="0" dirty="0" smtClean="0">
                <a:solidFill>
                  <a:schemeClr val="tx1"/>
                </a:solidFill>
                <a:effectLst/>
                <a:latin typeface="+mn-lt"/>
                <a:ea typeface="+mn-ea"/>
                <a:cs typeface="+mn-cs"/>
              </a:rPr>
              <a:t> a </a:t>
            </a:r>
            <a:r>
              <a:rPr lang="de-DE" sz="1200" kern="1200" baseline="0" dirty="0" err="1" smtClean="0">
                <a:solidFill>
                  <a:schemeClr val="tx1"/>
                </a:solidFill>
                <a:effectLst/>
                <a:latin typeface="+mn-lt"/>
                <a:ea typeface="+mn-ea"/>
                <a:cs typeface="+mn-cs"/>
              </a:rPr>
              <a:t>meal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absorption</a:t>
            </a:r>
            <a:r>
              <a:rPr lang="de-DE" sz="1200" kern="1200" baseline="0" dirty="0" smtClean="0">
                <a:solidFill>
                  <a:schemeClr val="tx1"/>
                </a:solidFill>
                <a:effectLst/>
                <a:latin typeface="+mn-lt"/>
                <a:ea typeface="+mn-ea"/>
                <a:cs typeface="+mn-cs"/>
              </a:rPr>
              <a:t> time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some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components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it</a:t>
            </a:r>
            <a:r>
              <a:rPr lang="de-DE" sz="1200" kern="1200" baseline="0" dirty="0" smtClean="0">
                <a:solidFill>
                  <a:schemeClr val="tx1"/>
                </a:solidFill>
                <a:effectLst/>
                <a:latin typeface="+mn-lt"/>
                <a:ea typeface="+mn-ea"/>
                <a:cs typeface="+mn-cs"/>
              </a:rPr>
              <a:t>, etc.)    (c)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know</a:t>
            </a:r>
            <a:r>
              <a:rPr lang="de-DE" sz="1200" kern="1200" baseline="0" dirty="0" smtClean="0">
                <a:solidFill>
                  <a:schemeClr val="tx1"/>
                </a:solidFill>
                <a:effectLst/>
                <a:latin typeface="+mn-lt"/>
                <a:ea typeface="+mn-ea"/>
                <a:cs typeface="+mn-cs"/>
              </a:rPr>
              <a:t> also </a:t>
            </a:r>
            <a:r>
              <a:rPr lang="de-DE" sz="1200" kern="1200" baseline="0" dirty="0" err="1" smtClean="0">
                <a:solidFill>
                  <a:schemeClr val="tx1"/>
                </a:solidFill>
                <a:effectLst/>
                <a:latin typeface="+mn-lt"/>
                <a:ea typeface="+mn-ea"/>
                <a:cs typeface="+mn-cs"/>
              </a:rPr>
              <a:t>about</a:t>
            </a:r>
            <a:r>
              <a:rPr lang="de-DE" sz="1200" kern="1200" baseline="0" dirty="0" smtClean="0">
                <a:solidFill>
                  <a:schemeClr val="tx1"/>
                </a:solidFill>
                <a:effectLst/>
                <a:latin typeface="+mn-lt"/>
                <a:ea typeface="+mn-ea"/>
                <a:cs typeface="+mn-cs"/>
              </a:rPr>
              <a:t> LIMITATIONS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our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system</a:t>
            </a:r>
            <a:r>
              <a:rPr lang="de-DE" sz="1200" kern="1200" baseline="0" dirty="0" smtClean="0">
                <a:solidFill>
                  <a:schemeClr val="tx1"/>
                </a:solidFill>
                <a:effectLst/>
                <a:latin typeface="+mn-lt"/>
                <a:ea typeface="+mn-ea"/>
                <a:cs typeface="+mn-cs"/>
              </a:rPr>
              <a:t>   (d)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able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recognize</a:t>
            </a:r>
            <a:r>
              <a:rPr lang="de-DE" sz="1200" kern="1200" baseline="0" dirty="0" smtClean="0">
                <a:solidFill>
                  <a:schemeClr val="tx1"/>
                </a:solidFill>
                <a:effectLst/>
                <a:latin typeface="+mn-lt"/>
                <a:ea typeface="+mn-ea"/>
                <a:cs typeface="+mn-cs"/>
              </a:rPr>
              <a:t> MISFUNCTION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system</a:t>
            </a:r>
            <a:r>
              <a:rPr lang="de-DE" sz="1200" kern="1200" baseline="0" dirty="0" smtClean="0">
                <a:solidFill>
                  <a:schemeClr val="tx1"/>
                </a:solidFill>
                <a:effectLst/>
                <a:latin typeface="+mn-lt"/>
                <a:ea typeface="+mn-ea"/>
                <a:cs typeface="+mn-cs"/>
              </a:rPr>
              <a:t>, and </a:t>
            </a:r>
            <a:r>
              <a:rPr lang="de-DE" sz="1200" kern="1200" baseline="0" dirty="0" err="1" smtClean="0">
                <a:solidFill>
                  <a:schemeClr val="tx1"/>
                </a:solidFill>
                <a:effectLst/>
                <a:latin typeface="+mn-lt"/>
                <a:ea typeface="+mn-ea"/>
                <a:cs typeface="+mn-cs"/>
              </a:rPr>
              <a:t>have</a:t>
            </a:r>
            <a:r>
              <a:rPr lang="de-DE" sz="1200" kern="1200" baseline="0" dirty="0" smtClean="0">
                <a:solidFill>
                  <a:schemeClr val="tx1"/>
                </a:solidFill>
                <a:effectLst/>
                <a:latin typeface="+mn-lt"/>
                <a:ea typeface="+mn-ea"/>
                <a:cs typeface="+mn-cs"/>
              </a:rPr>
              <a:t> a plan B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scenario</a:t>
            </a:r>
            <a:r>
              <a:rPr lang="de-DE" sz="1200" kern="1200" baseline="0" dirty="0" smtClean="0">
                <a:solidFill>
                  <a:schemeClr val="tx1"/>
                </a:solidFill>
                <a:effectLst/>
                <a:latin typeface="+mn-lt"/>
                <a:ea typeface="+mn-ea"/>
                <a:cs typeface="+mn-cs"/>
              </a:rPr>
              <a:t>.</a:t>
            </a:r>
          </a:p>
          <a:p>
            <a:pPr marL="0" indent="0">
              <a:buNone/>
            </a:pPr>
            <a:r>
              <a:rPr lang="de-DE" sz="1200" kern="1200" baseline="0" dirty="0" smtClean="0">
                <a:solidFill>
                  <a:schemeClr val="tx1"/>
                </a:solidFill>
                <a:effectLst/>
                <a:latin typeface="+mn-lt"/>
                <a:ea typeface="+mn-ea"/>
                <a:cs typeface="+mn-cs"/>
              </a:rPr>
              <a:t>Generally, </a:t>
            </a:r>
            <a:r>
              <a:rPr lang="de-DE" sz="1200" kern="1200" baseline="0" dirty="0" err="1" smtClean="0">
                <a:solidFill>
                  <a:schemeClr val="tx1"/>
                </a:solidFill>
                <a:effectLst/>
                <a:latin typeface="+mn-lt"/>
                <a:ea typeface="+mn-ea"/>
                <a:cs typeface="+mn-cs"/>
              </a:rPr>
              <a:t>it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important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remain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calm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analytic</a:t>
            </a:r>
            <a:r>
              <a:rPr lang="de-DE" sz="1200" kern="1200" baseline="0" dirty="0" smtClean="0">
                <a:solidFill>
                  <a:schemeClr val="tx1"/>
                </a:solidFill>
                <a:effectLst/>
                <a:latin typeface="+mn-lt"/>
                <a:ea typeface="+mn-ea"/>
                <a:cs typeface="+mn-cs"/>
              </a:rPr>
              <a:t> and open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learn</a:t>
            </a:r>
            <a:r>
              <a:rPr lang="de-DE" sz="1200" kern="1200" baseline="0" dirty="0" smtClean="0">
                <a:solidFill>
                  <a:schemeClr val="tx1"/>
                </a:solidFill>
                <a:effectLst/>
                <a:latin typeface="+mn-lt"/>
                <a:ea typeface="+mn-ea"/>
                <a:cs typeface="+mn-cs"/>
              </a:rPr>
              <a:t>, and  in </a:t>
            </a:r>
            <a:r>
              <a:rPr lang="de-DE" sz="1200" kern="1200" baseline="0" dirty="0" err="1" smtClean="0">
                <a:solidFill>
                  <a:schemeClr val="tx1"/>
                </a:solidFill>
                <a:effectLst/>
                <a:latin typeface="+mn-lt"/>
                <a:ea typeface="+mn-ea"/>
                <a:cs typeface="+mn-cs"/>
              </a:rPr>
              <a:t>good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spirit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make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better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next</a:t>
            </a:r>
            <a:r>
              <a:rPr lang="de-DE" sz="1200" kern="1200" baseline="0" dirty="0" smtClean="0">
                <a:solidFill>
                  <a:schemeClr val="tx1"/>
                </a:solidFill>
                <a:effectLst/>
                <a:latin typeface="+mn-lt"/>
                <a:ea typeface="+mn-ea"/>
                <a:cs typeface="+mn-cs"/>
              </a:rPr>
              <a:t> time.</a:t>
            </a:r>
          </a:p>
          <a:p>
            <a:pPr marL="0" indent="0">
              <a:buNone/>
            </a:pP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remain</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target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range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goal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How</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achieve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more</a:t>
            </a:r>
            <a:r>
              <a:rPr lang="de-DE" sz="1200" kern="1200" baseline="0" dirty="0" smtClean="0">
                <a:solidFill>
                  <a:schemeClr val="tx1"/>
                </a:solidFill>
                <a:effectLst/>
                <a:latin typeface="+mn-lt"/>
                <a:ea typeface="+mn-ea"/>
                <a:cs typeface="+mn-cs"/>
              </a:rPr>
              <a:t> and </a:t>
            </a:r>
            <a:r>
              <a:rPr lang="de-DE" sz="1200" kern="1200" baseline="0" dirty="0" err="1" smtClean="0">
                <a:solidFill>
                  <a:schemeClr val="tx1"/>
                </a:solidFill>
                <a:effectLst/>
                <a:latin typeface="+mn-lt"/>
                <a:ea typeface="+mn-ea"/>
                <a:cs typeface="+mn-cs"/>
              </a:rPr>
              <a:t>more</a:t>
            </a:r>
            <a:r>
              <a:rPr lang="de-DE" sz="1200" kern="1200" baseline="0" dirty="0" smtClean="0">
                <a:solidFill>
                  <a:schemeClr val="tx1"/>
                </a:solidFill>
                <a:effectLst/>
                <a:latin typeface="+mn-lt"/>
                <a:ea typeface="+mn-ea"/>
                <a:cs typeface="+mn-cs"/>
              </a:rPr>
              <a:t>, and also </a:t>
            </a:r>
            <a:r>
              <a:rPr lang="de-DE" sz="1200" kern="1200" baseline="0" dirty="0" err="1" smtClean="0">
                <a:solidFill>
                  <a:schemeClr val="tx1"/>
                </a:solidFill>
                <a:effectLst/>
                <a:latin typeface="+mn-lt"/>
                <a:ea typeface="+mn-ea"/>
                <a:cs typeface="+mn-cs"/>
              </a:rPr>
              <a:t>around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challenging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meals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our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topic</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 </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12</a:t>
            </a:fld>
            <a:endParaRPr lang="de-DE"/>
          </a:p>
        </p:txBody>
      </p:sp>
    </p:spTree>
    <p:extLst>
      <p:ext uri="{BB962C8B-B14F-4D97-AF65-F5344CB8AC3E}">
        <p14:creationId xmlns:p14="http://schemas.microsoft.com/office/powerpoint/2010/main" val="3499816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err="1" smtClean="0"/>
              <a:t>We</a:t>
            </a:r>
            <a:r>
              <a:rPr lang="de-DE" baseline="0" dirty="0" smtClean="0"/>
              <a:t> </a:t>
            </a:r>
            <a:r>
              <a:rPr lang="de-DE" baseline="0" dirty="0" err="1" smtClean="0"/>
              <a:t>already</a:t>
            </a:r>
            <a:r>
              <a:rPr lang="de-DE" baseline="0" dirty="0" smtClean="0"/>
              <a:t> </a:t>
            </a:r>
            <a:r>
              <a:rPr lang="de-DE" baseline="0" dirty="0" err="1" smtClean="0"/>
              <a:t>saw</a:t>
            </a:r>
            <a:r>
              <a:rPr lang="de-DE" baseline="0" dirty="0" smtClean="0"/>
              <a:t> </a:t>
            </a:r>
            <a:r>
              <a:rPr lang="de-DE" baseline="0" dirty="0" err="1" smtClean="0"/>
              <a:t>that</a:t>
            </a:r>
            <a:r>
              <a:rPr lang="de-DE" baseline="0" dirty="0" smtClean="0"/>
              <a:t> </a:t>
            </a:r>
            <a:r>
              <a:rPr lang="de-DE" baseline="0" dirty="0" err="1" smtClean="0"/>
              <a:t>the</a:t>
            </a:r>
            <a:r>
              <a:rPr lang="de-DE" baseline="0" dirty="0" smtClean="0"/>
              <a:t> </a:t>
            </a:r>
            <a:r>
              <a:rPr lang="de-DE" baseline="0" dirty="0" err="1" smtClean="0"/>
              <a:t>kinetic</a:t>
            </a:r>
            <a:r>
              <a:rPr lang="de-DE" baseline="0" dirty="0" smtClean="0"/>
              <a:t> </a:t>
            </a:r>
            <a:r>
              <a:rPr lang="de-DE" baseline="0" dirty="0" err="1" smtClean="0"/>
              <a:t>characteristics</a:t>
            </a:r>
            <a:r>
              <a:rPr lang="de-DE" baseline="0" dirty="0" smtClean="0"/>
              <a:t> (time-</a:t>
            </a:r>
            <a:r>
              <a:rPr lang="de-DE" baseline="0" dirty="0" err="1" smtClean="0"/>
              <a:t>to</a:t>
            </a:r>
            <a:r>
              <a:rPr lang="de-DE" baseline="0" dirty="0" smtClean="0"/>
              <a:t>-peak and DIA)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insulin</a:t>
            </a:r>
            <a:r>
              <a:rPr lang="de-DE" baseline="0" dirty="0" smtClean="0"/>
              <a:t> in </a:t>
            </a:r>
            <a:r>
              <a:rPr lang="de-DE" baseline="0" dirty="0" err="1" smtClean="0"/>
              <a:t>use</a:t>
            </a:r>
            <a:r>
              <a:rPr lang="de-DE" baseline="0" dirty="0" smtClean="0"/>
              <a:t> </a:t>
            </a:r>
            <a:r>
              <a:rPr lang="de-DE" baseline="0" dirty="0" err="1" smtClean="0"/>
              <a:t>are</a:t>
            </a:r>
            <a:r>
              <a:rPr lang="de-DE" baseline="0" dirty="0" smtClean="0"/>
              <a:t> </a:t>
            </a:r>
            <a:r>
              <a:rPr lang="de-DE" baseline="0" dirty="0" err="1" smtClean="0"/>
              <a:t>very</a:t>
            </a:r>
            <a:r>
              <a:rPr lang="de-DE" baseline="0" dirty="0" smtClean="0"/>
              <a:t> </a:t>
            </a:r>
            <a:r>
              <a:rPr lang="de-DE" baseline="0" dirty="0" err="1" smtClean="0"/>
              <a:t>important</a:t>
            </a:r>
            <a:r>
              <a:rPr lang="de-DE" baseline="0" dirty="0" smtClean="0"/>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a:t>
            </a:r>
            <a:r>
              <a:rPr lang="de-DE" baseline="0" dirty="0" err="1" smtClean="0"/>
              <a:t>We</a:t>
            </a:r>
            <a:r>
              <a:rPr lang="de-DE" baseline="0" dirty="0" smtClean="0"/>
              <a:t> </a:t>
            </a:r>
            <a:r>
              <a:rPr lang="de-DE" baseline="0" dirty="0" err="1" smtClean="0"/>
              <a:t>tell</a:t>
            </a:r>
            <a:r>
              <a:rPr lang="de-DE" baseline="0" dirty="0" smtClean="0"/>
              <a:t> </a:t>
            </a:r>
            <a:r>
              <a:rPr lang="de-DE" baseline="0" dirty="0" err="1" smtClean="0"/>
              <a:t>our</a:t>
            </a:r>
            <a:r>
              <a:rPr lang="de-DE" baseline="0" dirty="0" smtClean="0"/>
              <a:t> </a:t>
            </a:r>
            <a:r>
              <a:rPr lang="de-DE" baseline="0" dirty="0" err="1" smtClean="0"/>
              <a:t>loop</a:t>
            </a:r>
            <a:r>
              <a:rPr lang="de-DE" baseline="0" dirty="0" smtClean="0"/>
              <a:t> </a:t>
            </a:r>
            <a:r>
              <a:rPr lang="de-DE" baseline="0" dirty="0" err="1" smtClean="0"/>
              <a:t>our</a:t>
            </a:r>
            <a:r>
              <a:rPr lang="de-DE" baseline="0" dirty="0" smtClean="0"/>
              <a:t> </a:t>
            </a:r>
            <a:r>
              <a:rPr lang="de-DE" sz="1200" b="0" dirty="0" smtClean="0">
                <a:solidFill>
                  <a:srgbClr val="0070C0"/>
                </a:solidFill>
              </a:rPr>
              <a:t>basal rate </a:t>
            </a:r>
            <a:r>
              <a:rPr lang="de-DE" sz="1200" dirty="0" err="1" smtClean="0"/>
              <a:t>to</a:t>
            </a:r>
            <a:r>
              <a:rPr lang="de-DE" sz="1200" dirty="0" smtClean="0"/>
              <a:t> </a:t>
            </a:r>
            <a:r>
              <a:rPr lang="de-DE" sz="1200" dirty="0" err="1" smtClean="0"/>
              <a:t>cover</a:t>
            </a:r>
            <a:r>
              <a:rPr lang="de-DE" sz="1200" dirty="0" smtClean="0"/>
              <a:t> </a:t>
            </a:r>
            <a:r>
              <a:rPr lang="de-DE" sz="1200" dirty="0" err="1" smtClean="0"/>
              <a:t>our</a:t>
            </a:r>
            <a:r>
              <a:rPr lang="de-DE" sz="1200" dirty="0" smtClean="0"/>
              <a:t> </a:t>
            </a:r>
            <a:r>
              <a:rPr lang="de-DE" sz="1200" dirty="0" err="1" smtClean="0"/>
              <a:t>hourly</a:t>
            </a:r>
            <a:r>
              <a:rPr lang="de-DE" sz="1200" dirty="0" smtClean="0"/>
              <a:t> „</a:t>
            </a:r>
            <a:r>
              <a:rPr lang="de-DE" sz="1200" dirty="0" err="1" smtClean="0"/>
              <a:t>baseline</a:t>
            </a:r>
            <a:r>
              <a:rPr lang="de-DE" sz="1200" dirty="0" smtClean="0"/>
              <a:t>“ </a:t>
            </a:r>
            <a:r>
              <a:rPr lang="de-DE" sz="1200" dirty="0" err="1" smtClean="0"/>
              <a:t>insulin</a:t>
            </a:r>
            <a:r>
              <a:rPr lang="de-DE" sz="1200" dirty="0" smtClean="0"/>
              <a:t> </a:t>
            </a:r>
            <a:r>
              <a:rPr lang="de-DE" sz="1200" dirty="0" err="1" smtClean="0"/>
              <a:t>need</a:t>
            </a:r>
            <a:r>
              <a:rPr lang="de-DE" sz="1200" dirty="0" smtClean="0"/>
              <a:t> </a:t>
            </a:r>
            <a:r>
              <a:rPr lang="de-DE" sz="1200" baseline="0" dirty="0" smtClean="0"/>
              <a:t> </a:t>
            </a:r>
            <a:r>
              <a:rPr lang="de-DE" sz="1200" dirty="0" smtClean="0"/>
              <a:t>w/o </a:t>
            </a:r>
            <a:r>
              <a:rPr lang="de-DE" sz="1200" dirty="0" err="1" smtClean="0"/>
              <a:t>eating</a:t>
            </a:r>
            <a:r>
              <a:rPr lang="de-DE" sz="1200" dirty="0" smtClean="0"/>
              <a:t>, stress, </a:t>
            </a:r>
            <a:r>
              <a:rPr lang="de-DE" sz="1200" dirty="0" err="1" smtClean="0"/>
              <a:t>or</a:t>
            </a:r>
            <a:r>
              <a:rPr lang="de-DE" sz="1200" dirty="0" smtClean="0"/>
              <a:t> </a:t>
            </a:r>
            <a:r>
              <a:rPr lang="de-DE" sz="1200" dirty="0" err="1" smtClean="0"/>
              <a:t>activity</a:t>
            </a:r>
            <a:r>
              <a:rPr lang="de-DE" sz="1200" dirty="0" smtClean="0"/>
              <a:t>. DIY </a:t>
            </a:r>
            <a:r>
              <a:rPr lang="de-DE" sz="1200" dirty="0" err="1" smtClean="0"/>
              <a:t>loops</a:t>
            </a:r>
            <a:r>
              <a:rPr lang="de-DE" sz="1200" dirty="0" smtClean="0"/>
              <a:t> </a:t>
            </a:r>
            <a:r>
              <a:rPr lang="de-DE" sz="1200" dirty="0" err="1" smtClean="0"/>
              <a:t>always</a:t>
            </a:r>
            <a:r>
              <a:rPr lang="de-DE" sz="1200" dirty="0" smtClean="0"/>
              <a:t> </a:t>
            </a:r>
            <a:r>
              <a:rPr lang="de-DE" sz="1200" dirty="0" err="1" smtClean="0"/>
              <a:t>calculate</a:t>
            </a:r>
            <a:r>
              <a:rPr lang="de-DE" sz="1200" dirty="0" smtClean="0"/>
              <a:t> </a:t>
            </a:r>
            <a:r>
              <a:rPr lang="de-DE" sz="1200" b="0" dirty="0" err="1" smtClean="0"/>
              <a:t>the</a:t>
            </a:r>
            <a:r>
              <a:rPr lang="de-DE" sz="1200" b="0" dirty="0" smtClean="0"/>
              <a:t> </a:t>
            </a:r>
            <a:r>
              <a:rPr lang="de-DE" sz="1200" b="0" dirty="0" err="1" smtClean="0">
                <a:solidFill>
                  <a:schemeClr val="accent1">
                    <a:lumMod val="75000"/>
                  </a:schemeClr>
                </a:solidFill>
              </a:rPr>
              <a:t>iob</a:t>
            </a:r>
            <a:r>
              <a:rPr lang="de-DE" sz="1200" b="0" dirty="0" smtClean="0"/>
              <a:t> </a:t>
            </a:r>
            <a:r>
              <a:rPr lang="de-DE" sz="1200" dirty="0" smtClean="0"/>
              <a:t>(</a:t>
            </a:r>
            <a:r>
              <a:rPr lang="de-DE" sz="1200" dirty="0" err="1" smtClean="0"/>
              <a:t>insulin</a:t>
            </a:r>
            <a:r>
              <a:rPr lang="de-DE" sz="1200" dirty="0" smtClean="0"/>
              <a:t> on </a:t>
            </a:r>
            <a:r>
              <a:rPr lang="de-DE" sz="1200" dirty="0" err="1" smtClean="0"/>
              <a:t>bord</a:t>
            </a:r>
            <a:r>
              <a:rPr lang="de-DE" sz="1200" dirty="0" smtClean="0"/>
              <a:t>) </a:t>
            </a:r>
            <a:r>
              <a:rPr lang="de-DE" sz="1200" dirty="0" err="1" smtClean="0"/>
              <a:t>which</a:t>
            </a:r>
            <a:r>
              <a:rPr lang="de-DE" sz="1200" dirty="0" smtClean="0"/>
              <a:t> </a:t>
            </a:r>
            <a:r>
              <a:rPr lang="de-DE" sz="1200" dirty="0" err="1" smtClean="0"/>
              <a:t>says</a:t>
            </a:r>
            <a:r>
              <a:rPr lang="de-DE" sz="1200" dirty="0" smtClean="0"/>
              <a:t> </a:t>
            </a:r>
            <a:r>
              <a:rPr lang="de-DE" sz="1200" dirty="0" err="1" smtClean="0"/>
              <a:t>how</a:t>
            </a:r>
            <a:r>
              <a:rPr lang="de-DE" sz="1200" dirty="0" smtClean="0"/>
              <a:t> </a:t>
            </a:r>
            <a:r>
              <a:rPr lang="de-DE" sz="1200" dirty="0" err="1" smtClean="0"/>
              <a:t>much</a:t>
            </a:r>
            <a:r>
              <a:rPr lang="de-DE" sz="1200" dirty="0" smtClean="0"/>
              <a:t> </a:t>
            </a:r>
            <a:r>
              <a:rPr lang="de-DE" sz="1200" dirty="0" err="1" smtClean="0"/>
              <a:t>above</a:t>
            </a:r>
            <a:r>
              <a:rPr lang="de-DE" sz="1200" dirty="0" smtClean="0"/>
              <a:t> (</a:t>
            </a:r>
            <a:r>
              <a:rPr lang="de-DE" sz="1200" dirty="0" err="1" smtClean="0"/>
              <a:t>or</a:t>
            </a:r>
            <a:r>
              <a:rPr lang="de-DE" sz="1200" dirty="0" smtClean="0"/>
              <a:t> </a:t>
            </a:r>
            <a:r>
              <a:rPr lang="de-DE" sz="1200" dirty="0" err="1" smtClean="0"/>
              <a:t>below</a:t>
            </a:r>
            <a:r>
              <a:rPr lang="de-DE" sz="1200" dirty="0" smtClean="0"/>
              <a:t>) basal </a:t>
            </a:r>
            <a:r>
              <a:rPr lang="de-DE" sz="1200" dirty="0" err="1" smtClean="0"/>
              <a:t>need</a:t>
            </a:r>
            <a:r>
              <a:rPr lang="de-DE" sz="1200" dirty="0" smtClean="0"/>
              <a:t> </a:t>
            </a:r>
            <a:r>
              <a:rPr lang="de-DE" sz="1200" dirty="0" err="1" smtClean="0"/>
              <a:t>is</a:t>
            </a:r>
            <a:r>
              <a:rPr lang="de-DE" sz="1200" dirty="0" smtClean="0"/>
              <a:t> </a:t>
            </a:r>
            <a:r>
              <a:rPr lang="de-DE" sz="1200" dirty="0" err="1" smtClean="0"/>
              <a:t>available</a:t>
            </a:r>
            <a:r>
              <a:rPr lang="de-DE" sz="1200" dirty="0" smtClean="0"/>
              <a:t> (e.g. </a:t>
            </a:r>
            <a:r>
              <a:rPr lang="de-DE" sz="1200" dirty="0" err="1" smtClean="0"/>
              <a:t>to</a:t>
            </a:r>
            <a:r>
              <a:rPr lang="de-DE" sz="1200" dirty="0" smtClean="0"/>
              <a:t> deal </a:t>
            </a:r>
            <a:r>
              <a:rPr lang="de-DE" sz="1200" dirty="0" err="1" smtClean="0"/>
              <a:t>with</a:t>
            </a:r>
            <a:r>
              <a:rPr lang="de-DE" sz="1200" dirty="0" smtClean="0"/>
              <a:t> </a:t>
            </a:r>
            <a:r>
              <a:rPr lang="de-DE" sz="1200" dirty="0" err="1" smtClean="0"/>
              <a:t>carbs</a:t>
            </a:r>
            <a:r>
              <a:rPr lang="de-DE" sz="1200" dirty="0" smtClean="0"/>
              <a:t> in </a:t>
            </a:r>
            <a:r>
              <a:rPr lang="de-DE" sz="1200" dirty="0" err="1" smtClean="0"/>
              <a:t>the</a:t>
            </a:r>
            <a:r>
              <a:rPr lang="de-DE" sz="1200" dirty="0" smtClean="0"/>
              <a:t> </a:t>
            </a:r>
            <a:r>
              <a:rPr lang="de-DE" sz="1200" dirty="0" err="1" smtClean="0"/>
              <a:t>next</a:t>
            </a:r>
            <a:r>
              <a:rPr lang="de-DE" sz="1200" dirty="0" smtClean="0"/>
              <a:t> </a:t>
            </a:r>
            <a:r>
              <a:rPr lang="de-DE" sz="1200" dirty="0" err="1" smtClean="0"/>
              <a:t>hours</a:t>
            </a:r>
            <a:r>
              <a:rPr lang="de-DE" sz="1200" dirty="0" smtClean="0"/>
              <a:t>). **)</a:t>
            </a:r>
          </a:p>
          <a:p>
            <a:r>
              <a:rPr lang="de-DE" sz="1200" dirty="0" smtClean="0"/>
              <a:t>The </a:t>
            </a:r>
            <a:r>
              <a:rPr lang="de-DE" sz="1200" b="0" dirty="0" err="1" smtClean="0">
                <a:solidFill>
                  <a:srgbClr val="0070C0"/>
                </a:solidFill>
              </a:rPr>
              <a:t>sensitivity</a:t>
            </a:r>
            <a:r>
              <a:rPr lang="de-DE" sz="1200" b="0" dirty="0" smtClean="0">
                <a:solidFill>
                  <a:srgbClr val="0070C0"/>
                </a:solidFill>
              </a:rPr>
              <a:t> </a:t>
            </a:r>
            <a:r>
              <a:rPr lang="de-DE" sz="1200" b="0" dirty="0" err="1" smtClean="0">
                <a:solidFill>
                  <a:srgbClr val="0070C0"/>
                </a:solidFill>
              </a:rPr>
              <a:t>factor</a:t>
            </a:r>
            <a:r>
              <a:rPr lang="de-DE" sz="1200" b="0" dirty="0" smtClean="0"/>
              <a:t>  </a:t>
            </a:r>
            <a:r>
              <a:rPr lang="de-DE" sz="1200" b="0" dirty="0" smtClean="0">
                <a:solidFill>
                  <a:srgbClr val="7030A0"/>
                </a:solidFill>
              </a:rPr>
              <a:t>ISF, </a:t>
            </a:r>
            <a:r>
              <a:rPr lang="de-DE" sz="1200" b="0" dirty="0" err="1" smtClean="0">
                <a:solidFill>
                  <a:srgbClr val="7030A0"/>
                </a:solidFill>
              </a:rPr>
              <a:t>expressed</a:t>
            </a:r>
            <a:r>
              <a:rPr lang="de-DE" sz="1200" b="0" dirty="0" smtClean="0">
                <a:solidFill>
                  <a:srgbClr val="7030A0"/>
                </a:solidFill>
              </a:rPr>
              <a:t> in</a:t>
            </a:r>
            <a:r>
              <a:rPr lang="de-DE" sz="1200" b="0" dirty="0" smtClean="0"/>
              <a:t> </a:t>
            </a:r>
            <a:r>
              <a:rPr lang="de-DE" sz="1200" b="0" i="1" dirty="0" smtClean="0">
                <a:solidFill>
                  <a:srgbClr val="7030A0"/>
                </a:solidFill>
              </a:rPr>
              <a:t>(mg/</a:t>
            </a:r>
            <a:r>
              <a:rPr lang="de-DE" sz="1200" b="0" i="1" dirty="0" err="1" smtClean="0">
                <a:solidFill>
                  <a:srgbClr val="7030A0"/>
                </a:solidFill>
              </a:rPr>
              <a:t>dL</a:t>
            </a:r>
            <a:r>
              <a:rPr lang="de-DE" sz="1200" b="0" i="1" dirty="0" smtClean="0">
                <a:solidFill>
                  <a:srgbClr val="7030A0"/>
                </a:solidFill>
              </a:rPr>
              <a:t>)/U  </a:t>
            </a:r>
            <a:r>
              <a:rPr lang="de-DE" sz="1200" b="0" i="1" dirty="0" err="1" smtClean="0">
                <a:solidFill>
                  <a:srgbClr val="7030A0"/>
                </a:solidFill>
              </a:rPr>
              <a:t>or</a:t>
            </a:r>
            <a:r>
              <a:rPr lang="de-DE" sz="1200" b="0" i="1" dirty="0" smtClean="0">
                <a:solidFill>
                  <a:srgbClr val="7030A0"/>
                </a:solidFill>
              </a:rPr>
              <a:t> in (mmol/dl)/U, </a:t>
            </a:r>
            <a:r>
              <a:rPr lang="de-DE" sz="1200" dirty="0" err="1" smtClean="0"/>
              <a:t>describes</a:t>
            </a:r>
            <a:r>
              <a:rPr lang="de-DE" sz="1200" dirty="0" smtClean="0"/>
              <a:t> </a:t>
            </a:r>
            <a:r>
              <a:rPr lang="de-DE" sz="1200" dirty="0" err="1" smtClean="0"/>
              <a:t>by</a:t>
            </a:r>
            <a:r>
              <a:rPr lang="de-DE" sz="1200" dirty="0" smtClean="0"/>
              <a:t> </a:t>
            </a:r>
            <a:r>
              <a:rPr lang="de-DE" sz="1200" dirty="0" err="1" smtClean="0"/>
              <a:t>how</a:t>
            </a:r>
            <a:r>
              <a:rPr lang="de-DE" sz="1200" dirty="0" smtClean="0"/>
              <a:t> </a:t>
            </a:r>
            <a:r>
              <a:rPr lang="de-DE" sz="1200" dirty="0" err="1" smtClean="0"/>
              <a:t>much</a:t>
            </a:r>
            <a:r>
              <a:rPr lang="de-DE" sz="1200" dirty="0" smtClean="0"/>
              <a:t> a </a:t>
            </a:r>
            <a:r>
              <a:rPr lang="de-DE" sz="1200" dirty="0" err="1" smtClean="0"/>
              <a:t>unit</a:t>
            </a:r>
            <a:r>
              <a:rPr lang="de-DE" sz="1200" dirty="0" smtClean="0"/>
              <a:t> </a:t>
            </a:r>
            <a:r>
              <a:rPr lang="de-DE" sz="1200" dirty="0" err="1" smtClean="0"/>
              <a:t>of</a:t>
            </a:r>
            <a:r>
              <a:rPr lang="de-DE" sz="1200" dirty="0" smtClean="0"/>
              <a:t> </a:t>
            </a:r>
            <a:r>
              <a:rPr lang="de-DE" sz="1200" dirty="0" err="1" smtClean="0"/>
              <a:t>insulin</a:t>
            </a:r>
            <a:r>
              <a:rPr lang="de-DE" sz="1200" dirty="0" smtClean="0"/>
              <a:t> (</a:t>
            </a:r>
            <a:r>
              <a:rPr lang="de-DE" sz="1200" dirty="0" err="1" smtClean="0"/>
              <a:t>from</a:t>
            </a:r>
            <a:r>
              <a:rPr lang="de-DE" sz="1200" dirty="0" smtClean="0"/>
              <a:t> </a:t>
            </a:r>
            <a:r>
              <a:rPr lang="de-DE" sz="1200" dirty="0" err="1" smtClean="0"/>
              <a:t>the</a:t>
            </a:r>
            <a:r>
              <a:rPr lang="de-DE" sz="1200" dirty="0" smtClean="0"/>
              <a:t> </a:t>
            </a:r>
            <a:r>
              <a:rPr lang="de-DE" sz="1200" dirty="0" err="1" smtClean="0"/>
              <a:t>available</a:t>
            </a:r>
            <a:r>
              <a:rPr lang="de-DE" sz="1200" dirty="0" smtClean="0"/>
              <a:t> </a:t>
            </a:r>
            <a:r>
              <a:rPr lang="de-DE" sz="1200" dirty="0" err="1" smtClean="0"/>
              <a:t>iob</a:t>
            </a:r>
            <a:r>
              <a:rPr lang="de-DE" sz="1200" dirty="0" smtClean="0"/>
              <a:t>) will bring down high </a:t>
            </a:r>
            <a:r>
              <a:rPr lang="de-DE" sz="1200" dirty="0" err="1" smtClean="0"/>
              <a:t>glucose</a:t>
            </a:r>
            <a:r>
              <a:rPr lang="de-DE" sz="1200" dirty="0" smtClean="0"/>
              <a:t>. This </a:t>
            </a:r>
            <a:r>
              <a:rPr lang="de-DE" sz="1200" dirty="0" err="1" smtClean="0"/>
              <a:t>describes</a:t>
            </a:r>
            <a:r>
              <a:rPr lang="de-DE" sz="1200" baseline="0" dirty="0" smtClean="0"/>
              <a:t> </a:t>
            </a:r>
            <a:r>
              <a:rPr lang="de-DE" sz="1200" baseline="0" dirty="0" err="1" smtClean="0"/>
              <a:t>our</a:t>
            </a:r>
            <a:r>
              <a:rPr lang="de-DE" sz="1200" baseline="0" dirty="0" smtClean="0"/>
              <a:t> </a:t>
            </a:r>
            <a:r>
              <a:rPr lang="de-DE" sz="1200" baseline="0" dirty="0" err="1" smtClean="0"/>
              <a:t>sensitivity</a:t>
            </a:r>
            <a:r>
              <a:rPr lang="de-DE" sz="1200" baseline="0" dirty="0" smtClean="0"/>
              <a:t> </a:t>
            </a:r>
            <a:r>
              <a:rPr lang="de-DE" sz="1200" baseline="0" dirty="0" err="1" smtClean="0"/>
              <a:t>to</a:t>
            </a:r>
            <a:r>
              <a:rPr lang="de-DE" sz="1200" baseline="0" dirty="0" smtClean="0"/>
              <a:t> </a:t>
            </a:r>
            <a:r>
              <a:rPr lang="de-DE" sz="1200" baseline="0" dirty="0" err="1" smtClean="0"/>
              <a:t>insulin</a:t>
            </a:r>
            <a:r>
              <a:rPr lang="de-DE" sz="1200" baseline="0" dirty="0" smtClean="0"/>
              <a:t>, and </a:t>
            </a:r>
            <a:r>
              <a:rPr lang="de-DE" sz="1200" baseline="0" dirty="0" err="1" smtClean="0"/>
              <a:t>usually</a:t>
            </a:r>
            <a:r>
              <a:rPr lang="de-DE" sz="1200" baseline="0" dirty="0" smtClean="0"/>
              <a:t> </a:t>
            </a:r>
            <a:r>
              <a:rPr lang="de-DE" sz="1200" baseline="0" dirty="0" err="1" smtClean="0"/>
              <a:t>differs</a:t>
            </a:r>
            <a:r>
              <a:rPr lang="de-DE" sz="1200" baseline="0" dirty="0" smtClean="0"/>
              <a:t> </a:t>
            </a:r>
            <a:r>
              <a:rPr lang="de-DE" sz="1200" baseline="0" dirty="0" err="1" smtClean="0"/>
              <a:t>between</a:t>
            </a:r>
            <a:r>
              <a:rPr lang="de-DE" sz="1200" baseline="0" dirty="0" smtClean="0"/>
              <a:t> </a:t>
            </a:r>
            <a:r>
              <a:rPr lang="de-DE" sz="1200" baseline="0" dirty="0" err="1" smtClean="0"/>
              <a:t>times-of-day</a:t>
            </a:r>
            <a:r>
              <a:rPr lang="de-DE" sz="1200" baseline="0" dirty="0" smtClean="0"/>
              <a:t>. </a:t>
            </a:r>
            <a:endParaRPr lang="de-DE" sz="1200" dirty="0" smtClean="0"/>
          </a:p>
          <a:p>
            <a:r>
              <a:rPr lang="de-DE" sz="1200" b="0" dirty="0" smtClean="0"/>
              <a:t>The</a:t>
            </a:r>
            <a:r>
              <a:rPr lang="de-DE" sz="1200" b="0" dirty="0" smtClean="0">
                <a:solidFill>
                  <a:srgbClr val="0070C0"/>
                </a:solidFill>
              </a:rPr>
              <a:t> </a:t>
            </a:r>
            <a:r>
              <a:rPr lang="de-DE" sz="1200" b="0" dirty="0" err="1" smtClean="0">
                <a:solidFill>
                  <a:srgbClr val="0070C0"/>
                </a:solidFill>
              </a:rPr>
              <a:t>Carb</a:t>
            </a:r>
            <a:r>
              <a:rPr lang="de-DE" sz="1200" b="0" dirty="0" smtClean="0">
                <a:solidFill>
                  <a:srgbClr val="0070C0"/>
                </a:solidFill>
              </a:rPr>
              <a:t> Ratio  </a:t>
            </a:r>
            <a:r>
              <a:rPr lang="de-DE" sz="1200" b="0" dirty="0" smtClean="0">
                <a:solidFill>
                  <a:srgbClr val="7030A0"/>
                </a:solidFill>
              </a:rPr>
              <a:t>IC </a:t>
            </a:r>
            <a:r>
              <a:rPr lang="de-DE" sz="1200" b="0" i="1" dirty="0" smtClean="0">
                <a:solidFill>
                  <a:srgbClr val="7030A0"/>
                </a:solidFill>
              </a:rPr>
              <a:t>( g/U )</a:t>
            </a:r>
            <a:r>
              <a:rPr lang="de-DE" sz="1200" b="0" i="1" dirty="0" smtClean="0">
                <a:solidFill>
                  <a:srgbClr val="0070C0"/>
                </a:solidFill>
              </a:rPr>
              <a:t> </a:t>
            </a:r>
            <a:r>
              <a:rPr lang="de-DE" sz="1200" dirty="0" err="1" smtClean="0"/>
              <a:t>describes</a:t>
            </a:r>
            <a:r>
              <a:rPr lang="de-DE" sz="1200" dirty="0" smtClean="0"/>
              <a:t> </a:t>
            </a:r>
            <a:r>
              <a:rPr lang="de-DE" sz="1200" dirty="0" err="1" smtClean="0"/>
              <a:t>for</a:t>
            </a:r>
            <a:r>
              <a:rPr lang="de-DE" sz="1200" dirty="0" smtClean="0"/>
              <a:t> </a:t>
            </a:r>
            <a:r>
              <a:rPr lang="de-DE" sz="1200" dirty="0" err="1" smtClean="0"/>
              <a:t>how</a:t>
            </a:r>
            <a:r>
              <a:rPr lang="de-DE" sz="1200" dirty="0" smtClean="0"/>
              <a:t> </a:t>
            </a:r>
            <a:r>
              <a:rPr lang="de-DE" sz="1200" dirty="0" err="1" smtClean="0"/>
              <a:t>many</a:t>
            </a:r>
            <a:r>
              <a:rPr lang="de-DE" sz="1200" dirty="0" smtClean="0"/>
              <a:t> </a:t>
            </a:r>
            <a:r>
              <a:rPr lang="de-DE" sz="1200" dirty="0" err="1" smtClean="0"/>
              <a:t>grams</a:t>
            </a:r>
            <a:r>
              <a:rPr lang="de-DE" sz="1200" dirty="0" smtClean="0"/>
              <a:t> </a:t>
            </a:r>
            <a:r>
              <a:rPr lang="de-DE" sz="1200" dirty="0" err="1" smtClean="0"/>
              <a:t>of</a:t>
            </a:r>
            <a:r>
              <a:rPr lang="de-DE" sz="1200" dirty="0" smtClean="0"/>
              <a:t> </a:t>
            </a:r>
            <a:r>
              <a:rPr lang="de-DE" sz="1200" dirty="0" err="1" smtClean="0"/>
              <a:t>carb</a:t>
            </a:r>
            <a:r>
              <a:rPr lang="de-DE" sz="1200" dirty="0" smtClean="0"/>
              <a:t> </a:t>
            </a:r>
            <a:r>
              <a:rPr lang="de-DE" sz="1200" dirty="0" err="1" smtClean="0"/>
              <a:t>one</a:t>
            </a:r>
            <a:r>
              <a:rPr lang="de-DE" sz="1200" dirty="0" smtClean="0"/>
              <a:t> </a:t>
            </a:r>
            <a:r>
              <a:rPr lang="de-DE" sz="1200" dirty="0" err="1" smtClean="0"/>
              <a:t>unit</a:t>
            </a:r>
            <a:r>
              <a:rPr lang="de-DE" sz="1200" dirty="0" smtClean="0"/>
              <a:t> </a:t>
            </a:r>
            <a:r>
              <a:rPr lang="de-DE" sz="1200" dirty="0" err="1" smtClean="0"/>
              <a:t>of</a:t>
            </a:r>
            <a:r>
              <a:rPr lang="de-DE" sz="1200" dirty="0" smtClean="0"/>
              <a:t> </a:t>
            </a:r>
            <a:r>
              <a:rPr lang="de-DE" sz="1200" dirty="0" err="1" smtClean="0"/>
              <a:t>insulin</a:t>
            </a:r>
            <a:r>
              <a:rPr lang="de-DE" sz="1200" dirty="0" smtClean="0"/>
              <a:t> </a:t>
            </a:r>
            <a:r>
              <a:rPr lang="de-DE" sz="1200" dirty="0" err="1" smtClean="0"/>
              <a:t>suffices</a:t>
            </a:r>
            <a:r>
              <a:rPr lang="de-DE" sz="1200" dirty="0" smtClean="0"/>
              <a:t>.</a:t>
            </a:r>
            <a:r>
              <a:rPr lang="de-DE" sz="1200" baseline="0" dirty="0" smtClean="0"/>
              <a:t> In iOS Loop, </a:t>
            </a:r>
            <a:r>
              <a:rPr lang="de-DE" sz="1200" baseline="0" dirty="0" err="1" smtClean="0"/>
              <a:t>the</a:t>
            </a:r>
            <a:r>
              <a:rPr lang="de-DE" sz="1200" baseline="0" dirty="0" smtClean="0"/>
              <a:t> </a:t>
            </a:r>
            <a:r>
              <a:rPr lang="de-DE" sz="1200" baseline="0" dirty="0" err="1" smtClean="0"/>
              <a:t>absorption</a:t>
            </a:r>
            <a:r>
              <a:rPr lang="de-DE" sz="1200" baseline="0" dirty="0" smtClean="0"/>
              <a:t> </a:t>
            </a:r>
            <a:r>
              <a:rPr lang="de-DE" sz="1200" baseline="0" dirty="0" err="1" smtClean="0"/>
              <a:t>times</a:t>
            </a:r>
            <a:r>
              <a:rPr lang="de-DE" sz="1200" baseline="0" dirty="0" smtClean="0"/>
              <a:t> </a:t>
            </a:r>
            <a:r>
              <a:rPr lang="de-DE" sz="1200" baseline="0" dirty="0" err="1" smtClean="0"/>
              <a:t>of</a:t>
            </a:r>
            <a:r>
              <a:rPr lang="de-DE" sz="1200" baseline="0" dirty="0" smtClean="0"/>
              <a:t> </a:t>
            </a:r>
            <a:r>
              <a:rPr lang="de-DE" sz="1200" baseline="0" dirty="0" err="1" smtClean="0"/>
              <a:t>carbohydrates</a:t>
            </a:r>
            <a:r>
              <a:rPr lang="de-DE" sz="1200" baseline="0" dirty="0" smtClean="0"/>
              <a:t> </a:t>
            </a:r>
            <a:r>
              <a:rPr lang="de-DE" sz="1200" baseline="0" dirty="0" err="1" smtClean="0"/>
              <a:t>are</a:t>
            </a:r>
            <a:r>
              <a:rPr lang="de-DE" sz="1200" baseline="0" dirty="0" smtClean="0"/>
              <a:t> also a </a:t>
            </a:r>
            <a:r>
              <a:rPr lang="de-DE" sz="1200" baseline="0" dirty="0" err="1" smtClean="0"/>
              <a:t>very</a:t>
            </a:r>
            <a:r>
              <a:rPr lang="de-DE" sz="1200" baseline="0" dirty="0" smtClean="0"/>
              <a:t> </a:t>
            </a:r>
            <a:r>
              <a:rPr lang="de-DE" sz="1200" baseline="0" dirty="0" err="1" smtClean="0"/>
              <a:t>important</a:t>
            </a:r>
            <a:r>
              <a:rPr lang="de-DE" sz="1200" baseline="0" dirty="0" smtClean="0"/>
              <a:t> </a:t>
            </a:r>
            <a:r>
              <a:rPr lang="de-DE" sz="1200" baseline="0" dirty="0" err="1" smtClean="0"/>
              <a:t>input</a:t>
            </a:r>
            <a:r>
              <a:rPr lang="de-DE" sz="1200" baseline="0" dirty="0" smtClean="0"/>
              <a:t> </a:t>
            </a:r>
            <a:r>
              <a:rPr lang="de-DE" sz="1200" baseline="0" dirty="0" err="1" smtClean="0"/>
              <a:t>for</a:t>
            </a:r>
            <a:r>
              <a:rPr lang="de-DE" sz="1200" baseline="0" dirty="0" smtClean="0"/>
              <a:t> </a:t>
            </a:r>
            <a:r>
              <a:rPr lang="de-DE" sz="1200" baseline="0" dirty="0" err="1" smtClean="0"/>
              <a:t>each</a:t>
            </a:r>
            <a:r>
              <a:rPr lang="de-DE" sz="1200" baseline="0" dirty="0" smtClean="0"/>
              <a:t> </a:t>
            </a:r>
            <a:r>
              <a:rPr lang="de-DE" sz="1200" baseline="0" dirty="0" err="1" smtClean="0"/>
              <a:t>meal</a:t>
            </a:r>
            <a:r>
              <a:rPr lang="de-DE" sz="1200" baseline="0" dirty="0" smtClean="0"/>
              <a:t>. </a:t>
            </a:r>
            <a:r>
              <a:rPr lang="de-DE" sz="1200" dirty="0" err="1" smtClean="0"/>
              <a:t>AndroidAPS</a:t>
            </a:r>
            <a:r>
              <a:rPr lang="de-DE" sz="1200" dirty="0" smtClean="0"/>
              <a:t> </a:t>
            </a:r>
            <a:r>
              <a:rPr lang="de-DE" sz="1200" dirty="0" err="1" smtClean="0"/>
              <a:t>primarily</a:t>
            </a:r>
            <a:r>
              <a:rPr lang="de-DE" sz="1200" dirty="0" smtClean="0"/>
              <a:t> </a:t>
            </a:r>
            <a:r>
              <a:rPr lang="de-DE" sz="1200" dirty="0" err="1" smtClean="0"/>
              <a:t>concludes</a:t>
            </a:r>
            <a:r>
              <a:rPr lang="de-DE" sz="1200" dirty="0" smtClean="0"/>
              <a:t> on </a:t>
            </a:r>
            <a:r>
              <a:rPr lang="de-DE" sz="1200" dirty="0" err="1" smtClean="0"/>
              <a:t>carb</a:t>
            </a:r>
            <a:r>
              <a:rPr lang="de-DE" sz="1200" dirty="0" smtClean="0"/>
              <a:t> </a:t>
            </a:r>
            <a:r>
              <a:rPr lang="de-DE" sz="1200" dirty="0" err="1" smtClean="0"/>
              <a:t>absorption</a:t>
            </a:r>
            <a:r>
              <a:rPr lang="de-DE" sz="1200" dirty="0" smtClean="0"/>
              <a:t> </a:t>
            </a:r>
            <a:r>
              <a:rPr lang="de-DE" sz="1200" dirty="0" err="1" smtClean="0"/>
              <a:t>from</a:t>
            </a:r>
            <a:r>
              <a:rPr lang="de-DE" sz="1200" dirty="0" smtClean="0"/>
              <a:t> </a:t>
            </a:r>
            <a:r>
              <a:rPr lang="de-DE" sz="1200" dirty="0" err="1" smtClean="0"/>
              <a:t>the</a:t>
            </a:r>
            <a:r>
              <a:rPr lang="de-DE" sz="1200" dirty="0" smtClean="0"/>
              <a:t> </a:t>
            </a:r>
            <a:r>
              <a:rPr lang="de-DE" sz="1200" dirty="0" err="1" smtClean="0"/>
              <a:t>glucose</a:t>
            </a:r>
            <a:r>
              <a:rPr lang="de-DE" sz="1200" dirty="0" smtClean="0"/>
              <a:t> </a:t>
            </a:r>
            <a:r>
              <a:rPr lang="de-DE" sz="1200" dirty="0" err="1" smtClean="0"/>
              <a:t>curve</a:t>
            </a:r>
            <a:endParaRPr lang="de-DE" i="1"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u="sng" dirty="0" smtClean="0"/>
              <a:t>The </a:t>
            </a:r>
            <a:r>
              <a:rPr lang="de-DE" sz="1200" u="sng" dirty="0" err="1" smtClean="0"/>
              <a:t>user</a:t>
            </a:r>
            <a:r>
              <a:rPr lang="de-DE" sz="1200" dirty="0" smtClean="0"/>
              <a:t> </a:t>
            </a:r>
            <a:r>
              <a:rPr lang="de-DE" sz="1200" dirty="0" err="1" smtClean="0"/>
              <a:t>can</a:t>
            </a:r>
            <a:r>
              <a:rPr lang="de-DE" sz="1200" dirty="0" smtClean="0"/>
              <a:t> </a:t>
            </a:r>
            <a:r>
              <a:rPr lang="de-DE" sz="1200" dirty="0" err="1" smtClean="0"/>
              <a:t>use</a:t>
            </a:r>
            <a:r>
              <a:rPr lang="de-DE" sz="1200" dirty="0" smtClean="0"/>
              <a:t> </a:t>
            </a:r>
            <a:r>
              <a:rPr lang="de-DE" sz="1200" dirty="0" err="1" smtClean="0"/>
              <a:t>his</a:t>
            </a:r>
            <a:r>
              <a:rPr lang="de-DE" sz="1200" dirty="0" smtClean="0"/>
              <a:t> </a:t>
            </a:r>
            <a:r>
              <a:rPr lang="de-DE" sz="1200" dirty="0" err="1" smtClean="0"/>
              <a:t>knowledge</a:t>
            </a:r>
            <a:r>
              <a:rPr lang="de-DE" sz="1200" dirty="0" smtClean="0"/>
              <a:t> </a:t>
            </a:r>
            <a:r>
              <a:rPr lang="de-DE" sz="1200" dirty="0" err="1" smtClean="0"/>
              <a:t>about</a:t>
            </a:r>
            <a:r>
              <a:rPr lang="de-DE" sz="1200" dirty="0" smtClean="0"/>
              <a:t> </a:t>
            </a:r>
            <a:r>
              <a:rPr lang="de-DE" sz="1200" dirty="0" err="1" smtClean="0"/>
              <a:t>upcoming</a:t>
            </a:r>
            <a:r>
              <a:rPr lang="de-DE" sz="1200" dirty="0" smtClean="0"/>
              <a:t> </a:t>
            </a:r>
            <a:r>
              <a:rPr lang="de-DE" sz="1200" dirty="0" err="1" smtClean="0"/>
              <a:t>meals</a:t>
            </a:r>
            <a:r>
              <a:rPr lang="de-DE" sz="1200" dirty="0" smtClean="0"/>
              <a:t> </a:t>
            </a:r>
            <a:r>
              <a:rPr lang="de-DE" sz="1200" dirty="0" err="1" smtClean="0"/>
              <a:t>or</a:t>
            </a:r>
            <a:r>
              <a:rPr lang="de-DE" sz="1200" dirty="0" smtClean="0"/>
              <a:t> </a:t>
            </a:r>
            <a:r>
              <a:rPr lang="de-DE" sz="1200" dirty="0" err="1" smtClean="0"/>
              <a:t>activity</a:t>
            </a:r>
            <a:r>
              <a:rPr lang="de-DE" sz="1200" dirty="0" smtClean="0"/>
              <a:t> </a:t>
            </a:r>
            <a:r>
              <a:rPr lang="de-DE" sz="1200" dirty="0" err="1" smtClean="0"/>
              <a:t>to</a:t>
            </a:r>
            <a:r>
              <a:rPr lang="de-DE" sz="1200" dirty="0" smtClean="0"/>
              <a:t> </a:t>
            </a:r>
            <a:r>
              <a:rPr lang="de-DE" sz="1200" dirty="0" err="1" smtClean="0"/>
              <a:t>help</a:t>
            </a:r>
            <a:r>
              <a:rPr lang="de-DE" sz="1200" dirty="0" smtClean="0"/>
              <a:t> </a:t>
            </a:r>
            <a:r>
              <a:rPr lang="de-DE" sz="1200" dirty="0" err="1" smtClean="0"/>
              <a:t>the</a:t>
            </a:r>
            <a:r>
              <a:rPr lang="de-DE" sz="1200" dirty="0" smtClean="0"/>
              <a:t> </a:t>
            </a:r>
            <a:r>
              <a:rPr lang="de-DE" sz="1200" dirty="0" err="1" smtClean="0"/>
              <a:t>loop</a:t>
            </a:r>
            <a:r>
              <a:rPr lang="de-DE" sz="1200" dirty="0" smtClean="0"/>
              <a:t> </a:t>
            </a:r>
            <a:r>
              <a:rPr lang="de-DE" sz="1200" dirty="0" err="1" smtClean="0"/>
              <a:t>regulate</a:t>
            </a:r>
            <a:r>
              <a:rPr lang="de-DE" sz="1200" dirty="0" smtClean="0"/>
              <a:t>. </a:t>
            </a:r>
            <a:r>
              <a:rPr lang="de-DE" sz="1200" u="sng" dirty="0" err="1" smtClean="0"/>
              <a:t>Modifying</a:t>
            </a:r>
            <a:r>
              <a:rPr lang="de-DE" sz="1200" u="sng" dirty="0" smtClean="0"/>
              <a:t> </a:t>
            </a:r>
            <a:r>
              <a:rPr lang="de-DE" sz="1200" u="sng" dirty="0" err="1" smtClean="0"/>
              <a:t>the</a:t>
            </a:r>
            <a:r>
              <a:rPr lang="de-DE" sz="1200" u="sng" dirty="0" smtClean="0"/>
              <a:t> </a:t>
            </a:r>
            <a:r>
              <a:rPr lang="de-DE" sz="1200" b="0" dirty="0" err="1" smtClean="0">
                <a:solidFill>
                  <a:schemeClr val="accent5"/>
                </a:solidFill>
              </a:rPr>
              <a:t>glucose</a:t>
            </a:r>
            <a:r>
              <a:rPr lang="de-DE" sz="1200" b="0" dirty="0" smtClean="0">
                <a:solidFill>
                  <a:schemeClr val="accent5"/>
                </a:solidFill>
              </a:rPr>
              <a:t> </a:t>
            </a:r>
            <a:r>
              <a:rPr lang="de-DE" sz="1200" b="0" dirty="0" err="1" smtClean="0">
                <a:solidFill>
                  <a:schemeClr val="accent5"/>
                </a:solidFill>
              </a:rPr>
              <a:t>target</a:t>
            </a:r>
            <a:r>
              <a:rPr lang="de-DE" sz="1200" b="0" dirty="0" smtClean="0">
                <a:solidFill>
                  <a:schemeClr val="accent5"/>
                </a:solidFill>
              </a:rPr>
              <a:t> </a:t>
            </a:r>
            <a:r>
              <a:rPr lang="de-DE" sz="1200" b="0" dirty="0" err="1" smtClean="0">
                <a:solidFill>
                  <a:schemeClr val="accent5"/>
                </a:solidFill>
              </a:rPr>
              <a:t>creates</a:t>
            </a:r>
            <a:r>
              <a:rPr lang="de-DE" sz="1200" b="0" dirty="0" smtClean="0">
                <a:solidFill>
                  <a:schemeClr val="accent5"/>
                </a:solidFill>
              </a:rPr>
              <a:t> counter-</a:t>
            </a:r>
            <a:r>
              <a:rPr lang="de-DE" sz="1200" b="0" dirty="0" err="1" smtClean="0">
                <a:solidFill>
                  <a:schemeClr val="accent5"/>
                </a:solidFill>
              </a:rPr>
              <a:t>momentum</a:t>
            </a:r>
            <a:r>
              <a:rPr lang="de-DE" sz="1200" b="0" dirty="0" smtClean="0">
                <a:solidFill>
                  <a:schemeClr val="accent5"/>
                </a:solidFill>
              </a:rPr>
              <a:t> </a:t>
            </a:r>
            <a:r>
              <a:rPr lang="de-DE" sz="1200" b="0" dirty="0" err="1" smtClean="0">
                <a:solidFill>
                  <a:schemeClr val="accent5"/>
                </a:solidFill>
              </a:rPr>
              <a:t>for</a:t>
            </a:r>
            <a:r>
              <a:rPr lang="de-DE" sz="1200" b="0" dirty="0" smtClean="0">
                <a:solidFill>
                  <a:schemeClr val="accent5"/>
                </a:solidFill>
              </a:rPr>
              <a:t> </a:t>
            </a:r>
            <a:r>
              <a:rPr lang="de-DE" sz="1200" b="0" dirty="0" err="1" smtClean="0">
                <a:solidFill>
                  <a:schemeClr val="accent5"/>
                </a:solidFill>
              </a:rPr>
              <a:t>expected</a:t>
            </a:r>
            <a:r>
              <a:rPr lang="de-DE" sz="1200" b="0" dirty="0" smtClean="0">
                <a:solidFill>
                  <a:schemeClr val="accent5"/>
                </a:solidFill>
              </a:rPr>
              <a:t> </a:t>
            </a:r>
            <a:r>
              <a:rPr lang="de-DE" sz="1200" b="0" dirty="0" err="1" smtClean="0">
                <a:solidFill>
                  <a:schemeClr val="accent5"/>
                </a:solidFill>
              </a:rPr>
              <a:t>disturbances</a:t>
            </a:r>
            <a:r>
              <a:rPr lang="de-DE"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smtClean="0"/>
              <a:t>Modulated</a:t>
            </a:r>
            <a:r>
              <a:rPr lang="de-DE" sz="1200" dirty="0" smtClean="0"/>
              <a:t> basal rate and </a:t>
            </a:r>
            <a:r>
              <a:rPr lang="de-DE" sz="1200" dirty="0" err="1" smtClean="0"/>
              <a:t>factors</a:t>
            </a:r>
            <a:r>
              <a:rPr lang="de-DE" sz="1200" dirty="0" smtClean="0"/>
              <a:t> („%</a:t>
            </a:r>
            <a:r>
              <a:rPr lang="de-DE" sz="1200" dirty="0" err="1" smtClean="0"/>
              <a:t>profile</a:t>
            </a:r>
            <a:r>
              <a:rPr lang="de-DE" sz="1200" dirty="0" smtClean="0"/>
              <a:t>“-</a:t>
            </a:r>
            <a:r>
              <a:rPr lang="de-DE" sz="1200" dirty="0" err="1" smtClean="0"/>
              <a:t>changes</a:t>
            </a:r>
            <a:r>
              <a:rPr lang="de-DE" sz="1200" dirty="0" smtClean="0"/>
              <a:t>, „</a:t>
            </a:r>
            <a:r>
              <a:rPr lang="de-DE" sz="1200" dirty="0" err="1" smtClean="0"/>
              <a:t>overrides</a:t>
            </a:r>
            <a:r>
              <a:rPr lang="de-DE" sz="1200" dirty="0" smtClean="0"/>
              <a:t>“)</a:t>
            </a:r>
            <a:r>
              <a:rPr lang="de-DE" sz="1200" baseline="0" dirty="0" smtClean="0"/>
              <a:t> alter </a:t>
            </a:r>
            <a:r>
              <a:rPr lang="de-DE" sz="1200" baseline="0" dirty="0" err="1" smtClean="0"/>
              <a:t>the</a:t>
            </a:r>
            <a:r>
              <a:rPr lang="de-DE" sz="1200" dirty="0" smtClean="0"/>
              <a:t> </a:t>
            </a:r>
            <a:r>
              <a:rPr lang="de-DE" sz="1200" b="0" dirty="0" smtClean="0">
                <a:solidFill>
                  <a:schemeClr val="accent5"/>
                </a:solidFill>
              </a:rPr>
              <a:t>„</a:t>
            </a:r>
            <a:r>
              <a:rPr lang="de-DE" sz="1200" b="0" dirty="0" err="1" smtClean="0">
                <a:solidFill>
                  <a:schemeClr val="accent5"/>
                </a:solidFill>
              </a:rPr>
              <a:t>aggressiveness</a:t>
            </a:r>
            <a:r>
              <a:rPr lang="de-DE" sz="1200" b="0" dirty="0" smtClean="0">
                <a:solidFill>
                  <a:schemeClr val="accent5"/>
                </a:solidFill>
              </a:rPr>
              <a:t>“ </a:t>
            </a:r>
            <a:r>
              <a:rPr lang="de-DE" sz="1200" dirty="0" err="1" smtClean="0"/>
              <a:t>of</a:t>
            </a:r>
            <a:r>
              <a:rPr lang="de-DE" sz="1200" dirty="0" smtClean="0"/>
              <a:t> </a:t>
            </a:r>
            <a:r>
              <a:rPr lang="de-DE" sz="1200" dirty="0" err="1" smtClean="0"/>
              <a:t>the</a:t>
            </a:r>
            <a:r>
              <a:rPr lang="de-DE" sz="1200" dirty="0" smtClean="0"/>
              <a:t> </a:t>
            </a:r>
            <a:r>
              <a:rPr lang="de-DE" sz="1200" dirty="0" err="1" smtClean="0"/>
              <a:t>loop</a:t>
            </a:r>
            <a:r>
              <a:rPr lang="de-DE" sz="1200" dirty="0" smtClean="0"/>
              <a:t> in </a:t>
            </a:r>
            <a:r>
              <a:rPr lang="de-DE" sz="1200" dirty="0" err="1" smtClean="0"/>
              <a:t>special</a:t>
            </a:r>
            <a:r>
              <a:rPr lang="de-DE" sz="1200" dirty="0" smtClean="0"/>
              <a:t> </a:t>
            </a:r>
            <a:r>
              <a:rPr lang="de-DE" sz="1200" dirty="0" err="1" smtClean="0"/>
              <a:t>situations</a:t>
            </a:r>
            <a:r>
              <a:rPr lang="de-DE" sz="1200" dirty="0" smtClean="0"/>
              <a:t> (e.g. </a:t>
            </a:r>
            <a:r>
              <a:rPr lang="de-DE" sz="1200" dirty="0" err="1" smtClean="0"/>
              <a:t>sports</a:t>
            </a:r>
            <a:r>
              <a:rPr lang="de-DE" sz="1200" dirty="0" smtClean="0"/>
              <a:t>), </a:t>
            </a:r>
            <a:endParaRPr lang="de-DE" sz="1200" u="sng"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smtClean="0"/>
              <a:t>Moreover</a:t>
            </a:r>
            <a:r>
              <a:rPr lang="de-DE" sz="1200" dirty="0" smtClean="0"/>
              <a:t>, open-</a:t>
            </a:r>
            <a:r>
              <a:rPr lang="de-DE" sz="1200" dirty="0" err="1" smtClean="0"/>
              <a:t>source</a:t>
            </a:r>
            <a:r>
              <a:rPr lang="de-DE" sz="1200" dirty="0" smtClean="0"/>
              <a:t> </a:t>
            </a:r>
            <a:r>
              <a:rPr lang="de-DE" sz="1200" dirty="0" err="1" smtClean="0"/>
              <a:t>systems</a:t>
            </a:r>
            <a:r>
              <a:rPr lang="de-DE" sz="1200" dirty="0" smtClean="0"/>
              <a:t> </a:t>
            </a:r>
            <a:r>
              <a:rPr lang="de-DE" sz="1200" dirty="0" err="1" smtClean="0"/>
              <a:t>allow</a:t>
            </a:r>
            <a:r>
              <a:rPr lang="de-DE" sz="1200" dirty="0" smtClean="0"/>
              <a:t> </a:t>
            </a:r>
            <a:r>
              <a:rPr lang="de-DE" sz="1200" dirty="0" err="1" smtClean="0"/>
              <a:t>the</a:t>
            </a:r>
            <a:r>
              <a:rPr lang="de-DE" sz="1200" dirty="0" smtClean="0"/>
              <a:t> </a:t>
            </a:r>
            <a:r>
              <a:rPr lang="de-DE" sz="1200" dirty="0" err="1" smtClean="0"/>
              <a:t>user</a:t>
            </a:r>
            <a:r>
              <a:rPr lang="de-DE" sz="1200" dirty="0" smtClean="0"/>
              <a:t> </a:t>
            </a:r>
            <a:r>
              <a:rPr lang="de-DE" sz="1200" dirty="0" err="1" smtClean="0"/>
              <a:t>to</a:t>
            </a:r>
            <a:r>
              <a:rPr lang="de-DE" sz="1200" dirty="0" smtClean="0"/>
              <a:t> </a:t>
            </a:r>
            <a:r>
              <a:rPr lang="de-DE" sz="1200" dirty="0" err="1" smtClean="0"/>
              <a:t>define</a:t>
            </a:r>
            <a:r>
              <a:rPr lang="de-DE" sz="1200" dirty="0" smtClean="0"/>
              <a:t> </a:t>
            </a:r>
            <a:r>
              <a:rPr lang="de-DE" sz="1200" i="1" dirty="0" err="1" smtClean="0"/>
              <a:t>Automations</a:t>
            </a:r>
            <a:r>
              <a:rPr lang="de-DE" sz="1200" dirty="0" smtClean="0"/>
              <a:t> </a:t>
            </a:r>
            <a:r>
              <a:rPr lang="de-DE" sz="1200" dirty="0" err="1" smtClean="0"/>
              <a:t>for</a:t>
            </a:r>
            <a:r>
              <a:rPr lang="de-DE" sz="1200" dirty="0" smtClean="0"/>
              <a:t> </a:t>
            </a:r>
            <a:r>
              <a:rPr lang="de-DE" sz="1200" u="sng" dirty="0" err="1" smtClean="0"/>
              <a:t>the</a:t>
            </a:r>
            <a:r>
              <a:rPr lang="de-DE" sz="1200" u="sng" dirty="0" smtClean="0"/>
              <a:t> </a:t>
            </a:r>
            <a:r>
              <a:rPr lang="de-DE" sz="1200" u="sng" dirty="0" err="1" smtClean="0"/>
              <a:t>loop</a:t>
            </a:r>
            <a:r>
              <a:rPr lang="de-DE" sz="1200" u="sng" dirty="0" smtClean="0"/>
              <a:t> </a:t>
            </a:r>
            <a:r>
              <a:rPr lang="de-DE" sz="1200" dirty="0" err="1" smtClean="0"/>
              <a:t>to</a:t>
            </a:r>
            <a:r>
              <a:rPr lang="de-DE" sz="1200" dirty="0" smtClean="0"/>
              <a:t> </a:t>
            </a:r>
            <a:r>
              <a:rPr lang="de-DE" sz="1200" dirty="0" err="1" smtClean="0"/>
              <a:t>act</a:t>
            </a:r>
            <a:r>
              <a:rPr lang="de-DE" sz="1200" dirty="0" smtClean="0"/>
              <a:t> </a:t>
            </a:r>
            <a:r>
              <a:rPr lang="de-DE" sz="1200" dirty="0" err="1" smtClean="0"/>
              <a:t>differently</a:t>
            </a:r>
            <a:r>
              <a:rPr lang="de-DE" sz="1200" dirty="0" smtClean="0"/>
              <a:t> </a:t>
            </a:r>
            <a:r>
              <a:rPr lang="de-DE" sz="1200" dirty="0" err="1" smtClean="0"/>
              <a:t>when</a:t>
            </a:r>
            <a:r>
              <a:rPr lang="de-DE" sz="1200" dirty="0" smtClean="0"/>
              <a:t> </a:t>
            </a:r>
            <a:r>
              <a:rPr lang="de-DE" sz="1200" dirty="0" err="1" smtClean="0"/>
              <a:t>pre-defined</a:t>
            </a:r>
            <a:r>
              <a:rPr lang="de-DE" sz="1200" dirty="0" smtClean="0"/>
              <a:t> </a:t>
            </a:r>
            <a:r>
              <a:rPr lang="de-DE" sz="1200" dirty="0" err="1" smtClean="0"/>
              <a:t>conditions</a:t>
            </a:r>
            <a:r>
              <a:rPr lang="de-DE" sz="1200" dirty="0" smtClean="0"/>
              <a:t> </a:t>
            </a:r>
            <a:r>
              <a:rPr lang="de-DE" sz="1200" dirty="0" err="1" smtClean="0"/>
              <a:t>occur</a:t>
            </a:r>
            <a:r>
              <a:rPr lang="de-DE" sz="1200" dirty="0" smtClean="0"/>
              <a:t>. </a:t>
            </a:r>
            <a:r>
              <a:rPr lang="de-DE" sz="1200" dirty="0" err="1" smtClean="0"/>
              <a:t>Automations</a:t>
            </a:r>
            <a:r>
              <a:rPr lang="de-DE" sz="1200" dirty="0" smtClean="0"/>
              <a:t> </a:t>
            </a:r>
            <a:r>
              <a:rPr lang="de-DE" sz="1200" dirty="0" err="1" smtClean="0"/>
              <a:t>are</a:t>
            </a:r>
            <a:r>
              <a:rPr lang="de-DE" sz="1200" dirty="0" smtClean="0"/>
              <a:t> a </a:t>
            </a:r>
            <a:r>
              <a:rPr lang="de-DE" sz="1200" dirty="0" err="1" smtClean="0"/>
              <a:t>fully</a:t>
            </a:r>
            <a:r>
              <a:rPr lang="de-DE" sz="1200" dirty="0" smtClean="0"/>
              <a:t> </a:t>
            </a:r>
            <a:r>
              <a:rPr lang="de-DE" sz="1200" dirty="0" err="1" smtClean="0"/>
              <a:t>integrated</a:t>
            </a:r>
            <a:r>
              <a:rPr lang="de-DE" sz="1200" dirty="0" smtClean="0"/>
              <a:t> </a:t>
            </a:r>
            <a:r>
              <a:rPr lang="de-DE" sz="1200" dirty="0" err="1" smtClean="0"/>
              <a:t>feature</a:t>
            </a:r>
            <a:r>
              <a:rPr lang="de-DE" sz="1200" dirty="0" smtClean="0"/>
              <a:t> in </a:t>
            </a:r>
            <a:r>
              <a:rPr lang="de-DE" sz="1200" dirty="0" err="1" smtClean="0"/>
              <a:t>AndroidAPS</a:t>
            </a:r>
            <a:r>
              <a:rPr lang="de-DE" sz="1200" dirty="0" smtClean="0"/>
              <a:t> (</a:t>
            </a:r>
            <a:r>
              <a:rPr lang="de-DE" sz="1200" dirty="0" err="1" smtClean="0"/>
              <a:t>programmable</a:t>
            </a:r>
            <a:r>
              <a:rPr lang="de-DE" sz="1200" dirty="0" smtClean="0"/>
              <a:t> on </a:t>
            </a:r>
            <a:r>
              <a:rPr lang="de-DE" sz="1200" dirty="0" err="1" smtClean="0"/>
              <a:t>the</a:t>
            </a:r>
            <a:r>
              <a:rPr lang="de-DE" sz="1200" dirty="0" smtClean="0"/>
              <a:t> </a:t>
            </a:r>
            <a:r>
              <a:rPr lang="de-DE" sz="1200" dirty="0" err="1" smtClean="0"/>
              <a:t>smartphone</a:t>
            </a:r>
            <a:r>
              <a:rPr lang="de-DE" sz="1200" dirty="0" smtClean="0"/>
              <a:t> </a:t>
            </a:r>
            <a:r>
              <a:rPr lang="de-DE" sz="1200" dirty="0" err="1" smtClean="0"/>
              <a:t>within</a:t>
            </a:r>
            <a:r>
              <a:rPr lang="de-DE" sz="1200" dirty="0" smtClean="0"/>
              <a:t> </a:t>
            </a:r>
            <a:r>
              <a:rPr lang="de-DE" sz="1200" dirty="0" err="1" smtClean="0"/>
              <a:t>seconds</a:t>
            </a:r>
            <a:r>
              <a:rPr lang="de-DE" sz="1200" dirty="0" smtClean="0"/>
              <a:t>), and an </a:t>
            </a:r>
            <a:r>
              <a:rPr lang="de-DE" sz="1200" dirty="0" err="1" smtClean="0"/>
              <a:t>available</a:t>
            </a:r>
            <a:r>
              <a:rPr lang="de-DE" sz="1200" dirty="0" smtClean="0"/>
              <a:t> </a:t>
            </a:r>
            <a:r>
              <a:rPr lang="de-DE" sz="1200" dirty="0" err="1" smtClean="0"/>
              <a:t>add</a:t>
            </a:r>
            <a:r>
              <a:rPr lang="de-DE" sz="1200" dirty="0" smtClean="0"/>
              <a:t>-on </a:t>
            </a:r>
            <a:r>
              <a:rPr lang="de-DE" sz="1200" dirty="0" err="1" smtClean="0"/>
              <a:t>option</a:t>
            </a:r>
            <a:r>
              <a:rPr lang="de-DE" sz="1200" dirty="0" smtClean="0"/>
              <a:t> in iOS Loop (via extra </a:t>
            </a:r>
            <a:r>
              <a:rPr lang="de-DE" sz="1200" dirty="0" err="1" smtClean="0"/>
              <a:t>software</a:t>
            </a:r>
            <a:r>
              <a:rPr lang="de-DE" sz="1200" dirty="0" smtClean="0"/>
              <a:t> like IFTTT </a:t>
            </a:r>
            <a:r>
              <a:rPr lang="de-DE" sz="1200" dirty="0" err="1" smtClean="0"/>
              <a:t>or</a:t>
            </a:r>
            <a:r>
              <a:rPr lang="de-DE" sz="1200" dirty="0" smtClean="0"/>
              <a:t> </a:t>
            </a:r>
            <a:r>
              <a:rPr lang="de-DE" sz="1200" dirty="0" err="1" smtClean="0"/>
              <a:t>Automate</a:t>
            </a:r>
            <a:r>
              <a:rPr lang="de-DE"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smtClean="0"/>
              <a:t>Some</a:t>
            </a:r>
            <a:r>
              <a:rPr lang="de-DE" sz="1200" dirty="0" smtClean="0"/>
              <a:t> </a:t>
            </a:r>
            <a:r>
              <a:rPr lang="de-DE" sz="1200" dirty="0" err="1" smtClean="0"/>
              <a:t>loops</a:t>
            </a:r>
            <a:r>
              <a:rPr lang="de-DE" sz="1200" dirty="0" smtClean="0"/>
              <a:t> </a:t>
            </a:r>
            <a:r>
              <a:rPr lang="de-DE" sz="1200" dirty="0" err="1" smtClean="0"/>
              <a:t>analyze</a:t>
            </a:r>
            <a:r>
              <a:rPr lang="de-DE" sz="1200" dirty="0" smtClean="0"/>
              <a:t> </a:t>
            </a:r>
            <a:r>
              <a:rPr lang="de-DE" sz="1200" dirty="0" err="1" smtClean="0"/>
              <a:t>changes</a:t>
            </a:r>
            <a:r>
              <a:rPr lang="de-DE" sz="1200" dirty="0" smtClean="0"/>
              <a:t> in </a:t>
            </a:r>
            <a:r>
              <a:rPr lang="de-DE" sz="1200" dirty="0" err="1" smtClean="0"/>
              <a:t>insulin</a:t>
            </a:r>
            <a:r>
              <a:rPr lang="de-DE" sz="1200" dirty="0" smtClean="0"/>
              <a:t> </a:t>
            </a:r>
            <a:r>
              <a:rPr lang="de-DE" sz="1200" dirty="0" err="1" smtClean="0"/>
              <a:t>sensitivity</a:t>
            </a:r>
            <a:r>
              <a:rPr lang="de-DE" sz="1200" dirty="0" smtClean="0"/>
              <a:t>, and </a:t>
            </a:r>
            <a:r>
              <a:rPr lang="de-DE" sz="1200" dirty="0" err="1" smtClean="0"/>
              <a:t>can</a:t>
            </a:r>
            <a:r>
              <a:rPr lang="de-DE" sz="1200" dirty="0" smtClean="0"/>
              <a:t> </a:t>
            </a:r>
            <a:r>
              <a:rPr lang="de-DE" sz="1200" dirty="0" err="1" smtClean="0"/>
              <a:t>automatically</a:t>
            </a:r>
            <a:r>
              <a:rPr lang="de-DE" sz="1200" dirty="0" smtClean="0"/>
              <a:t> </a:t>
            </a:r>
            <a:r>
              <a:rPr lang="de-DE" sz="1200" dirty="0" err="1" smtClean="0"/>
              <a:t>adjust</a:t>
            </a:r>
            <a:r>
              <a:rPr lang="de-DE" sz="1200" dirty="0" smtClean="0"/>
              <a:t> (Autosense, </a:t>
            </a:r>
            <a:r>
              <a:rPr lang="de-DE" sz="1200" dirty="0" err="1" smtClean="0"/>
              <a:t>AutoISF</a:t>
            </a:r>
            <a:r>
              <a:rPr lang="de-DE" sz="1200" dirty="0" smtClean="0"/>
              <a:t>, </a:t>
            </a:r>
            <a:r>
              <a:rPr lang="de-DE" sz="1200" dirty="0" err="1" smtClean="0"/>
              <a:t>Autotune</a:t>
            </a:r>
            <a:r>
              <a:rPr lang="de-DE" sz="1200" dirty="0" smtClean="0"/>
              <a:t>, </a:t>
            </a:r>
            <a:r>
              <a:rPr lang="de-DE" sz="1200" dirty="0" err="1" smtClean="0"/>
              <a:t>machine</a:t>
            </a:r>
            <a:r>
              <a:rPr lang="de-DE" sz="1200" dirty="0" smtClean="0"/>
              <a:t> </a:t>
            </a:r>
            <a:r>
              <a:rPr lang="de-DE" sz="1200" dirty="0" err="1" smtClean="0"/>
              <a:t>learning</a:t>
            </a:r>
            <a:r>
              <a:rPr lang="de-DE" sz="1200" dirty="0" smtClean="0"/>
              <a:t>).</a:t>
            </a:r>
            <a:endParaRPr lang="de-DE" sz="1300" i="0" dirty="0" smtClean="0"/>
          </a:p>
          <a:p>
            <a:pPr defTabSz="966338">
              <a:defRPr/>
            </a:pPr>
            <a:r>
              <a:rPr lang="de-DE" sz="1300" i="0" dirty="0" smtClean="0"/>
              <a:t>--------------------------------------------------------------------------------------------------------------------------------------------------------</a:t>
            </a:r>
            <a:endParaRPr lang="de-DE" sz="1300" i="1" dirty="0" smtClean="0"/>
          </a:p>
          <a:p>
            <a:pPr defTabSz="966338">
              <a:defRPr/>
            </a:pPr>
            <a:r>
              <a:rPr lang="de-DE" sz="1200" kern="1200" dirty="0" smtClean="0">
                <a:solidFill>
                  <a:schemeClr val="tx1"/>
                </a:solidFill>
                <a:effectLst/>
                <a:latin typeface="+mn-lt"/>
                <a:ea typeface="+mn-ea"/>
                <a:cs typeface="+mn-cs"/>
              </a:rPr>
              <a:t>**) Brief </a:t>
            </a:r>
            <a:r>
              <a:rPr lang="de-DE" sz="1200" kern="1200" dirty="0" err="1" smtClean="0">
                <a:solidFill>
                  <a:schemeClr val="tx1"/>
                </a:solidFill>
                <a:effectLst/>
                <a:latin typeface="+mn-lt"/>
                <a:ea typeface="+mn-ea"/>
                <a:cs typeface="+mn-cs"/>
              </a:rPr>
              <a:t>reference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flat basal / circadian basal </a:t>
            </a:r>
            <a:r>
              <a:rPr lang="de-DE" sz="1200" kern="1200" dirty="0" err="1" smtClean="0">
                <a:solidFill>
                  <a:schemeClr val="tx1"/>
                </a:solidFill>
                <a:effectLst/>
                <a:latin typeface="+mn-lt"/>
                <a:ea typeface="+mn-ea"/>
                <a:cs typeface="+mn-cs"/>
              </a:rPr>
              <a:t>debate</a:t>
            </a:r>
            <a:r>
              <a:rPr lang="de-DE" sz="1200" kern="1200" dirty="0" smtClean="0">
                <a:solidFill>
                  <a:schemeClr val="tx1"/>
                </a:solidFill>
                <a:effectLst/>
                <a:latin typeface="+mn-lt"/>
                <a:ea typeface="+mn-ea"/>
                <a:cs typeface="+mn-cs"/>
              </a:rPr>
              <a:t>: </a:t>
            </a:r>
          </a:p>
          <a:p>
            <a:pPr defTabSz="966338">
              <a:defRPr/>
            </a:pPr>
            <a:r>
              <a:rPr lang="de-DE" sz="1200" u="sng" kern="1200" baseline="0" dirty="0" smtClean="0">
                <a:solidFill>
                  <a:schemeClr val="tx1"/>
                </a:solidFill>
                <a:effectLst/>
                <a:latin typeface="+mn-lt"/>
                <a:ea typeface="+mn-ea"/>
                <a:cs typeface="+mn-cs"/>
              </a:rPr>
              <a:t>Pro flat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works</a:t>
            </a:r>
            <a:r>
              <a:rPr lang="de-DE" sz="1200" kern="1200" baseline="0" dirty="0" smtClean="0">
                <a:solidFill>
                  <a:schemeClr val="tx1"/>
                </a:solidFill>
                <a:effectLst/>
                <a:latin typeface="+mn-lt"/>
                <a:ea typeface="+mn-ea"/>
                <a:cs typeface="+mn-cs"/>
              </a:rPr>
              <a:t> OK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from</a:t>
            </a:r>
            <a:r>
              <a:rPr lang="de-DE" sz="1200" kern="1200" baseline="0" dirty="0" smtClean="0">
                <a:solidFill>
                  <a:schemeClr val="tx1"/>
                </a:solidFill>
                <a:effectLst/>
                <a:latin typeface="+mn-lt"/>
                <a:ea typeface="+mn-ea"/>
                <a:cs typeface="+mn-cs"/>
              </a:rPr>
              <a:t> a flat (in </a:t>
            </a:r>
            <a:r>
              <a:rPr lang="de-DE" sz="1200" kern="1200" baseline="0" dirty="0" err="1" smtClean="0">
                <a:solidFill>
                  <a:schemeClr val="tx1"/>
                </a:solidFill>
                <a:effectLst/>
                <a:latin typeface="+mn-lt"/>
                <a:ea typeface="+mn-ea"/>
                <a:cs typeface="+mn-cs"/>
              </a:rPr>
              <a:t>case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doubt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low</a:t>
            </a:r>
            <a:r>
              <a:rPr lang="de-DE" sz="1200" kern="1200" baseline="0" dirty="0" smtClean="0">
                <a:solidFill>
                  <a:schemeClr val="tx1"/>
                </a:solidFill>
                <a:effectLst/>
                <a:latin typeface="+mn-lt"/>
                <a:ea typeface="+mn-ea"/>
                <a:cs typeface="+mn-cs"/>
              </a:rPr>
              <a:t>) basal, and „</a:t>
            </a:r>
            <a:r>
              <a:rPr lang="de-DE" sz="1200" kern="1200" baseline="0" dirty="0" err="1" smtClean="0">
                <a:solidFill>
                  <a:schemeClr val="tx1"/>
                </a:solidFill>
                <a:effectLst/>
                <a:latin typeface="+mn-lt"/>
                <a:ea typeface="+mn-ea"/>
                <a:cs typeface="+mn-cs"/>
              </a:rPr>
              <a:t>invest</a:t>
            </a:r>
            <a:r>
              <a:rPr lang="de-DE" sz="1200" kern="1200" baseline="0" dirty="0" smtClean="0">
                <a:solidFill>
                  <a:schemeClr val="tx1"/>
                </a:solidFill>
                <a:effectLst/>
                <a:latin typeface="+mn-lt"/>
                <a:ea typeface="+mn-ea"/>
                <a:cs typeface="+mn-cs"/>
              </a:rPr>
              <a:t>“ care </a:t>
            </a:r>
            <a:r>
              <a:rPr lang="de-DE" sz="1200" kern="1200" baseline="0" dirty="0" err="1" smtClean="0">
                <a:solidFill>
                  <a:schemeClr val="tx1"/>
                </a:solidFill>
                <a:effectLst/>
                <a:latin typeface="+mn-lt"/>
                <a:ea typeface="+mn-ea"/>
                <a:cs typeface="+mn-cs"/>
              </a:rPr>
              <a:t>into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validating</a:t>
            </a:r>
            <a:r>
              <a:rPr lang="de-DE" sz="1200" kern="1200" baseline="0" dirty="0" smtClean="0">
                <a:solidFill>
                  <a:schemeClr val="tx1"/>
                </a:solidFill>
                <a:effectLst/>
                <a:latin typeface="+mn-lt"/>
                <a:ea typeface="+mn-ea"/>
                <a:cs typeface="+mn-cs"/>
              </a:rPr>
              <a:t> different IC and ISF </a:t>
            </a:r>
            <a:r>
              <a:rPr lang="de-DE" sz="1200" kern="1200" baseline="0" dirty="0" err="1" smtClean="0">
                <a:solidFill>
                  <a:schemeClr val="tx1"/>
                </a:solidFill>
                <a:effectLst/>
                <a:latin typeface="+mn-lt"/>
                <a:ea typeface="+mn-ea"/>
                <a:cs typeface="+mn-cs"/>
              </a:rPr>
              <a:t>factors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several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times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during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day</a:t>
            </a:r>
            <a:r>
              <a:rPr lang="de-DE" sz="1200" kern="1200" baseline="0" dirty="0" smtClean="0">
                <a:solidFill>
                  <a:schemeClr val="tx1"/>
                </a:solidFill>
                <a:effectLst/>
                <a:latin typeface="+mn-lt"/>
                <a:ea typeface="+mn-ea"/>
                <a:cs typeface="+mn-cs"/>
              </a:rPr>
              <a:t> and </a:t>
            </a:r>
            <a:r>
              <a:rPr lang="de-DE" sz="1200" kern="1200" baseline="0" dirty="0" err="1" smtClean="0">
                <a:solidFill>
                  <a:schemeClr val="tx1"/>
                </a:solidFill>
                <a:effectLst/>
                <a:latin typeface="+mn-lt"/>
                <a:ea typeface="+mn-ea"/>
                <a:cs typeface="+mn-cs"/>
              </a:rPr>
              <a:t>night</a:t>
            </a:r>
            <a:r>
              <a:rPr lang="de-DE" sz="1200" kern="1200" baseline="0" dirty="0" smtClean="0">
                <a:solidFill>
                  <a:schemeClr val="tx1"/>
                </a:solidFill>
                <a:effectLst/>
                <a:latin typeface="+mn-lt"/>
                <a:ea typeface="+mn-ea"/>
                <a:cs typeface="+mn-cs"/>
              </a:rPr>
              <a:t>.     </a:t>
            </a:r>
            <a:r>
              <a:rPr lang="de-DE" sz="1200" i="1" kern="1200" baseline="0" dirty="0" smtClean="0">
                <a:solidFill>
                  <a:schemeClr val="tx1"/>
                </a:solidFill>
                <a:effectLst/>
                <a:latin typeface="+mn-lt"/>
                <a:ea typeface="+mn-ea"/>
                <a:cs typeface="+mn-cs"/>
              </a:rPr>
              <a:t>(A </a:t>
            </a:r>
            <a:r>
              <a:rPr lang="de-DE" sz="1200" i="1" kern="1200" baseline="0" dirty="0" err="1" smtClean="0">
                <a:solidFill>
                  <a:schemeClr val="tx1"/>
                </a:solidFill>
                <a:effectLst/>
                <a:latin typeface="+mn-lt"/>
                <a:ea typeface="+mn-ea"/>
                <a:cs typeface="+mn-cs"/>
              </a:rPr>
              <a:t>contoured</a:t>
            </a:r>
            <a:r>
              <a:rPr lang="de-DE" sz="1200" i="1" kern="1200" baseline="0" dirty="0" smtClean="0">
                <a:solidFill>
                  <a:schemeClr val="tx1"/>
                </a:solidFill>
                <a:effectLst/>
                <a:latin typeface="+mn-lt"/>
                <a:ea typeface="+mn-ea"/>
                <a:cs typeface="+mn-cs"/>
              </a:rPr>
              <a:t> basal, but </a:t>
            </a:r>
            <a:r>
              <a:rPr lang="de-DE" sz="1200" i="1" kern="1200" baseline="0" dirty="0" err="1" smtClean="0">
                <a:solidFill>
                  <a:schemeClr val="tx1"/>
                </a:solidFill>
                <a:effectLst/>
                <a:latin typeface="+mn-lt"/>
                <a:ea typeface="+mn-ea"/>
                <a:cs typeface="+mn-cs"/>
              </a:rPr>
              <a:t>single</a:t>
            </a:r>
            <a:r>
              <a:rPr lang="de-DE" sz="1200" i="1" kern="1200" baseline="0" dirty="0" smtClean="0">
                <a:solidFill>
                  <a:schemeClr val="tx1"/>
                </a:solidFill>
                <a:effectLst/>
                <a:latin typeface="+mn-lt"/>
                <a:ea typeface="+mn-ea"/>
                <a:cs typeface="+mn-cs"/>
              </a:rPr>
              <a:t> ISF and IC, </a:t>
            </a:r>
            <a:r>
              <a:rPr lang="de-DE" sz="1200" i="1" kern="1200" baseline="0" dirty="0" err="1" smtClean="0">
                <a:solidFill>
                  <a:schemeClr val="tx1"/>
                </a:solidFill>
                <a:effectLst/>
                <a:latin typeface="+mn-lt"/>
                <a:ea typeface="+mn-ea"/>
                <a:cs typeface="+mn-cs"/>
              </a:rPr>
              <a:t>is</a:t>
            </a:r>
            <a:r>
              <a:rPr lang="de-DE" sz="1200" i="1" kern="1200" baseline="0" dirty="0" smtClean="0">
                <a:solidFill>
                  <a:schemeClr val="tx1"/>
                </a:solidFill>
                <a:effectLst/>
                <a:latin typeface="+mn-lt"/>
                <a:ea typeface="+mn-ea"/>
                <a:cs typeface="+mn-cs"/>
              </a:rPr>
              <a:t> </a:t>
            </a:r>
            <a:r>
              <a:rPr lang="de-DE" sz="1200" i="1" kern="1200" baseline="0" dirty="0" err="1" smtClean="0">
                <a:solidFill>
                  <a:schemeClr val="tx1"/>
                </a:solidFill>
                <a:effectLst/>
                <a:latin typeface="+mn-lt"/>
                <a:ea typeface="+mn-ea"/>
                <a:cs typeface="+mn-cs"/>
              </a:rPr>
              <a:t>likely</a:t>
            </a:r>
            <a:r>
              <a:rPr lang="de-DE" sz="1200" i="1" kern="1200" baseline="0" dirty="0" smtClean="0">
                <a:solidFill>
                  <a:schemeClr val="tx1"/>
                </a:solidFill>
                <a:effectLst/>
                <a:latin typeface="+mn-lt"/>
                <a:ea typeface="+mn-ea"/>
                <a:cs typeface="+mn-cs"/>
              </a:rPr>
              <a:t> </a:t>
            </a:r>
            <a:r>
              <a:rPr lang="de-DE" sz="1200" i="1" kern="1200" baseline="0" dirty="0" err="1" smtClean="0">
                <a:solidFill>
                  <a:schemeClr val="tx1"/>
                </a:solidFill>
                <a:effectLst/>
                <a:latin typeface="+mn-lt"/>
                <a:ea typeface="+mn-ea"/>
                <a:cs typeface="+mn-cs"/>
              </a:rPr>
              <a:t>worse</a:t>
            </a:r>
            <a:r>
              <a:rPr lang="de-DE" sz="1200" i="1" kern="1200" baseline="0" dirty="0" smtClean="0">
                <a:solidFill>
                  <a:schemeClr val="tx1"/>
                </a:solidFill>
                <a:effectLst/>
                <a:latin typeface="+mn-lt"/>
                <a:ea typeface="+mn-ea"/>
                <a:cs typeface="+mn-cs"/>
              </a:rPr>
              <a:t> - and </a:t>
            </a:r>
            <a:r>
              <a:rPr lang="de-DE" sz="1200" i="1" kern="1200" baseline="0" dirty="0" err="1" smtClean="0">
                <a:solidFill>
                  <a:schemeClr val="tx1"/>
                </a:solidFill>
                <a:effectLst/>
                <a:latin typeface="+mn-lt"/>
                <a:ea typeface="+mn-ea"/>
                <a:cs typeface="+mn-cs"/>
              </a:rPr>
              <a:t>this</a:t>
            </a:r>
            <a:r>
              <a:rPr lang="de-DE" sz="1200" i="1" kern="1200" baseline="0" dirty="0" smtClean="0">
                <a:solidFill>
                  <a:schemeClr val="tx1"/>
                </a:solidFill>
                <a:effectLst/>
                <a:latin typeface="+mn-lt"/>
                <a:ea typeface="+mn-ea"/>
                <a:cs typeface="+mn-cs"/>
              </a:rPr>
              <a:t> </a:t>
            </a:r>
            <a:r>
              <a:rPr lang="de-DE" sz="1200" i="1" kern="1200" baseline="0" dirty="0" err="1" smtClean="0">
                <a:solidFill>
                  <a:schemeClr val="tx1"/>
                </a:solidFill>
                <a:effectLst/>
                <a:latin typeface="+mn-lt"/>
                <a:ea typeface="+mn-ea"/>
                <a:cs typeface="+mn-cs"/>
              </a:rPr>
              <a:t>is</a:t>
            </a:r>
            <a:r>
              <a:rPr lang="de-DE" sz="1200" i="1" kern="1200" baseline="0" dirty="0" smtClean="0">
                <a:solidFill>
                  <a:schemeClr val="tx1"/>
                </a:solidFill>
                <a:effectLst/>
                <a:latin typeface="+mn-lt"/>
                <a:ea typeface="+mn-ea"/>
                <a:cs typeface="+mn-cs"/>
              </a:rPr>
              <a:t> </a:t>
            </a:r>
            <a:r>
              <a:rPr lang="de-DE" sz="1200" i="1" kern="1200" baseline="0" dirty="0" err="1" smtClean="0">
                <a:solidFill>
                  <a:schemeClr val="tx1"/>
                </a:solidFill>
                <a:effectLst/>
                <a:latin typeface="+mn-lt"/>
                <a:ea typeface="+mn-ea"/>
                <a:cs typeface="+mn-cs"/>
              </a:rPr>
              <a:t>what</a:t>
            </a:r>
            <a:r>
              <a:rPr lang="de-DE" sz="1200" i="1" kern="1200" baseline="0" dirty="0" smtClean="0">
                <a:solidFill>
                  <a:schemeClr val="tx1"/>
                </a:solidFill>
                <a:effectLst/>
                <a:latin typeface="+mn-lt"/>
                <a:ea typeface="+mn-ea"/>
                <a:cs typeface="+mn-cs"/>
              </a:rPr>
              <a:t>  </a:t>
            </a:r>
            <a:r>
              <a:rPr lang="de-DE" sz="1200" i="1" kern="1200" baseline="0" dirty="0" err="1" smtClean="0">
                <a:solidFill>
                  <a:schemeClr val="tx1"/>
                </a:solidFill>
                <a:effectLst/>
                <a:latin typeface="+mn-lt"/>
                <a:ea typeface="+mn-ea"/>
                <a:cs typeface="+mn-cs"/>
              </a:rPr>
              <a:t>Autotune</a:t>
            </a:r>
            <a:r>
              <a:rPr lang="de-DE" sz="1200" i="1" kern="1200" baseline="0" dirty="0" smtClean="0">
                <a:solidFill>
                  <a:schemeClr val="tx1"/>
                </a:solidFill>
                <a:effectLst/>
                <a:latin typeface="+mn-lt"/>
                <a:ea typeface="+mn-ea"/>
                <a:cs typeface="+mn-cs"/>
              </a:rPr>
              <a:t> </a:t>
            </a:r>
            <a:r>
              <a:rPr lang="de-DE" sz="1200" i="1" kern="1200" baseline="0" dirty="0" err="1" smtClean="0">
                <a:solidFill>
                  <a:schemeClr val="tx1"/>
                </a:solidFill>
                <a:effectLst/>
                <a:latin typeface="+mn-lt"/>
                <a:ea typeface="+mn-ea"/>
                <a:cs typeface="+mn-cs"/>
              </a:rPr>
              <a:t>leads</a:t>
            </a:r>
            <a:r>
              <a:rPr lang="de-DE" sz="1200" i="1" kern="1200" baseline="0" dirty="0" smtClean="0">
                <a:solidFill>
                  <a:schemeClr val="tx1"/>
                </a:solidFill>
                <a:effectLst/>
                <a:latin typeface="+mn-lt"/>
                <a:ea typeface="+mn-ea"/>
                <a:cs typeface="+mn-cs"/>
              </a:rPr>
              <a:t> </a:t>
            </a:r>
            <a:r>
              <a:rPr lang="de-DE" sz="1200" i="1" kern="1200" baseline="0" dirty="0" err="1" smtClean="0">
                <a:solidFill>
                  <a:schemeClr val="tx1"/>
                </a:solidFill>
                <a:effectLst/>
                <a:latin typeface="+mn-lt"/>
                <a:ea typeface="+mn-ea"/>
                <a:cs typeface="+mn-cs"/>
              </a:rPr>
              <a:t>some</a:t>
            </a:r>
            <a:r>
              <a:rPr lang="de-DE" sz="1200" i="1" kern="1200" baseline="0" dirty="0" smtClean="0">
                <a:solidFill>
                  <a:schemeClr val="tx1"/>
                </a:solidFill>
                <a:effectLst/>
                <a:latin typeface="+mn-lt"/>
                <a:ea typeface="+mn-ea"/>
                <a:cs typeface="+mn-cs"/>
              </a:rPr>
              <a:t> „</a:t>
            </a:r>
            <a:r>
              <a:rPr lang="de-DE" sz="1200" i="1" kern="1200" baseline="0" dirty="0" err="1" smtClean="0">
                <a:solidFill>
                  <a:schemeClr val="tx1"/>
                </a:solidFill>
                <a:effectLst/>
                <a:latin typeface="+mn-lt"/>
                <a:ea typeface="+mn-ea"/>
                <a:cs typeface="+mn-cs"/>
              </a:rPr>
              <a:t>trusting</a:t>
            </a:r>
            <a:r>
              <a:rPr lang="de-DE" sz="1200" i="1" kern="1200" baseline="0" dirty="0" smtClean="0">
                <a:solidFill>
                  <a:schemeClr val="tx1"/>
                </a:solidFill>
                <a:effectLst/>
                <a:latin typeface="+mn-lt"/>
                <a:ea typeface="+mn-ea"/>
                <a:cs typeface="+mn-cs"/>
              </a:rPr>
              <a:t>“ </a:t>
            </a:r>
            <a:r>
              <a:rPr lang="de-DE" sz="1200" i="1" kern="1200" baseline="0" dirty="0" err="1" smtClean="0">
                <a:solidFill>
                  <a:schemeClr val="tx1"/>
                </a:solidFill>
                <a:effectLst/>
                <a:latin typeface="+mn-lt"/>
                <a:ea typeface="+mn-ea"/>
                <a:cs typeface="+mn-cs"/>
              </a:rPr>
              <a:t>loopers</a:t>
            </a:r>
            <a:r>
              <a:rPr lang="de-DE" sz="1200" i="1" kern="1200" baseline="0" dirty="0" smtClean="0">
                <a:solidFill>
                  <a:schemeClr val="tx1"/>
                </a:solidFill>
                <a:effectLst/>
                <a:latin typeface="+mn-lt"/>
                <a:ea typeface="+mn-ea"/>
                <a:cs typeface="+mn-cs"/>
              </a:rPr>
              <a:t> </a:t>
            </a:r>
            <a:r>
              <a:rPr lang="de-DE" sz="1200" i="1" kern="1200" baseline="0" dirty="0" err="1" smtClean="0">
                <a:solidFill>
                  <a:schemeClr val="tx1"/>
                </a:solidFill>
                <a:effectLst/>
                <a:latin typeface="+mn-lt"/>
                <a:ea typeface="+mn-ea"/>
                <a:cs typeface="+mn-cs"/>
              </a:rPr>
              <a:t>to</a:t>
            </a:r>
            <a:r>
              <a:rPr lang="de-DE" sz="1200" i="1" kern="1200" baseline="0" dirty="0" smtClean="0">
                <a:solidFill>
                  <a:schemeClr val="tx1"/>
                </a:solidFill>
                <a:effectLst/>
                <a:latin typeface="+mn-lt"/>
                <a:ea typeface="+mn-ea"/>
                <a:cs typeface="+mn-cs"/>
              </a:rPr>
              <a:t> do!).</a:t>
            </a:r>
          </a:p>
          <a:p>
            <a:pPr defTabSz="966338">
              <a:defRPr/>
            </a:pPr>
            <a:r>
              <a:rPr lang="de-DE" sz="1200" i="0" u="sng" kern="1200" baseline="0" dirty="0" smtClean="0">
                <a:solidFill>
                  <a:schemeClr val="tx1"/>
                </a:solidFill>
                <a:effectLst/>
                <a:latin typeface="+mn-lt"/>
                <a:ea typeface="+mn-ea"/>
                <a:cs typeface="+mn-cs"/>
              </a:rPr>
              <a:t>Pro circadian</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Factors</a:t>
            </a:r>
            <a:r>
              <a:rPr lang="de-DE" sz="1200" i="0" kern="1200" baseline="0" dirty="0" smtClean="0">
                <a:solidFill>
                  <a:schemeClr val="tx1"/>
                </a:solidFill>
                <a:effectLst/>
                <a:latin typeface="+mn-lt"/>
                <a:ea typeface="+mn-ea"/>
                <a:cs typeface="+mn-cs"/>
              </a:rPr>
              <a:t> AND basal </a:t>
            </a:r>
            <a:r>
              <a:rPr lang="de-DE" sz="1200" i="0" kern="1200" baseline="0" dirty="0" err="1" smtClean="0">
                <a:solidFill>
                  <a:schemeClr val="tx1"/>
                </a:solidFill>
                <a:effectLst/>
                <a:latin typeface="+mn-lt"/>
                <a:ea typeface="+mn-ea"/>
                <a:cs typeface="+mn-cs"/>
              </a:rPr>
              <a:t>run</a:t>
            </a:r>
            <a:r>
              <a:rPr lang="de-DE" sz="1200" i="0" kern="1200" baseline="0" dirty="0" smtClean="0">
                <a:solidFill>
                  <a:schemeClr val="tx1"/>
                </a:solidFill>
                <a:effectLst/>
                <a:latin typeface="+mn-lt"/>
                <a:ea typeface="+mn-ea"/>
                <a:cs typeface="+mn-cs"/>
              </a:rPr>
              <a:t> in </a:t>
            </a:r>
            <a:r>
              <a:rPr lang="de-DE" sz="1200" i="0" kern="1200" baseline="0" dirty="0" err="1" smtClean="0">
                <a:solidFill>
                  <a:schemeClr val="tx1"/>
                </a:solidFill>
                <a:effectLst/>
                <a:latin typeface="+mn-lt"/>
                <a:ea typeface="+mn-ea"/>
                <a:cs typeface="+mn-cs"/>
              </a:rPr>
              <a:t>typical</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biorhythm</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patterns</a:t>
            </a:r>
            <a:r>
              <a:rPr lang="de-DE" sz="1200" i="0" kern="1200" baseline="0" dirty="0" smtClean="0">
                <a:solidFill>
                  <a:schemeClr val="tx1"/>
                </a:solidFill>
                <a:effectLst/>
                <a:latin typeface="+mn-lt"/>
                <a:ea typeface="+mn-ea"/>
                <a:cs typeface="+mn-cs"/>
              </a:rPr>
              <a:t>***). The </a:t>
            </a:r>
            <a:r>
              <a:rPr lang="de-DE" sz="1200" i="0" kern="1200" baseline="0" dirty="0" err="1" smtClean="0">
                <a:solidFill>
                  <a:schemeClr val="tx1"/>
                </a:solidFill>
                <a:effectLst/>
                <a:latin typeface="+mn-lt"/>
                <a:ea typeface="+mn-ea"/>
                <a:cs typeface="+mn-cs"/>
              </a:rPr>
              <a:t>loop</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has</a:t>
            </a:r>
            <a:r>
              <a:rPr lang="de-DE" sz="1200" i="0" kern="1200" baseline="0" dirty="0" smtClean="0">
                <a:solidFill>
                  <a:schemeClr val="tx1"/>
                </a:solidFill>
                <a:effectLst/>
                <a:latin typeface="+mn-lt"/>
                <a:ea typeface="+mn-ea"/>
                <a:cs typeface="+mn-cs"/>
              </a:rPr>
              <a:t> best-</a:t>
            </a:r>
            <a:r>
              <a:rPr lang="de-DE" sz="1200" i="0" kern="1200" baseline="0" dirty="0" err="1" smtClean="0">
                <a:solidFill>
                  <a:schemeClr val="tx1"/>
                </a:solidFill>
                <a:effectLst/>
                <a:latin typeface="+mn-lt"/>
                <a:ea typeface="+mn-ea"/>
                <a:cs typeface="+mn-cs"/>
              </a:rPr>
              <a:t>possible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data</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if</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it</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exactly</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knows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which</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part</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of</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insulin</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is</a:t>
            </a:r>
            <a:r>
              <a:rPr lang="de-DE" sz="1200" i="0" kern="1200" baseline="0" dirty="0" smtClean="0">
                <a:solidFill>
                  <a:schemeClr val="tx1"/>
                </a:solidFill>
                <a:effectLst/>
                <a:latin typeface="+mn-lt"/>
                <a:ea typeface="+mn-ea"/>
                <a:cs typeface="+mn-cs"/>
              </a:rPr>
              <a:t> basal </a:t>
            </a:r>
            <a:r>
              <a:rPr lang="de-DE" sz="1200" i="0" kern="1200" baseline="0" dirty="0" err="1" smtClean="0">
                <a:solidFill>
                  <a:schemeClr val="tx1"/>
                </a:solidFill>
                <a:effectLst/>
                <a:latin typeface="+mn-lt"/>
                <a:ea typeface="+mn-ea"/>
                <a:cs typeface="+mn-cs"/>
              </a:rPr>
              <a:t>requirement</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each</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hour</a:t>
            </a:r>
            <a:r>
              <a:rPr lang="de-DE" sz="1200" i="0" kern="1200" baseline="0" dirty="0" smtClean="0">
                <a:solidFill>
                  <a:schemeClr val="tx1"/>
                </a:solidFill>
                <a:effectLst/>
                <a:latin typeface="+mn-lt"/>
                <a:ea typeface="+mn-ea"/>
                <a:cs typeface="+mn-cs"/>
              </a:rPr>
              <a:t>, and </a:t>
            </a:r>
            <a:r>
              <a:rPr lang="de-DE" sz="1200" i="0" kern="1200" baseline="0" dirty="0" err="1" smtClean="0">
                <a:solidFill>
                  <a:schemeClr val="tx1"/>
                </a:solidFill>
                <a:effectLst/>
                <a:latin typeface="+mn-lt"/>
                <a:ea typeface="+mn-ea"/>
                <a:cs typeface="+mn-cs"/>
              </a:rPr>
              <a:t>hence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what</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the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true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iob</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that</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available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for</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managing</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meals</a:t>
            </a:r>
            <a:r>
              <a:rPr lang="de-DE" sz="1200" i="0" kern="1200" baseline="0" dirty="0" smtClean="0">
                <a:solidFill>
                  <a:schemeClr val="tx1"/>
                </a:solidFill>
                <a:effectLst/>
                <a:latin typeface="+mn-lt"/>
                <a:ea typeface="+mn-ea"/>
                <a:cs typeface="+mn-cs"/>
              </a:rPr>
              <a:t> and </a:t>
            </a:r>
            <a:r>
              <a:rPr lang="de-DE" sz="1200" i="0" kern="1200" baseline="0" dirty="0" err="1" smtClean="0">
                <a:solidFill>
                  <a:schemeClr val="tx1"/>
                </a:solidFill>
                <a:effectLst/>
                <a:latin typeface="+mn-lt"/>
                <a:ea typeface="+mn-ea"/>
                <a:cs typeface="+mn-cs"/>
              </a:rPr>
              <a:t>for</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bg</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corrections</a:t>
            </a:r>
            <a:r>
              <a:rPr lang="de-DE" sz="1200" i="0" kern="1200" baseline="0" dirty="0" smtClean="0">
                <a:solidFill>
                  <a:schemeClr val="tx1"/>
                </a:solidFill>
                <a:effectLst/>
                <a:latin typeface="+mn-lt"/>
                <a:ea typeface="+mn-ea"/>
                <a:cs typeface="+mn-cs"/>
              </a:rPr>
              <a:t>. Also, </a:t>
            </a:r>
            <a:r>
              <a:rPr lang="de-DE" sz="1200" i="0" kern="1200" baseline="0" dirty="0" err="1" smtClean="0">
                <a:solidFill>
                  <a:schemeClr val="tx1"/>
                </a:solidFill>
                <a:effectLst/>
                <a:latin typeface="+mn-lt"/>
                <a:ea typeface="+mn-ea"/>
                <a:cs typeface="+mn-cs"/>
              </a:rPr>
              <a:t>if</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loop</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does</a:t>
            </a:r>
            <a:r>
              <a:rPr lang="de-DE" sz="1200" i="0" kern="1200" baseline="0" dirty="0" smtClean="0">
                <a:solidFill>
                  <a:schemeClr val="tx1"/>
                </a:solidFill>
                <a:effectLst/>
                <a:latin typeface="+mn-lt"/>
                <a:ea typeface="+mn-ea"/>
                <a:cs typeface="+mn-cs"/>
              </a:rPr>
              <a:t> not </a:t>
            </a:r>
            <a:r>
              <a:rPr lang="de-DE" sz="1200" i="0" kern="1200" baseline="0" dirty="0" err="1" smtClean="0">
                <a:solidFill>
                  <a:schemeClr val="tx1"/>
                </a:solidFill>
                <a:effectLst/>
                <a:latin typeface="+mn-lt"/>
                <a:ea typeface="+mn-ea"/>
                <a:cs typeface="+mn-cs"/>
              </a:rPr>
              <a:t>work</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system</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failure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the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set</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profile</a:t>
            </a:r>
            <a:r>
              <a:rPr lang="de-DE" sz="1200" i="0" kern="1200" baseline="0" dirty="0" smtClean="0">
                <a:solidFill>
                  <a:schemeClr val="tx1"/>
                </a:solidFill>
                <a:effectLst/>
                <a:latin typeface="+mn-lt"/>
                <a:ea typeface="+mn-ea"/>
                <a:cs typeface="+mn-cs"/>
              </a:rPr>
              <a:t> basal </a:t>
            </a:r>
            <a:r>
              <a:rPr lang="de-DE" sz="1200" i="0" kern="1200" baseline="0" dirty="0" err="1" smtClean="0">
                <a:solidFill>
                  <a:schemeClr val="tx1"/>
                </a:solidFill>
                <a:effectLst/>
                <a:latin typeface="+mn-lt"/>
                <a:ea typeface="+mn-ea"/>
                <a:cs typeface="+mn-cs"/>
              </a:rPr>
              <a:t>is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truely</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what</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keeps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you</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stable</a:t>
            </a:r>
            <a:r>
              <a:rPr lang="de-DE" sz="1200" i="0" kern="1200" baseline="0" dirty="0" smtClean="0">
                <a:solidFill>
                  <a:schemeClr val="tx1"/>
                </a:solidFill>
                <a:effectLst/>
                <a:latin typeface="+mn-lt"/>
                <a:ea typeface="+mn-ea"/>
                <a:cs typeface="+mn-cs"/>
              </a:rPr>
              <a:t>.</a:t>
            </a:r>
          </a:p>
          <a:p>
            <a:pPr defTabSz="966338">
              <a:defRPr/>
            </a:pPr>
            <a:r>
              <a:rPr lang="de-DE" sz="1200" i="0" u="sng" kern="1200" baseline="0" dirty="0" err="1" smtClean="0">
                <a:solidFill>
                  <a:schemeClr val="tx1"/>
                </a:solidFill>
                <a:effectLst/>
                <a:latin typeface="+mn-lt"/>
                <a:ea typeface="+mn-ea"/>
                <a:cs typeface="+mn-cs"/>
              </a:rPr>
              <a:t>Con</a:t>
            </a:r>
            <a:r>
              <a:rPr lang="de-DE" sz="1200" i="0" u="sng" kern="1200" baseline="0" dirty="0" smtClean="0">
                <a:solidFill>
                  <a:schemeClr val="tx1"/>
                </a:solidFill>
                <a:effectLst/>
                <a:latin typeface="+mn-lt"/>
                <a:ea typeface="+mn-ea"/>
                <a:cs typeface="+mn-cs"/>
              </a:rPr>
              <a:t> </a:t>
            </a:r>
            <a:r>
              <a:rPr lang="de-DE" sz="1200" i="0" u="sng" kern="1200" baseline="0" dirty="0" err="1" smtClean="0">
                <a:solidFill>
                  <a:schemeClr val="tx1"/>
                </a:solidFill>
                <a:effectLst/>
                <a:latin typeface="+mn-lt"/>
                <a:ea typeface="+mn-ea"/>
                <a:cs typeface="+mn-cs"/>
              </a:rPr>
              <a:t>making</a:t>
            </a:r>
            <a:r>
              <a:rPr lang="de-DE" sz="1200" i="0" u="sng" kern="1200" baseline="0" dirty="0" smtClean="0">
                <a:solidFill>
                  <a:schemeClr val="tx1"/>
                </a:solidFill>
                <a:effectLst/>
                <a:latin typeface="+mn-lt"/>
                <a:ea typeface="+mn-ea"/>
                <a:cs typeface="+mn-cs"/>
              </a:rPr>
              <a:t> a </a:t>
            </a:r>
            <a:r>
              <a:rPr lang="de-DE" sz="1200" i="0" u="sng" kern="1200" baseline="0" dirty="0" err="1" smtClean="0">
                <a:solidFill>
                  <a:schemeClr val="tx1"/>
                </a:solidFill>
                <a:effectLst/>
                <a:latin typeface="+mn-lt"/>
                <a:ea typeface="+mn-ea"/>
                <a:cs typeface="+mn-cs"/>
              </a:rPr>
              <a:t>big</a:t>
            </a:r>
            <a:r>
              <a:rPr lang="de-DE" sz="1200" i="0" u="sng" kern="1200" baseline="0" dirty="0" smtClean="0">
                <a:solidFill>
                  <a:schemeClr val="tx1"/>
                </a:solidFill>
                <a:effectLst/>
                <a:latin typeface="+mn-lt"/>
                <a:ea typeface="+mn-ea"/>
                <a:cs typeface="+mn-cs"/>
              </a:rPr>
              <a:t> deal out </a:t>
            </a:r>
            <a:r>
              <a:rPr lang="de-DE" sz="1200" i="0" u="sng" kern="1200" baseline="0" dirty="0" err="1" smtClean="0">
                <a:solidFill>
                  <a:schemeClr val="tx1"/>
                </a:solidFill>
                <a:effectLst/>
                <a:latin typeface="+mn-lt"/>
                <a:ea typeface="+mn-ea"/>
                <a:cs typeface="+mn-cs"/>
              </a:rPr>
              <a:t>of</a:t>
            </a:r>
            <a:r>
              <a:rPr lang="de-DE" sz="1200" i="0" u="sng" kern="1200" baseline="0" dirty="0" smtClean="0">
                <a:solidFill>
                  <a:schemeClr val="tx1"/>
                </a:solidFill>
                <a:effectLst/>
                <a:latin typeface="+mn-lt"/>
                <a:ea typeface="+mn-ea"/>
                <a:cs typeface="+mn-cs"/>
              </a:rPr>
              <a:t> </a:t>
            </a:r>
            <a:r>
              <a:rPr lang="de-DE" sz="1200" i="0" u="sng" kern="1200" baseline="0" dirty="0" err="1" smtClean="0">
                <a:solidFill>
                  <a:schemeClr val="tx1"/>
                </a:solidFill>
                <a:effectLst/>
                <a:latin typeface="+mn-lt"/>
                <a:ea typeface="+mn-ea"/>
                <a:cs typeface="+mn-cs"/>
              </a:rPr>
              <a:t>this</a:t>
            </a:r>
            <a:r>
              <a:rPr lang="de-DE" sz="1200" i="0" u="sng" kern="1200" baseline="0" dirty="0" smtClean="0">
                <a:solidFill>
                  <a:schemeClr val="tx1"/>
                </a:solidFill>
                <a:effectLst/>
                <a:latin typeface="+mn-lt"/>
                <a:ea typeface="+mn-ea"/>
                <a:cs typeface="+mn-cs"/>
              </a:rPr>
              <a:t> </a:t>
            </a:r>
            <a:r>
              <a:rPr lang="de-DE" sz="1200" i="0" u="sng" kern="1200" baseline="0" dirty="0" err="1" smtClean="0">
                <a:solidFill>
                  <a:schemeClr val="tx1"/>
                </a:solidFill>
                <a:effectLst/>
                <a:latin typeface="+mn-lt"/>
                <a:ea typeface="+mn-ea"/>
                <a:cs typeface="+mn-cs"/>
              </a:rPr>
              <a:t>question</a:t>
            </a:r>
            <a:r>
              <a:rPr lang="de-DE" sz="1200" i="0" kern="1200" baseline="0" dirty="0" smtClean="0">
                <a:solidFill>
                  <a:schemeClr val="tx1"/>
                </a:solidFill>
                <a:effectLst/>
                <a:latin typeface="+mn-lt"/>
                <a:ea typeface="+mn-ea"/>
                <a:cs typeface="+mn-cs"/>
              </a:rPr>
              <a:t>: As </a:t>
            </a:r>
            <a:r>
              <a:rPr lang="de-DE" sz="1200" i="0" kern="1200" baseline="0" dirty="0" err="1" smtClean="0">
                <a:solidFill>
                  <a:schemeClr val="tx1"/>
                </a:solidFill>
                <a:effectLst/>
                <a:latin typeface="+mn-lt"/>
                <a:ea typeface="+mn-ea"/>
                <a:cs typeface="+mn-cs"/>
              </a:rPr>
              <a:t>insulin</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sensitivity</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affected</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by</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many</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factors</a:t>
            </a:r>
            <a:r>
              <a:rPr lang="de-DE" sz="1200" i="0" kern="1200" baseline="0" dirty="0" smtClean="0">
                <a:solidFill>
                  <a:schemeClr val="tx1"/>
                </a:solidFill>
                <a:effectLst/>
                <a:latin typeface="+mn-lt"/>
                <a:ea typeface="+mn-ea"/>
                <a:cs typeface="+mn-cs"/>
              </a:rPr>
              <a:t> (stress, </a:t>
            </a:r>
            <a:r>
              <a:rPr lang="de-DE" sz="1200" i="0" kern="1200" baseline="0" dirty="0" err="1" smtClean="0">
                <a:solidFill>
                  <a:schemeClr val="tx1"/>
                </a:solidFill>
                <a:effectLst/>
                <a:latin typeface="+mn-lt"/>
                <a:ea typeface="+mn-ea"/>
                <a:cs typeface="+mn-cs"/>
              </a:rPr>
              <a:t>sports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infection</a:t>
            </a:r>
            <a:r>
              <a:rPr lang="de-DE" sz="1200" i="0" kern="1200" baseline="0" dirty="0" smtClean="0">
                <a:solidFill>
                  <a:schemeClr val="tx1"/>
                </a:solidFill>
                <a:effectLst/>
                <a:latin typeface="+mn-lt"/>
                <a:ea typeface="+mn-ea"/>
                <a:cs typeface="+mn-cs"/>
              </a:rPr>
              <a:t> … </a:t>
            </a:r>
            <a:r>
              <a:rPr lang="de-DE" sz="1200" i="0" kern="1200" baseline="0" dirty="0" err="1" smtClean="0">
                <a:solidFill>
                  <a:schemeClr val="tx1"/>
                </a:solidFill>
                <a:effectLst/>
                <a:latin typeface="+mn-lt"/>
                <a:ea typeface="+mn-ea"/>
                <a:cs typeface="+mn-cs"/>
              </a:rPr>
              <a:t>see</a:t>
            </a:r>
            <a:r>
              <a:rPr lang="de-DE" sz="1200" i="0" kern="1200" baseline="0" dirty="0" smtClean="0">
                <a:solidFill>
                  <a:schemeClr val="tx1"/>
                </a:solidFill>
                <a:effectLst/>
                <a:latin typeface="+mn-lt"/>
                <a:ea typeface="+mn-ea"/>
                <a:cs typeface="+mn-cs"/>
              </a:rPr>
              <a:t> also p.59), a </a:t>
            </a:r>
            <a:r>
              <a:rPr lang="de-DE" sz="1200" i="0" kern="1200" baseline="0" dirty="0" err="1" smtClean="0">
                <a:solidFill>
                  <a:schemeClr val="tx1"/>
                </a:solidFill>
                <a:effectLst/>
                <a:latin typeface="+mn-lt"/>
                <a:ea typeface="+mn-ea"/>
                <a:cs typeface="+mn-cs"/>
              </a:rPr>
              <a:t>lot</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of</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more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things</a:t>
            </a:r>
            <a:r>
              <a:rPr lang="de-DE" sz="1200" i="0" kern="1200" baseline="0" dirty="0" smtClean="0">
                <a:solidFill>
                  <a:schemeClr val="tx1"/>
                </a:solidFill>
                <a:effectLst/>
                <a:latin typeface="+mn-lt"/>
                <a:ea typeface="+mn-ea"/>
                <a:cs typeface="+mn-cs"/>
              </a:rPr>
              <a:t> (like also: </a:t>
            </a:r>
            <a:r>
              <a:rPr lang="de-DE" sz="1200" i="0" kern="1200" baseline="0" dirty="0" err="1" smtClean="0">
                <a:solidFill>
                  <a:schemeClr val="tx1"/>
                </a:solidFill>
                <a:effectLst/>
                <a:latin typeface="+mn-lt"/>
                <a:ea typeface="+mn-ea"/>
                <a:cs typeface="+mn-cs"/>
              </a:rPr>
              <a:t>does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your</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loop</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have</a:t>
            </a:r>
            <a:r>
              <a:rPr lang="de-DE" sz="1200" i="0" kern="1200" baseline="0" dirty="0" smtClean="0">
                <a:solidFill>
                  <a:schemeClr val="tx1"/>
                </a:solidFill>
                <a:effectLst/>
                <a:latin typeface="+mn-lt"/>
                <a:ea typeface="+mn-ea"/>
                <a:cs typeface="+mn-cs"/>
              </a:rPr>
              <a:t> an Autosense </a:t>
            </a:r>
            <a:r>
              <a:rPr lang="de-DE" sz="1200" i="0" kern="1200" baseline="0" dirty="0" err="1" smtClean="0">
                <a:solidFill>
                  <a:schemeClr val="tx1"/>
                </a:solidFill>
                <a:effectLst/>
                <a:latin typeface="+mn-lt"/>
                <a:ea typeface="+mn-ea"/>
                <a:cs typeface="+mn-cs"/>
              </a:rPr>
              <a:t>feature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etc</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playing</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into</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this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debate</a:t>
            </a:r>
            <a:r>
              <a:rPr lang="de-DE" sz="1200" i="0" kern="1200" baseline="0" dirty="0" smtClean="0">
                <a:solidFill>
                  <a:schemeClr val="tx1"/>
                </a:solidFill>
                <a:effectLst/>
                <a:latin typeface="+mn-lt"/>
                <a:ea typeface="+mn-ea"/>
                <a:cs typeface="+mn-cs"/>
              </a:rPr>
              <a:t>, and </a:t>
            </a:r>
            <a:r>
              <a:rPr lang="de-DE" sz="1200" i="0" kern="1200" baseline="0" dirty="0" err="1" smtClean="0">
                <a:solidFill>
                  <a:schemeClr val="tx1"/>
                </a:solidFill>
                <a:effectLst/>
                <a:latin typeface="+mn-lt"/>
                <a:ea typeface="+mn-ea"/>
                <a:cs typeface="+mn-cs"/>
              </a:rPr>
              <a:t>everybody</a:t>
            </a:r>
            <a:r>
              <a:rPr lang="de-DE" sz="1200" i="0" kern="1200" baseline="0" dirty="0" smtClean="0">
                <a:solidFill>
                  <a:schemeClr val="tx1"/>
                </a:solidFill>
                <a:effectLst/>
                <a:latin typeface="+mn-lt"/>
                <a:ea typeface="+mn-ea"/>
                <a:cs typeface="+mn-cs"/>
              </a:rPr>
              <a:t> must </a:t>
            </a:r>
            <a:r>
              <a:rPr lang="de-DE" sz="1200" i="0" kern="1200" baseline="0" dirty="0" err="1" smtClean="0">
                <a:solidFill>
                  <a:schemeClr val="tx1"/>
                </a:solidFill>
                <a:effectLst/>
                <a:latin typeface="+mn-lt"/>
                <a:ea typeface="+mn-ea"/>
                <a:cs typeface="+mn-cs"/>
              </a:rPr>
              <a:t>really</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decide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how</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much</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she</a:t>
            </a:r>
            <a:r>
              <a:rPr lang="de-DE" sz="1200" i="0" kern="1200" baseline="0" dirty="0" smtClean="0">
                <a:solidFill>
                  <a:schemeClr val="tx1"/>
                </a:solidFill>
                <a:effectLst/>
                <a:latin typeface="+mn-lt"/>
                <a:ea typeface="+mn-ea"/>
                <a:cs typeface="+mn-cs"/>
              </a:rPr>
              <a:t>/he </a:t>
            </a:r>
            <a:r>
              <a:rPr lang="de-DE" sz="1200" i="0" kern="1200" baseline="0" dirty="0" err="1" smtClean="0">
                <a:solidFill>
                  <a:schemeClr val="tx1"/>
                </a:solidFill>
                <a:effectLst/>
                <a:latin typeface="+mn-lt"/>
                <a:ea typeface="+mn-ea"/>
                <a:cs typeface="+mn-cs"/>
              </a:rPr>
              <a:t>is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willing</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to</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invest</a:t>
            </a:r>
            <a:r>
              <a:rPr lang="de-DE" sz="1200" i="0" kern="1200" baseline="0" dirty="0" smtClean="0">
                <a:solidFill>
                  <a:schemeClr val="tx1"/>
                </a:solidFill>
                <a:effectLst/>
                <a:latin typeface="+mn-lt"/>
                <a:ea typeface="+mn-ea"/>
                <a:cs typeface="+mn-cs"/>
              </a:rPr>
              <a:t>, and </a:t>
            </a:r>
            <a:r>
              <a:rPr lang="de-DE" sz="1200" i="0" kern="1200" baseline="0" dirty="0" err="1" smtClean="0">
                <a:solidFill>
                  <a:schemeClr val="tx1"/>
                </a:solidFill>
                <a:effectLst/>
                <a:latin typeface="+mn-lt"/>
                <a:ea typeface="+mn-ea"/>
                <a:cs typeface="+mn-cs"/>
              </a:rPr>
              <a:t>which</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result</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is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good</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enough</a:t>
            </a:r>
            <a:r>
              <a:rPr lang="de-DE" sz="1200" i="0" kern="1200" baseline="0" dirty="0" smtClean="0">
                <a:solidFill>
                  <a:schemeClr val="tx1"/>
                </a:solidFill>
                <a:effectLst/>
                <a:latin typeface="+mn-lt"/>
                <a:ea typeface="+mn-ea"/>
                <a:cs typeface="+mn-cs"/>
              </a:rPr>
              <a:t>“. After all, </a:t>
            </a:r>
            <a:r>
              <a:rPr lang="de-DE" sz="1200" i="0" kern="1200" baseline="0" dirty="0" err="1" smtClean="0">
                <a:solidFill>
                  <a:schemeClr val="tx1"/>
                </a:solidFill>
                <a:effectLst/>
                <a:latin typeface="+mn-lt"/>
                <a:ea typeface="+mn-ea"/>
                <a:cs typeface="+mn-cs"/>
              </a:rPr>
              <a:t>the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loop</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looks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calculates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every</a:t>
            </a:r>
            <a:r>
              <a:rPr lang="de-DE" sz="1200" i="0" kern="1200" baseline="0" dirty="0" smtClean="0">
                <a:solidFill>
                  <a:schemeClr val="tx1"/>
                </a:solidFill>
                <a:effectLst/>
                <a:latin typeface="+mn-lt"/>
                <a:ea typeface="+mn-ea"/>
                <a:cs typeface="+mn-cs"/>
              </a:rPr>
              <a:t> 5 </a:t>
            </a:r>
            <a:r>
              <a:rPr lang="de-DE" sz="1200" i="0" kern="1200" baseline="0" dirty="0" err="1" smtClean="0">
                <a:solidFill>
                  <a:schemeClr val="tx1"/>
                </a:solidFill>
                <a:effectLst/>
                <a:latin typeface="+mn-lt"/>
                <a:ea typeface="+mn-ea"/>
                <a:cs typeface="+mn-cs"/>
              </a:rPr>
              <a:t>minutes</a:t>
            </a:r>
            <a:r>
              <a:rPr lang="de-DE" sz="1200" i="0" kern="1200" baseline="0" dirty="0" smtClean="0">
                <a:solidFill>
                  <a:schemeClr val="tx1"/>
                </a:solidFill>
                <a:effectLst/>
                <a:latin typeface="+mn-lt"/>
                <a:ea typeface="+mn-ea"/>
                <a:cs typeface="+mn-cs"/>
              </a:rPr>
              <a:t>, and CAN </a:t>
            </a:r>
            <a:r>
              <a:rPr lang="de-DE" sz="1200" i="0" kern="1200" baseline="0" dirty="0" err="1" smtClean="0">
                <a:solidFill>
                  <a:schemeClr val="tx1"/>
                </a:solidFill>
                <a:effectLst/>
                <a:latin typeface="+mn-lt"/>
                <a:ea typeface="+mn-ea"/>
                <a:cs typeface="+mn-cs"/>
              </a:rPr>
              <a:t>correct</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for</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things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that</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are</a:t>
            </a:r>
            <a:r>
              <a:rPr lang="de-DE" sz="1200" i="0" kern="1200" baseline="0" dirty="0" smtClean="0">
                <a:solidFill>
                  <a:schemeClr val="tx1"/>
                </a:solidFill>
                <a:effectLst/>
                <a:latin typeface="+mn-lt"/>
                <a:ea typeface="+mn-ea"/>
                <a:cs typeface="+mn-cs"/>
              </a:rPr>
              <a:t> a </a:t>
            </a:r>
            <a:r>
              <a:rPr lang="de-DE" sz="1200" i="0" kern="1200" baseline="0" dirty="0" err="1" smtClean="0">
                <a:solidFill>
                  <a:schemeClr val="tx1"/>
                </a:solidFill>
                <a:effectLst/>
                <a:latin typeface="+mn-lt"/>
                <a:ea typeface="+mn-ea"/>
                <a:cs typeface="+mn-cs"/>
              </a:rPr>
              <a:t>bit</a:t>
            </a:r>
            <a:r>
              <a:rPr lang="de-DE" sz="1200" i="0" kern="1200" baseline="0" dirty="0" smtClean="0">
                <a:solidFill>
                  <a:schemeClr val="tx1"/>
                </a:solidFill>
                <a:effectLst/>
                <a:latin typeface="+mn-lt"/>
                <a:ea typeface="+mn-ea"/>
                <a:cs typeface="+mn-cs"/>
              </a:rPr>
              <a:t> „off“. </a:t>
            </a:r>
          </a:p>
          <a:p>
            <a:pPr defTabSz="966338">
              <a:defRPr/>
            </a:pPr>
            <a:r>
              <a:rPr lang="de-DE" sz="1200" i="0" kern="1200" baseline="0" dirty="0" smtClean="0">
                <a:solidFill>
                  <a:schemeClr val="tx1"/>
                </a:solidFill>
                <a:effectLst/>
                <a:latin typeface="+mn-lt"/>
                <a:ea typeface="+mn-ea"/>
                <a:cs typeface="+mn-cs"/>
              </a:rPr>
              <a:t>***) 24 </a:t>
            </a:r>
            <a:r>
              <a:rPr lang="de-DE" sz="1200" i="0" kern="1200" baseline="0" dirty="0" err="1" smtClean="0">
                <a:solidFill>
                  <a:schemeClr val="tx1"/>
                </a:solidFill>
                <a:effectLst/>
                <a:latin typeface="+mn-lt"/>
                <a:ea typeface="+mn-ea"/>
                <a:cs typeface="+mn-cs"/>
              </a:rPr>
              <a:t>hour</a:t>
            </a:r>
            <a:r>
              <a:rPr lang="de-DE" sz="1200" i="0" kern="1200" baseline="0" dirty="0" smtClean="0">
                <a:solidFill>
                  <a:schemeClr val="tx1"/>
                </a:solidFill>
                <a:effectLst/>
                <a:latin typeface="+mn-lt"/>
                <a:ea typeface="+mn-ea"/>
                <a:cs typeface="+mn-cs"/>
              </a:rPr>
              <a:t> circadian </a:t>
            </a:r>
            <a:r>
              <a:rPr lang="de-DE" sz="1200" i="0" kern="1200" baseline="0" dirty="0" err="1" smtClean="0">
                <a:solidFill>
                  <a:schemeClr val="tx1"/>
                </a:solidFill>
                <a:effectLst/>
                <a:latin typeface="+mn-lt"/>
                <a:ea typeface="+mn-ea"/>
                <a:cs typeface="+mn-cs"/>
              </a:rPr>
              <a:t>patterns</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change</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strongly</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during</a:t>
            </a:r>
            <a:r>
              <a:rPr lang="de-DE" sz="1200" i="0" kern="1200" baseline="0" dirty="0" smtClean="0">
                <a:solidFill>
                  <a:schemeClr val="tx1"/>
                </a:solidFill>
                <a:effectLst/>
                <a:latin typeface="+mn-lt"/>
                <a:ea typeface="+mn-ea"/>
                <a:cs typeface="+mn-cs"/>
              </a:rPr>
              <a:t> </a:t>
            </a:r>
            <a:r>
              <a:rPr lang="de-DE" sz="1200" i="0" kern="1200" baseline="0" dirty="0" err="1" smtClean="0">
                <a:solidFill>
                  <a:schemeClr val="tx1"/>
                </a:solidFill>
                <a:effectLst/>
                <a:latin typeface="+mn-lt"/>
                <a:ea typeface="+mn-ea"/>
                <a:cs typeface="+mn-cs"/>
              </a:rPr>
              <a:t>childhood</a:t>
            </a:r>
            <a:r>
              <a:rPr lang="de-DE" sz="1200" i="0" kern="1200" baseline="0" dirty="0" smtClean="0">
                <a:solidFill>
                  <a:schemeClr val="tx1"/>
                </a:solidFill>
                <a:effectLst/>
                <a:latin typeface="+mn-lt"/>
                <a:ea typeface="+mn-ea"/>
                <a:cs typeface="+mn-cs"/>
              </a:rPr>
              <a:t> – </a:t>
            </a:r>
            <a:r>
              <a:rPr lang="de-DE" sz="1200" i="0" kern="1200" baseline="0" dirty="0" err="1" smtClean="0">
                <a:solidFill>
                  <a:schemeClr val="tx1"/>
                </a:solidFill>
                <a:effectLst/>
                <a:latin typeface="+mn-lt"/>
                <a:ea typeface="+mn-ea"/>
                <a:cs typeface="+mn-cs"/>
              </a:rPr>
              <a:t>see</a:t>
            </a:r>
            <a:r>
              <a:rPr lang="de-DE" sz="1200" i="0" kern="1200" baseline="0" dirty="0" smtClean="0">
                <a:solidFill>
                  <a:schemeClr val="tx1"/>
                </a:solidFill>
                <a:effectLst/>
                <a:latin typeface="+mn-lt"/>
                <a:ea typeface="+mn-ea"/>
                <a:cs typeface="+mn-cs"/>
              </a:rPr>
              <a:t> e.g. </a:t>
            </a:r>
            <a:r>
              <a:rPr lang="de-DE" sz="1200" i="0" kern="1200" baseline="0" dirty="0" err="1" smtClean="0">
                <a:solidFill>
                  <a:schemeClr val="tx1"/>
                </a:solidFill>
                <a:effectLst/>
                <a:latin typeface="+mn-lt"/>
                <a:ea typeface="+mn-ea"/>
                <a:cs typeface="+mn-cs"/>
              </a:rPr>
              <a:t>here</a:t>
            </a:r>
            <a:r>
              <a:rPr lang="de-DE" sz="1200" i="0" kern="1200" baseline="0" dirty="0" smtClean="0">
                <a:solidFill>
                  <a:schemeClr val="tx1"/>
                </a:solidFill>
                <a:effectLst/>
                <a:latin typeface="+mn-lt"/>
                <a:ea typeface="+mn-ea"/>
                <a:cs typeface="+mn-cs"/>
              </a:rPr>
              <a:t>:  </a:t>
            </a:r>
            <a:r>
              <a:rPr lang="de-DE" sz="1400" dirty="0" smtClean="0">
                <a:hlinkClick r:id="rId3"/>
              </a:rPr>
              <a:t>https://www.facebook.com/groups/AndroidAPSUsers/permalink/3091340191087377</a:t>
            </a:r>
            <a:endParaRPr lang="de-DE" sz="1300" i="0" dirty="0" smtClean="0"/>
          </a:p>
          <a:p>
            <a:endParaRPr lang="de-DE" dirty="0" smtClean="0">
              <a:solidFill>
                <a:schemeClr val="accent1">
                  <a:lumMod val="60000"/>
                  <a:lumOff val="40000"/>
                </a:schemeClr>
              </a:solidFill>
            </a:endParaRPr>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13</a:t>
            </a:fld>
            <a:endParaRPr lang="de-DE"/>
          </a:p>
        </p:txBody>
      </p:sp>
    </p:spTree>
    <p:extLst>
      <p:ext uri="{BB962C8B-B14F-4D97-AF65-F5344CB8AC3E}">
        <p14:creationId xmlns:p14="http://schemas.microsoft.com/office/powerpoint/2010/main" val="1434742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Modelling</a:t>
            </a:r>
            <a:r>
              <a:rPr lang="de-DE" dirty="0" smtClean="0"/>
              <a:t> </a:t>
            </a:r>
            <a:r>
              <a:rPr lang="de-DE" dirty="0" err="1" smtClean="0"/>
              <a:t>the</a:t>
            </a:r>
            <a:r>
              <a:rPr lang="de-DE" dirty="0" smtClean="0"/>
              <a:t> </a:t>
            </a:r>
            <a:r>
              <a:rPr lang="de-DE" dirty="0" err="1" smtClean="0"/>
              <a:t>course</a:t>
            </a:r>
            <a:r>
              <a:rPr lang="de-DE" dirty="0" smtClean="0"/>
              <a:t> </a:t>
            </a:r>
            <a:r>
              <a:rPr lang="de-DE" dirty="0" err="1" smtClean="0"/>
              <a:t>of</a:t>
            </a:r>
            <a:r>
              <a:rPr lang="de-DE" dirty="0" smtClean="0"/>
              <a:t> </a:t>
            </a:r>
            <a:r>
              <a:rPr lang="de-DE" dirty="0" err="1" smtClean="0"/>
              <a:t>carb</a:t>
            </a:r>
            <a:r>
              <a:rPr lang="de-DE" dirty="0" smtClean="0"/>
              <a:t> </a:t>
            </a:r>
            <a:r>
              <a:rPr lang="de-DE" dirty="0" err="1" smtClean="0"/>
              <a:t>absorption</a:t>
            </a:r>
            <a:r>
              <a:rPr lang="de-DE" dirty="0" smtClean="0"/>
              <a:t> and </a:t>
            </a:r>
            <a:r>
              <a:rPr lang="de-DE" dirty="0" err="1" smtClean="0"/>
              <a:t>of</a:t>
            </a:r>
            <a:r>
              <a:rPr lang="de-DE" dirty="0" smtClean="0"/>
              <a:t> </a:t>
            </a:r>
            <a:r>
              <a:rPr lang="de-DE" dirty="0" err="1" smtClean="0"/>
              <a:t>insulin</a:t>
            </a:r>
            <a:r>
              <a:rPr lang="de-DE" dirty="0" smtClean="0"/>
              <a:t> </a:t>
            </a:r>
            <a:r>
              <a:rPr lang="de-DE" dirty="0" err="1" smtClean="0"/>
              <a:t>activity</a:t>
            </a:r>
            <a:r>
              <a:rPr lang="de-DE" dirty="0" smtClean="0"/>
              <a:t>, </a:t>
            </a:r>
            <a:r>
              <a:rPr lang="de-DE" dirty="0" err="1" smtClean="0"/>
              <a:t>the</a:t>
            </a:r>
            <a:r>
              <a:rPr lang="de-DE" dirty="0" smtClean="0"/>
              <a:t> </a:t>
            </a:r>
            <a:r>
              <a:rPr lang="de-DE" dirty="0" err="1" smtClean="0"/>
              <a:t>effects</a:t>
            </a:r>
            <a:r>
              <a:rPr lang="de-DE" dirty="0" smtClean="0"/>
              <a:t> on </a:t>
            </a:r>
            <a:r>
              <a:rPr lang="de-DE" dirty="0" err="1" smtClean="0"/>
              <a:t>glucose</a:t>
            </a:r>
            <a:r>
              <a:rPr lang="de-DE" dirty="0" smtClean="0"/>
              <a:t> </a:t>
            </a:r>
            <a:r>
              <a:rPr lang="de-DE" dirty="0" err="1" smtClean="0"/>
              <a:t>peak</a:t>
            </a:r>
            <a:r>
              <a:rPr lang="de-DE" dirty="0" smtClean="0"/>
              <a:t> </a:t>
            </a:r>
            <a:r>
              <a:rPr lang="de-DE" dirty="0" err="1" smtClean="0"/>
              <a:t>heights</a:t>
            </a:r>
            <a:r>
              <a:rPr lang="de-DE" dirty="0" smtClean="0"/>
              <a:t> </a:t>
            </a:r>
            <a:r>
              <a:rPr lang="de-DE" dirty="0" err="1" smtClean="0"/>
              <a:t>can</a:t>
            </a:r>
            <a:r>
              <a:rPr lang="de-DE" dirty="0" smtClean="0"/>
              <a:t> </a:t>
            </a:r>
            <a:r>
              <a:rPr lang="de-DE" dirty="0" err="1" smtClean="0"/>
              <a:t>be</a:t>
            </a:r>
            <a:r>
              <a:rPr lang="de-DE" dirty="0" smtClean="0"/>
              <a:t> </a:t>
            </a:r>
            <a:r>
              <a:rPr lang="de-DE" dirty="0" err="1" smtClean="0"/>
              <a:t>quantified</a:t>
            </a:r>
            <a:r>
              <a:rPr lang="de-DE" dirty="0" smtClean="0"/>
              <a:t>. The</a:t>
            </a:r>
            <a:r>
              <a:rPr lang="de-DE" baseline="0" dirty="0" smtClean="0"/>
              <a:t> </a:t>
            </a:r>
            <a:r>
              <a:rPr lang="de-DE" baseline="0" dirty="0" err="1" smtClean="0"/>
              <a:t>graph</a:t>
            </a:r>
            <a:r>
              <a:rPr lang="de-DE" baseline="0" dirty="0" smtClean="0"/>
              <a:t> </a:t>
            </a:r>
            <a:r>
              <a:rPr lang="de-DE" baseline="0" dirty="0" err="1" smtClean="0"/>
              <a:t>shows</a:t>
            </a:r>
            <a:r>
              <a:rPr lang="de-DE" baseline="0" dirty="0" smtClean="0"/>
              <a:t> on </a:t>
            </a:r>
            <a:r>
              <a:rPr lang="de-DE" baseline="0" dirty="0" err="1" smtClean="0"/>
              <a:t>the</a:t>
            </a:r>
            <a:r>
              <a:rPr lang="de-DE" baseline="0" dirty="0" smtClean="0"/>
              <a:t> y </a:t>
            </a:r>
            <a:r>
              <a:rPr lang="de-DE" baseline="0" dirty="0" err="1" smtClean="0"/>
              <a:t>axis</a:t>
            </a:r>
            <a:r>
              <a:rPr lang="de-DE" baseline="0" dirty="0" smtClean="0"/>
              <a:t> </a:t>
            </a:r>
            <a:r>
              <a:rPr lang="de-DE" baseline="0" dirty="0" err="1" smtClean="0"/>
              <a:t>peak</a:t>
            </a:r>
            <a:r>
              <a:rPr lang="de-DE" baseline="0" dirty="0" smtClean="0"/>
              <a:t> </a:t>
            </a:r>
            <a:r>
              <a:rPr lang="de-DE" baseline="0" dirty="0" err="1" smtClean="0"/>
              <a:t>over</a:t>
            </a:r>
            <a:r>
              <a:rPr lang="de-DE" baseline="0" dirty="0" smtClean="0"/>
              <a:t> </a:t>
            </a:r>
            <a:r>
              <a:rPr lang="de-DE" baseline="0" dirty="0" err="1" smtClean="0"/>
              <a:t>baseline</a:t>
            </a:r>
            <a:r>
              <a:rPr lang="de-DE" baseline="0" dirty="0" smtClean="0"/>
              <a:t> (in mmol/dl), and on </a:t>
            </a:r>
            <a:r>
              <a:rPr lang="de-DE" baseline="0" dirty="0" err="1" smtClean="0"/>
              <a:t>the</a:t>
            </a:r>
            <a:r>
              <a:rPr lang="de-DE" baseline="0" dirty="0" smtClean="0"/>
              <a:t> x-</a:t>
            </a:r>
            <a:r>
              <a:rPr lang="de-DE" baseline="0" dirty="0" err="1" smtClean="0"/>
              <a:t>axis</a:t>
            </a:r>
            <a:r>
              <a:rPr lang="de-DE" baseline="0" dirty="0" smtClean="0"/>
              <a:t> </a:t>
            </a:r>
            <a:r>
              <a:rPr lang="de-DE" baseline="0" dirty="0" err="1" smtClean="0"/>
              <a:t>the</a:t>
            </a:r>
            <a:r>
              <a:rPr lang="de-DE" baseline="0" dirty="0" smtClean="0"/>
              <a:t> relative </a:t>
            </a:r>
            <a:r>
              <a:rPr lang="de-DE" baseline="0" dirty="0" err="1" smtClean="0"/>
              <a:t>speed</a:t>
            </a:r>
            <a:r>
              <a:rPr lang="de-DE" baseline="0" dirty="0" smtClean="0"/>
              <a:t> </a:t>
            </a:r>
            <a:r>
              <a:rPr lang="de-DE" baseline="0" dirty="0" err="1" smtClean="0"/>
              <a:t>of</a:t>
            </a:r>
            <a:r>
              <a:rPr lang="de-DE" baseline="0" dirty="0" smtClean="0"/>
              <a:t> </a:t>
            </a:r>
            <a:r>
              <a:rPr lang="de-DE" baseline="0" dirty="0" err="1" smtClean="0"/>
              <a:t>insulin</a:t>
            </a:r>
            <a:r>
              <a:rPr lang="de-DE" baseline="0" dirty="0" smtClean="0"/>
              <a:t> </a:t>
            </a:r>
            <a:r>
              <a:rPr lang="de-DE" baseline="0" dirty="0" err="1" smtClean="0"/>
              <a:t>absorption</a:t>
            </a:r>
            <a:r>
              <a:rPr lang="de-DE" baseline="0" dirty="0" smtClean="0"/>
              <a:t> </a:t>
            </a:r>
            <a:r>
              <a:rPr lang="de-DE" baseline="0" dirty="0" err="1" smtClean="0"/>
              <a:t>to</a:t>
            </a:r>
            <a:r>
              <a:rPr lang="de-DE" baseline="0" dirty="0" smtClean="0"/>
              <a:t> </a:t>
            </a:r>
            <a:r>
              <a:rPr lang="de-DE" baseline="0" dirty="0" err="1" smtClean="0"/>
              <a:t>carb</a:t>
            </a:r>
            <a:r>
              <a:rPr lang="de-DE" baseline="0" dirty="0" smtClean="0"/>
              <a:t> </a:t>
            </a:r>
            <a:r>
              <a:rPr lang="de-DE" baseline="0" dirty="0" err="1" smtClean="0"/>
              <a:t>absorption</a:t>
            </a:r>
            <a:r>
              <a:rPr lang="de-DE" baseline="0" dirty="0" smtClean="0"/>
              <a:t>. (</a:t>
            </a:r>
            <a:r>
              <a:rPr lang="de-DE" baseline="0" dirty="0" err="1" smtClean="0"/>
              <a:t>Carb</a:t>
            </a:r>
            <a:r>
              <a:rPr lang="de-DE" baseline="0" dirty="0" smtClean="0"/>
              <a:t> </a:t>
            </a:r>
            <a:r>
              <a:rPr lang="de-DE" baseline="0" dirty="0" err="1" smtClean="0"/>
              <a:t>absorption</a:t>
            </a:r>
            <a:r>
              <a:rPr lang="de-DE" baseline="0" dirty="0" smtClean="0"/>
              <a:t> </a:t>
            </a:r>
            <a:r>
              <a:rPr lang="de-DE" baseline="0" dirty="0" err="1" smtClean="0"/>
              <a:t>is</a:t>
            </a:r>
            <a:r>
              <a:rPr lang="de-DE" baseline="0" dirty="0" smtClean="0"/>
              <a:t> </a:t>
            </a:r>
            <a:r>
              <a:rPr lang="de-DE" baseline="0" dirty="0" err="1" smtClean="0"/>
              <a:t>faster</a:t>
            </a:r>
            <a:r>
              <a:rPr lang="de-DE" baseline="0" dirty="0" smtClean="0"/>
              <a:t>, </a:t>
            </a:r>
            <a:r>
              <a:rPr lang="de-DE" baseline="0" dirty="0" err="1" smtClean="0"/>
              <a:t>therefore</a:t>
            </a:r>
            <a:r>
              <a:rPr lang="de-DE" baseline="0" dirty="0" smtClean="0"/>
              <a:t> all </a:t>
            </a:r>
            <a:r>
              <a:rPr lang="de-DE" baseline="0" dirty="0" err="1" smtClean="0"/>
              <a:t>values</a:t>
            </a:r>
            <a:r>
              <a:rPr lang="de-DE" baseline="0" dirty="0" smtClean="0"/>
              <a:t> </a:t>
            </a:r>
            <a:r>
              <a:rPr lang="de-DE" baseline="0" dirty="0" err="1" smtClean="0"/>
              <a:t>are</a:t>
            </a:r>
            <a:r>
              <a:rPr lang="de-DE" baseline="0" dirty="0" smtClean="0"/>
              <a:t> </a:t>
            </a:r>
            <a:r>
              <a:rPr lang="de-DE" baseline="0" dirty="0" err="1" smtClean="0"/>
              <a:t>under</a:t>
            </a:r>
            <a:r>
              <a:rPr lang="de-DE" baseline="0" dirty="0" smtClean="0"/>
              <a:t> 1.0).</a:t>
            </a:r>
            <a:endParaRPr lang="de-DE" dirty="0" smtClean="0"/>
          </a:p>
          <a:p>
            <a:r>
              <a:rPr lang="de-DE" sz="1200" dirty="0" smtClean="0"/>
              <a:t>The </a:t>
            </a:r>
            <a:r>
              <a:rPr lang="de-DE" sz="1200" dirty="0" err="1" smtClean="0"/>
              <a:t>model</a:t>
            </a:r>
            <a:r>
              <a:rPr lang="de-DE" sz="1200" dirty="0" smtClean="0"/>
              <a:t> </a:t>
            </a:r>
            <a:r>
              <a:rPr lang="de-DE" sz="1200" dirty="0" err="1" smtClean="0"/>
              <a:t>allows</a:t>
            </a:r>
            <a:r>
              <a:rPr lang="de-DE" sz="1200" baseline="0" dirty="0" smtClean="0"/>
              <a:t> </a:t>
            </a:r>
            <a:r>
              <a:rPr lang="de-DE" sz="1200" baseline="0" dirty="0" err="1" smtClean="0"/>
              <a:t>to</a:t>
            </a:r>
            <a:r>
              <a:rPr lang="de-DE" sz="1200" baseline="0" dirty="0" smtClean="0"/>
              <a:t> </a:t>
            </a:r>
            <a:r>
              <a:rPr lang="de-DE" sz="1200" baseline="0" dirty="0" err="1" smtClean="0"/>
              <a:t>calculate</a:t>
            </a:r>
            <a:r>
              <a:rPr lang="de-DE" sz="1200" baseline="0" dirty="0" smtClean="0"/>
              <a:t> </a:t>
            </a:r>
            <a:r>
              <a:rPr lang="de-DE" sz="1200" baseline="0" dirty="0" err="1" smtClean="0"/>
              <a:t>how</a:t>
            </a:r>
            <a:r>
              <a:rPr lang="de-DE" sz="1200" baseline="0" dirty="0" smtClean="0"/>
              <a:t> post-</a:t>
            </a:r>
            <a:r>
              <a:rPr lang="de-DE" sz="1200" baseline="0" dirty="0" err="1" smtClean="0"/>
              <a:t>prandial</a:t>
            </a:r>
            <a:r>
              <a:rPr lang="de-DE" sz="1200" baseline="0" dirty="0" smtClean="0"/>
              <a:t> </a:t>
            </a:r>
            <a:r>
              <a:rPr lang="de-DE" sz="1200" baseline="0" dirty="0" err="1" smtClean="0"/>
              <a:t>glucose</a:t>
            </a:r>
            <a:r>
              <a:rPr lang="de-DE" sz="1200" baseline="0" dirty="0" smtClean="0"/>
              <a:t> </a:t>
            </a:r>
            <a:r>
              <a:rPr lang="de-DE" sz="1200" baseline="0" dirty="0" err="1" smtClean="0"/>
              <a:t>peaks</a:t>
            </a:r>
            <a:r>
              <a:rPr lang="de-DE" sz="1200" baseline="0" dirty="0" smtClean="0"/>
              <a:t> </a:t>
            </a:r>
            <a:r>
              <a:rPr lang="de-DE" sz="1200" baseline="0" dirty="0" err="1" smtClean="0"/>
              <a:t>can</a:t>
            </a:r>
            <a:r>
              <a:rPr lang="de-DE" sz="1200" baseline="0" dirty="0" smtClean="0"/>
              <a:t> </a:t>
            </a:r>
            <a:r>
              <a:rPr lang="de-DE" sz="1200" baseline="0" dirty="0" err="1" smtClean="0"/>
              <a:t>be</a:t>
            </a:r>
            <a:r>
              <a:rPr lang="de-DE" sz="1200" baseline="0" dirty="0" smtClean="0"/>
              <a:t> </a:t>
            </a:r>
            <a:r>
              <a:rPr lang="de-DE" sz="1200" baseline="0" dirty="0" err="1" smtClean="0"/>
              <a:t>reduced</a:t>
            </a:r>
            <a:r>
              <a:rPr lang="de-DE" sz="1200" baseline="0" dirty="0" smtClean="0"/>
              <a:t> via:</a:t>
            </a:r>
          </a:p>
          <a:p>
            <a:pPr marL="342900" indent="-342900">
              <a:buAutoNum type="arabicPeriod"/>
            </a:pPr>
            <a:r>
              <a:rPr lang="de-DE" sz="1200" dirty="0" err="1" smtClean="0"/>
              <a:t>Eating</a:t>
            </a:r>
            <a:r>
              <a:rPr lang="de-DE" sz="1200" dirty="0" smtClean="0"/>
              <a:t> </a:t>
            </a:r>
            <a:r>
              <a:rPr lang="de-DE" sz="1200" dirty="0" err="1" smtClean="0"/>
              <a:t>less</a:t>
            </a:r>
            <a:r>
              <a:rPr lang="de-DE" sz="1200" dirty="0" smtClean="0"/>
              <a:t> (per </a:t>
            </a:r>
            <a:r>
              <a:rPr lang="de-DE" sz="1200" dirty="0" err="1" smtClean="0"/>
              <a:t>meal</a:t>
            </a:r>
            <a:r>
              <a:rPr lang="de-DE" sz="1200" dirty="0" smtClean="0"/>
              <a:t>; </a:t>
            </a:r>
            <a:r>
              <a:rPr lang="de-DE" sz="1200" dirty="0" err="1" smtClean="0"/>
              <a:t>see</a:t>
            </a:r>
            <a:r>
              <a:rPr lang="de-DE" sz="1200" dirty="0" smtClean="0"/>
              <a:t> </a:t>
            </a:r>
            <a:r>
              <a:rPr lang="de-DE" sz="1200" dirty="0" err="1" smtClean="0"/>
              <a:t>colored</a:t>
            </a:r>
            <a:r>
              <a:rPr lang="de-DE" sz="1200" dirty="0" smtClean="0"/>
              <a:t> </a:t>
            </a:r>
            <a:r>
              <a:rPr lang="de-DE" sz="1200" dirty="0" err="1" smtClean="0"/>
              <a:t>curves</a:t>
            </a:r>
            <a:r>
              <a:rPr lang="de-DE" sz="1200" dirty="0" smtClean="0"/>
              <a:t>), </a:t>
            </a:r>
            <a:r>
              <a:rPr lang="de-DE" sz="1200" dirty="0" err="1" smtClean="0"/>
              <a:t>or</a:t>
            </a:r>
            <a:r>
              <a:rPr lang="de-DE" sz="1200" dirty="0" smtClean="0"/>
              <a:t> </a:t>
            </a:r>
            <a:r>
              <a:rPr lang="de-DE" sz="1200" dirty="0" err="1" smtClean="0"/>
              <a:t>slower</a:t>
            </a:r>
            <a:r>
              <a:rPr lang="de-DE" sz="1200" dirty="0" smtClean="0"/>
              <a:t> </a:t>
            </a:r>
          </a:p>
          <a:p>
            <a:pPr marL="342900" indent="-342900">
              <a:buAutoNum type="arabicPeriod"/>
            </a:pPr>
            <a:r>
              <a:rPr lang="de-DE" sz="1200" dirty="0" err="1" smtClean="0"/>
              <a:t>Slower</a:t>
            </a:r>
            <a:r>
              <a:rPr lang="de-DE" sz="1200" dirty="0" smtClean="0"/>
              <a:t> </a:t>
            </a:r>
            <a:r>
              <a:rPr lang="de-DE" sz="1200" dirty="0" err="1" smtClean="0"/>
              <a:t>digestion</a:t>
            </a:r>
            <a:r>
              <a:rPr lang="de-DE" sz="1200" dirty="0" smtClean="0"/>
              <a:t> (</a:t>
            </a:r>
            <a:r>
              <a:rPr lang="de-DE" sz="1200" dirty="0" err="1" smtClean="0"/>
              <a:t>fibre</a:t>
            </a:r>
            <a:r>
              <a:rPr lang="de-DE" sz="1200" dirty="0" smtClean="0"/>
              <a:t>, </a:t>
            </a:r>
            <a:r>
              <a:rPr lang="de-DE" sz="1200" dirty="0" err="1" smtClean="0"/>
              <a:t>fat</a:t>
            </a:r>
            <a:r>
              <a:rPr lang="de-DE" sz="1200" dirty="0" smtClean="0"/>
              <a:t> …). (This </a:t>
            </a:r>
            <a:r>
              <a:rPr lang="de-DE" sz="1200" dirty="0" err="1" smtClean="0"/>
              <a:t>would</a:t>
            </a:r>
            <a:r>
              <a:rPr lang="de-DE" sz="1200" dirty="0" smtClean="0"/>
              <a:t> </a:t>
            </a:r>
            <a:r>
              <a:rPr lang="de-DE" sz="1200" dirty="0" err="1" smtClean="0"/>
              <a:t>move</a:t>
            </a:r>
            <a:r>
              <a:rPr lang="de-DE" sz="1200" dirty="0" smtClean="0"/>
              <a:t> </a:t>
            </a:r>
            <a:r>
              <a:rPr lang="de-DE" sz="1200" dirty="0" err="1" smtClean="0"/>
              <a:t>the</a:t>
            </a:r>
            <a:r>
              <a:rPr lang="de-DE" sz="1200" dirty="0" smtClean="0"/>
              <a:t> RATIO </a:t>
            </a:r>
            <a:r>
              <a:rPr lang="de-DE" sz="1200" dirty="0" err="1" smtClean="0"/>
              <a:t>of</a:t>
            </a:r>
            <a:r>
              <a:rPr lang="de-DE" sz="1200" dirty="0" smtClean="0"/>
              <a:t> </a:t>
            </a:r>
            <a:r>
              <a:rPr lang="de-DE" sz="1200" dirty="0" err="1" smtClean="0"/>
              <a:t>insulin</a:t>
            </a:r>
            <a:r>
              <a:rPr lang="de-DE" sz="1200" dirty="0" smtClean="0"/>
              <a:t>/</a:t>
            </a:r>
            <a:r>
              <a:rPr lang="de-DE" sz="1200" dirty="0" err="1" smtClean="0"/>
              <a:t>carb</a:t>
            </a:r>
            <a:r>
              <a:rPr lang="de-DE" sz="1200" dirty="0" smtClean="0"/>
              <a:t> </a:t>
            </a:r>
            <a:r>
              <a:rPr lang="de-DE" sz="1200" dirty="0" err="1" smtClean="0"/>
              <a:t>absorption</a:t>
            </a:r>
            <a:r>
              <a:rPr lang="de-DE" sz="1200" dirty="0" smtClean="0"/>
              <a:t> </a:t>
            </a:r>
            <a:r>
              <a:rPr lang="de-DE" sz="1200" dirty="0" err="1" smtClean="0"/>
              <a:t>peak</a:t>
            </a:r>
            <a:r>
              <a:rPr lang="de-DE" sz="1200" dirty="0" smtClean="0"/>
              <a:t> on </a:t>
            </a:r>
            <a:r>
              <a:rPr lang="de-DE" sz="1200" dirty="0" err="1" smtClean="0"/>
              <a:t>the</a:t>
            </a:r>
            <a:r>
              <a:rPr lang="de-DE" sz="1200" dirty="0" smtClean="0"/>
              <a:t> x-</a:t>
            </a:r>
            <a:r>
              <a:rPr lang="de-DE" sz="1200" dirty="0" err="1" smtClean="0"/>
              <a:t>axis</a:t>
            </a:r>
            <a:r>
              <a:rPr lang="de-DE" sz="1200" dirty="0" smtClean="0"/>
              <a:t> </a:t>
            </a:r>
            <a:r>
              <a:rPr lang="de-DE" sz="1200" dirty="0" err="1" smtClean="0"/>
              <a:t>to</a:t>
            </a:r>
            <a:r>
              <a:rPr lang="de-DE" sz="1200" dirty="0" smtClean="0"/>
              <a:t> </a:t>
            </a:r>
            <a:r>
              <a:rPr lang="de-DE" sz="1200" dirty="0" err="1" smtClean="0"/>
              <a:t>the</a:t>
            </a:r>
            <a:r>
              <a:rPr lang="de-DE" sz="1200" dirty="0" smtClean="0"/>
              <a:t> </a:t>
            </a:r>
            <a:r>
              <a:rPr lang="de-DE" sz="1200" dirty="0" err="1" smtClean="0"/>
              <a:t>right</a:t>
            </a:r>
            <a:r>
              <a:rPr lang="de-DE" sz="1200" dirty="0" smtClean="0"/>
              <a:t>) </a:t>
            </a:r>
          </a:p>
          <a:p>
            <a:pPr marL="342900" indent="-342900">
              <a:buAutoNum type="arabicPeriod"/>
            </a:pPr>
            <a:r>
              <a:rPr lang="de-DE" sz="1200" dirty="0" err="1" smtClean="0"/>
              <a:t>Using</a:t>
            </a:r>
            <a:r>
              <a:rPr lang="de-DE" sz="1200" dirty="0" smtClean="0"/>
              <a:t> </a:t>
            </a:r>
            <a:r>
              <a:rPr lang="de-DE" sz="1200" dirty="0" err="1" smtClean="0"/>
              <a:t>faster</a:t>
            </a:r>
            <a:r>
              <a:rPr lang="de-DE" sz="1200" dirty="0" smtClean="0"/>
              <a:t> </a:t>
            </a:r>
            <a:r>
              <a:rPr lang="de-DE" sz="1200" dirty="0" err="1" smtClean="0"/>
              <a:t>insulin</a:t>
            </a:r>
            <a:r>
              <a:rPr lang="de-DE" sz="1200" dirty="0" smtClean="0"/>
              <a:t> (</a:t>
            </a:r>
            <a:r>
              <a:rPr lang="de-DE" sz="1200" dirty="0" err="1" smtClean="0"/>
              <a:t>Effect</a:t>
            </a:r>
            <a:r>
              <a:rPr lang="de-DE" sz="1200" dirty="0" smtClean="0"/>
              <a:t> </a:t>
            </a:r>
            <a:r>
              <a:rPr lang="de-DE" sz="1200" dirty="0" err="1" smtClean="0"/>
              <a:t>as</a:t>
            </a:r>
            <a:r>
              <a:rPr lang="de-DE" sz="1200" dirty="0" smtClean="0"/>
              <a:t> in 2.)</a:t>
            </a:r>
            <a:r>
              <a:rPr lang="de-DE" dirty="0" smtClean="0">
                <a:solidFill>
                  <a:schemeClr val="bg1">
                    <a:lumMod val="50000"/>
                  </a:schemeClr>
                </a:solidFill>
              </a:rPr>
              <a:t> </a:t>
            </a:r>
          </a:p>
          <a:p>
            <a:pPr marL="342900" indent="-342900">
              <a:buAutoNum type="arabicPeriod"/>
            </a:pPr>
            <a:r>
              <a:rPr lang="de-DE" sz="1200" dirty="0" smtClean="0"/>
              <a:t>Splitting </a:t>
            </a:r>
            <a:r>
              <a:rPr lang="de-DE" sz="1200" dirty="0" err="1" smtClean="0"/>
              <a:t>bolus</a:t>
            </a:r>
            <a:r>
              <a:rPr lang="de-DE" sz="1200" dirty="0" smtClean="0"/>
              <a:t> =&gt; </a:t>
            </a:r>
            <a:r>
              <a:rPr lang="de-DE" sz="1200" dirty="0" err="1" smtClean="0"/>
              <a:t>Pre</a:t>
            </a:r>
            <a:r>
              <a:rPr lang="de-DE" sz="1200" dirty="0" smtClean="0"/>
              <a:t>-bolus/</a:t>
            </a:r>
            <a:r>
              <a:rPr lang="de-DE" sz="1200" dirty="0" err="1" smtClean="0"/>
              <a:t>EatingSoonTT</a:t>
            </a:r>
            <a:r>
              <a:rPr lang="de-DE" sz="1200" dirty="0" smtClean="0"/>
              <a:t>; multi-bolus </a:t>
            </a:r>
            <a:r>
              <a:rPr lang="de-DE" sz="1200" dirty="0" err="1" smtClean="0"/>
              <a:t>or</a:t>
            </a:r>
            <a:r>
              <a:rPr lang="de-DE" sz="1200" dirty="0" smtClean="0"/>
              <a:t> </a:t>
            </a:r>
            <a:r>
              <a:rPr lang="de-DE" sz="1200" dirty="0" err="1" smtClean="0"/>
              <a:t>loop</a:t>
            </a:r>
            <a:r>
              <a:rPr lang="de-DE" sz="1200" dirty="0" smtClean="0"/>
              <a:t>.</a:t>
            </a:r>
          </a:p>
          <a:p>
            <a:pPr marL="0" indent="0">
              <a:buNone/>
            </a:pPr>
            <a:r>
              <a:rPr lang="de-DE" sz="1200" dirty="0" smtClean="0"/>
              <a:t>New </a:t>
            </a:r>
            <a:r>
              <a:rPr lang="de-DE" sz="1200" dirty="0" err="1" smtClean="0"/>
              <a:t>developments</a:t>
            </a:r>
            <a:r>
              <a:rPr lang="de-DE" sz="1200" dirty="0" smtClean="0"/>
              <a:t> like dual </a:t>
            </a:r>
            <a:r>
              <a:rPr lang="de-DE" sz="1200" dirty="0" err="1" smtClean="0"/>
              <a:t>hormone</a:t>
            </a:r>
            <a:r>
              <a:rPr lang="de-DE" sz="1200" dirty="0" smtClean="0"/>
              <a:t> </a:t>
            </a:r>
            <a:r>
              <a:rPr lang="de-DE" sz="1200" dirty="0" err="1" smtClean="0"/>
              <a:t>systems</a:t>
            </a:r>
            <a:r>
              <a:rPr lang="de-DE" sz="1200" dirty="0" smtClean="0"/>
              <a:t>, </a:t>
            </a:r>
            <a:r>
              <a:rPr lang="de-DE" sz="1200" dirty="0" err="1" smtClean="0"/>
              <a:t>or</a:t>
            </a:r>
            <a:r>
              <a:rPr lang="de-DE" sz="1200" dirty="0" smtClean="0"/>
              <a:t> </a:t>
            </a:r>
            <a:r>
              <a:rPr lang="de-DE" sz="1200" dirty="0" err="1" smtClean="0"/>
              <a:t>faster</a:t>
            </a:r>
            <a:r>
              <a:rPr lang="de-DE" sz="1200" dirty="0" smtClean="0"/>
              <a:t> </a:t>
            </a:r>
            <a:r>
              <a:rPr lang="de-DE" sz="1200" dirty="0" err="1" smtClean="0"/>
              <a:t>responding</a:t>
            </a:r>
            <a:r>
              <a:rPr lang="de-DE" sz="1200" dirty="0" smtClean="0"/>
              <a:t> </a:t>
            </a:r>
            <a:r>
              <a:rPr lang="de-DE" sz="1200" dirty="0" err="1" smtClean="0"/>
              <a:t>sensors</a:t>
            </a:r>
            <a:r>
              <a:rPr lang="de-DE" sz="1200" dirty="0" smtClean="0"/>
              <a:t>, </a:t>
            </a:r>
            <a:r>
              <a:rPr lang="de-DE" sz="1200" dirty="0" err="1" smtClean="0"/>
              <a:t>might</a:t>
            </a:r>
            <a:r>
              <a:rPr lang="de-DE" sz="1200" dirty="0" smtClean="0"/>
              <a:t> also </a:t>
            </a:r>
            <a:r>
              <a:rPr lang="de-DE" sz="1200" dirty="0" err="1" smtClean="0"/>
              <a:t>have</a:t>
            </a:r>
            <a:r>
              <a:rPr lang="de-DE" sz="1200" dirty="0" smtClean="0"/>
              <a:t> potential </a:t>
            </a:r>
            <a:r>
              <a:rPr lang="de-DE" sz="1200" dirty="0" err="1" smtClean="0"/>
              <a:t>to</a:t>
            </a:r>
            <a:r>
              <a:rPr lang="de-DE" sz="1200" dirty="0" smtClean="0"/>
              <a:t> </a:t>
            </a:r>
            <a:r>
              <a:rPr lang="de-DE" sz="1200" dirty="0" err="1" smtClean="0"/>
              <a:t>lower</a:t>
            </a:r>
            <a:r>
              <a:rPr lang="de-DE" sz="1200" dirty="0" smtClean="0"/>
              <a:t> </a:t>
            </a:r>
            <a:r>
              <a:rPr lang="de-DE" sz="1200" dirty="0" err="1" smtClean="0"/>
              <a:t>glucose</a:t>
            </a:r>
            <a:r>
              <a:rPr lang="de-DE" sz="1200" dirty="0" smtClean="0"/>
              <a:t> </a:t>
            </a:r>
            <a:r>
              <a:rPr lang="de-DE" sz="1200" dirty="0" err="1" smtClean="0"/>
              <a:t>peaks</a:t>
            </a:r>
            <a:r>
              <a:rPr lang="de-DE" sz="1200" dirty="0" smtClean="0"/>
              <a:t>.  </a:t>
            </a:r>
            <a:endParaRPr lang="de-DE" sz="1100" dirty="0" smtClean="0"/>
          </a:p>
          <a:p>
            <a:r>
              <a:rPr lang="de-DE" i="1"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i="0" baseline="0" dirty="0" smtClean="0"/>
              <a:t>Source: </a:t>
            </a:r>
            <a:r>
              <a:rPr lang="de-DE" sz="1200" i="0" dirty="0" smtClean="0">
                <a:solidFill>
                  <a:schemeClr val="bg1">
                    <a:lumMod val="50000"/>
                  </a:schemeClr>
                </a:solidFill>
              </a:rPr>
              <a:t> The </a:t>
            </a:r>
            <a:r>
              <a:rPr lang="de-DE" sz="1200" i="0" dirty="0" err="1" smtClean="0">
                <a:solidFill>
                  <a:schemeClr val="bg1">
                    <a:lumMod val="50000"/>
                  </a:schemeClr>
                </a:solidFill>
              </a:rPr>
              <a:t>Artificial</a:t>
            </a:r>
            <a:r>
              <a:rPr lang="de-DE" sz="1200" i="0" dirty="0" smtClean="0">
                <a:solidFill>
                  <a:schemeClr val="bg1">
                    <a:lumMod val="50000"/>
                  </a:schemeClr>
                </a:solidFill>
              </a:rPr>
              <a:t> </a:t>
            </a:r>
            <a:r>
              <a:rPr lang="de-DE" sz="1200" i="0" dirty="0" err="1" smtClean="0">
                <a:solidFill>
                  <a:schemeClr val="bg1">
                    <a:lumMod val="50000"/>
                  </a:schemeClr>
                </a:solidFill>
              </a:rPr>
              <a:t>Pancreas</a:t>
            </a:r>
            <a:r>
              <a:rPr lang="de-DE" sz="1200" i="0" dirty="0" smtClean="0">
                <a:solidFill>
                  <a:schemeClr val="bg1">
                    <a:lumMod val="50000"/>
                  </a:schemeClr>
                </a:solidFill>
              </a:rPr>
              <a:t> and </a:t>
            </a:r>
            <a:r>
              <a:rPr lang="de-DE" sz="1200" i="0" dirty="0" err="1" smtClean="0">
                <a:solidFill>
                  <a:schemeClr val="bg1">
                    <a:lumMod val="50000"/>
                  </a:schemeClr>
                </a:solidFill>
              </a:rPr>
              <a:t>Meal</a:t>
            </a:r>
            <a:r>
              <a:rPr lang="de-DE" sz="1200" i="0" dirty="0" smtClean="0">
                <a:solidFill>
                  <a:schemeClr val="bg1">
                    <a:lumMod val="50000"/>
                  </a:schemeClr>
                </a:solidFill>
              </a:rPr>
              <a:t> Control. A. </a:t>
            </a:r>
            <a:r>
              <a:rPr lang="de-DE" sz="1200" i="0" dirty="0" err="1" smtClean="0">
                <a:solidFill>
                  <a:schemeClr val="bg1">
                    <a:lumMod val="50000"/>
                  </a:schemeClr>
                </a:solidFill>
              </a:rPr>
              <a:t>El</a:t>
            </a:r>
            <a:r>
              <a:rPr lang="de-DE" sz="1200" i="0" dirty="0" smtClean="0">
                <a:solidFill>
                  <a:schemeClr val="bg1">
                    <a:lumMod val="50000"/>
                  </a:schemeClr>
                </a:solidFill>
              </a:rPr>
              <a:t> Fathi et al, IEEE Control Systems Magazine Feb.2018 p.67-85. This </a:t>
            </a:r>
            <a:r>
              <a:rPr lang="de-DE" sz="1200" i="0" dirty="0" err="1" smtClean="0">
                <a:solidFill>
                  <a:schemeClr val="bg1">
                    <a:lumMod val="50000"/>
                  </a:schemeClr>
                </a:solidFill>
              </a:rPr>
              <a:t>is</a:t>
            </a:r>
            <a:r>
              <a:rPr lang="de-DE" sz="1200" i="0" dirty="0" smtClean="0">
                <a:solidFill>
                  <a:schemeClr val="bg1">
                    <a:lumMod val="50000"/>
                  </a:schemeClr>
                </a:solidFill>
              </a:rPr>
              <a:t> a </a:t>
            </a:r>
            <a:r>
              <a:rPr lang="de-DE" sz="1200" i="0" dirty="0" err="1" smtClean="0">
                <a:solidFill>
                  <a:schemeClr val="bg1">
                    <a:lumMod val="50000"/>
                  </a:schemeClr>
                </a:solidFill>
              </a:rPr>
              <a:t>very</a:t>
            </a:r>
            <a:r>
              <a:rPr lang="de-DE" sz="1200" i="0" dirty="0" smtClean="0">
                <a:solidFill>
                  <a:schemeClr val="bg1">
                    <a:lumMod val="50000"/>
                  </a:schemeClr>
                </a:solidFill>
              </a:rPr>
              <a:t> </a:t>
            </a:r>
            <a:r>
              <a:rPr lang="de-DE" sz="1200" i="0" dirty="0" err="1" smtClean="0">
                <a:solidFill>
                  <a:schemeClr val="bg1">
                    <a:lumMod val="50000"/>
                  </a:schemeClr>
                </a:solidFill>
              </a:rPr>
              <a:t>thorough</a:t>
            </a:r>
            <a:r>
              <a:rPr lang="de-DE" sz="1200" i="0" dirty="0" smtClean="0">
                <a:solidFill>
                  <a:schemeClr val="bg1">
                    <a:lumMod val="50000"/>
                  </a:schemeClr>
                </a:solidFill>
              </a:rPr>
              <a:t> </a:t>
            </a:r>
            <a:r>
              <a:rPr lang="de-DE" sz="1200" i="0" dirty="0" err="1" smtClean="0">
                <a:solidFill>
                  <a:schemeClr val="bg1">
                    <a:lumMod val="50000"/>
                  </a:schemeClr>
                </a:solidFill>
              </a:rPr>
              <a:t>mathematical</a:t>
            </a:r>
            <a:r>
              <a:rPr lang="de-DE" sz="1200" i="0" dirty="0" smtClean="0">
                <a:solidFill>
                  <a:schemeClr val="bg1">
                    <a:lumMod val="50000"/>
                  </a:schemeClr>
                </a:solidFill>
              </a:rPr>
              <a:t> </a:t>
            </a:r>
            <a:r>
              <a:rPr lang="de-DE" sz="1200" i="0" dirty="0" err="1" smtClean="0">
                <a:solidFill>
                  <a:schemeClr val="bg1">
                    <a:lumMod val="50000"/>
                  </a:schemeClr>
                </a:solidFill>
              </a:rPr>
              <a:t>modelling</a:t>
            </a:r>
            <a:r>
              <a:rPr lang="de-DE" sz="1200" i="0" dirty="0" smtClean="0">
                <a:solidFill>
                  <a:schemeClr val="bg1">
                    <a:lumMod val="50000"/>
                  </a:schemeClr>
                </a:solidFill>
              </a:rPr>
              <a:t> </a:t>
            </a:r>
            <a:r>
              <a:rPr lang="de-DE" sz="1200" i="0" dirty="0" err="1" smtClean="0">
                <a:solidFill>
                  <a:schemeClr val="bg1">
                    <a:lumMod val="50000"/>
                  </a:schemeClr>
                </a:solidFill>
              </a:rPr>
              <a:t>study</a:t>
            </a:r>
            <a:r>
              <a:rPr lang="de-DE" sz="1200" i="0" dirty="0" smtClean="0">
                <a:solidFill>
                  <a:schemeClr val="bg1">
                    <a:lumMod val="50000"/>
                  </a:schemeClr>
                </a:solidFill>
              </a:rPr>
              <a:t>, </a:t>
            </a:r>
            <a:r>
              <a:rPr lang="de-DE" sz="1200" i="0" dirty="0" err="1" smtClean="0">
                <a:solidFill>
                  <a:schemeClr val="bg1">
                    <a:lumMod val="50000"/>
                  </a:schemeClr>
                </a:solidFill>
              </a:rPr>
              <a:t>with</a:t>
            </a:r>
            <a:r>
              <a:rPr lang="de-DE" sz="1200" i="0" dirty="0" smtClean="0">
                <a:solidFill>
                  <a:schemeClr val="bg1">
                    <a:lumMod val="50000"/>
                  </a:schemeClr>
                </a:solidFill>
              </a:rPr>
              <a:t>  147 </a:t>
            </a:r>
            <a:r>
              <a:rPr lang="de-DE" sz="1200" i="0" dirty="0" err="1" smtClean="0">
                <a:solidFill>
                  <a:schemeClr val="bg1">
                    <a:lumMod val="50000"/>
                  </a:schemeClr>
                </a:solidFill>
              </a:rPr>
              <a:t>references</a:t>
            </a:r>
            <a:r>
              <a:rPr lang="de-DE" sz="1200" i="0" dirty="0" smtClean="0">
                <a:solidFill>
                  <a:schemeClr val="bg1">
                    <a:lumMod val="50000"/>
                  </a:schemeClr>
                </a:solidFill>
              </a:rPr>
              <a:t> </a:t>
            </a:r>
            <a:r>
              <a:rPr lang="de-DE" sz="1200" i="0" dirty="0" err="1" smtClean="0">
                <a:solidFill>
                  <a:schemeClr val="bg1">
                    <a:lumMod val="50000"/>
                  </a:schemeClr>
                </a:solidFill>
              </a:rPr>
              <a:t>to</a:t>
            </a:r>
            <a:r>
              <a:rPr lang="de-DE" sz="1200" i="0" dirty="0" smtClean="0">
                <a:solidFill>
                  <a:schemeClr val="bg1">
                    <a:lumMod val="50000"/>
                  </a:schemeClr>
                </a:solidFill>
              </a:rPr>
              <a:t> </a:t>
            </a:r>
            <a:r>
              <a:rPr lang="de-DE" sz="1200" i="0" dirty="0" err="1" smtClean="0">
                <a:solidFill>
                  <a:schemeClr val="bg1">
                    <a:lumMod val="50000"/>
                  </a:schemeClr>
                </a:solidFill>
              </a:rPr>
              <a:t>other</a:t>
            </a:r>
            <a:r>
              <a:rPr lang="de-DE" sz="1200" i="0" dirty="0" smtClean="0">
                <a:solidFill>
                  <a:schemeClr val="bg1">
                    <a:lumMod val="50000"/>
                  </a:schemeClr>
                </a:solidFill>
              </a:rPr>
              <a:t> </a:t>
            </a:r>
            <a:r>
              <a:rPr lang="de-DE" sz="1200" i="0" dirty="0" err="1" smtClean="0">
                <a:solidFill>
                  <a:schemeClr val="bg1">
                    <a:lumMod val="50000"/>
                  </a:schemeClr>
                </a:solidFill>
              </a:rPr>
              <a:t>literature</a:t>
            </a:r>
            <a:r>
              <a:rPr lang="de-DE" sz="1200" i="0" dirty="0" smtClean="0">
                <a:solidFill>
                  <a:schemeClr val="bg1">
                    <a:lumMod val="50000"/>
                  </a:schemeClr>
                </a:solidFill>
              </a:rPr>
              <a:t>. </a:t>
            </a:r>
            <a:r>
              <a:rPr lang="de-DE" sz="1200" i="0" dirty="0" err="1" smtClean="0">
                <a:solidFill>
                  <a:schemeClr val="bg1">
                    <a:lumMod val="50000"/>
                  </a:schemeClr>
                </a:solidFill>
              </a:rPr>
              <a:t>However</a:t>
            </a:r>
            <a:r>
              <a:rPr lang="de-DE" sz="1200" i="0" dirty="0" smtClean="0">
                <a:solidFill>
                  <a:schemeClr val="bg1">
                    <a:lumMod val="50000"/>
                  </a:schemeClr>
                </a:solidFill>
              </a:rPr>
              <a:t>,</a:t>
            </a:r>
            <a:r>
              <a:rPr lang="de-DE" sz="1200" i="0" baseline="0" dirty="0" smtClean="0">
                <a:solidFill>
                  <a:schemeClr val="bg1">
                    <a:lumMod val="50000"/>
                  </a:schemeClr>
                </a:solidFill>
              </a:rPr>
              <a:t> </a:t>
            </a:r>
            <a:r>
              <a:rPr lang="de-DE" sz="1200" i="0" baseline="0" dirty="0" err="1" smtClean="0">
                <a:solidFill>
                  <a:schemeClr val="bg1">
                    <a:lumMod val="50000"/>
                  </a:schemeClr>
                </a:solidFill>
              </a:rPr>
              <a:t>any</a:t>
            </a:r>
            <a:r>
              <a:rPr lang="de-DE" sz="1200" i="0" baseline="0" dirty="0" smtClean="0">
                <a:solidFill>
                  <a:schemeClr val="bg1">
                    <a:lumMod val="50000"/>
                  </a:schemeClr>
                </a:solidFill>
              </a:rPr>
              <a:t> </a:t>
            </a:r>
            <a:r>
              <a:rPr lang="de-DE" sz="1200" i="0" baseline="0" dirty="0" err="1" smtClean="0">
                <a:solidFill>
                  <a:schemeClr val="bg1">
                    <a:lumMod val="50000"/>
                  </a:schemeClr>
                </a:solidFill>
              </a:rPr>
              <a:t>modelling</a:t>
            </a:r>
            <a:r>
              <a:rPr lang="de-DE" sz="1200" i="0" baseline="0" dirty="0" smtClean="0">
                <a:solidFill>
                  <a:schemeClr val="bg1">
                    <a:lumMod val="50000"/>
                  </a:schemeClr>
                </a:solidFill>
              </a:rPr>
              <a:t> must </a:t>
            </a:r>
            <a:r>
              <a:rPr lang="de-DE" sz="1200" i="0" baseline="0" dirty="0" err="1" smtClean="0">
                <a:solidFill>
                  <a:schemeClr val="bg1">
                    <a:lumMod val="50000"/>
                  </a:schemeClr>
                </a:solidFill>
              </a:rPr>
              <a:t>make</a:t>
            </a:r>
            <a:r>
              <a:rPr lang="de-DE" sz="1200" i="0" baseline="0" dirty="0" smtClean="0">
                <a:solidFill>
                  <a:schemeClr val="bg1">
                    <a:lumMod val="50000"/>
                  </a:schemeClr>
                </a:solidFill>
              </a:rPr>
              <a:t> </a:t>
            </a:r>
            <a:r>
              <a:rPr lang="de-DE" sz="1200" i="0" baseline="0" dirty="0" err="1" smtClean="0">
                <a:solidFill>
                  <a:schemeClr val="bg1">
                    <a:lumMod val="50000"/>
                  </a:schemeClr>
                </a:solidFill>
              </a:rPr>
              <a:t>simplifying</a:t>
            </a:r>
            <a:r>
              <a:rPr lang="de-DE" sz="1200" i="0" baseline="0" dirty="0" smtClean="0">
                <a:solidFill>
                  <a:schemeClr val="bg1">
                    <a:lumMod val="50000"/>
                  </a:schemeClr>
                </a:solidFill>
              </a:rPr>
              <a:t> </a:t>
            </a:r>
            <a:r>
              <a:rPr lang="de-DE" sz="1200" i="0" baseline="0" dirty="0" err="1" smtClean="0">
                <a:solidFill>
                  <a:schemeClr val="bg1">
                    <a:lumMod val="50000"/>
                  </a:schemeClr>
                </a:solidFill>
              </a:rPr>
              <a:t>assumptions</a:t>
            </a:r>
            <a:r>
              <a:rPr lang="de-DE" sz="1200" i="0" baseline="0" dirty="0" smtClean="0">
                <a:solidFill>
                  <a:schemeClr val="bg1">
                    <a:lumMod val="50000"/>
                  </a:schemeClr>
                </a:solidFill>
              </a:rPr>
              <a:t>. So, </a:t>
            </a:r>
            <a:r>
              <a:rPr lang="de-DE" sz="1200" i="0" baseline="0" dirty="0" err="1" smtClean="0">
                <a:solidFill>
                  <a:schemeClr val="bg1">
                    <a:lumMod val="50000"/>
                  </a:schemeClr>
                </a:solidFill>
              </a:rPr>
              <a:t>our</a:t>
            </a:r>
            <a:r>
              <a:rPr lang="de-DE" sz="1200" i="0" baseline="0" dirty="0" smtClean="0">
                <a:solidFill>
                  <a:schemeClr val="bg1">
                    <a:lumMod val="50000"/>
                  </a:schemeClr>
                </a:solidFill>
              </a:rPr>
              <a:t> </a:t>
            </a:r>
            <a:r>
              <a:rPr lang="de-DE" sz="1200" i="0" baseline="0" dirty="0" err="1" smtClean="0">
                <a:solidFill>
                  <a:schemeClr val="bg1">
                    <a:lumMod val="50000"/>
                  </a:schemeClr>
                </a:solidFill>
              </a:rPr>
              <a:t>everyday</a:t>
            </a:r>
            <a:r>
              <a:rPr lang="de-DE" sz="1200" i="0" baseline="0" dirty="0" smtClean="0">
                <a:solidFill>
                  <a:schemeClr val="bg1">
                    <a:lumMod val="50000"/>
                  </a:schemeClr>
                </a:solidFill>
              </a:rPr>
              <a:t> </a:t>
            </a:r>
            <a:r>
              <a:rPr lang="de-DE" sz="1200" i="0" baseline="0" dirty="0" err="1" smtClean="0">
                <a:solidFill>
                  <a:schemeClr val="bg1">
                    <a:lumMod val="50000"/>
                  </a:schemeClr>
                </a:solidFill>
              </a:rPr>
              <a:t>reality</a:t>
            </a:r>
            <a:r>
              <a:rPr lang="de-DE" sz="1200" i="0" baseline="0" dirty="0" smtClean="0">
                <a:solidFill>
                  <a:schemeClr val="bg1">
                    <a:lumMod val="50000"/>
                  </a:schemeClr>
                </a:solidFill>
              </a:rPr>
              <a:t> </a:t>
            </a:r>
            <a:r>
              <a:rPr lang="de-DE" sz="1200" i="0" baseline="0" dirty="0" err="1" smtClean="0">
                <a:solidFill>
                  <a:schemeClr val="bg1">
                    <a:lumMod val="50000"/>
                  </a:schemeClr>
                </a:solidFill>
              </a:rPr>
              <a:t>is</a:t>
            </a:r>
            <a:r>
              <a:rPr lang="de-DE" sz="1200" i="0" baseline="0" dirty="0" smtClean="0">
                <a:solidFill>
                  <a:schemeClr val="bg1">
                    <a:lumMod val="50000"/>
                  </a:schemeClr>
                </a:solidFill>
              </a:rPr>
              <a:t> </a:t>
            </a:r>
            <a:r>
              <a:rPr lang="de-DE" sz="1200" i="0" baseline="0" dirty="0" err="1" smtClean="0">
                <a:solidFill>
                  <a:schemeClr val="bg1">
                    <a:lumMod val="50000"/>
                  </a:schemeClr>
                </a:solidFill>
              </a:rPr>
              <a:t>more</a:t>
            </a:r>
            <a:r>
              <a:rPr lang="de-DE" sz="1200" i="0" baseline="0" dirty="0" smtClean="0">
                <a:solidFill>
                  <a:schemeClr val="bg1">
                    <a:lumMod val="50000"/>
                  </a:schemeClr>
                </a:solidFill>
              </a:rPr>
              <a:t> </a:t>
            </a:r>
            <a:r>
              <a:rPr lang="de-DE" sz="1200" i="0" baseline="0" dirty="0" err="1" smtClean="0">
                <a:solidFill>
                  <a:schemeClr val="bg1">
                    <a:lumMod val="50000"/>
                  </a:schemeClr>
                </a:solidFill>
              </a:rPr>
              <a:t>complex</a:t>
            </a:r>
            <a:r>
              <a:rPr lang="de-DE" sz="1200" i="0" baseline="0" dirty="0" smtClean="0">
                <a:solidFill>
                  <a:schemeClr val="bg1">
                    <a:lumMod val="50000"/>
                  </a:schemeClr>
                </a:solidFill>
              </a:rPr>
              <a:t>, but </a:t>
            </a:r>
            <a:r>
              <a:rPr lang="de-DE" sz="1200" i="0" baseline="0" dirty="0" err="1" smtClean="0">
                <a:solidFill>
                  <a:schemeClr val="bg1">
                    <a:lumMod val="50000"/>
                  </a:schemeClr>
                </a:solidFill>
              </a:rPr>
              <a:t>the</a:t>
            </a:r>
            <a:r>
              <a:rPr lang="de-DE" sz="1200" i="0" baseline="0" dirty="0" smtClean="0">
                <a:solidFill>
                  <a:schemeClr val="bg1">
                    <a:lumMod val="50000"/>
                  </a:schemeClr>
                </a:solidFill>
              </a:rPr>
              <a:t> </a:t>
            </a:r>
            <a:r>
              <a:rPr lang="de-DE" sz="1200" i="0" baseline="0" dirty="0" err="1" smtClean="0">
                <a:solidFill>
                  <a:schemeClr val="bg1">
                    <a:lumMod val="50000"/>
                  </a:schemeClr>
                </a:solidFill>
              </a:rPr>
              <a:t>authors</a:t>
            </a:r>
            <a:r>
              <a:rPr lang="de-DE" sz="1200" i="0" baseline="0" dirty="0" smtClean="0">
                <a:solidFill>
                  <a:schemeClr val="bg1">
                    <a:lumMod val="50000"/>
                  </a:schemeClr>
                </a:solidFill>
              </a:rPr>
              <a:t> do </a:t>
            </a:r>
            <a:r>
              <a:rPr lang="de-DE" sz="1200" i="0" baseline="0" dirty="0" err="1" smtClean="0">
                <a:solidFill>
                  <a:schemeClr val="bg1">
                    <a:lumMod val="50000"/>
                  </a:schemeClr>
                </a:solidFill>
              </a:rPr>
              <a:t>carve</a:t>
            </a:r>
            <a:r>
              <a:rPr lang="de-DE" sz="1200" i="0" baseline="0" dirty="0" smtClean="0">
                <a:solidFill>
                  <a:schemeClr val="bg1">
                    <a:lumMod val="50000"/>
                  </a:schemeClr>
                </a:solidFill>
              </a:rPr>
              <a:t> out, </a:t>
            </a:r>
            <a:r>
              <a:rPr lang="de-DE" sz="1200" i="0" baseline="0" dirty="0" err="1" smtClean="0">
                <a:solidFill>
                  <a:schemeClr val="bg1">
                    <a:lumMod val="50000"/>
                  </a:schemeClr>
                </a:solidFill>
              </a:rPr>
              <a:t>even</a:t>
            </a:r>
            <a:r>
              <a:rPr lang="de-DE" sz="1200" i="0" baseline="0" dirty="0" smtClean="0">
                <a:solidFill>
                  <a:schemeClr val="bg1">
                    <a:lumMod val="50000"/>
                  </a:schemeClr>
                </a:solidFill>
              </a:rPr>
              <a:t> in quantitative </a:t>
            </a:r>
            <a:r>
              <a:rPr lang="de-DE" sz="1200" i="0" baseline="0" dirty="0" err="1" smtClean="0">
                <a:solidFill>
                  <a:schemeClr val="bg1">
                    <a:lumMod val="50000"/>
                  </a:schemeClr>
                </a:solidFill>
              </a:rPr>
              <a:t>terms</a:t>
            </a:r>
            <a:r>
              <a:rPr lang="de-DE" sz="1200" i="0" baseline="0" dirty="0" smtClean="0">
                <a:solidFill>
                  <a:schemeClr val="bg1">
                    <a:lumMod val="50000"/>
                  </a:schemeClr>
                </a:solidFill>
              </a:rPr>
              <a:t>, </a:t>
            </a:r>
            <a:r>
              <a:rPr lang="de-DE" sz="1200" i="0" baseline="0" dirty="0" err="1" smtClean="0">
                <a:solidFill>
                  <a:schemeClr val="bg1">
                    <a:lumMod val="50000"/>
                  </a:schemeClr>
                </a:solidFill>
              </a:rPr>
              <a:t>some</a:t>
            </a:r>
            <a:r>
              <a:rPr lang="de-DE" sz="1200" i="0" baseline="0" dirty="0" smtClean="0">
                <a:solidFill>
                  <a:schemeClr val="bg1">
                    <a:lumMod val="50000"/>
                  </a:schemeClr>
                </a:solidFill>
              </a:rPr>
              <a:t> </a:t>
            </a:r>
            <a:r>
              <a:rPr lang="de-DE" sz="1200" i="0" baseline="0" dirty="0" err="1" smtClean="0">
                <a:solidFill>
                  <a:schemeClr val="bg1">
                    <a:lumMod val="50000"/>
                  </a:schemeClr>
                </a:solidFill>
              </a:rPr>
              <a:t>core</a:t>
            </a:r>
            <a:r>
              <a:rPr lang="de-DE" sz="1200" i="0" baseline="0" dirty="0" smtClean="0">
                <a:solidFill>
                  <a:schemeClr val="bg1">
                    <a:lumMod val="50000"/>
                  </a:schemeClr>
                </a:solidFill>
              </a:rPr>
              <a:t> </a:t>
            </a:r>
            <a:r>
              <a:rPr lang="de-DE" sz="1200" i="0" baseline="0" dirty="0" err="1" smtClean="0">
                <a:solidFill>
                  <a:schemeClr val="bg1">
                    <a:lumMod val="50000"/>
                  </a:schemeClr>
                </a:solidFill>
              </a:rPr>
              <a:t>mechanisms</a:t>
            </a:r>
            <a:r>
              <a:rPr lang="de-DE" sz="1200" i="0" baseline="0" dirty="0" smtClean="0">
                <a:solidFill>
                  <a:schemeClr val="bg1">
                    <a:lumMod val="50000"/>
                  </a:schemeClr>
                </a:solidFill>
              </a:rPr>
              <a:t> at </a:t>
            </a:r>
            <a:r>
              <a:rPr lang="de-DE" sz="1200" i="0" baseline="0" dirty="0" err="1" smtClean="0">
                <a:solidFill>
                  <a:schemeClr val="bg1">
                    <a:lumMod val="50000"/>
                  </a:schemeClr>
                </a:solidFill>
              </a:rPr>
              <a:t>play</a:t>
            </a:r>
            <a:r>
              <a:rPr lang="de-DE" sz="1200" i="0" baseline="0" dirty="0" smtClean="0">
                <a:solidFill>
                  <a:schemeClr val="bg1">
                    <a:lumMod val="50000"/>
                  </a:schemeClr>
                </a:solidFill>
              </a:rPr>
              <a:t>. </a:t>
            </a:r>
            <a:r>
              <a:rPr lang="de-DE" sz="1200" i="0" dirty="0" err="1" smtClean="0">
                <a:solidFill>
                  <a:schemeClr val="bg1">
                    <a:lumMod val="50000"/>
                  </a:schemeClr>
                </a:solidFill>
              </a:rPr>
              <a:t>We</a:t>
            </a:r>
            <a:r>
              <a:rPr lang="de-DE" sz="1200" i="0" dirty="0" smtClean="0">
                <a:solidFill>
                  <a:schemeClr val="bg1">
                    <a:lumMod val="50000"/>
                  </a:schemeClr>
                </a:solidFill>
              </a:rPr>
              <a:t> </a:t>
            </a:r>
            <a:r>
              <a:rPr lang="de-DE" sz="1200" i="0" dirty="0" err="1" smtClean="0">
                <a:solidFill>
                  <a:schemeClr val="bg1">
                    <a:lumMod val="50000"/>
                  </a:schemeClr>
                </a:solidFill>
              </a:rPr>
              <a:t>revisit</a:t>
            </a:r>
            <a:r>
              <a:rPr lang="de-DE" sz="1200" i="0" dirty="0" smtClean="0">
                <a:solidFill>
                  <a:schemeClr val="bg1">
                    <a:lumMod val="50000"/>
                  </a:schemeClr>
                </a:solidFill>
              </a:rPr>
              <a:t> </a:t>
            </a:r>
            <a:r>
              <a:rPr lang="de-DE" sz="1200" i="0" dirty="0" err="1" smtClean="0">
                <a:solidFill>
                  <a:schemeClr val="bg1">
                    <a:lumMod val="50000"/>
                  </a:schemeClr>
                </a:solidFill>
              </a:rPr>
              <a:t>the</a:t>
            </a:r>
            <a:r>
              <a:rPr lang="de-DE" sz="1200" i="0" dirty="0" smtClean="0">
                <a:solidFill>
                  <a:schemeClr val="bg1">
                    <a:lumMod val="50000"/>
                  </a:schemeClr>
                </a:solidFill>
              </a:rPr>
              <a:t> </a:t>
            </a:r>
            <a:r>
              <a:rPr lang="de-DE" sz="1200" i="0" dirty="0" err="1" smtClean="0">
                <a:solidFill>
                  <a:schemeClr val="bg1">
                    <a:lumMod val="50000"/>
                  </a:schemeClr>
                </a:solidFill>
              </a:rPr>
              <a:t>model</a:t>
            </a:r>
            <a:r>
              <a:rPr lang="de-DE" sz="1200" i="0" dirty="0" smtClean="0">
                <a:solidFill>
                  <a:schemeClr val="bg1">
                    <a:lumMod val="50000"/>
                  </a:schemeClr>
                </a:solidFill>
              </a:rPr>
              <a:t> on p.45.</a:t>
            </a:r>
          </a:p>
          <a:p>
            <a:endParaRPr lang="de-DE" i="1" baseline="0" dirty="0" smtClean="0"/>
          </a:p>
          <a:p>
            <a:endParaRPr lang="de-DE" i="1" baseline="0" dirty="0" smtClean="0"/>
          </a:p>
          <a:p>
            <a:r>
              <a:rPr lang="de-DE" i="0" baseline="0" dirty="0" smtClean="0"/>
              <a:t> </a:t>
            </a:r>
            <a:endParaRPr lang="de-DE" i="1" baseline="0" dirty="0"/>
          </a:p>
        </p:txBody>
      </p:sp>
      <p:sp>
        <p:nvSpPr>
          <p:cNvPr id="4" name="Foliennummernplatzhalter 3"/>
          <p:cNvSpPr>
            <a:spLocks noGrp="1"/>
          </p:cNvSpPr>
          <p:nvPr>
            <p:ph type="sldNum" sz="quarter" idx="10"/>
          </p:nvPr>
        </p:nvSpPr>
        <p:spPr/>
        <p:txBody>
          <a:bodyPr/>
          <a:lstStyle/>
          <a:p>
            <a:fld id="{170FF799-14E3-487A-9755-B4D298262597}" type="slidenum">
              <a:rPr lang="de-DE" smtClean="0"/>
              <a:t>14</a:t>
            </a:fld>
            <a:endParaRPr lang="de-DE"/>
          </a:p>
        </p:txBody>
      </p:sp>
    </p:spTree>
    <p:extLst>
      <p:ext uri="{BB962C8B-B14F-4D97-AF65-F5344CB8AC3E}">
        <p14:creationId xmlns:p14="http://schemas.microsoft.com/office/powerpoint/2010/main" val="40909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As </a:t>
            </a:r>
            <a:r>
              <a:rPr lang="de-DE" baseline="0" dirty="0" err="1" smtClean="0"/>
              <a:t>our</a:t>
            </a:r>
            <a:r>
              <a:rPr lang="de-DE" baseline="0" dirty="0" smtClean="0"/>
              <a:t> </a:t>
            </a:r>
            <a:r>
              <a:rPr lang="de-DE" baseline="0" dirty="0" err="1" smtClean="0"/>
              <a:t>table</a:t>
            </a:r>
            <a:r>
              <a:rPr lang="de-DE" baseline="0" dirty="0" smtClean="0"/>
              <a:t> </a:t>
            </a:r>
            <a:r>
              <a:rPr lang="de-DE" baseline="0" dirty="0" err="1" smtClean="0"/>
              <a:t>of</a:t>
            </a:r>
            <a:r>
              <a:rPr lang="de-DE" baseline="0" dirty="0" smtClean="0"/>
              <a:t> </a:t>
            </a:r>
            <a:r>
              <a:rPr lang="de-DE" baseline="0" dirty="0" err="1" smtClean="0"/>
              <a:t>contents</a:t>
            </a:r>
            <a:r>
              <a:rPr lang="de-DE" baseline="0" dirty="0" smtClean="0"/>
              <a:t> </a:t>
            </a:r>
            <a:r>
              <a:rPr lang="de-DE" baseline="0" dirty="0" err="1" smtClean="0"/>
              <a:t>already</a:t>
            </a:r>
            <a:r>
              <a:rPr lang="de-DE" baseline="0" dirty="0" smtClean="0"/>
              <a:t> </a:t>
            </a:r>
            <a:r>
              <a:rPr lang="de-DE" baseline="0" dirty="0" err="1" smtClean="0"/>
              <a:t>indicated</a:t>
            </a:r>
            <a:r>
              <a:rPr lang="de-DE" baseline="0" dirty="0" smtClean="0"/>
              <a:t>, </a:t>
            </a:r>
            <a:r>
              <a:rPr lang="de-DE" baseline="0" dirty="0" err="1" smtClean="0"/>
              <a:t>we</a:t>
            </a:r>
            <a:r>
              <a:rPr lang="de-DE" baseline="0" dirty="0" smtClean="0"/>
              <a:t> </a:t>
            </a:r>
            <a:r>
              <a:rPr lang="de-DE" baseline="0" dirty="0" err="1" smtClean="0"/>
              <a:t>see</a:t>
            </a:r>
            <a:r>
              <a:rPr lang="de-DE" baseline="0" dirty="0" smtClean="0"/>
              <a:t> </a:t>
            </a:r>
            <a:r>
              <a:rPr lang="de-DE" baseline="0" dirty="0" err="1" smtClean="0"/>
              <a:t>three</a:t>
            </a:r>
            <a:r>
              <a:rPr lang="de-DE" baseline="0" dirty="0" smtClean="0"/>
              <a:t> </a:t>
            </a:r>
            <a:r>
              <a:rPr lang="de-DE" baseline="0" dirty="0" err="1" smtClean="0"/>
              <a:t>phases</a:t>
            </a:r>
            <a:r>
              <a:rPr lang="de-DE" baseline="0" dirty="0" smtClean="0"/>
              <a:t> </a:t>
            </a:r>
            <a:r>
              <a:rPr lang="de-DE" baseline="0" dirty="0" err="1" smtClean="0"/>
              <a:t>to</a:t>
            </a:r>
            <a:r>
              <a:rPr lang="de-DE" baseline="0" dirty="0" smtClean="0"/>
              <a:t> </a:t>
            </a:r>
            <a:r>
              <a:rPr lang="de-DE" baseline="0" dirty="0" err="1" smtClean="0"/>
              <a:t>each</a:t>
            </a:r>
            <a:r>
              <a:rPr lang="de-DE" baseline="0" dirty="0" smtClean="0"/>
              <a:t> </a:t>
            </a:r>
            <a:r>
              <a:rPr lang="de-DE" baseline="0" dirty="0" err="1" smtClean="0"/>
              <a:t>meal</a:t>
            </a:r>
            <a:r>
              <a:rPr lang="de-DE" baseline="0" dirty="0" smtClean="0"/>
              <a:t> </a:t>
            </a:r>
            <a:r>
              <a:rPr lang="de-DE" baseline="0" dirty="0" err="1" smtClean="0"/>
              <a:t>that</a:t>
            </a:r>
            <a:r>
              <a:rPr lang="de-DE" baseline="0" dirty="0" smtClean="0"/>
              <a:t> </a:t>
            </a:r>
            <a:r>
              <a:rPr lang="de-DE" baseline="0" dirty="0" err="1" smtClean="0"/>
              <a:t>require</a:t>
            </a:r>
            <a:r>
              <a:rPr lang="de-DE" baseline="0" dirty="0" smtClean="0"/>
              <a:t> </a:t>
            </a:r>
            <a:r>
              <a:rPr lang="de-DE" baseline="0" dirty="0" err="1" smtClean="0"/>
              <a:t>special</a:t>
            </a:r>
            <a:r>
              <a:rPr lang="de-DE" baseline="0" dirty="0" smtClean="0"/>
              <a:t> </a:t>
            </a:r>
            <a:r>
              <a:rPr lang="de-DE" baseline="0" dirty="0" err="1" smtClean="0"/>
              <a:t>attention</a:t>
            </a:r>
            <a:r>
              <a:rPr lang="de-DE" baseline="0" dirty="0" smtClean="0"/>
              <a:t>.</a:t>
            </a:r>
          </a:p>
          <a:p>
            <a:pPr marL="0" indent="0">
              <a:buNone/>
            </a:pPr>
            <a:r>
              <a:rPr lang="de-DE" baseline="0" dirty="0" err="1" smtClean="0"/>
              <a:t>Often</a:t>
            </a:r>
            <a:r>
              <a:rPr lang="de-DE" baseline="0" dirty="0" smtClean="0"/>
              <a:t> </a:t>
            </a:r>
            <a:r>
              <a:rPr lang="de-DE" baseline="0" dirty="0" err="1" smtClean="0"/>
              <a:t>we</a:t>
            </a:r>
            <a:r>
              <a:rPr lang="de-DE" baseline="0" dirty="0" smtClean="0"/>
              <a:t> </a:t>
            </a:r>
            <a:r>
              <a:rPr lang="de-DE" baseline="0" dirty="0" err="1" smtClean="0"/>
              <a:t>face</a:t>
            </a:r>
            <a:r>
              <a:rPr lang="de-DE" baseline="0" dirty="0" smtClean="0"/>
              <a:t> an </a:t>
            </a:r>
            <a:r>
              <a:rPr lang="de-DE" baseline="0" dirty="0" err="1" smtClean="0"/>
              <a:t>unbalanced</a:t>
            </a:r>
            <a:r>
              <a:rPr lang="de-DE" baseline="0" dirty="0" smtClean="0"/>
              <a:t> </a:t>
            </a:r>
            <a:r>
              <a:rPr lang="de-DE" baseline="0" dirty="0" err="1" smtClean="0"/>
              <a:t>situation</a:t>
            </a:r>
            <a:r>
              <a:rPr lang="de-DE" baseline="0" dirty="0" smtClean="0"/>
              <a:t> </a:t>
            </a:r>
            <a:r>
              <a:rPr lang="de-DE" baseline="0" dirty="0" err="1" smtClean="0"/>
              <a:t>right</a:t>
            </a:r>
            <a:r>
              <a:rPr lang="de-DE" baseline="0" dirty="0" smtClean="0"/>
              <a:t> after </a:t>
            </a:r>
            <a:r>
              <a:rPr lang="de-DE" baseline="0" dirty="0" err="1" smtClean="0"/>
              <a:t>meal</a:t>
            </a:r>
            <a:r>
              <a:rPr lang="de-DE" baseline="0" dirty="0" smtClean="0"/>
              <a:t> </a:t>
            </a:r>
            <a:r>
              <a:rPr lang="de-DE" baseline="0" dirty="0" err="1" smtClean="0"/>
              <a:t>start</a:t>
            </a:r>
            <a:r>
              <a:rPr lang="de-DE" baseline="0" dirty="0" smtClean="0"/>
              <a:t>, </a:t>
            </a:r>
            <a:r>
              <a:rPr lang="de-DE" baseline="0" dirty="0" err="1" smtClean="0"/>
              <a:t>with</a:t>
            </a:r>
            <a:r>
              <a:rPr lang="de-DE" baseline="0" dirty="0" smtClean="0"/>
              <a:t> </a:t>
            </a:r>
            <a:r>
              <a:rPr lang="de-DE" baseline="0" dirty="0" err="1" smtClean="0"/>
              <a:t>strongly</a:t>
            </a:r>
            <a:r>
              <a:rPr lang="de-DE" baseline="0" dirty="0" smtClean="0"/>
              <a:t> </a:t>
            </a:r>
            <a:r>
              <a:rPr lang="de-DE" baseline="0" dirty="0" err="1" smtClean="0"/>
              <a:t>rising</a:t>
            </a:r>
            <a:r>
              <a:rPr lang="de-DE" baseline="0" dirty="0" smtClean="0"/>
              <a:t> </a:t>
            </a:r>
            <a:r>
              <a:rPr lang="de-DE" baseline="0" dirty="0" err="1" smtClean="0"/>
              <a:t>glucose</a:t>
            </a:r>
            <a:r>
              <a:rPr lang="de-DE" baseline="0" dirty="0" smtClean="0"/>
              <a:t> </a:t>
            </a:r>
            <a:r>
              <a:rPr lang="de-DE" baseline="0" dirty="0" err="1" smtClean="0"/>
              <a:t>levels</a:t>
            </a:r>
            <a:r>
              <a:rPr lang="de-DE" baseline="0" dirty="0" smtClean="0"/>
              <a:t>. </a:t>
            </a:r>
            <a:r>
              <a:rPr lang="de-DE" baseline="0" dirty="0" err="1" smtClean="0"/>
              <a:t>Or</a:t>
            </a:r>
            <a:r>
              <a:rPr lang="de-DE" baseline="0" dirty="0" smtClean="0"/>
              <a:t>, </a:t>
            </a:r>
            <a:r>
              <a:rPr lang="de-DE" baseline="0" dirty="0" err="1" smtClean="0"/>
              <a:t>when</a:t>
            </a:r>
            <a:r>
              <a:rPr lang="de-DE" baseline="0" dirty="0" smtClean="0"/>
              <a:t> </a:t>
            </a:r>
            <a:r>
              <a:rPr lang="de-DE" baseline="0" dirty="0" err="1" smtClean="0"/>
              <a:t>pre-bolussing</a:t>
            </a:r>
            <a:r>
              <a:rPr lang="de-DE" baseline="0" dirty="0" smtClean="0"/>
              <a:t>, also </a:t>
            </a:r>
            <a:r>
              <a:rPr lang="de-DE" baseline="0" dirty="0" err="1" smtClean="0"/>
              <a:t>the</a:t>
            </a:r>
            <a:r>
              <a:rPr lang="de-DE" baseline="0" dirty="0" smtClean="0"/>
              <a:t> </a:t>
            </a:r>
            <a:r>
              <a:rPr lang="de-DE" baseline="0" dirty="0" err="1" smtClean="0"/>
              <a:t>opposite</a:t>
            </a:r>
            <a:r>
              <a:rPr lang="de-DE" baseline="0" dirty="0" smtClean="0"/>
              <a:t> </a:t>
            </a:r>
            <a:r>
              <a:rPr lang="de-DE" baseline="0" dirty="0" err="1" smtClean="0"/>
              <a:t>could</a:t>
            </a:r>
            <a:r>
              <a:rPr lang="de-DE" baseline="0" dirty="0" smtClean="0"/>
              <a:t> happen, a </a:t>
            </a:r>
            <a:r>
              <a:rPr lang="de-DE" baseline="0" dirty="0" err="1" smtClean="0"/>
              <a:t>tendency</a:t>
            </a:r>
            <a:r>
              <a:rPr lang="de-DE" baseline="0" dirty="0" smtClean="0"/>
              <a:t> </a:t>
            </a:r>
            <a:r>
              <a:rPr lang="de-DE" baseline="0" dirty="0" err="1" smtClean="0"/>
              <a:t>towards</a:t>
            </a:r>
            <a:r>
              <a:rPr lang="de-DE" baseline="0" dirty="0" smtClean="0"/>
              <a:t> </a:t>
            </a:r>
            <a:r>
              <a:rPr lang="de-DE" baseline="0" dirty="0" err="1" smtClean="0"/>
              <a:t>hypoglycemia</a:t>
            </a:r>
            <a:r>
              <a:rPr lang="de-DE" baseline="0" dirty="0" smtClean="0"/>
              <a:t> </a:t>
            </a:r>
            <a:r>
              <a:rPr lang="de-DE" baseline="0" dirty="0" err="1" smtClean="0"/>
              <a:t>right</a:t>
            </a:r>
            <a:r>
              <a:rPr lang="de-DE" baseline="0" dirty="0" smtClean="0"/>
              <a:t> </a:t>
            </a:r>
            <a:r>
              <a:rPr lang="de-DE" baseline="0" dirty="0" err="1" smtClean="0"/>
              <a:t>around</a:t>
            </a:r>
            <a:r>
              <a:rPr lang="de-DE" baseline="0" dirty="0" smtClean="0"/>
              <a:t> </a:t>
            </a:r>
            <a:r>
              <a:rPr lang="de-DE" baseline="0" dirty="0" err="1" smtClean="0"/>
              <a:t>meal</a:t>
            </a:r>
            <a:r>
              <a:rPr lang="de-DE" baseline="0" dirty="0" smtClean="0"/>
              <a:t> </a:t>
            </a:r>
            <a:r>
              <a:rPr lang="de-DE" baseline="0" dirty="0" err="1" smtClean="0"/>
              <a:t>start</a:t>
            </a:r>
            <a:r>
              <a:rPr lang="de-DE" baseline="0" dirty="0" smtClean="0"/>
              <a: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therefore</a:t>
            </a:r>
            <a:r>
              <a:rPr lang="de-DE" baseline="0" dirty="0" smtClean="0"/>
              <a:t> </a:t>
            </a:r>
            <a:r>
              <a:rPr lang="de-DE" baseline="0" dirty="0" err="1" smtClean="0"/>
              <a:t>suggested</a:t>
            </a:r>
            <a:r>
              <a:rPr lang="de-DE" baseline="0" dirty="0" smtClean="0"/>
              <a:t> </a:t>
            </a:r>
            <a:r>
              <a:rPr lang="de-DE" baseline="0" dirty="0" err="1" smtClean="0"/>
              <a:t>to</a:t>
            </a:r>
            <a:r>
              <a:rPr lang="de-DE" baseline="0" dirty="0" smtClean="0"/>
              <a:t> </a:t>
            </a:r>
            <a:r>
              <a:rPr lang="de-DE" baseline="0" dirty="0" err="1" smtClean="0"/>
              <a:t>seek</a:t>
            </a:r>
            <a:r>
              <a:rPr lang="de-DE" baseline="0" dirty="0" smtClean="0"/>
              <a:t> </a:t>
            </a:r>
            <a:r>
              <a:rPr lang="de-DE" baseline="0" dirty="0" err="1" smtClean="0"/>
              <a:t>appropriate</a:t>
            </a:r>
            <a:r>
              <a:rPr lang="de-DE" baseline="0" dirty="0" smtClean="0"/>
              <a:t> </a:t>
            </a:r>
            <a:r>
              <a:rPr lang="de-DE" baseline="0" dirty="0" err="1" smtClean="0"/>
              <a:t>action</a:t>
            </a:r>
            <a:r>
              <a:rPr lang="de-DE" baseline="0" dirty="0" smtClean="0"/>
              <a:t> </a:t>
            </a:r>
            <a:r>
              <a:rPr lang="de-DE" baseline="0" dirty="0" err="1" smtClean="0"/>
              <a:t>already</a:t>
            </a:r>
            <a:r>
              <a:rPr lang="de-DE" baseline="0" dirty="0" smtClean="0"/>
              <a:t> in a </a:t>
            </a:r>
            <a:r>
              <a:rPr lang="de-DE" b="1" baseline="0" dirty="0" err="1" smtClean="0"/>
              <a:t>pre</a:t>
            </a:r>
            <a:r>
              <a:rPr lang="de-DE" b="1" baseline="0" dirty="0" smtClean="0"/>
              <a:t>-phase</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goal</a:t>
            </a:r>
            <a:r>
              <a:rPr lang="de-DE" baseline="0" dirty="0" smtClean="0"/>
              <a:t> </a:t>
            </a:r>
            <a:r>
              <a:rPr lang="de-DE" baseline="0" dirty="0" err="1" smtClean="0"/>
              <a:t>to</a:t>
            </a:r>
            <a:r>
              <a:rPr lang="de-DE" baseline="0" dirty="0" smtClean="0"/>
              <a:t> </a:t>
            </a:r>
            <a:r>
              <a:rPr lang="de-DE" sz="1200" dirty="0" err="1" smtClean="0">
                <a:solidFill>
                  <a:srgbClr val="0070C0"/>
                </a:solidFill>
              </a:rPr>
              <a:t>provide</a:t>
            </a:r>
            <a:r>
              <a:rPr lang="de-DE" sz="1200" dirty="0" smtClean="0">
                <a:solidFill>
                  <a:srgbClr val="0070C0"/>
                </a:solidFill>
              </a:rPr>
              <a:t> </a:t>
            </a:r>
            <a:r>
              <a:rPr lang="de-DE" sz="1200" dirty="0" err="1" smtClean="0">
                <a:solidFill>
                  <a:srgbClr val="0070C0"/>
                </a:solidFill>
              </a:rPr>
              <a:t>active</a:t>
            </a:r>
            <a:r>
              <a:rPr lang="de-DE" sz="1200" dirty="0" smtClean="0">
                <a:solidFill>
                  <a:srgbClr val="0070C0"/>
                </a:solidFill>
              </a:rPr>
              <a:t> </a:t>
            </a:r>
            <a:r>
              <a:rPr lang="de-DE" sz="1200" dirty="0" err="1" smtClean="0">
                <a:solidFill>
                  <a:srgbClr val="0070C0"/>
                </a:solidFill>
              </a:rPr>
              <a:t>insulin</a:t>
            </a:r>
            <a:r>
              <a:rPr lang="de-DE" sz="1200" dirty="0" smtClean="0">
                <a:solidFill>
                  <a:srgbClr val="0070C0"/>
                </a:solidFill>
              </a:rPr>
              <a:t> </a:t>
            </a:r>
            <a:r>
              <a:rPr lang="de-DE" sz="1200" dirty="0" smtClean="0">
                <a:solidFill>
                  <a:schemeClr val="bg1">
                    <a:lumMod val="50000"/>
                  </a:schemeClr>
                </a:solidFill>
              </a:rPr>
              <a:t>(and a </a:t>
            </a:r>
            <a:r>
              <a:rPr lang="de-DE" sz="1200" dirty="0" err="1" smtClean="0">
                <a:solidFill>
                  <a:schemeClr val="bg1">
                    <a:lumMod val="50000"/>
                  </a:schemeClr>
                </a:solidFill>
              </a:rPr>
              <a:t>low</a:t>
            </a:r>
            <a:r>
              <a:rPr lang="de-DE" sz="1200" dirty="0" smtClean="0">
                <a:solidFill>
                  <a:schemeClr val="bg1">
                    <a:lumMod val="50000"/>
                  </a:schemeClr>
                </a:solidFill>
              </a:rPr>
              <a:t> </a:t>
            </a:r>
            <a:r>
              <a:rPr lang="de-DE" sz="1200" dirty="0" err="1" smtClean="0">
                <a:solidFill>
                  <a:schemeClr val="bg1">
                    <a:lumMod val="50000"/>
                  </a:schemeClr>
                </a:solidFill>
              </a:rPr>
              <a:t>starting</a:t>
            </a:r>
            <a:r>
              <a:rPr lang="de-DE" sz="1200" dirty="0" smtClean="0">
                <a:solidFill>
                  <a:schemeClr val="bg1">
                    <a:lumMod val="50000"/>
                  </a:schemeClr>
                </a:solidFill>
              </a:rPr>
              <a:t> </a:t>
            </a:r>
            <a:r>
              <a:rPr lang="de-DE" sz="1200" dirty="0" err="1" smtClean="0">
                <a:solidFill>
                  <a:schemeClr val="bg1">
                    <a:lumMod val="50000"/>
                  </a:schemeClr>
                </a:solidFill>
              </a:rPr>
              <a:t>glucose</a:t>
            </a:r>
            <a:r>
              <a:rPr lang="de-DE" sz="1200" dirty="0" smtClean="0">
                <a:solidFill>
                  <a:schemeClr val="bg1">
                    <a:lumMod val="50000"/>
                  </a:schemeClr>
                </a:solidFill>
              </a:rPr>
              <a:t>)  </a:t>
            </a:r>
            <a:r>
              <a:rPr lang="de-DE" sz="1200" dirty="0" err="1" smtClean="0"/>
              <a:t>when</a:t>
            </a:r>
            <a:r>
              <a:rPr lang="de-DE" sz="1200" baseline="0" dirty="0" smtClean="0"/>
              <a:t> </a:t>
            </a:r>
            <a:r>
              <a:rPr lang="de-DE" sz="1200" dirty="0" err="1" smtClean="0">
                <a:solidFill>
                  <a:schemeClr val="accent4">
                    <a:lumMod val="50000"/>
                  </a:schemeClr>
                </a:solidFill>
              </a:rPr>
              <a:t>first</a:t>
            </a:r>
            <a:r>
              <a:rPr lang="de-DE" sz="1200" dirty="0" smtClean="0">
                <a:solidFill>
                  <a:schemeClr val="accent4">
                    <a:lumMod val="50000"/>
                  </a:schemeClr>
                </a:solidFill>
              </a:rPr>
              <a:t> </a:t>
            </a:r>
            <a:r>
              <a:rPr lang="de-DE" sz="1200" dirty="0" err="1" smtClean="0">
                <a:solidFill>
                  <a:schemeClr val="accent4">
                    <a:lumMod val="50000"/>
                  </a:schemeClr>
                </a:solidFill>
              </a:rPr>
              <a:t>carbs</a:t>
            </a:r>
            <a:r>
              <a:rPr lang="de-DE" sz="1200" dirty="0" smtClean="0">
                <a:solidFill>
                  <a:schemeClr val="accent4">
                    <a:lumMod val="50000"/>
                  </a:schemeClr>
                </a:solidFill>
              </a:rPr>
              <a:t> will </a:t>
            </a:r>
            <a:r>
              <a:rPr lang="de-DE" sz="1200" dirty="0" err="1" smtClean="0">
                <a:solidFill>
                  <a:schemeClr val="accent4">
                    <a:lumMod val="50000"/>
                  </a:schemeClr>
                </a:solidFill>
              </a:rPr>
              <a:t>be</a:t>
            </a:r>
            <a:r>
              <a:rPr lang="de-DE" sz="1200" dirty="0" smtClean="0">
                <a:solidFill>
                  <a:schemeClr val="accent4">
                    <a:lumMod val="50000"/>
                  </a:schemeClr>
                </a:solidFill>
              </a:rPr>
              <a:t>  </a:t>
            </a:r>
            <a:r>
              <a:rPr lang="de-DE" sz="1200" dirty="0" err="1" smtClean="0">
                <a:solidFill>
                  <a:schemeClr val="accent4">
                    <a:lumMod val="50000"/>
                  </a:schemeClr>
                </a:solidFill>
              </a:rPr>
              <a:t>absorbed</a:t>
            </a:r>
            <a:r>
              <a:rPr lang="de-DE" sz="1200" dirty="0" smtClean="0">
                <a:solidFill>
                  <a:schemeClr val="accent4">
                    <a:lumMod val="50000"/>
                  </a:schemeClr>
                </a:solidFill>
              </a:rPr>
              <a:t> ~ 10-15 </a:t>
            </a:r>
            <a:r>
              <a:rPr lang="de-DE" sz="1200" dirty="0" err="1" smtClean="0">
                <a:solidFill>
                  <a:schemeClr val="accent4">
                    <a:lumMod val="50000"/>
                  </a:schemeClr>
                </a:solidFill>
              </a:rPr>
              <a:t>minutes</a:t>
            </a:r>
            <a:r>
              <a:rPr lang="de-DE" sz="1200" dirty="0" smtClean="0">
                <a:solidFill>
                  <a:schemeClr val="accent4">
                    <a:lumMod val="50000"/>
                  </a:schemeClr>
                </a:solidFill>
              </a:rPr>
              <a:t> after </a:t>
            </a:r>
            <a:r>
              <a:rPr lang="de-DE" sz="1200" dirty="0" err="1" smtClean="0">
                <a:solidFill>
                  <a:schemeClr val="accent4">
                    <a:lumMod val="50000"/>
                  </a:schemeClr>
                </a:solidFill>
              </a:rPr>
              <a:t>meal</a:t>
            </a:r>
            <a:r>
              <a:rPr lang="de-DE" sz="1200" dirty="0" smtClean="0">
                <a:solidFill>
                  <a:schemeClr val="accent4">
                    <a:lumMod val="50000"/>
                  </a:schemeClr>
                </a:solidFill>
              </a:rPr>
              <a:t> </a:t>
            </a:r>
            <a:r>
              <a:rPr lang="de-DE" sz="1200" dirty="0" err="1" smtClean="0">
                <a:solidFill>
                  <a:schemeClr val="accent4">
                    <a:lumMod val="50000"/>
                  </a:schemeClr>
                </a:solidFill>
              </a:rPr>
              <a:t>start</a:t>
            </a:r>
            <a:r>
              <a:rPr lang="de-DE" sz="1200" dirty="0" smtClean="0">
                <a:solidFill>
                  <a:schemeClr val="accent4">
                    <a:lumMod val="50000"/>
                  </a:schemeClr>
                </a:solidFill>
              </a:rPr>
              <a:t>  </a:t>
            </a:r>
          </a:p>
          <a:p>
            <a:r>
              <a:rPr lang="de-DE" baseline="0" dirty="0" smtClean="0"/>
              <a:t>This </a:t>
            </a:r>
            <a:r>
              <a:rPr lang="de-DE" baseline="0" dirty="0" err="1" smtClean="0"/>
              <a:t>marks</a:t>
            </a:r>
            <a:r>
              <a:rPr lang="de-DE" baseline="0" dirty="0" smtClean="0"/>
              <a:t> </a:t>
            </a:r>
            <a:r>
              <a:rPr lang="de-DE" baseline="0" dirty="0" err="1" smtClean="0"/>
              <a:t>the</a:t>
            </a:r>
            <a:r>
              <a:rPr lang="de-DE" baseline="0" dirty="0" smtClean="0"/>
              <a:t> </a:t>
            </a:r>
            <a:r>
              <a:rPr lang="de-DE" baseline="0" dirty="0" err="1" smtClean="0"/>
              <a:t>beginning</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1" baseline="0" dirty="0" err="1" smtClean="0"/>
              <a:t>early</a:t>
            </a:r>
            <a:r>
              <a:rPr lang="de-DE" b="1" baseline="0" dirty="0" smtClean="0"/>
              <a:t> </a:t>
            </a:r>
            <a:r>
              <a:rPr lang="de-DE" b="0" baseline="0" dirty="0" err="1" smtClean="0"/>
              <a:t>meal</a:t>
            </a:r>
            <a:r>
              <a:rPr lang="de-DE" b="1" baseline="0" dirty="0" smtClean="0"/>
              <a:t> </a:t>
            </a:r>
            <a:r>
              <a:rPr lang="de-DE" b="1" baseline="0" dirty="0" err="1" smtClean="0"/>
              <a:t>phase</a:t>
            </a:r>
            <a:r>
              <a:rPr lang="de-DE" baseline="0" dirty="0" smtClean="0"/>
              <a:t>, in </a:t>
            </a:r>
            <a:r>
              <a:rPr lang="de-DE" baseline="0" dirty="0" err="1" smtClean="0"/>
              <a:t>which</a:t>
            </a:r>
            <a:r>
              <a:rPr lang="de-DE" baseline="0" dirty="0" smtClean="0"/>
              <a:t> a </a:t>
            </a:r>
            <a:r>
              <a:rPr lang="de-DE" baseline="0" dirty="0" err="1" smtClean="0"/>
              <a:t>constant</a:t>
            </a:r>
            <a:r>
              <a:rPr lang="de-DE" baseline="0" dirty="0" smtClean="0"/>
              <a:t> </a:t>
            </a:r>
            <a:r>
              <a:rPr lang="de-DE" baseline="0" dirty="0" err="1" smtClean="0"/>
              <a:t>stream</a:t>
            </a:r>
            <a:r>
              <a:rPr lang="de-DE" baseline="0" dirty="0" smtClean="0"/>
              <a:t> </a:t>
            </a:r>
            <a:r>
              <a:rPr lang="de-DE" baseline="0" dirty="0" err="1" smtClean="0"/>
              <a:t>of</a:t>
            </a:r>
            <a:r>
              <a:rPr lang="de-DE" baseline="0" dirty="0" smtClean="0"/>
              <a:t> </a:t>
            </a:r>
            <a:r>
              <a:rPr lang="de-DE" baseline="0" dirty="0" err="1" smtClean="0"/>
              <a:t>carbs</a:t>
            </a:r>
            <a:r>
              <a:rPr lang="de-DE" baseline="0" dirty="0" smtClean="0"/>
              <a:t> </a:t>
            </a:r>
            <a:r>
              <a:rPr lang="de-DE" baseline="0" dirty="0" err="1" smtClean="0"/>
              <a:t>is</a:t>
            </a:r>
            <a:r>
              <a:rPr lang="de-DE" baseline="0" dirty="0" smtClean="0"/>
              <a:t> </a:t>
            </a:r>
            <a:r>
              <a:rPr lang="de-DE" baseline="0" dirty="0" err="1" smtClean="0"/>
              <a:t>absorbed</a:t>
            </a:r>
            <a:r>
              <a:rPr lang="de-DE" baseline="0" dirty="0" smtClean="0"/>
              <a:t>, </a:t>
            </a:r>
            <a:r>
              <a:rPr lang="de-DE" baseline="0" dirty="0" err="1" smtClean="0"/>
              <a:t>while</a:t>
            </a:r>
            <a:r>
              <a:rPr lang="de-DE" baseline="0" dirty="0" smtClean="0"/>
              <a:t> </a:t>
            </a:r>
            <a:r>
              <a:rPr lang="de-DE" baseline="0" dirty="0" err="1" smtClean="0"/>
              <a:t>the</a:t>
            </a:r>
            <a:r>
              <a:rPr lang="de-DE" baseline="0" dirty="0" smtClean="0"/>
              <a:t> </a:t>
            </a:r>
            <a:r>
              <a:rPr lang="de-DE" baseline="0" dirty="0" err="1" smtClean="0"/>
              <a:t>meal</a:t>
            </a:r>
            <a:r>
              <a:rPr lang="de-DE" baseline="0" dirty="0" smtClean="0"/>
              <a:t> </a:t>
            </a:r>
            <a:r>
              <a:rPr lang="de-DE" baseline="0" dirty="0" err="1" smtClean="0"/>
              <a:t>bolus</a:t>
            </a:r>
            <a:r>
              <a:rPr lang="de-DE" baseline="0" dirty="0" smtClean="0"/>
              <a:t> </a:t>
            </a:r>
            <a:r>
              <a:rPr lang="de-DE" baseline="0" dirty="0" err="1" smtClean="0"/>
              <a:t>develops</a:t>
            </a:r>
            <a:r>
              <a:rPr lang="de-DE" baseline="0" dirty="0" smtClean="0"/>
              <a:t>, and </a:t>
            </a:r>
            <a:r>
              <a:rPr lang="de-DE" baseline="0" dirty="0" err="1" smtClean="0"/>
              <a:t>sustains</a:t>
            </a:r>
            <a:r>
              <a:rPr lang="de-DE" baseline="0" dirty="0" smtClean="0"/>
              <a:t>, high </a:t>
            </a:r>
            <a:r>
              <a:rPr lang="de-DE" baseline="0" dirty="0" err="1" smtClean="0"/>
              <a:t>activity</a:t>
            </a:r>
            <a:r>
              <a:rPr lang="de-DE" baseline="0" dirty="0" smtClean="0"/>
              <a:t>.  In </a:t>
            </a:r>
            <a:r>
              <a:rPr lang="de-DE" baseline="0" dirty="0" err="1" smtClean="0"/>
              <a:t>the</a:t>
            </a:r>
            <a:r>
              <a:rPr lang="de-DE" baseline="0" dirty="0" smtClean="0"/>
              <a:t> </a:t>
            </a:r>
            <a:r>
              <a:rPr lang="de-DE" baseline="0" dirty="0" err="1" smtClean="0"/>
              <a:t>following</a:t>
            </a:r>
            <a:r>
              <a:rPr lang="de-DE" baseline="0" dirty="0" smtClean="0"/>
              <a:t> </a:t>
            </a:r>
            <a:r>
              <a:rPr lang="de-DE" baseline="0" dirty="0" err="1" smtClean="0"/>
              <a:t>main</a:t>
            </a:r>
            <a:r>
              <a:rPr lang="de-DE" baseline="0" dirty="0" smtClean="0"/>
              <a:t> </a:t>
            </a:r>
            <a:r>
              <a:rPr lang="de-DE" baseline="0" dirty="0" err="1" smtClean="0"/>
              <a:t>section</a:t>
            </a:r>
            <a:r>
              <a:rPr lang="de-DE" baseline="0" dirty="0" smtClean="0"/>
              <a:t> on </a:t>
            </a:r>
            <a:r>
              <a:rPr lang="de-DE" baseline="0" dirty="0" err="1" smtClean="0"/>
              <a:t>the</a:t>
            </a:r>
            <a:r>
              <a:rPr lang="de-DE" baseline="0" dirty="0" smtClean="0"/>
              <a:t> </a:t>
            </a:r>
            <a:r>
              <a:rPr lang="de-DE" baseline="0" dirty="0" err="1" smtClean="0"/>
              <a:t>early</a:t>
            </a:r>
            <a:r>
              <a:rPr lang="de-DE" baseline="0" dirty="0" smtClean="0"/>
              <a:t> </a:t>
            </a:r>
            <a:r>
              <a:rPr lang="de-DE" baseline="0" dirty="0" err="1" smtClean="0"/>
              <a:t>phase</a:t>
            </a:r>
            <a:r>
              <a:rPr lang="de-DE" baseline="0" dirty="0" smtClean="0"/>
              <a:t>, </a:t>
            </a:r>
            <a:r>
              <a:rPr lang="de-DE" baseline="0" dirty="0" err="1" smtClean="0"/>
              <a:t>we</a:t>
            </a:r>
            <a:r>
              <a:rPr lang="de-DE" baseline="0" dirty="0" smtClean="0"/>
              <a:t> </a:t>
            </a:r>
            <a:r>
              <a:rPr lang="de-DE" baseline="0" dirty="0" err="1" smtClean="0"/>
              <a:t>look</a:t>
            </a:r>
            <a:r>
              <a:rPr lang="de-DE" baseline="0" dirty="0" smtClean="0"/>
              <a:t>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options</a:t>
            </a:r>
            <a:r>
              <a:rPr lang="de-DE" baseline="0" dirty="0" smtClean="0"/>
              <a:t> </a:t>
            </a:r>
            <a:r>
              <a:rPr lang="de-DE" baseline="0" dirty="0" err="1" smtClean="0"/>
              <a:t>how</a:t>
            </a:r>
            <a:r>
              <a:rPr lang="de-DE" baseline="0" dirty="0" smtClean="0"/>
              <a:t> and </a:t>
            </a:r>
            <a:r>
              <a:rPr lang="de-DE" baseline="0" dirty="0" err="1" smtClean="0"/>
              <a:t>when</a:t>
            </a:r>
            <a:r>
              <a:rPr lang="de-DE" baseline="0" dirty="0" smtClean="0"/>
              <a:t> </a:t>
            </a:r>
            <a:r>
              <a:rPr lang="de-DE" baseline="0" dirty="0" err="1" smtClean="0"/>
              <a:t>to</a:t>
            </a:r>
            <a:r>
              <a:rPr lang="de-DE" baseline="0" dirty="0" smtClean="0"/>
              <a:t> </a:t>
            </a:r>
            <a:r>
              <a:rPr lang="de-DE" baseline="0" dirty="0" err="1" smtClean="0"/>
              <a:t>set</a:t>
            </a:r>
            <a:r>
              <a:rPr lang="de-DE" baseline="0" dirty="0" smtClean="0"/>
              <a:t> </a:t>
            </a:r>
            <a:r>
              <a:rPr lang="de-DE" baseline="0" dirty="0" err="1" smtClean="0"/>
              <a:t>the</a:t>
            </a:r>
            <a:r>
              <a:rPr lang="de-DE" baseline="0" dirty="0" smtClean="0"/>
              <a:t> </a:t>
            </a:r>
            <a:r>
              <a:rPr lang="de-DE" baseline="0" dirty="0" err="1" smtClean="0"/>
              <a:t>meal</a:t>
            </a:r>
            <a:r>
              <a:rPr lang="de-DE" baseline="0" dirty="0" smtClean="0"/>
              <a:t> </a:t>
            </a:r>
            <a:r>
              <a:rPr lang="de-DE" baseline="0" dirty="0" err="1" smtClean="0"/>
              <a:t>bolus</a:t>
            </a:r>
            <a:r>
              <a:rPr lang="de-DE" baseline="0" dirty="0" smtClean="0"/>
              <a:t>.</a:t>
            </a:r>
          </a:p>
          <a:p>
            <a:pPr marL="0" indent="0">
              <a:buNone/>
            </a:pPr>
            <a:r>
              <a:rPr lang="de-DE" baseline="0" dirty="0" smtClean="0"/>
              <a:t>In </a:t>
            </a:r>
            <a:r>
              <a:rPr lang="de-DE" baseline="0" dirty="0" err="1" smtClean="0"/>
              <a:t>the</a:t>
            </a:r>
            <a:r>
              <a:rPr lang="de-DE" baseline="0" dirty="0" smtClean="0"/>
              <a:t> </a:t>
            </a:r>
            <a:r>
              <a:rPr lang="de-DE" b="1" baseline="0" dirty="0" err="1" smtClean="0"/>
              <a:t>late</a:t>
            </a:r>
            <a:r>
              <a:rPr lang="de-DE" b="1" baseline="0" dirty="0" smtClean="0"/>
              <a:t> </a:t>
            </a:r>
            <a:r>
              <a:rPr lang="de-DE" b="1" baseline="0" dirty="0" err="1" smtClean="0"/>
              <a:t>phase</a:t>
            </a:r>
            <a:r>
              <a:rPr lang="de-DE" b="1" baseline="0" dirty="0" smtClean="0"/>
              <a:t> </a:t>
            </a:r>
            <a:r>
              <a:rPr lang="de-DE" baseline="0" dirty="0" err="1" smtClean="0"/>
              <a:t>of</a:t>
            </a:r>
            <a:r>
              <a:rPr lang="de-DE" baseline="0" dirty="0" smtClean="0"/>
              <a:t> </a:t>
            </a:r>
            <a:r>
              <a:rPr lang="de-DE" baseline="0" dirty="0" err="1" smtClean="0"/>
              <a:t>meals</a:t>
            </a:r>
            <a:r>
              <a:rPr lang="de-DE" baseline="0" dirty="0" smtClean="0"/>
              <a:t>, </a:t>
            </a:r>
            <a:r>
              <a:rPr lang="de-DE" sz="1200" dirty="0" err="1" smtClean="0"/>
              <a:t>activity</a:t>
            </a:r>
            <a:r>
              <a:rPr lang="de-DE" sz="1200" dirty="0" smtClean="0"/>
              <a:t> </a:t>
            </a:r>
            <a:r>
              <a:rPr lang="de-DE" sz="1200" dirty="0" err="1" smtClean="0"/>
              <a:t>from</a:t>
            </a:r>
            <a:r>
              <a:rPr lang="de-DE" sz="1200" dirty="0" smtClean="0"/>
              <a:t> </a:t>
            </a:r>
            <a:r>
              <a:rPr lang="de-DE" sz="1200" dirty="0" err="1" smtClean="0"/>
              <a:t>meal</a:t>
            </a:r>
            <a:r>
              <a:rPr lang="de-DE" sz="1200" dirty="0" smtClean="0"/>
              <a:t> </a:t>
            </a:r>
            <a:r>
              <a:rPr lang="de-DE" sz="1200" dirty="0" err="1" smtClean="0"/>
              <a:t>bolus</a:t>
            </a:r>
            <a:r>
              <a:rPr lang="de-DE" sz="1200" dirty="0" smtClean="0"/>
              <a:t> fades out. The total </a:t>
            </a:r>
            <a:r>
              <a:rPr lang="de-DE" sz="1200" dirty="0" err="1" smtClean="0">
                <a:solidFill>
                  <a:schemeClr val="accent4">
                    <a:lumMod val="50000"/>
                  </a:schemeClr>
                </a:solidFill>
              </a:rPr>
              <a:t>carb</a:t>
            </a:r>
            <a:r>
              <a:rPr lang="de-DE" sz="1200" dirty="0" smtClean="0">
                <a:solidFill>
                  <a:schemeClr val="accent4">
                    <a:lumMod val="50000"/>
                  </a:schemeClr>
                </a:solidFill>
              </a:rPr>
              <a:t> </a:t>
            </a:r>
            <a:r>
              <a:rPr lang="de-DE" sz="1200" dirty="0" err="1" smtClean="0"/>
              <a:t>amount</a:t>
            </a:r>
            <a:r>
              <a:rPr lang="de-DE" sz="1200" dirty="0" smtClean="0"/>
              <a:t> </a:t>
            </a:r>
            <a:r>
              <a:rPr lang="de-DE" sz="1200" dirty="0" err="1" smtClean="0">
                <a:solidFill>
                  <a:schemeClr val="accent4">
                    <a:lumMod val="50000"/>
                  </a:schemeClr>
                </a:solidFill>
              </a:rPr>
              <a:t>exceeding</a:t>
            </a:r>
            <a:r>
              <a:rPr lang="de-DE" sz="1200" dirty="0" smtClean="0">
                <a:solidFill>
                  <a:schemeClr val="accent4">
                    <a:lumMod val="50000"/>
                  </a:schemeClr>
                </a:solidFill>
              </a:rPr>
              <a:t> ~60g, and </a:t>
            </a:r>
            <a:r>
              <a:rPr lang="de-DE" sz="1200" dirty="0" err="1" smtClean="0"/>
              <a:t>fat</a:t>
            </a:r>
            <a:r>
              <a:rPr lang="de-DE" sz="1200" dirty="0" smtClean="0"/>
              <a:t>/</a:t>
            </a:r>
            <a:r>
              <a:rPr lang="de-DE" sz="1200" dirty="0" err="1" smtClean="0"/>
              <a:t>protein</a:t>
            </a:r>
            <a:r>
              <a:rPr lang="de-DE" sz="1200" dirty="0" smtClean="0"/>
              <a:t> </a:t>
            </a:r>
            <a:r>
              <a:rPr lang="de-DE" sz="1200" dirty="0" err="1" smtClean="0"/>
              <a:t>units</a:t>
            </a:r>
            <a:r>
              <a:rPr lang="de-DE" sz="1200" dirty="0" smtClean="0"/>
              <a:t> (</a:t>
            </a:r>
            <a:r>
              <a:rPr lang="de-DE" sz="1200" dirty="0" smtClean="0">
                <a:solidFill>
                  <a:schemeClr val="accent4">
                    <a:lumMod val="50000"/>
                  </a:schemeClr>
                </a:solidFill>
              </a:rPr>
              <a:t>FPU</a:t>
            </a:r>
            <a:r>
              <a:rPr lang="de-DE" sz="1200" dirty="0" smtClean="0"/>
              <a:t>) </a:t>
            </a:r>
            <a:r>
              <a:rPr lang="de-DE" sz="1200" dirty="0" err="1" smtClean="0"/>
              <a:t>determine</a:t>
            </a:r>
            <a:r>
              <a:rPr lang="de-DE" sz="1200" dirty="0" smtClean="0"/>
              <a:t> </a:t>
            </a:r>
            <a:r>
              <a:rPr lang="de-DE" sz="1200" dirty="0" err="1" smtClean="0"/>
              <a:t>the</a:t>
            </a:r>
            <a:r>
              <a:rPr lang="de-DE" sz="1200" dirty="0" smtClean="0"/>
              <a:t> </a:t>
            </a:r>
            <a:r>
              <a:rPr lang="de-DE" sz="1200" dirty="0" err="1" smtClean="0"/>
              <a:t>carb</a:t>
            </a:r>
            <a:r>
              <a:rPr lang="de-DE" sz="1200" dirty="0" smtClean="0"/>
              <a:t> </a:t>
            </a:r>
            <a:r>
              <a:rPr lang="de-DE" sz="1200" dirty="0" err="1" smtClean="0"/>
              <a:t>absorption</a:t>
            </a:r>
            <a:r>
              <a:rPr lang="de-DE" sz="1200" dirty="0" smtClean="0"/>
              <a:t> in </a:t>
            </a:r>
            <a:r>
              <a:rPr lang="de-DE" sz="1200" dirty="0" err="1" smtClean="0"/>
              <a:t>this</a:t>
            </a:r>
            <a:r>
              <a:rPr lang="de-DE" sz="1200" dirty="0" smtClean="0"/>
              <a:t> last </a:t>
            </a:r>
            <a:r>
              <a:rPr lang="de-DE" sz="1200" dirty="0" err="1" smtClean="0"/>
              <a:t>phase</a:t>
            </a:r>
            <a:r>
              <a:rPr lang="de-DE" sz="1200" dirty="0" smtClean="0"/>
              <a:t>. </a:t>
            </a:r>
            <a:r>
              <a:rPr lang="de-DE" sz="1200" dirty="0" smtClean="0">
                <a:solidFill>
                  <a:srgbClr val="0070C0"/>
                </a:solidFill>
              </a:rPr>
              <a:t>In a </a:t>
            </a:r>
            <a:r>
              <a:rPr lang="de-DE" sz="1200" dirty="0" err="1" smtClean="0">
                <a:solidFill>
                  <a:srgbClr val="0070C0"/>
                </a:solidFill>
              </a:rPr>
              <a:t>later</a:t>
            </a:r>
            <a:r>
              <a:rPr lang="de-DE" sz="1200" dirty="0" smtClean="0">
                <a:solidFill>
                  <a:srgbClr val="0070C0"/>
                </a:solidFill>
              </a:rPr>
              <a:t> </a:t>
            </a:r>
            <a:r>
              <a:rPr lang="de-DE" sz="1200" dirty="0" err="1" smtClean="0">
                <a:solidFill>
                  <a:srgbClr val="0070C0"/>
                </a:solidFill>
              </a:rPr>
              <a:t>chapter</a:t>
            </a:r>
            <a:r>
              <a:rPr lang="de-DE" sz="1200" dirty="0" smtClean="0">
                <a:solidFill>
                  <a:srgbClr val="0070C0"/>
                </a:solidFill>
              </a:rPr>
              <a:t> </a:t>
            </a:r>
            <a:r>
              <a:rPr lang="de-DE" sz="1200" dirty="0" err="1" smtClean="0">
                <a:solidFill>
                  <a:srgbClr val="0070C0"/>
                </a:solidFill>
              </a:rPr>
              <a:t>we</a:t>
            </a:r>
            <a:r>
              <a:rPr lang="de-DE" sz="1200" dirty="0" smtClean="0">
                <a:solidFill>
                  <a:srgbClr val="0070C0"/>
                </a:solidFill>
              </a:rPr>
              <a:t> will </a:t>
            </a:r>
            <a:r>
              <a:rPr lang="de-DE" sz="1200" dirty="0" err="1" smtClean="0">
                <a:solidFill>
                  <a:srgbClr val="0070C0"/>
                </a:solidFill>
              </a:rPr>
              <a:t>look</a:t>
            </a:r>
            <a:r>
              <a:rPr lang="de-DE" sz="1200" dirty="0" smtClean="0">
                <a:solidFill>
                  <a:srgbClr val="0070C0"/>
                </a:solidFill>
              </a:rPr>
              <a:t> </a:t>
            </a:r>
            <a:r>
              <a:rPr lang="de-DE" sz="1200" dirty="0" err="1" smtClean="0">
                <a:solidFill>
                  <a:srgbClr val="0070C0"/>
                </a:solidFill>
              </a:rPr>
              <a:t>how</a:t>
            </a:r>
            <a:r>
              <a:rPr lang="de-DE" sz="1200" dirty="0" smtClean="0">
                <a:solidFill>
                  <a:srgbClr val="0070C0"/>
                </a:solidFill>
              </a:rPr>
              <a:t> </a:t>
            </a:r>
            <a:r>
              <a:rPr lang="de-DE" sz="1200" dirty="0" err="1" smtClean="0">
                <a:solidFill>
                  <a:srgbClr val="0070C0"/>
                </a:solidFill>
              </a:rPr>
              <a:t>the</a:t>
            </a:r>
            <a:r>
              <a:rPr lang="de-DE" sz="1200" dirty="0" smtClean="0">
                <a:solidFill>
                  <a:srgbClr val="0070C0"/>
                </a:solidFill>
              </a:rPr>
              <a:t> </a:t>
            </a:r>
            <a:r>
              <a:rPr lang="de-DE" sz="1200" dirty="0" err="1" smtClean="0">
                <a:solidFill>
                  <a:srgbClr val="0070C0"/>
                </a:solidFill>
              </a:rPr>
              <a:t>utilized</a:t>
            </a:r>
            <a:r>
              <a:rPr lang="de-DE" sz="1200" dirty="0" smtClean="0">
                <a:solidFill>
                  <a:srgbClr val="0070C0"/>
                </a:solidFill>
              </a:rPr>
              <a:t> </a:t>
            </a:r>
            <a:r>
              <a:rPr lang="de-DE" sz="1200" dirty="0" err="1" smtClean="0">
                <a:solidFill>
                  <a:srgbClr val="0070C0"/>
                </a:solidFill>
              </a:rPr>
              <a:t>looping</a:t>
            </a:r>
            <a:r>
              <a:rPr lang="de-DE" sz="1200" dirty="0" smtClean="0">
                <a:solidFill>
                  <a:srgbClr val="0070C0"/>
                </a:solidFill>
              </a:rPr>
              <a:t> </a:t>
            </a:r>
            <a:r>
              <a:rPr lang="de-DE" sz="1200" dirty="0" err="1" smtClean="0">
                <a:solidFill>
                  <a:srgbClr val="0070C0"/>
                </a:solidFill>
              </a:rPr>
              <a:t>algorithm</a:t>
            </a:r>
            <a:r>
              <a:rPr lang="de-DE" sz="1200" dirty="0" smtClean="0">
                <a:solidFill>
                  <a:srgbClr val="0070C0"/>
                </a:solidFill>
              </a:rPr>
              <a:t>, and </a:t>
            </a:r>
            <a:r>
              <a:rPr lang="de-DE" sz="1200" dirty="0" err="1" smtClean="0">
                <a:solidFill>
                  <a:srgbClr val="0070C0"/>
                </a:solidFill>
              </a:rPr>
              <a:t>the</a:t>
            </a:r>
            <a:r>
              <a:rPr lang="de-DE" sz="1200" dirty="0" smtClean="0">
                <a:solidFill>
                  <a:srgbClr val="0070C0"/>
                </a:solidFill>
              </a:rPr>
              <a:t> </a:t>
            </a:r>
            <a:r>
              <a:rPr lang="de-DE" sz="1200" dirty="0" err="1" smtClean="0">
                <a:solidFill>
                  <a:srgbClr val="0070C0"/>
                </a:solidFill>
              </a:rPr>
              <a:t>settings</a:t>
            </a:r>
            <a:r>
              <a:rPr lang="de-DE" sz="1200" dirty="0" smtClean="0">
                <a:solidFill>
                  <a:srgbClr val="0070C0"/>
                </a:solidFill>
              </a:rPr>
              <a:t>, </a:t>
            </a:r>
            <a:r>
              <a:rPr lang="de-DE" sz="1200" dirty="0" err="1" smtClean="0">
                <a:solidFill>
                  <a:srgbClr val="0070C0"/>
                </a:solidFill>
              </a:rPr>
              <a:t>deliver</a:t>
            </a:r>
            <a:r>
              <a:rPr lang="de-DE" sz="1200" dirty="0" smtClean="0">
                <a:solidFill>
                  <a:srgbClr val="0070C0"/>
                </a:solidFill>
              </a:rPr>
              <a:t> </a:t>
            </a:r>
            <a:r>
              <a:rPr lang="de-DE" sz="1200" dirty="0" err="1" smtClean="0">
                <a:solidFill>
                  <a:srgbClr val="0070C0"/>
                </a:solidFill>
              </a:rPr>
              <a:t>suitable</a:t>
            </a:r>
            <a:r>
              <a:rPr lang="de-DE" sz="1200" dirty="0" smtClean="0">
                <a:solidFill>
                  <a:srgbClr val="0070C0"/>
                </a:solidFill>
              </a:rPr>
              <a:t> </a:t>
            </a:r>
            <a:r>
              <a:rPr lang="de-DE" sz="1200" dirty="0" err="1" smtClean="0">
                <a:solidFill>
                  <a:srgbClr val="0070C0"/>
                </a:solidFill>
              </a:rPr>
              <a:t>insulin</a:t>
            </a:r>
            <a:r>
              <a:rPr lang="de-DE" sz="1200" dirty="0" smtClean="0">
                <a:solidFill>
                  <a:srgbClr val="0070C0"/>
                </a:solidFill>
              </a:rPr>
              <a:t> </a:t>
            </a:r>
            <a:r>
              <a:rPr lang="de-DE" sz="1200" dirty="0" err="1" smtClean="0">
                <a:solidFill>
                  <a:srgbClr val="0070C0"/>
                </a:solidFill>
              </a:rPr>
              <a:t>then</a:t>
            </a:r>
            <a:r>
              <a:rPr lang="de-DE" sz="1200" dirty="0" smtClean="0">
                <a:solidFill>
                  <a:srgbClr val="0070C0"/>
                </a:solidFill>
              </a:rPr>
              <a:t>.</a:t>
            </a:r>
            <a:endParaRPr lang="de-DE" b="1" baseline="0" dirty="0" smtClean="0"/>
          </a:p>
          <a:p>
            <a:r>
              <a:rPr lang="de-DE" b="1"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1" u="none" kern="1200" dirty="0" err="1" smtClean="0">
                <a:solidFill>
                  <a:schemeClr val="tx1"/>
                </a:solidFill>
                <a:effectLst/>
                <a:latin typeface="+mn-lt"/>
                <a:ea typeface="+mn-ea"/>
                <a:cs typeface="+mn-cs"/>
              </a:rPr>
              <a:t>AndroidAPS</a:t>
            </a:r>
            <a:r>
              <a:rPr lang="de-DE" sz="1200" i="1" u="none" kern="1200" dirty="0" smtClean="0">
                <a:solidFill>
                  <a:schemeClr val="tx1"/>
                </a:solidFill>
                <a:effectLst/>
                <a:latin typeface="+mn-lt"/>
                <a:ea typeface="+mn-ea"/>
                <a:cs typeface="+mn-cs"/>
              </a:rPr>
              <a:t>:</a:t>
            </a:r>
            <a:r>
              <a:rPr lang="de-DE" sz="1200" i="1" u="none" kern="1200" baseline="0" dirty="0" smtClean="0">
                <a:solidFill>
                  <a:schemeClr val="tx1"/>
                </a:solidFill>
                <a:effectLst/>
                <a:latin typeface="+mn-lt"/>
                <a:ea typeface="+mn-ea"/>
                <a:cs typeface="+mn-cs"/>
              </a:rPr>
              <a:t> </a:t>
            </a:r>
            <a:r>
              <a:rPr lang="de-DE" sz="1200" i="1" u="none" kern="1200" dirty="0" smtClean="0">
                <a:solidFill>
                  <a:schemeClr val="tx1"/>
                </a:solidFill>
                <a:effectLst/>
                <a:latin typeface="+mn-lt"/>
                <a:ea typeface="+mn-ea"/>
                <a:cs typeface="+mn-cs"/>
              </a:rPr>
              <a:t>COB </a:t>
            </a:r>
            <a:r>
              <a:rPr lang="de-DE" sz="1200" i="1" u="none" kern="1200" dirty="0" err="1" smtClean="0">
                <a:solidFill>
                  <a:schemeClr val="tx1"/>
                </a:solidFill>
                <a:effectLst/>
                <a:latin typeface="+mn-lt"/>
                <a:ea typeface="+mn-ea"/>
                <a:cs typeface="+mn-cs"/>
              </a:rPr>
              <a:t>calculation</a:t>
            </a:r>
            <a:r>
              <a:rPr lang="de-DE" sz="1200" i="1" u="none" kern="1200" dirty="0" smtClean="0">
                <a:solidFill>
                  <a:schemeClr val="tx1"/>
                </a:solidFill>
                <a:effectLst/>
                <a:latin typeface="+mn-lt"/>
                <a:ea typeface="+mn-ea"/>
                <a:cs typeface="+mn-cs"/>
              </a:rPr>
              <a:t> — </a:t>
            </a:r>
            <a:r>
              <a:rPr lang="de-DE" sz="1200" i="1" u="none" kern="1200" baseline="0" dirty="0" smtClean="0">
                <a:solidFill>
                  <a:schemeClr val="tx1"/>
                </a:solidFill>
                <a:effectLst/>
                <a:latin typeface="+mn-lt"/>
                <a:ea typeface="+mn-ea"/>
                <a:cs typeface="+mn-cs"/>
              </a:rPr>
              <a:t> </a:t>
            </a:r>
            <a:r>
              <a:rPr lang="de-DE" sz="1200" i="1" u="none" kern="1200" dirty="0" smtClean="0">
                <a:solidFill>
                  <a:schemeClr val="tx1"/>
                </a:solidFill>
                <a:effectLst/>
                <a:latin typeface="+mn-lt"/>
                <a:ea typeface="+mn-ea"/>
                <a:cs typeface="+mn-cs"/>
              </a:rPr>
              <a:t>https://androidaps.readthedocs.io/en/latest/Usage/COB-calculation.html?highlight=cob%20calculation#cob-calculation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1" u="none" kern="1200" dirty="0" smtClean="0">
                <a:solidFill>
                  <a:schemeClr val="tx1"/>
                </a:solidFill>
                <a:effectLst/>
                <a:latin typeface="+mn-lt"/>
                <a:ea typeface="+mn-ea"/>
                <a:cs typeface="+mn-cs"/>
              </a:rPr>
              <a:t> </a:t>
            </a:r>
            <a:r>
              <a:rPr lang="de-DE" sz="1200" i="1" u="sng" kern="1200" dirty="0" smtClean="0">
                <a:solidFill>
                  <a:schemeClr val="tx1"/>
                </a:solidFill>
                <a:effectLst/>
                <a:latin typeface="+mn-lt"/>
                <a:ea typeface="+mn-ea"/>
                <a:cs typeface="+mn-cs"/>
                <a:hlinkClick r:id="rId3"/>
              </a:rPr>
              <a:t>https://androidaps.readthedocs.io/en/latest/CROWDIN/de/Usage/COB-calculation.html#erkennung-fehlerhafter-cob-werte</a:t>
            </a:r>
            <a:endParaRPr lang="de-DE" sz="1200" i="1" u="sng"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1" u="none" kern="1200" dirty="0" smtClean="0">
                <a:solidFill>
                  <a:schemeClr val="tx1"/>
                </a:solidFill>
                <a:effectLst/>
                <a:latin typeface="+mn-lt"/>
                <a:ea typeface="+mn-ea"/>
                <a:cs typeface="+mn-cs"/>
              </a:rPr>
              <a:t>Dana Lewis:  </a:t>
            </a:r>
            <a:r>
              <a:rPr lang="de-DE" i="1" baseline="0" dirty="0" smtClean="0">
                <a:solidFill>
                  <a:schemeClr val="tx1"/>
                </a:solidFill>
              </a:rPr>
              <a:t>https://de.loopercommunity.org/uploads/short-url/grgfNjbECtyau5nwtQH8xhaMRyI.pdf </a:t>
            </a:r>
            <a:endParaRPr lang="de-DE" i="1" dirty="0" smtClean="0">
              <a:solidFill>
                <a:schemeClr val="tx1"/>
              </a:solidFill>
            </a:endParaRPr>
          </a:p>
          <a:p>
            <a:endParaRPr lang="de-DE" sz="1200" u="sng" kern="1200" dirty="0" smtClean="0">
              <a:solidFill>
                <a:schemeClr val="tx1"/>
              </a:solidFill>
              <a:effectLst/>
              <a:latin typeface="+mn-lt"/>
              <a:ea typeface="+mn-ea"/>
              <a:cs typeface="+mn-cs"/>
            </a:endParaRPr>
          </a:p>
          <a:p>
            <a:endParaRPr lang="de-DE" sz="1200" u="sng" kern="1200" dirty="0" smtClean="0">
              <a:solidFill>
                <a:schemeClr val="tx1"/>
              </a:solidFill>
              <a:effectLst/>
              <a:latin typeface="+mn-lt"/>
              <a:ea typeface="+mn-ea"/>
              <a:cs typeface="+mn-cs"/>
            </a:endParaRPr>
          </a:p>
          <a:p>
            <a:endParaRPr lang="de-DE" sz="1200" u="sng" kern="1200" dirty="0" smtClean="0">
              <a:solidFill>
                <a:schemeClr val="tx1"/>
              </a:solidFill>
              <a:effectLst/>
              <a:latin typeface="+mn-lt"/>
              <a:ea typeface="+mn-ea"/>
              <a:cs typeface="+mn-cs"/>
            </a:endParaRPr>
          </a:p>
          <a:p>
            <a:endParaRPr lang="de-DE" b="1" baseline="0" dirty="0" smtClean="0"/>
          </a:p>
          <a:p>
            <a:endParaRPr lang="de-DE" b="1" baseline="0" dirty="0"/>
          </a:p>
        </p:txBody>
      </p:sp>
      <p:sp>
        <p:nvSpPr>
          <p:cNvPr id="4" name="Foliennummernplatzhalter 3"/>
          <p:cNvSpPr>
            <a:spLocks noGrp="1"/>
          </p:cNvSpPr>
          <p:nvPr>
            <p:ph type="sldNum" sz="quarter" idx="10"/>
          </p:nvPr>
        </p:nvSpPr>
        <p:spPr/>
        <p:txBody>
          <a:bodyPr/>
          <a:lstStyle/>
          <a:p>
            <a:fld id="{170FF799-14E3-487A-9755-B4D298262597}" type="slidenum">
              <a:rPr lang="de-DE" smtClean="0"/>
              <a:t>15</a:t>
            </a:fld>
            <a:endParaRPr lang="de-DE"/>
          </a:p>
        </p:txBody>
      </p:sp>
    </p:spTree>
    <p:extLst>
      <p:ext uri="{BB962C8B-B14F-4D97-AF65-F5344CB8AC3E}">
        <p14:creationId xmlns:p14="http://schemas.microsoft.com/office/powerpoint/2010/main" val="3747139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a:t>
            </a:r>
            <a:r>
              <a:rPr lang="de-DE" baseline="0" dirty="0" err="1" smtClean="0"/>
              <a:t>the</a:t>
            </a:r>
            <a:r>
              <a:rPr lang="de-DE" baseline="0" dirty="0" smtClean="0"/>
              <a:t> </a:t>
            </a:r>
            <a:r>
              <a:rPr lang="de-DE" baseline="0" dirty="0" err="1" smtClean="0"/>
              <a:t>second</a:t>
            </a:r>
            <a:r>
              <a:rPr lang="de-DE" baseline="0" dirty="0" smtClean="0"/>
              <a:t> </a:t>
            </a:r>
            <a:r>
              <a:rPr lang="de-DE" baseline="0" dirty="0" err="1" smtClean="0"/>
              <a:t>main</a:t>
            </a:r>
            <a:r>
              <a:rPr lang="de-DE" baseline="0" dirty="0" smtClean="0"/>
              <a:t> </a:t>
            </a:r>
            <a:r>
              <a:rPr lang="de-DE" baseline="0" dirty="0" err="1" smtClean="0"/>
              <a:t>chapter</a:t>
            </a:r>
            <a:r>
              <a:rPr lang="de-DE" baseline="0" dirty="0" smtClean="0"/>
              <a:t> </a:t>
            </a:r>
            <a:r>
              <a:rPr lang="de-DE" baseline="0" dirty="0" err="1" smtClean="0"/>
              <a:t>we</a:t>
            </a:r>
            <a:r>
              <a:rPr lang="de-DE" baseline="0" dirty="0" smtClean="0"/>
              <a:t> </a:t>
            </a:r>
            <a:r>
              <a:rPr lang="de-DE" baseline="0" dirty="0" err="1" smtClean="0"/>
              <a:t>look</a:t>
            </a:r>
            <a:r>
              <a:rPr lang="de-DE" baseline="0" dirty="0" smtClean="0"/>
              <a:t>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main</a:t>
            </a:r>
            <a:r>
              <a:rPr lang="de-DE" baseline="0" dirty="0" smtClean="0"/>
              <a:t> </a:t>
            </a:r>
            <a:r>
              <a:rPr lang="de-DE" baseline="0" dirty="0" err="1" smtClean="0"/>
              <a:t>meal</a:t>
            </a:r>
            <a:r>
              <a:rPr lang="de-DE" baseline="0" dirty="0" smtClean="0"/>
              <a:t> </a:t>
            </a:r>
            <a:r>
              <a:rPr lang="de-DE" baseline="0" dirty="0" err="1" smtClean="0"/>
              <a:t>phase</a:t>
            </a:r>
            <a:r>
              <a:rPr lang="de-DE" baseline="0" dirty="0" smtClean="0"/>
              <a:t>, </a:t>
            </a:r>
            <a:r>
              <a:rPr lang="de-DE" baseline="0" dirty="0" err="1" smtClean="0"/>
              <a:t>where</a:t>
            </a:r>
            <a:r>
              <a:rPr lang="de-DE" baseline="0" dirty="0" smtClean="0"/>
              <a:t> in hybrid </a:t>
            </a:r>
            <a:r>
              <a:rPr lang="de-DE" baseline="0" dirty="0" err="1" smtClean="0"/>
              <a:t>closed</a:t>
            </a:r>
            <a:r>
              <a:rPr lang="de-DE" baseline="0" dirty="0" smtClean="0"/>
              <a:t> </a:t>
            </a:r>
            <a:r>
              <a:rPr lang="de-DE" baseline="0" dirty="0" err="1" smtClean="0"/>
              <a:t>loop</a:t>
            </a:r>
            <a:r>
              <a:rPr lang="de-DE" baseline="0" dirty="0" smtClean="0"/>
              <a:t>, </a:t>
            </a:r>
            <a:r>
              <a:rPr lang="de-DE" baseline="0" dirty="0" err="1" smtClean="0"/>
              <a:t>the</a:t>
            </a:r>
            <a:r>
              <a:rPr lang="de-DE" baseline="0" dirty="0" smtClean="0"/>
              <a:t> </a:t>
            </a:r>
            <a:r>
              <a:rPr lang="de-DE" baseline="0" dirty="0" err="1" smtClean="0"/>
              <a:t>user</a:t>
            </a:r>
            <a:r>
              <a:rPr lang="de-DE" baseline="0" dirty="0" smtClean="0"/>
              <a:t> </a:t>
            </a:r>
            <a:r>
              <a:rPr lang="de-DE" baseline="0" dirty="0" err="1" smtClean="0"/>
              <a:t>issues</a:t>
            </a:r>
            <a:r>
              <a:rPr lang="de-DE" baseline="0" dirty="0" smtClean="0"/>
              <a:t> a </a:t>
            </a:r>
            <a:r>
              <a:rPr lang="de-DE" baseline="0" dirty="0" err="1" smtClean="0"/>
              <a:t>bolus</a:t>
            </a:r>
            <a:r>
              <a:rPr lang="de-DE" baseline="0" dirty="0" smtClean="0"/>
              <a:t>. </a:t>
            </a:r>
          </a:p>
          <a:p>
            <a:r>
              <a:rPr lang="de-DE" baseline="0" dirty="0" err="1" smtClean="0"/>
              <a:t>Very</a:t>
            </a:r>
            <a:r>
              <a:rPr lang="de-DE" baseline="0" dirty="0" smtClean="0"/>
              <a:t> </a:t>
            </a:r>
            <a:r>
              <a:rPr lang="de-DE" baseline="0" dirty="0" err="1" smtClean="0"/>
              <a:t>much</a:t>
            </a:r>
            <a:r>
              <a:rPr lang="de-DE" baseline="0" dirty="0" smtClean="0"/>
              <a:t> like in </a:t>
            </a:r>
            <a:r>
              <a:rPr lang="de-DE" baseline="0" dirty="0" err="1" smtClean="0"/>
              <a:t>conventional</a:t>
            </a:r>
            <a:r>
              <a:rPr lang="de-DE" baseline="0" dirty="0" smtClean="0"/>
              <a:t> </a:t>
            </a:r>
            <a:r>
              <a:rPr lang="de-DE" baseline="0" dirty="0" err="1" smtClean="0"/>
              <a:t>diabetes</a:t>
            </a:r>
            <a:r>
              <a:rPr lang="de-DE" baseline="0" dirty="0" smtClean="0"/>
              <a:t> </a:t>
            </a:r>
            <a:r>
              <a:rPr lang="de-DE" baseline="0" dirty="0" err="1" smtClean="0"/>
              <a:t>management</a:t>
            </a:r>
            <a:r>
              <a:rPr lang="de-DE" baseline="0" dirty="0" smtClean="0"/>
              <a:t>, </a:t>
            </a:r>
            <a:r>
              <a:rPr lang="de-DE" baseline="0" dirty="0" err="1" smtClean="0"/>
              <a:t>the</a:t>
            </a:r>
            <a:r>
              <a:rPr lang="de-DE" baseline="0" dirty="0" smtClean="0"/>
              <a:t> </a:t>
            </a:r>
            <a:r>
              <a:rPr lang="de-DE" baseline="0" dirty="0" err="1" smtClean="0"/>
              <a:t>bolus</a:t>
            </a:r>
            <a:r>
              <a:rPr lang="de-DE" baseline="0" dirty="0" smtClean="0"/>
              <a:t> </a:t>
            </a:r>
            <a:r>
              <a:rPr lang="de-DE" baseline="0" dirty="0" err="1" smtClean="0"/>
              <a:t>size</a:t>
            </a:r>
            <a:r>
              <a:rPr lang="de-DE" baseline="0" dirty="0" smtClean="0"/>
              <a:t> </a:t>
            </a:r>
            <a:r>
              <a:rPr lang="de-DE" baseline="0" dirty="0" err="1" smtClean="0"/>
              <a:t>is</a:t>
            </a:r>
            <a:r>
              <a:rPr lang="de-DE" baseline="0" dirty="0" smtClean="0"/>
              <a:t> </a:t>
            </a:r>
            <a:r>
              <a:rPr lang="de-DE" baseline="0" dirty="0" err="1" smtClean="0"/>
              <a:t>calculated</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carbs</a:t>
            </a:r>
            <a:r>
              <a:rPr lang="de-DE" baseline="0" dirty="0" smtClean="0"/>
              <a:t>, </a:t>
            </a:r>
            <a:r>
              <a:rPr lang="de-DE" baseline="0" dirty="0" err="1" smtClean="0"/>
              <a:t>by</a:t>
            </a:r>
            <a:r>
              <a:rPr lang="de-DE" baseline="0" dirty="0" smtClean="0"/>
              <a:t> </a:t>
            </a:r>
            <a:r>
              <a:rPr lang="de-DE" baseline="0" dirty="0" err="1" smtClean="0"/>
              <a:t>dividing</a:t>
            </a:r>
            <a:r>
              <a:rPr lang="de-DE" baseline="0" dirty="0" smtClean="0"/>
              <a:t> </a:t>
            </a:r>
            <a:r>
              <a:rPr lang="de-DE" baseline="0" dirty="0" err="1" smtClean="0"/>
              <a:t>through</a:t>
            </a:r>
            <a:r>
              <a:rPr lang="de-DE" baseline="0" dirty="0" smtClean="0"/>
              <a:t> a user-</a:t>
            </a:r>
            <a:r>
              <a:rPr lang="de-DE" baseline="0" dirty="0" err="1" smtClean="0"/>
              <a:t>specific</a:t>
            </a:r>
            <a:r>
              <a:rPr lang="de-DE" baseline="0" dirty="0" smtClean="0"/>
              <a:t> (and time-</a:t>
            </a:r>
            <a:r>
              <a:rPr lang="de-DE" baseline="0" dirty="0" err="1" smtClean="0"/>
              <a:t>of</a:t>
            </a:r>
            <a:r>
              <a:rPr lang="de-DE" baseline="0" dirty="0" smtClean="0"/>
              <a:t>-</a:t>
            </a:r>
            <a:r>
              <a:rPr lang="de-DE" baseline="0" dirty="0" err="1" smtClean="0"/>
              <a:t>day-specific</a:t>
            </a:r>
            <a:r>
              <a:rPr lang="de-DE" baseline="0" dirty="0" smtClean="0"/>
              <a:t>) </a:t>
            </a:r>
            <a:r>
              <a:rPr lang="de-DE" baseline="0" dirty="0" err="1" smtClean="0"/>
              <a:t>carb</a:t>
            </a:r>
            <a:r>
              <a:rPr lang="de-DE" baseline="0" dirty="0" smtClean="0"/>
              <a:t> </a:t>
            </a:r>
            <a:r>
              <a:rPr lang="de-DE" baseline="0" dirty="0" err="1" smtClean="0"/>
              <a:t>ratio</a:t>
            </a:r>
            <a:r>
              <a:rPr lang="de-DE" baseline="0" dirty="0" smtClean="0"/>
              <a:t> (IC). </a:t>
            </a:r>
          </a:p>
          <a:p>
            <a:r>
              <a:rPr lang="de-DE" baseline="0" dirty="0" smtClean="0"/>
              <a:t>The </a:t>
            </a:r>
            <a:r>
              <a:rPr lang="de-DE" baseline="0" dirty="0" err="1" smtClean="0"/>
              <a:t>kinetics</a:t>
            </a:r>
            <a:r>
              <a:rPr lang="de-DE" baseline="0" dirty="0" smtClean="0"/>
              <a:t> </a:t>
            </a:r>
            <a:r>
              <a:rPr lang="de-DE" baseline="0" dirty="0" err="1" smtClean="0"/>
              <a:t>of</a:t>
            </a:r>
            <a:r>
              <a:rPr lang="de-DE" baseline="0" dirty="0" smtClean="0"/>
              <a:t> </a:t>
            </a:r>
            <a:r>
              <a:rPr lang="de-DE" baseline="0" dirty="0" err="1" smtClean="0"/>
              <a:t>carb</a:t>
            </a:r>
            <a:r>
              <a:rPr lang="de-DE" baseline="0" dirty="0" smtClean="0"/>
              <a:t> </a:t>
            </a:r>
            <a:r>
              <a:rPr lang="de-DE" baseline="0" dirty="0" err="1" smtClean="0"/>
              <a:t>absorption</a:t>
            </a:r>
            <a:r>
              <a:rPr lang="de-DE" baseline="0" dirty="0" smtClean="0"/>
              <a:t> </a:t>
            </a:r>
            <a:r>
              <a:rPr lang="de-DE" baseline="0" dirty="0" err="1" smtClean="0"/>
              <a:t>vs</a:t>
            </a:r>
            <a:r>
              <a:rPr lang="de-DE" baseline="0" dirty="0" smtClean="0"/>
              <a:t> </a:t>
            </a:r>
            <a:r>
              <a:rPr lang="de-DE" baseline="0" dirty="0" err="1" smtClean="0"/>
              <a:t>insulin</a:t>
            </a:r>
            <a:r>
              <a:rPr lang="de-DE" baseline="0" dirty="0" smtClean="0"/>
              <a:t> </a:t>
            </a:r>
            <a:r>
              <a:rPr lang="de-DE" baseline="0" dirty="0" err="1" smtClean="0"/>
              <a:t>activity</a:t>
            </a:r>
            <a:r>
              <a:rPr lang="de-DE" baseline="0" dirty="0" smtClean="0"/>
              <a:t> must </a:t>
            </a:r>
            <a:r>
              <a:rPr lang="de-DE" baseline="0" dirty="0" err="1" smtClean="0"/>
              <a:t>be</a:t>
            </a:r>
            <a:r>
              <a:rPr lang="de-DE" baseline="0" dirty="0" smtClean="0"/>
              <a:t> </a:t>
            </a:r>
            <a:r>
              <a:rPr lang="de-DE" baseline="0" dirty="0" err="1" smtClean="0"/>
              <a:t>considered</a:t>
            </a:r>
            <a:r>
              <a:rPr lang="de-DE" baseline="0" dirty="0" smtClean="0"/>
              <a:t> </a:t>
            </a:r>
            <a:r>
              <a:rPr lang="de-DE" baseline="0" dirty="0" err="1" smtClean="0"/>
              <a:t>for</a:t>
            </a:r>
            <a:r>
              <a:rPr lang="de-DE" baseline="0" dirty="0" smtClean="0"/>
              <a:t> </a:t>
            </a:r>
            <a:r>
              <a:rPr lang="de-DE" baseline="0" dirty="0" err="1" smtClean="0"/>
              <a:t>timing</a:t>
            </a:r>
            <a:r>
              <a:rPr lang="de-DE" baseline="0" dirty="0" smtClean="0"/>
              <a:t> </a:t>
            </a:r>
            <a:r>
              <a:rPr lang="de-DE" baseline="0" dirty="0" err="1" smtClean="0"/>
              <a:t>the</a:t>
            </a:r>
            <a:r>
              <a:rPr lang="de-DE" baseline="0" dirty="0" smtClean="0"/>
              <a:t> </a:t>
            </a:r>
            <a:r>
              <a:rPr lang="de-DE" baseline="0" dirty="0" err="1" smtClean="0"/>
              <a:t>bolus</a:t>
            </a:r>
            <a:r>
              <a:rPr lang="de-DE" baseline="0" dirty="0" smtClean="0"/>
              <a:t> </a:t>
            </a:r>
            <a:r>
              <a:rPr lang="de-DE" baseline="0" dirty="0" err="1" smtClean="0"/>
              <a:t>right</a:t>
            </a:r>
            <a:r>
              <a:rPr lang="de-DE" baseline="0" dirty="0" smtClean="0"/>
              <a:t>. </a:t>
            </a:r>
          </a:p>
          <a:p>
            <a:r>
              <a:rPr lang="de-DE" baseline="0" dirty="0" smtClean="0"/>
              <a:t>This </a:t>
            </a:r>
            <a:r>
              <a:rPr lang="de-DE" baseline="0" dirty="0" err="1" smtClean="0"/>
              <a:t>does</a:t>
            </a:r>
            <a:r>
              <a:rPr lang="de-DE" baseline="0" dirty="0" smtClean="0"/>
              <a:t> </a:t>
            </a:r>
            <a:r>
              <a:rPr lang="de-DE" baseline="0" dirty="0" err="1" smtClean="0"/>
              <a:t>really</a:t>
            </a:r>
            <a:r>
              <a:rPr lang="de-DE" baseline="0" dirty="0" smtClean="0"/>
              <a:t> not </a:t>
            </a:r>
            <a:r>
              <a:rPr lang="de-DE" baseline="0" dirty="0" err="1" smtClean="0"/>
              <a:t>have</a:t>
            </a:r>
            <a:r>
              <a:rPr lang="de-DE" baseline="0" dirty="0" smtClean="0"/>
              <a:t> </a:t>
            </a:r>
            <a:r>
              <a:rPr lang="de-DE" baseline="0" dirty="0" err="1" smtClean="0"/>
              <a:t>much</a:t>
            </a:r>
            <a:r>
              <a:rPr lang="de-DE" baseline="0" dirty="0" smtClean="0"/>
              <a:t> </a:t>
            </a:r>
            <a:r>
              <a:rPr lang="de-DE" baseline="0" dirty="0" err="1" smtClean="0"/>
              <a:t>to</a:t>
            </a:r>
            <a:r>
              <a:rPr lang="de-DE" baseline="0" dirty="0" smtClean="0"/>
              <a:t> do </a:t>
            </a:r>
            <a:r>
              <a:rPr lang="de-DE" baseline="0" dirty="0" err="1" smtClean="0"/>
              <a:t>with</a:t>
            </a:r>
            <a:r>
              <a:rPr lang="de-DE" baseline="0" dirty="0" smtClean="0"/>
              <a:t> </a:t>
            </a:r>
            <a:r>
              <a:rPr lang="de-DE" baseline="0" dirty="0" err="1" smtClean="0"/>
              <a:t>looping</a:t>
            </a:r>
            <a:r>
              <a:rPr lang="de-DE" baseline="0" dirty="0" smtClean="0"/>
              <a:t>. So </a:t>
            </a:r>
            <a:r>
              <a:rPr lang="de-DE" baseline="0" dirty="0" err="1" smtClean="0"/>
              <a:t>it</a:t>
            </a:r>
            <a:r>
              <a:rPr lang="de-DE" baseline="0" dirty="0" smtClean="0"/>
              <a:t> </a:t>
            </a:r>
            <a:r>
              <a:rPr lang="de-DE" baseline="0" dirty="0" err="1" smtClean="0"/>
              <a:t>is</a:t>
            </a:r>
            <a:r>
              <a:rPr lang="de-DE" baseline="0" dirty="0" smtClean="0"/>
              <a:t> a </a:t>
            </a:r>
            <a:r>
              <a:rPr lang="de-DE" baseline="0" dirty="0" err="1" smtClean="0"/>
              <a:t>brief</a:t>
            </a:r>
            <a:r>
              <a:rPr lang="de-DE" baseline="0" dirty="0" smtClean="0"/>
              <a:t> </a:t>
            </a:r>
            <a:r>
              <a:rPr lang="de-DE" baseline="0" dirty="0" err="1" smtClean="0"/>
              <a:t>chapter</a:t>
            </a:r>
            <a:r>
              <a:rPr lang="de-DE" baseline="0" dirty="0" smtClean="0"/>
              <a:t>, and </a:t>
            </a:r>
            <a:r>
              <a:rPr lang="de-DE" baseline="0" dirty="0" err="1" smtClean="0"/>
              <a:t>we</a:t>
            </a:r>
            <a:r>
              <a:rPr lang="de-DE" baseline="0" dirty="0" smtClean="0"/>
              <a:t> will </a:t>
            </a:r>
            <a:r>
              <a:rPr lang="de-DE" baseline="0" dirty="0" err="1" smtClean="0"/>
              <a:t>conclude</a:t>
            </a:r>
            <a:r>
              <a:rPr lang="de-DE" baseline="0" dirty="0" smtClean="0"/>
              <a:t> </a:t>
            </a:r>
            <a:r>
              <a:rPr lang="de-DE" baseline="0" dirty="0" err="1" smtClean="0"/>
              <a:t>it</a:t>
            </a:r>
            <a:r>
              <a:rPr lang="de-DE" baseline="0" dirty="0" smtClean="0"/>
              <a:t> </a:t>
            </a:r>
            <a:r>
              <a:rPr lang="de-DE" baseline="0" dirty="0" err="1" smtClean="0"/>
              <a:t>with</a:t>
            </a:r>
            <a:r>
              <a:rPr lang="de-DE" baseline="0" dirty="0" smtClean="0"/>
              <a:t> </a:t>
            </a:r>
            <a:r>
              <a:rPr lang="de-DE" baseline="0" dirty="0" err="1" smtClean="0"/>
              <a:t>some</a:t>
            </a:r>
            <a:r>
              <a:rPr lang="de-DE" baseline="0" dirty="0" smtClean="0"/>
              <a:t> </a:t>
            </a:r>
            <a:r>
              <a:rPr lang="de-DE" baseline="0" dirty="0" err="1" smtClean="0"/>
              <a:t>considerations</a:t>
            </a:r>
            <a:r>
              <a:rPr lang="de-DE" baseline="0" dirty="0" smtClean="0"/>
              <a:t> on </a:t>
            </a:r>
            <a:r>
              <a:rPr lang="de-DE" baseline="0" dirty="0" err="1" smtClean="0"/>
              <a:t>the</a:t>
            </a:r>
            <a:r>
              <a:rPr lang="de-DE" baseline="0" dirty="0" smtClean="0"/>
              <a:t> </a:t>
            </a:r>
            <a:r>
              <a:rPr lang="de-DE" baseline="0" dirty="0" err="1" smtClean="0"/>
              <a:t>accompanying</a:t>
            </a:r>
            <a:r>
              <a:rPr lang="de-DE" baseline="0" dirty="0" smtClean="0"/>
              <a:t>, and </a:t>
            </a:r>
            <a:r>
              <a:rPr lang="de-DE" baseline="0" dirty="0" err="1" smtClean="0"/>
              <a:t>during</a:t>
            </a:r>
            <a:r>
              <a:rPr lang="de-DE" baseline="0" dirty="0" smtClean="0"/>
              <a:t> </a:t>
            </a:r>
            <a:r>
              <a:rPr lang="de-DE" baseline="0" dirty="0" err="1" smtClean="0"/>
              <a:t>this</a:t>
            </a:r>
            <a:r>
              <a:rPr lang="de-DE" baseline="0" dirty="0" smtClean="0"/>
              <a:t> </a:t>
            </a:r>
            <a:r>
              <a:rPr lang="de-DE" baseline="0" dirty="0" err="1" smtClean="0"/>
              <a:t>phase</a:t>
            </a:r>
            <a:r>
              <a:rPr lang="de-DE" baseline="0" dirty="0" smtClean="0"/>
              <a:t> </a:t>
            </a:r>
            <a:r>
              <a:rPr lang="de-DE" baseline="0" dirty="0" err="1" smtClean="0"/>
              <a:t>increasing</a:t>
            </a:r>
            <a:r>
              <a:rPr lang="de-DE" baseline="0" dirty="0" smtClean="0"/>
              <a:t>, </a:t>
            </a:r>
            <a:r>
              <a:rPr lang="de-DE" baseline="0" dirty="0" err="1" smtClean="0"/>
              <a:t>co</a:t>
            </a:r>
            <a:r>
              <a:rPr lang="de-DE" baseline="0" dirty="0" smtClean="0"/>
              <a:t>-management </a:t>
            </a:r>
            <a:r>
              <a:rPr lang="de-DE" baseline="0" dirty="0" err="1" smtClean="0"/>
              <a:t>role</a:t>
            </a:r>
            <a:r>
              <a:rPr lang="de-DE" baseline="0" dirty="0" smtClean="0"/>
              <a:t> </a:t>
            </a:r>
            <a:r>
              <a:rPr lang="de-DE" baseline="0" dirty="0" err="1" smtClean="0"/>
              <a:t>the</a:t>
            </a:r>
            <a:r>
              <a:rPr lang="de-DE" baseline="0" dirty="0" smtClean="0"/>
              <a:t> </a:t>
            </a:r>
            <a:r>
              <a:rPr lang="de-DE" baseline="0" dirty="0" err="1" smtClean="0"/>
              <a:t>closed</a:t>
            </a:r>
            <a:r>
              <a:rPr lang="de-DE" baseline="0" dirty="0" smtClean="0"/>
              <a:t> </a:t>
            </a:r>
            <a:r>
              <a:rPr lang="de-DE" baseline="0" dirty="0" err="1" smtClean="0"/>
              <a:t>loop</a:t>
            </a:r>
            <a:r>
              <a:rPr lang="de-DE" baseline="0" dirty="0" smtClean="0"/>
              <a:t> </a:t>
            </a:r>
            <a:r>
              <a:rPr lang="de-DE" baseline="0" dirty="0" err="1" smtClean="0"/>
              <a:t>assumes</a:t>
            </a:r>
            <a:r>
              <a:rPr lang="de-DE" baseline="0" dirty="0" smtClean="0"/>
              <a:t>.</a:t>
            </a:r>
          </a:p>
          <a:p>
            <a:r>
              <a:rPr lang="de-DE" baseline="0" dirty="0" smtClean="0"/>
              <a:t> </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16</a:t>
            </a:fld>
            <a:endParaRPr lang="de-DE"/>
          </a:p>
        </p:txBody>
      </p:sp>
    </p:spTree>
    <p:extLst>
      <p:ext uri="{BB962C8B-B14F-4D97-AF65-F5344CB8AC3E}">
        <p14:creationId xmlns:p14="http://schemas.microsoft.com/office/powerpoint/2010/main" val="1452591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The </a:t>
            </a:r>
            <a:r>
              <a:rPr lang="de-DE" dirty="0" err="1" smtClean="0"/>
              <a:t>start</a:t>
            </a:r>
            <a:r>
              <a:rPr lang="de-DE" dirty="0" smtClean="0"/>
              <a:t> </a:t>
            </a:r>
            <a:r>
              <a:rPr lang="de-DE" dirty="0" err="1" smtClean="0"/>
              <a:t>of</a:t>
            </a:r>
            <a:r>
              <a:rPr lang="de-DE" dirty="0" smtClean="0"/>
              <a:t> a </a:t>
            </a:r>
            <a:r>
              <a:rPr lang="de-DE" dirty="0" err="1" smtClean="0"/>
              <a:t>meal</a:t>
            </a:r>
            <a:r>
              <a:rPr lang="de-DE" dirty="0" smtClean="0"/>
              <a:t>, </a:t>
            </a:r>
            <a:r>
              <a:rPr lang="de-DE" dirty="0" err="1" smtClean="0"/>
              <a:t>with</a:t>
            </a:r>
            <a:r>
              <a:rPr lang="de-DE" dirty="0" smtClean="0"/>
              <a:t> </a:t>
            </a:r>
            <a:r>
              <a:rPr lang="de-DE" dirty="0" err="1" smtClean="0"/>
              <a:t>carbs</a:t>
            </a:r>
            <a:r>
              <a:rPr lang="de-DE" dirty="0" smtClean="0"/>
              <a:t> </a:t>
            </a:r>
            <a:r>
              <a:rPr lang="de-DE" dirty="0" err="1" smtClean="0"/>
              <a:t>getting</a:t>
            </a:r>
            <a:r>
              <a:rPr lang="de-DE" dirty="0" smtClean="0"/>
              <a:t> </a:t>
            </a:r>
            <a:r>
              <a:rPr lang="de-DE" dirty="0" err="1" smtClean="0"/>
              <a:t>absorbed</a:t>
            </a:r>
            <a:r>
              <a:rPr lang="de-DE" dirty="0" smtClean="0"/>
              <a:t>, </a:t>
            </a:r>
            <a:r>
              <a:rPr lang="de-DE" dirty="0" err="1" smtClean="0"/>
              <a:t>can</a:t>
            </a:r>
            <a:r>
              <a:rPr lang="de-DE" dirty="0" smtClean="0"/>
              <a:t> </a:t>
            </a:r>
            <a:r>
              <a:rPr lang="de-DE" dirty="0" err="1" smtClean="0"/>
              <a:t>be</a:t>
            </a:r>
            <a:r>
              <a:rPr lang="de-DE" dirty="0" smtClean="0"/>
              <a:t> </a:t>
            </a:r>
            <a:r>
              <a:rPr lang="de-DE" dirty="0" err="1" smtClean="0"/>
              <a:t>compared</a:t>
            </a:r>
            <a:r>
              <a:rPr lang="de-DE" dirty="0" smtClean="0"/>
              <a:t> </a:t>
            </a:r>
            <a:r>
              <a:rPr lang="de-DE" dirty="0" err="1" smtClean="0"/>
              <a:t>to</a:t>
            </a:r>
            <a:r>
              <a:rPr lang="de-DE" dirty="0" smtClean="0"/>
              <a:t> a </a:t>
            </a:r>
            <a:r>
              <a:rPr lang="de-DE" dirty="0" err="1" smtClean="0"/>
              <a:t>river</a:t>
            </a:r>
            <a:r>
              <a:rPr lang="de-DE" dirty="0" smtClean="0"/>
              <a:t> </a:t>
            </a:r>
            <a:r>
              <a:rPr lang="de-DE" dirty="0" err="1" smtClean="0"/>
              <a:t>streaming</a:t>
            </a:r>
            <a:r>
              <a:rPr lang="de-DE" dirty="0" smtClean="0"/>
              <a:t> in </a:t>
            </a:r>
            <a:r>
              <a:rPr lang="de-DE" dirty="0" err="1" smtClean="0"/>
              <a:t>sideways</a:t>
            </a:r>
            <a:r>
              <a:rPr lang="de-DE" dirty="0" smtClean="0"/>
              <a:t> on </a:t>
            </a:r>
            <a:r>
              <a:rPr lang="de-DE" dirty="0" err="1" smtClean="0"/>
              <a:t>our</a:t>
            </a:r>
            <a:r>
              <a:rPr lang="de-DE" dirty="0" smtClean="0"/>
              <a:t> </a:t>
            </a:r>
            <a:r>
              <a:rPr lang="de-DE" dirty="0" err="1" smtClean="0"/>
              <a:t>paddling</a:t>
            </a:r>
            <a:r>
              <a:rPr lang="de-DE" baseline="0" dirty="0" smtClean="0"/>
              <a:t> tour on </a:t>
            </a:r>
            <a:r>
              <a:rPr lang="de-DE" baseline="0" dirty="0" err="1" smtClean="0"/>
              <a:t>the</a:t>
            </a:r>
            <a:r>
              <a:rPr lang="de-DE" baseline="0" dirty="0" smtClean="0"/>
              <a:t> </a:t>
            </a:r>
            <a:r>
              <a:rPr lang="de-DE" baseline="0" dirty="0" err="1" smtClean="0"/>
              <a:t>lake</a:t>
            </a:r>
            <a:r>
              <a:rPr lang="de-DE" baseline="0" dirty="0" smtClean="0"/>
              <a:t>.</a:t>
            </a:r>
            <a:r>
              <a:rPr lang="de-DE" dirty="0" smtClean="0"/>
              <a:t> </a:t>
            </a:r>
            <a:r>
              <a:rPr lang="de-DE" dirty="0" err="1" smtClean="0"/>
              <a:t>We</a:t>
            </a:r>
            <a:r>
              <a:rPr lang="de-DE" dirty="0" smtClean="0"/>
              <a:t> will </a:t>
            </a:r>
            <a:r>
              <a:rPr lang="de-DE" dirty="0" err="1" smtClean="0"/>
              <a:t>experience</a:t>
            </a:r>
            <a:r>
              <a:rPr lang="de-DE" dirty="0" smtClean="0"/>
              <a:t> a strong </a:t>
            </a:r>
            <a:r>
              <a:rPr lang="de-DE" dirty="0" err="1" smtClean="0"/>
              <a:t>drift</a:t>
            </a:r>
            <a:r>
              <a:rPr lang="de-DE" dirty="0" smtClean="0"/>
              <a:t> </a:t>
            </a:r>
            <a:r>
              <a:rPr lang="de-DE" dirty="0" err="1" smtClean="0"/>
              <a:t>towards</a:t>
            </a:r>
            <a:r>
              <a:rPr lang="de-DE" dirty="0" smtClean="0"/>
              <a:t> </a:t>
            </a:r>
            <a:r>
              <a:rPr lang="de-DE" dirty="0" err="1" smtClean="0"/>
              <a:t>the</a:t>
            </a:r>
            <a:r>
              <a:rPr lang="de-DE" dirty="0" smtClean="0"/>
              <a:t> </a:t>
            </a:r>
            <a:r>
              <a:rPr lang="de-DE" dirty="0" err="1" smtClean="0"/>
              <a:t>yellow</a:t>
            </a:r>
            <a:r>
              <a:rPr lang="de-DE" dirty="0" smtClean="0"/>
              <a:t> </a:t>
            </a:r>
            <a:r>
              <a:rPr lang="de-DE" dirty="0" err="1" smtClean="0"/>
              <a:t>border</a:t>
            </a:r>
            <a:r>
              <a:rPr lang="de-DE" dirty="0" smtClean="0"/>
              <a:t> </a:t>
            </a:r>
            <a:r>
              <a:rPr lang="de-DE" dirty="0" err="1" smtClean="0"/>
              <a:t>of</a:t>
            </a:r>
            <a:r>
              <a:rPr lang="de-DE" dirty="0" smtClean="0"/>
              <a:t> </a:t>
            </a:r>
            <a:r>
              <a:rPr lang="de-DE" dirty="0" err="1" smtClean="0"/>
              <a:t>our</a:t>
            </a:r>
            <a:r>
              <a:rPr lang="de-DE" dirty="0" smtClean="0"/>
              <a:t> </a:t>
            </a:r>
            <a:r>
              <a:rPr lang="de-DE" dirty="0" err="1" smtClean="0"/>
              <a:t>range</a:t>
            </a:r>
            <a:r>
              <a:rPr lang="de-DE" baseline="0" dirty="0" smtClean="0"/>
              <a:t> (~</a:t>
            </a:r>
            <a:r>
              <a:rPr lang="de-DE" baseline="0" dirty="0" err="1" smtClean="0"/>
              <a:t>glucose</a:t>
            </a:r>
            <a:r>
              <a:rPr lang="de-DE" baseline="0" dirty="0" smtClean="0"/>
              <a:t> </a:t>
            </a:r>
            <a:r>
              <a:rPr lang="de-DE" baseline="0" dirty="0" err="1" smtClean="0"/>
              <a:t>sharply</a:t>
            </a:r>
            <a:r>
              <a:rPr lang="de-DE" baseline="0" dirty="0" smtClean="0"/>
              <a:t> </a:t>
            </a:r>
            <a:r>
              <a:rPr lang="de-DE" baseline="0" dirty="0" err="1" smtClean="0"/>
              <a:t>rising</a:t>
            </a:r>
            <a:r>
              <a:rPr lang="de-DE" baseline="0" dirty="0" smtClean="0"/>
              <a:t>). </a:t>
            </a:r>
            <a:r>
              <a:rPr lang="de-DE" baseline="0" dirty="0" err="1" smtClean="0"/>
              <a:t>We</a:t>
            </a:r>
            <a:r>
              <a:rPr lang="de-DE" baseline="0" dirty="0" smtClean="0"/>
              <a:t> must </a:t>
            </a:r>
            <a:r>
              <a:rPr lang="de-DE" baseline="0" dirty="0" err="1" smtClean="0"/>
              <a:t>try</a:t>
            </a:r>
            <a:r>
              <a:rPr lang="de-DE" baseline="0" dirty="0" smtClean="0"/>
              <a:t> </a:t>
            </a:r>
            <a:r>
              <a:rPr lang="de-DE" baseline="0" dirty="0" err="1" smtClean="0"/>
              <a:t>to</a:t>
            </a:r>
            <a:r>
              <a:rPr lang="de-DE" baseline="0" dirty="0" smtClean="0"/>
              <a:t> </a:t>
            </a:r>
            <a:r>
              <a:rPr lang="de-DE" baseline="0" dirty="0" err="1" smtClean="0"/>
              <a:t>counter</a:t>
            </a:r>
            <a:r>
              <a:rPr lang="de-DE" baseline="0" dirty="0" smtClean="0"/>
              <a:t> </a:t>
            </a:r>
            <a:r>
              <a:rPr lang="de-DE" baseline="0" dirty="0" err="1" smtClean="0"/>
              <a:t>with</a:t>
            </a:r>
            <a:r>
              <a:rPr lang="de-DE" baseline="0" dirty="0" smtClean="0"/>
              <a:t> strong </a:t>
            </a:r>
            <a:r>
              <a:rPr lang="de-DE" baseline="0" dirty="0" err="1" smtClean="0"/>
              <a:t>paddling</a:t>
            </a:r>
            <a:r>
              <a:rPr lang="de-DE" baseline="0" dirty="0" smtClean="0"/>
              <a:t> </a:t>
            </a:r>
            <a:r>
              <a:rPr lang="de-DE" baseline="0" dirty="0" err="1" smtClean="0"/>
              <a:t>strokes</a:t>
            </a:r>
            <a:r>
              <a:rPr lang="de-DE" baseline="0" dirty="0" smtClean="0"/>
              <a:t>.</a:t>
            </a:r>
          </a:p>
          <a:p>
            <a:r>
              <a:rPr lang="de-DE" baseline="0" dirty="0" smtClean="0"/>
              <a:t>So </a:t>
            </a:r>
            <a:r>
              <a:rPr lang="de-DE" baseline="0" dirty="0" err="1" smtClean="0"/>
              <a:t>we</a:t>
            </a:r>
            <a:r>
              <a:rPr lang="de-DE" baseline="0" dirty="0" smtClean="0"/>
              <a:t> </a:t>
            </a:r>
            <a:r>
              <a:rPr lang="de-DE" baseline="0" dirty="0" err="1" smtClean="0"/>
              <a:t>give</a:t>
            </a:r>
            <a:r>
              <a:rPr lang="de-DE" baseline="0" dirty="0" smtClean="0"/>
              <a:t> a </a:t>
            </a:r>
            <a:r>
              <a:rPr lang="de-DE" baseline="0" dirty="0" err="1" smtClean="0"/>
              <a:t>big</a:t>
            </a:r>
            <a:r>
              <a:rPr lang="de-DE" baseline="0" dirty="0" smtClean="0"/>
              <a:t> </a:t>
            </a:r>
            <a:r>
              <a:rPr lang="de-DE" baseline="0" dirty="0" err="1" smtClean="0"/>
              <a:t>insulin</a:t>
            </a:r>
            <a:r>
              <a:rPr lang="de-DE" baseline="0" dirty="0" smtClean="0"/>
              <a:t> </a:t>
            </a:r>
            <a:r>
              <a:rPr lang="de-DE" baseline="0" dirty="0" err="1" smtClean="0"/>
              <a:t>bolus</a:t>
            </a:r>
            <a:r>
              <a:rPr lang="de-DE" baseline="0" dirty="0" smtClean="0"/>
              <a:t>; </a:t>
            </a:r>
            <a:r>
              <a:rPr lang="de-DE" baseline="0" dirty="0" err="1" smtClean="0"/>
              <a:t>both</a:t>
            </a:r>
            <a:r>
              <a:rPr lang="de-DE" baseline="0" dirty="0" smtClean="0"/>
              <a:t> </a:t>
            </a:r>
            <a:r>
              <a:rPr lang="de-DE" baseline="0" dirty="0" err="1" smtClean="0"/>
              <a:t>AndroidAPS</a:t>
            </a:r>
            <a:r>
              <a:rPr lang="de-DE" baseline="0" dirty="0" smtClean="0"/>
              <a:t> and iOS Loop also </a:t>
            </a:r>
            <a:r>
              <a:rPr lang="de-DE" baseline="0" dirty="0" err="1" smtClean="0"/>
              <a:t>allow</a:t>
            </a:r>
            <a:r>
              <a:rPr lang="de-DE" baseline="0" dirty="0" smtClean="0"/>
              <a:t> additional 2 </a:t>
            </a:r>
            <a:r>
              <a:rPr lang="de-DE" baseline="0" dirty="0" err="1" smtClean="0"/>
              <a:t>hours</a:t>
            </a:r>
            <a:r>
              <a:rPr lang="de-DE" baseline="0" dirty="0" smtClean="0"/>
              <a:t> </a:t>
            </a:r>
            <a:r>
              <a:rPr lang="de-DE" baseline="0" dirty="0" err="1" smtClean="0"/>
              <a:t>worth</a:t>
            </a:r>
            <a:r>
              <a:rPr lang="de-DE" baseline="0" dirty="0" smtClean="0"/>
              <a:t> </a:t>
            </a:r>
            <a:r>
              <a:rPr lang="de-DE" baseline="0" dirty="0" err="1" smtClean="0"/>
              <a:t>of</a:t>
            </a:r>
            <a:r>
              <a:rPr lang="de-DE" baseline="0" dirty="0" smtClean="0"/>
              <a:t> basal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pulled</a:t>
            </a:r>
            <a:r>
              <a:rPr lang="de-DE" baseline="0" dirty="0" smtClean="0"/>
              <a:t> </a:t>
            </a:r>
            <a:r>
              <a:rPr lang="de-DE" baseline="0" dirty="0" err="1" smtClean="0"/>
              <a:t>into</a:t>
            </a:r>
            <a:r>
              <a:rPr lang="de-DE" baseline="0" dirty="0" smtClean="0"/>
              <a:t> </a:t>
            </a:r>
            <a:r>
              <a:rPr lang="de-DE" baseline="0" dirty="0" err="1" smtClean="0"/>
              <a:t>our</a:t>
            </a:r>
            <a:r>
              <a:rPr lang="de-DE" baseline="0" dirty="0" smtClean="0"/>
              <a:t> </a:t>
            </a:r>
            <a:r>
              <a:rPr lang="de-DE" baseline="0" dirty="0" err="1" smtClean="0"/>
              <a:t>bolus</a:t>
            </a:r>
            <a:r>
              <a:rPr lang="de-DE" baseline="0" dirty="0" smtClean="0"/>
              <a:t> – </a:t>
            </a:r>
            <a:r>
              <a:rPr lang="de-DE" baseline="0" dirty="0" err="1" smtClean="0"/>
              <a:t>the</a:t>
            </a:r>
            <a:r>
              <a:rPr lang="de-DE" baseline="0" dirty="0" smtClean="0"/>
              <a:t> so-</a:t>
            </a:r>
            <a:r>
              <a:rPr lang="de-DE" baseline="0" dirty="0" err="1" smtClean="0"/>
              <a:t>called</a:t>
            </a:r>
            <a:r>
              <a:rPr lang="de-DE" baseline="0" dirty="0" smtClean="0"/>
              <a:t> Superbolus - </a:t>
            </a:r>
            <a:r>
              <a:rPr lang="de-DE" baseline="0" dirty="0" err="1" smtClean="0"/>
              <a:t>for</a:t>
            </a:r>
            <a:r>
              <a:rPr lang="de-DE" baseline="0" dirty="0" smtClean="0"/>
              <a:t> </a:t>
            </a:r>
            <a:r>
              <a:rPr lang="de-DE" baseline="0" dirty="0" err="1" smtClean="0"/>
              <a:t>maximum</a:t>
            </a:r>
            <a:r>
              <a:rPr lang="de-DE" baseline="0" dirty="0" smtClean="0"/>
              <a:t> </a:t>
            </a:r>
            <a:r>
              <a:rPr lang="de-DE" baseline="0" dirty="0" err="1" smtClean="0"/>
              <a:t>boost</a:t>
            </a:r>
            <a:r>
              <a:rPr lang="de-DE" baseline="0" dirty="0" smtClean="0"/>
              <a:t> and counter-action „</a:t>
            </a:r>
            <a:r>
              <a:rPr lang="de-DE" baseline="0" dirty="0" err="1" smtClean="0"/>
              <a:t>against</a:t>
            </a:r>
            <a:r>
              <a:rPr lang="de-DE" baseline="0" dirty="0" smtClean="0"/>
              <a:t>“ </a:t>
            </a:r>
            <a:r>
              <a:rPr lang="de-DE" baseline="0" dirty="0" err="1" smtClean="0"/>
              <a:t>the</a:t>
            </a:r>
            <a:r>
              <a:rPr lang="de-DE" baseline="0" dirty="0" smtClean="0"/>
              <a:t> </a:t>
            </a:r>
            <a:r>
              <a:rPr lang="de-DE" baseline="0" dirty="0" err="1" smtClean="0"/>
              <a:t>carbs</a:t>
            </a:r>
            <a:r>
              <a:rPr lang="de-DE" baseline="0" dirty="0" smtClean="0"/>
              <a:t>.</a:t>
            </a:r>
          </a:p>
          <a:p>
            <a:r>
              <a:rPr lang="de-DE" sz="1200" dirty="0" smtClean="0"/>
              <a:t>Still, </a:t>
            </a:r>
            <a:r>
              <a:rPr lang="de-DE" sz="1200" dirty="0" err="1" smtClean="0"/>
              <a:t>our</a:t>
            </a:r>
            <a:r>
              <a:rPr lang="de-DE" sz="1200" dirty="0" smtClean="0"/>
              <a:t> </a:t>
            </a:r>
            <a:r>
              <a:rPr lang="de-DE" sz="1200" dirty="0" err="1" smtClean="0"/>
              <a:t>boat</a:t>
            </a:r>
            <a:r>
              <a:rPr lang="de-DE" sz="1200" dirty="0" smtClean="0"/>
              <a:t> will </a:t>
            </a:r>
            <a:r>
              <a:rPr lang="de-DE" sz="1200" dirty="0" err="1" smtClean="0"/>
              <a:t>no</a:t>
            </a:r>
            <a:r>
              <a:rPr lang="de-DE" sz="1200" dirty="0" smtClean="0"/>
              <a:t> </a:t>
            </a:r>
            <a:r>
              <a:rPr lang="de-DE" sz="1200" dirty="0" err="1" smtClean="0"/>
              <a:t>doubt</a:t>
            </a:r>
            <a:r>
              <a:rPr lang="de-DE" sz="1200" dirty="0" smtClean="0"/>
              <a:t> </a:t>
            </a:r>
            <a:r>
              <a:rPr lang="de-DE" sz="1200" dirty="0" err="1" smtClean="0"/>
              <a:t>be</a:t>
            </a:r>
            <a:r>
              <a:rPr lang="de-DE" sz="1200" dirty="0" smtClean="0"/>
              <a:t> </a:t>
            </a:r>
            <a:r>
              <a:rPr lang="de-DE" sz="1200" dirty="0" err="1" smtClean="0"/>
              <a:t>pushed</a:t>
            </a:r>
            <a:r>
              <a:rPr lang="de-DE" sz="1200" dirty="0" smtClean="0"/>
              <a:t> </a:t>
            </a:r>
            <a:r>
              <a:rPr lang="de-DE" sz="1200" dirty="0" err="1" smtClean="0"/>
              <a:t>to</a:t>
            </a:r>
            <a:r>
              <a:rPr lang="de-DE" sz="1200" dirty="0" smtClean="0"/>
              <a:t> </a:t>
            </a:r>
            <a:r>
              <a:rPr lang="de-DE" sz="1200" dirty="0" err="1" smtClean="0"/>
              <a:t>the</a:t>
            </a:r>
            <a:r>
              <a:rPr lang="de-DE" sz="1200" dirty="0" smtClean="0"/>
              <a:t> </a:t>
            </a:r>
            <a:r>
              <a:rPr lang="de-DE" sz="1200" dirty="0" err="1" smtClean="0"/>
              <a:t>left</a:t>
            </a:r>
            <a:r>
              <a:rPr lang="de-DE" sz="1200" dirty="0" smtClean="0"/>
              <a:t>, and </a:t>
            </a:r>
            <a:r>
              <a:rPr lang="de-DE" sz="1200" dirty="0" err="1" smtClean="0"/>
              <a:t>eventually</a:t>
            </a:r>
            <a:r>
              <a:rPr lang="de-DE" sz="1200" dirty="0" smtClean="0"/>
              <a:t> also </a:t>
            </a:r>
            <a:r>
              <a:rPr lang="de-DE" sz="1200" dirty="0" err="1" smtClean="0"/>
              <a:t>surpass</a:t>
            </a:r>
            <a:r>
              <a:rPr lang="de-DE" sz="1200" dirty="0" smtClean="0"/>
              <a:t> </a:t>
            </a:r>
            <a:r>
              <a:rPr lang="de-DE" sz="1200" dirty="0" err="1" smtClean="0"/>
              <a:t>the</a:t>
            </a:r>
            <a:r>
              <a:rPr lang="de-DE" sz="1200" dirty="0" smtClean="0"/>
              <a:t> </a:t>
            </a:r>
            <a:r>
              <a:rPr lang="de-DE" sz="1200" dirty="0" err="1" smtClean="0"/>
              <a:t>yellow</a:t>
            </a:r>
            <a:r>
              <a:rPr lang="de-DE" sz="1200" dirty="0" smtClean="0"/>
              <a:t> </a:t>
            </a:r>
            <a:r>
              <a:rPr lang="de-DE" sz="1200" dirty="0" err="1" smtClean="0"/>
              <a:t>line</a:t>
            </a:r>
            <a:endParaRPr lang="de-DE" sz="1200" dirty="0" smtClean="0"/>
          </a:p>
          <a:p>
            <a:r>
              <a:rPr lang="de-DE" sz="1200" dirty="0" err="1" smtClean="0"/>
              <a:t>Could</a:t>
            </a:r>
            <a:r>
              <a:rPr lang="de-DE" sz="1200" dirty="0" smtClean="0"/>
              <a:t> </a:t>
            </a:r>
            <a:r>
              <a:rPr lang="de-DE" sz="1200" dirty="0" err="1" smtClean="0"/>
              <a:t>we</a:t>
            </a:r>
            <a:r>
              <a:rPr lang="de-DE" sz="1200" dirty="0" smtClean="0"/>
              <a:t> </a:t>
            </a:r>
            <a:r>
              <a:rPr lang="de-DE" sz="1200" dirty="0" err="1" smtClean="0"/>
              <a:t>have</a:t>
            </a:r>
            <a:r>
              <a:rPr lang="de-DE" sz="1200" dirty="0" smtClean="0"/>
              <a:t> </a:t>
            </a:r>
            <a:r>
              <a:rPr lang="de-DE" sz="1200" dirty="0" err="1" smtClean="0"/>
              <a:t>done</a:t>
            </a:r>
            <a:r>
              <a:rPr lang="de-DE" sz="1200" dirty="0" smtClean="0"/>
              <a:t> </a:t>
            </a:r>
            <a:r>
              <a:rPr lang="de-DE" sz="1200" dirty="0" err="1" smtClean="0"/>
              <a:t>something</a:t>
            </a:r>
            <a:r>
              <a:rPr lang="de-DE" sz="1200" dirty="0" smtClean="0"/>
              <a:t> </a:t>
            </a:r>
            <a:r>
              <a:rPr lang="de-DE" sz="1200" dirty="0" err="1" smtClean="0"/>
              <a:t>to</a:t>
            </a:r>
            <a:r>
              <a:rPr lang="de-DE" sz="1200" dirty="0" smtClean="0"/>
              <a:t> </a:t>
            </a:r>
            <a:r>
              <a:rPr lang="de-DE" sz="1200" dirty="0" err="1" smtClean="0"/>
              <a:t>prevent</a:t>
            </a:r>
            <a:r>
              <a:rPr lang="de-DE" sz="1200" dirty="0" smtClean="0"/>
              <a:t> </a:t>
            </a:r>
            <a:r>
              <a:rPr lang="de-DE" sz="1200" dirty="0" err="1" smtClean="0"/>
              <a:t>this</a:t>
            </a:r>
            <a:r>
              <a:rPr lang="de-DE" sz="1200" dirty="0" smtClean="0"/>
              <a:t>, </a:t>
            </a:r>
            <a:r>
              <a:rPr lang="de-DE" sz="1200" dirty="0" err="1" smtClean="0"/>
              <a:t>using</a:t>
            </a:r>
            <a:r>
              <a:rPr lang="de-DE" sz="1200" dirty="0" smtClean="0"/>
              <a:t> </a:t>
            </a:r>
            <a:r>
              <a:rPr lang="de-DE" sz="1200" b="1" dirty="0" err="1" smtClean="0"/>
              <a:t>our</a:t>
            </a:r>
            <a:r>
              <a:rPr lang="de-DE" sz="1200" b="1" dirty="0" smtClean="0"/>
              <a:t> </a:t>
            </a:r>
            <a:r>
              <a:rPr lang="de-DE" sz="1200" b="1" dirty="0" err="1" smtClean="0"/>
              <a:t>knowledge</a:t>
            </a:r>
            <a:r>
              <a:rPr lang="de-DE" sz="1200" b="1" dirty="0" smtClean="0"/>
              <a:t>,</a:t>
            </a:r>
            <a:r>
              <a:rPr lang="de-DE" sz="1200" dirty="0" smtClean="0"/>
              <a:t> </a:t>
            </a:r>
            <a:r>
              <a:rPr lang="de-DE" sz="1200" dirty="0" err="1" smtClean="0"/>
              <a:t>that</a:t>
            </a:r>
            <a:r>
              <a:rPr lang="de-DE" sz="1200" dirty="0" smtClean="0"/>
              <a:t> </a:t>
            </a:r>
            <a:r>
              <a:rPr lang="de-DE" sz="1200" dirty="0" err="1" smtClean="0"/>
              <a:t>the</a:t>
            </a:r>
            <a:r>
              <a:rPr lang="de-DE" sz="1200" dirty="0" smtClean="0"/>
              <a:t> </a:t>
            </a:r>
            <a:r>
              <a:rPr lang="de-DE" sz="1200" dirty="0" err="1" smtClean="0"/>
              <a:t>river</a:t>
            </a:r>
            <a:r>
              <a:rPr lang="de-DE" sz="1200" dirty="0" smtClean="0"/>
              <a:t> (~ </a:t>
            </a:r>
            <a:r>
              <a:rPr lang="de-DE" sz="1200" dirty="0" err="1" smtClean="0"/>
              <a:t>meal</a:t>
            </a:r>
            <a:r>
              <a:rPr lang="de-DE" sz="1200" dirty="0" smtClean="0"/>
              <a:t>) will </a:t>
            </a:r>
            <a:r>
              <a:rPr lang="de-DE" sz="1200" dirty="0" err="1" smtClean="0"/>
              <a:t>be</a:t>
            </a:r>
            <a:r>
              <a:rPr lang="de-DE" sz="1200" dirty="0" smtClean="0"/>
              <a:t> </a:t>
            </a:r>
            <a:r>
              <a:rPr lang="de-DE" sz="1200" dirty="0" err="1" smtClean="0"/>
              <a:t>coming</a:t>
            </a:r>
            <a:r>
              <a:rPr lang="de-DE" sz="1200" dirty="0" smtClean="0"/>
              <a:t> </a:t>
            </a:r>
            <a:r>
              <a:rPr lang="de-DE" sz="1200" dirty="0" err="1" smtClean="0"/>
              <a:t>soon</a:t>
            </a:r>
            <a:r>
              <a:rPr lang="de-DE" sz="1200" dirty="0" smtClean="0"/>
              <a:t> ?</a:t>
            </a:r>
          </a:p>
          <a:p>
            <a:r>
              <a:rPr lang="de-DE" sz="1200" dirty="0" smtClean="0"/>
              <a:t>Yes. </a:t>
            </a:r>
            <a:r>
              <a:rPr lang="de-DE" sz="1200" dirty="0" err="1" smtClean="0"/>
              <a:t>One</a:t>
            </a:r>
            <a:r>
              <a:rPr lang="de-DE" sz="1200" baseline="0" dirty="0" smtClean="0"/>
              <a:t> also </a:t>
            </a:r>
            <a:r>
              <a:rPr lang="de-DE" sz="1200" baseline="0" dirty="0" err="1" smtClean="0"/>
              <a:t>by</a:t>
            </a:r>
            <a:r>
              <a:rPr lang="de-DE" sz="1200" baseline="0" dirty="0" smtClean="0"/>
              <a:t> non-</a:t>
            </a:r>
            <a:r>
              <a:rPr lang="de-DE" sz="1200" baseline="0" dirty="0" err="1" smtClean="0"/>
              <a:t>loopers</a:t>
            </a:r>
            <a:r>
              <a:rPr lang="de-DE" sz="1200" baseline="0" dirty="0" smtClean="0"/>
              <a:t> </a:t>
            </a:r>
            <a:r>
              <a:rPr lang="de-DE" sz="1200" baseline="0" dirty="0" err="1" smtClean="0"/>
              <a:t>widely</a:t>
            </a:r>
            <a:r>
              <a:rPr lang="de-DE" sz="1200" baseline="0" dirty="0" smtClean="0"/>
              <a:t> </a:t>
            </a:r>
            <a:r>
              <a:rPr lang="de-DE" sz="1200" baseline="0" dirty="0" err="1" smtClean="0"/>
              <a:t>used</a:t>
            </a:r>
            <a:r>
              <a:rPr lang="de-DE" sz="1200" baseline="0" dirty="0" smtClean="0"/>
              <a:t> </a:t>
            </a:r>
            <a:r>
              <a:rPr lang="de-DE" sz="1200" baseline="0" dirty="0" err="1" smtClean="0"/>
              <a:t>method</a:t>
            </a:r>
            <a:r>
              <a:rPr lang="de-DE" sz="1200" baseline="0" dirty="0" smtClean="0"/>
              <a:t> </a:t>
            </a:r>
            <a:r>
              <a:rPr lang="de-DE" sz="1200" baseline="0" dirty="0" err="1" smtClean="0"/>
              <a:t>is</a:t>
            </a:r>
            <a:r>
              <a:rPr lang="de-DE" sz="1200" baseline="0" dirty="0" smtClean="0"/>
              <a:t> </a:t>
            </a:r>
            <a:r>
              <a:rPr lang="de-DE" sz="1200" baseline="0" dirty="0" err="1" smtClean="0"/>
              <a:t>to</a:t>
            </a:r>
            <a:r>
              <a:rPr lang="de-DE" sz="1200" baseline="0" dirty="0" smtClean="0"/>
              <a:t> </a:t>
            </a:r>
            <a:r>
              <a:rPr lang="de-DE" sz="1200" baseline="0" dirty="0" err="1" smtClean="0"/>
              <a:t>pre</a:t>
            </a:r>
            <a:r>
              <a:rPr lang="de-DE" sz="1200" baseline="0" dirty="0" smtClean="0"/>
              <a:t>-bolus, </a:t>
            </a:r>
            <a:r>
              <a:rPr lang="de-DE" sz="1200" baseline="0" dirty="0" err="1" smtClean="0"/>
              <a:t>meaning</a:t>
            </a:r>
            <a:r>
              <a:rPr lang="de-DE" sz="1200" baseline="0" dirty="0" smtClean="0"/>
              <a:t> </a:t>
            </a:r>
            <a:r>
              <a:rPr lang="de-DE" sz="1200" baseline="0" dirty="0" err="1" smtClean="0"/>
              <a:t>to</a:t>
            </a:r>
            <a:r>
              <a:rPr lang="de-DE" sz="1200" baseline="0" dirty="0" smtClean="0"/>
              <a:t> </a:t>
            </a:r>
            <a:r>
              <a:rPr lang="de-DE" sz="1200" baseline="0" dirty="0" err="1" smtClean="0"/>
              <a:t>give</a:t>
            </a:r>
            <a:r>
              <a:rPr lang="de-DE" sz="1200" baseline="0" dirty="0" smtClean="0"/>
              <a:t> </a:t>
            </a:r>
            <a:r>
              <a:rPr lang="de-DE" sz="1200" baseline="0" dirty="0" err="1" smtClean="0"/>
              <a:t>the</a:t>
            </a:r>
            <a:r>
              <a:rPr lang="de-DE" sz="1200" baseline="0" dirty="0" smtClean="0"/>
              <a:t> </a:t>
            </a:r>
            <a:r>
              <a:rPr lang="de-DE" sz="1200" baseline="0" dirty="0" err="1" smtClean="0"/>
              <a:t>meal</a:t>
            </a:r>
            <a:r>
              <a:rPr lang="de-DE" sz="1200" baseline="0" dirty="0" smtClean="0"/>
              <a:t> </a:t>
            </a:r>
            <a:r>
              <a:rPr lang="de-DE" sz="1200" baseline="0" dirty="0" err="1" smtClean="0"/>
              <a:t>bulus</a:t>
            </a:r>
            <a:r>
              <a:rPr lang="de-DE" sz="1200" baseline="0" dirty="0" smtClean="0"/>
              <a:t> </a:t>
            </a:r>
            <a:r>
              <a:rPr lang="de-DE" sz="1200" baseline="0" dirty="0" err="1" smtClean="0"/>
              <a:t>already</a:t>
            </a:r>
            <a:r>
              <a:rPr lang="de-DE" sz="1200" baseline="0" dirty="0" smtClean="0"/>
              <a:t> 10 – 20 </a:t>
            </a:r>
            <a:r>
              <a:rPr lang="de-DE" sz="1200" baseline="0" dirty="0" err="1" smtClean="0"/>
              <a:t>minutes</a:t>
            </a:r>
            <a:r>
              <a:rPr lang="de-DE" sz="1200" baseline="0" dirty="0" smtClean="0"/>
              <a:t> </a:t>
            </a:r>
            <a:r>
              <a:rPr lang="de-DE" sz="1200" baseline="0" dirty="0" err="1" smtClean="0"/>
              <a:t>before</a:t>
            </a:r>
            <a:r>
              <a:rPr lang="de-DE" sz="1200" baseline="0" dirty="0" smtClean="0"/>
              <a:t> </a:t>
            </a:r>
            <a:r>
              <a:rPr lang="de-DE" sz="1200" baseline="0" dirty="0" err="1" smtClean="0"/>
              <a:t>the</a:t>
            </a:r>
            <a:r>
              <a:rPr lang="de-DE" sz="1200" baseline="0" dirty="0" smtClean="0"/>
              <a:t> </a:t>
            </a:r>
            <a:r>
              <a:rPr lang="de-DE" sz="1200" baseline="0" dirty="0" err="1" smtClean="0"/>
              <a:t>meal</a:t>
            </a:r>
            <a:r>
              <a:rPr lang="de-DE" sz="1200" baseline="0" dirty="0" smtClean="0"/>
              <a:t> </a:t>
            </a:r>
            <a:r>
              <a:rPr lang="de-DE" sz="1200" baseline="0" dirty="0" err="1" smtClean="0"/>
              <a:t>starts</a:t>
            </a:r>
            <a:r>
              <a:rPr lang="de-DE" sz="1200" baseline="0" dirty="0" smtClean="0"/>
              <a:t>. </a:t>
            </a:r>
          </a:p>
          <a:p>
            <a:r>
              <a:rPr lang="de-DE" sz="1200" baseline="0" dirty="0" smtClean="0"/>
              <a:t>This </a:t>
            </a:r>
            <a:r>
              <a:rPr lang="de-DE" sz="1200" baseline="0" dirty="0" err="1" smtClean="0"/>
              <a:t>can</a:t>
            </a:r>
            <a:r>
              <a:rPr lang="de-DE" sz="1200" baseline="0" dirty="0" smtClean="0"/>
              <a:t> </a:t>
            </a:r>
            <a:r>
              <a:rPr lang="de-DE" sz="1200" baseline="0" dirty="0" err="1" smtClean="0"/>
              <a:t>work</a:t>
            </a:r>
            <a:r>
              <a:rPr lang="de-DE" sz="1200" baseline="0" dirty="0" smtClean="0"/>
              <a:t> </a:t>
            </a:r>
            <a:r>
              <a:rPr lang="de-DE" sz="1200" baseline="0" dirty="0" err="1" smtClean="0"/>
              <a:t>pretty</a:t>
            </a:r>
            <a:r>
              <a:rPr lang="de-DE" sz="1200" baseline="0" dirty="0" smtClean="0"/>
              <a:t> </a:t>
            </a:r>
            <a:r>
              <a:rPr lang="de-DE" sz="1200" baseline="0" dirty="0" err="1" smtClean="0"/>
              <a:t>well</a:t>
            </a:r>
            <a:r>
              <a:rPr lang="de-DE" sz="1200" baseline="0" dirty="0" smtClean="0"/>
              <a:t>, also </a:t>
            </a:r>
            <a:r>
              <a:rPr lang="de-DE" sz="1200" baseline="0" dirty="0" err="1" smtClean="0"/>
              <a:t>when</a:t>
            </a:r>
            <a:r>
              <a:rPr lang="de-DE" sz="1200" baseline="0" dirty="0" smtClean="0"/>
              <a:t> hybrid </a:t>
            </a:r>
            <a:r>
              <a:rPr lang="de-DE" sz="1200" baseline="0" dirty="0" err="1" smtClean="0"/>
              <a:t>closed</a:t>
            </a:r>
            <a:r>
              <a:rPr lang="de-DE" sz="1200" baseline="0" dirty="0" smtClean="0"/>
              <a:t> </a:t>
            </a:r>
            <a:r>
              <a:rPr lang="de-DE" sz="1200" baseline="0" dirty="0" err="1" smtClean="0"/>
              <a:t>looping</a:t>
            </a:r>
            <a:r>
              <a:rPr lang="de-DE" sz="1200" baseline="0" dirty="0" smtClean="0"/>
              <a:t>, </a:t>
            </a:r>
            <a:r>
              <a:rPr lang="de-DE" sz="1200" baseline="0" dirty="0" err="1" smtClean="0"/>
              <a:t>if</a:t>
            </a:r>
            <a:r>
              <a:rPr lang="de-DE" sz="1200" baseline="0" dirty="0" smtClean="0"/>
              <a:t> a </a:t>
            </a:r>
            <a:r>
              <a:rPr lang="de-DE" sz="1200" baseline="0" dirty="0" err="1" smtClean="0"/>
              <a:t>precisely</a:t>
            </a:r>
            <a:r>
              <a:rPr lang="de-DE" sz="1200" baseline="0" dirty="0" smtClean="0"/>
              <a:t> </a:t>
            </a:r>
            <a:r>
              <a:rPr lang="de-DE" sz="1200" baseline="0" dirty="0" err="1" smtClean="0"/>
              <a:t>set</a:t>
            </a:r>
            <a:r>
              <a:rPr lang="de-DE" sz="1200" baseline="0" dirty="0" smtClean="0"/>
              <a:t> </a:t>
            </a:r>
            <a:r>
              <a:rPr lang="de-DE" sz="1200" baseline="0" dirty="0" err="1" smtClean="0"/>
              <a:t>pre</a:t>
            </a:r>
            <a:r>
              <a:rPr lang="de-DE" sz="1200" baseline="0" dirty="0" smtClean="0"/>
              <a:t>-bolus time </a:t>
            </a:r>
            <a:r>
              <a:rPr lang="de-DE" sz="1200" baseline="0" dirty="0" err="1" smtClean="0"/>
              <a:t>is</a:t>
            </a:r>
            <a:r>
              <a:rPr lang="de-DE" sz="1200" baseline="0" dirty="0" smtClean="0"/>
              <a:t> </a:t>
            </a:r>
            <a:r>
              <a:rPr lang="de-DE" sz="1200" baseline="0" dirty="0" err="1" smtClean="0"/>
              <a:t>strictly</a:t>
            </a:r>
            <a:r>
              <a:rPr lang="de-DE" sz="1200" baseline="0" dirty="0" smtClean="0"/>
              <a:t> </a:t>
            </a:r>
            <a:r>
              <a:rPr lang="de-DE" sz="1200" baseline="0" dirty="0" err="1" smtClean="0"/>
              <a:t>adhered</a:t>
            </a:r>
            <a:r>
              <a:rPr lang="de-DE" sz="1200" baseline="0" dirty="0" smtClean="0"/>
              <a:t> </a:t>
            </a:r>
            <a:r>
              <a:rPr lang="de-DE" sz="1200" baseline="0" dirty="0" err="1" smtClean="0"/>
              <a:t>to</a:t>
            </a:r>
            <a:r>
              <a:rPr lang="de-DE" sz="1200" baseline="0" dirty="0" smtClean="0"/>
              <a:t>. </a:t>
            </a:r>
            <a:r>
              <a:rPr lang="de-DE" sz="1200" baseline="0" dirty="0" err="1" smtClean="0"/>
              <a:t>Notably</a:t>
            </a:r>
            <a:r>
              <a:rPr lang="de-DE" sz="1200" baseline="0" dirty="0" smtClean="0"/>
              <a:t> </a:t>
            </a:r>
            <a:r>
              <a:rPr lang="de-DE" sz="1200" baseline="0" dirty="0" err="1" smtClean="0"/>
              <a:t>when</a:t>
            </a:r>
            <a:r>
              <a:rPr lang="de-DE" sz="1200" baseline="0" dirty="0" smtClean="0"/>
              <a:t> </a:t>
            </a:r>
            <a:r>
              <a:rPr lang="de-DE" sz="1200" baseline="0" dirty="0" err="1" smtClean="0"/>
              <a:t>using</a:t>
            </a:r>
            <a:r>
              <a:rPr lang="de-DE" sz="1200" baseline="0" dirty="0" smtClean="0"/>
              <a:t> </a:t>
            </a:r>
            <a:r>
              <a:rPr lang="de-DE" sz="1200" baseline="0" dirty="0" err="1" smtClean="0"/>
              <a:t>one</a:t>
            </a:r>
            <a:r>
              <a:rPr lang="de-DE" sz="1200" baseline="0" dirty="0" smtClean="0"/>
              <a:t> </a:t>
            </a:r>
            <a:r>
              <a:rPr lang="de-DE" sz="1200" baseline="0" dirty="0" err="1" smtClean="0"/>
              <a:t>of</a:t>
            </a:r>
            <a:r>
              <a:rPr lang="de-DE" sz="1200" baseline="0" dirty="0" smtClean="0"/>
              <a:t> </a:t>
            </a:r>
            <a:r>
              <a:rPr lang="de-DE" sz="1200" baseline="0" dirty="0" err="1" smtClean="0"/>
              <a:t>the</a:t>
            </a:r>
            <a:r>
              <a:rPr lang="de-DE" sz="1200" baseline="0" dirty="0" smtClean="0"/>
              <a:t> </a:t>
            </a:r>
            <a:r>
              <a:rPr lang="de-DE" sz="1200" baseline="0" dirty="0" err="1" smtClean="0"/>
              <a:t>newer</a:t>
            </a:r>
            <a:r>
              <a:rPr lang="de-DE" sz="1200" baseline="0" dirty="0" smtClean="0"/>
              <a:t> fastest </a:t>
            </a:r>
            <a:r>
              <a:rPr lang="de-DE" sz="1200" baseline="0" dirty="0" err="1" smtClean="0"/>
              <a:t>insulins</a:t>
            </a:r>
            <a:r>
              <a:rPr lang="de-DE" sz="1200" baseline="0" dirty="0" smtClean="0"/>
              <a:t>, </a:t>
            </a:r>
            <a:r>
              <a:rPr lang="de-DE" sz="1200" baseline="0" dirty="0" err="1" smtClean="0"/>
              <a:t>or</a:t>
            </a:r>
            <a:r>
              <a:rPr lang="de-DE" sz="1200" baseline="0" dirty="0" smtClean="0"/>
              <a:t> also </a:t>
            </a:r>
            <a:r>
              <a:rPr lang="de-DE" sz="1200" baseline="0" dirty="0" err="1" smtClean="0"/>
              <a:t>when</a:t>
            </a:r>
            <a:r>
              <a:rPr lang="de-DE" sz="1200" baseline="0" dirty="0" smtClean="0"/>
              <a:t> </a:t>
            </a:r>
            <a:r>
              <a:rPr lang="de-DE" sz="1200" baseline="0" dirty="0" err="1" smtClean="0"/>
              <a:t>you</a:t>
            </a:r>
            <a:r>
              <a:rPr lang="de-DE" sz="1200" baseline="0" dirty="0" smtClean="0"/>
              <a:t> </a:t>
            </a:r>
            <a:r>
              <a:rPr lang="de-DE" sz="1200" baseline="0" dirty="0" err="1" smtClean="0"/>
              <a:t>have</a:t>
            </a:r>
            <a:r>
              <a:rPr lang="de-DE" sz="1200" baseline="0" dirty="0" smtClean="0"/>
              <a:t> </a:t>
            </a:r>
            <a:r>
              <a:rPr lang="de-DE" sz="1200" baseline="0" dirty="0" err="1" smtClean="0"/>
              <a:t>no</a:t>
            </a:r>
            <a:r>
              <a:rPr lang="de-DE" sz="1200" baseline="0" dirty="0" smtClean="0"/>
              <a:t> </a:t>
            </a:r>
            <a:r>
              <a:rPr lang="de-DE" sz="1200" baseline="0" dirty="0" err="1" smtClean="0"/>
              <a:t>control</a:t>
            </a:r>
            <a:r>
              <a:rPr lang="de-DE" sz="1200" baseline="0" dirty="0" smtClean="0"/>
              <a:t> </a:t>
            </a:r>
            <a:r>
              <a:rPr lang="de-DE" sz="1200" baseline="0" dirty="0" err="1" smtClean="0"/>
              <a:t>over</a:t>
            </a:r>
            <a:r>
              <a:rPr lang="de-DE" sz="1200" baseline="0" dirty="0" smtClean="0"/>
              <a:t> </a:t>
            </a:r>
            <a:r>
              <a:rPr lang="de-DE" sz="1200" baseline="0" dirty="0" err="1" smtClean="0"/>
              <a:t>when</a:t>
            </a:r>
            <a:r>
              <a:rPr lang="de-DE" sz="1200" baseline="0" dirty="0" smtClean="0"/>
              <a:t> </a:t>
            </a:r>
            <a:r>
              <a:rPr lang="de-DE" sz="1200" baseline="0" dirty="0" err="1" smtClean="0"/>
              <a:t>the</a:t>
            </a:r>
            <a:r>
              <a:rPr lang="de-DE" sz="1200" baseline="0" dirty="0" smtClean="0"/>
              <a:t> </a:t>
            </a:r>
            <a:r>
              <a:rPr lang="de-DE" sz="1200" baseline="0" dirty="0" err="1" smtClean="0"/>
              <a:t>meal</a:t>
            </a:r>
            <a:r>
              <a:rPr lang="de-DE" sz="1200" baseline="0" dirty="0" smtClean="0"/>
              <a:t> will </a:t>
            </a:r>
            <a:r>
              <a:rPr lang="de-DE" sz="1200" baseline="0" dirty="0" err="1" smtClean="0"/>
              <a:t>actually</a:t>
            </a:r>
            <a:r>
              <a:rPr lang="de-DE" sz="1200" baseline="0" dirty="0" smtClean="0"/>
              <a:t> </a:t>
            </a:r>
            <a:r>
              <a:rPr lang="de-DE" sz="1200" baseline="0" dirty="0" err="1" smtClean="0"/>
              <a:t>be</a:t>
            </a:r>
            <a:r>
              <a:rPr lang="de-DE" sz="1200" baseline="0" dirty="0" smtClean="0"/>
              <a:t> </a:t>
            </a:r>
            <a:r>
              <a:rPr lang="de-DE" sz="1200" baseline="0" dirty="0" err="1" smtClean="0"/>
              <a:t>served</a:t>
            </a:r>
            <a:r>
              <a:rPr lang="de-DE" sz="1200" baseline="0" dirty="0" smtClean="0"/>
              <a:t> (</a:t>
            </a:r>
            <a:r>
              <a:rPr lang="de-DE" sz="1200" baseline="0" dirty="0" err="1" smtClean="0"/>
              <a:t>restaurants</a:t>
            </a:r>
            <a:r>
              <a:rPr lang="de-DE" sz="1200" baseline="0" dirty="0" smtClean="0"/>
              <a:t>!), </a:t>
            </a:r>
            <a:r>
              <a:rPr lang="de-DE" sz="1200" baseline="0" dirty="0" err="1" smtClean="0"/>
              <a:t>pre-bolussing</a:t>
            </a:r>
            <a:r>
              <a:rPr lang="de-DE" sz="1200" baseline="0" dirty="0" smtClean="0"/>
              <a:t> </a:t>
            </a:r>
            <a:r>
              <a:rPr lang="de-DE" sz="1200" baseline="0" dirty="0" err="1" smtClean="0"/>
              <a:t>can</a:t>
            </a:r>
            <a:r>
              <a:rPr lang="de-DE" sz="1200" baseline="0" dirty="0" smtClean="0"/>
              <a:t> </a:t>
            </a:r>
            <a:r>
              <a:rPr lang="de-DE" sz="1200" baseline="0" dirty="0" err="1" smtClean="0"/>
              <a:t>be</a:t>
            </a:r>
            <a:r>
              <a:rPr lang="de-DE" sz="1200" baseline="0" dirty="0" smtClean="0"/>
              <a:t> </a:t>
            </a:r>
            <a:r>
              <a:rPr lang="de-DE" sz="1200" baseline="0" dirty="0" err="1" smtClean="0"/>
              <a:t>dangerous</a:t>
            </a:r>
            <a:r>
              <a:rPr lang="de-DE" sz="1200" baseline="0" dirty="0" smtClean="0"/>
              <a:t>!</a:t>
            </a:r>
          </a:p>
          <a:p>
            <a:r>
              <a:rPr lang="de-DE" sz="1200" baseline="0" dirty="0" err="1" smtClean="0"/>
              <a:t>When</a:t>
            </a:r>
            <a:r>
              <a:rPr lang="de-DE" sz="1200" baseline="0" dirty="0" smtClean="0"/>
              <a:t> </a:t>
            </a:r>
            <a:r>
              <a:rPr lang="de-DE" sz="1200" baseline="0" dirty="0" err="1" smtClean="0"/>
              <a:t>we</a:t>
            </a:r>
            <a:r>
              <a:rPr lang="de-DE" sz="1200" baseline="0" dirty="0" smtClean="0"/>
              <a:t> </a:t>
            </a:r>
            <a:r>
              <a:rPr lang="de-DE" sz="1200" baseline="0" dirty="0" err="1" smtClean="0"/>
              <a:t>loop</a:t>
            </a:r>
            <a:r>
              <a:rPr lang="de-DE" sz="1200" baseline="0" dirty="0" smtClean="0"/>
              <a:t>, </a:t>
            </a:r>
            <a:r>
              <a:rPr lang="de-DE" sz="1200" baseline="0" dirty="0" err="1" smtClean="0"/>
              <a:t>there</a:t>
            </a:r>
            <a:r>
              <a:rPr lang="de-DE" sz="1200" baseline="0" dirty="0" smtClean="0"/>
              <a:t> </a:t>
            </a:r>
            <a:r>
              <a:rPr lang="de-DE" sz="1200" baseline="0" dirty="0" err="1" smtClean="0"/>
              <a:t>is</a:t>
            </a:r>
            <a:r>
              <a:rPr lang="de-DE" sz="1200" baseline="0" dirty="0" smtClean="0"/>
              <a:t> a </a:t>
            </a:r>
            <a:r>
              <a:rPr lang="de-DE" sz="1200" baseline="0" dirty="0" err="1" smtClean="0"/>
              <a:t>much</a:t>
            </a:r>
            <a:r>
              <a:rPr lang="de-DE" sz="1200" baseline="0" dirty="0" smtClean="0"/>
              <a:t> </a:t>
            </a:r>
            <a:r>
              <a:rPr lang="de-DE" sz="1200" baseline="0" dirty="0" err="1" smtClean="0"/>
              <a:t>safer</a:t>
            </a:r>
            <a:r>
              <a:rPr lang="de-DE" sz="1200" baseline="0" dirty="0" smtClean="0"/>
              <a:t> </a:t>
            </a:r>
            <a:r>
              <a:rPr lang="de-DE" sz="1200" baseline="0" dirty="0" err="1" smtClean="0"/>
              <a:t>option</a:t>
            </a:r>
            <a:r>
              <a:rPr lang="de-DE" sz="1200" baseline="0" dirty="0" smtClean="0"/>
              <a:t>…</a:t>
            </a:r>
            <a:endParaRPr lang="de-DE" dirty="0" smtClean="0"/>
          </a:p>
          <a:p>
            <a:r>
              <a:rPr lang="de-DE" dirty="0" smtClean="0"/>
              <a:t> </a:t>
            </a:r>
            <a:endParaRPr lang="de-DE" i="1" dirty="0"/>
          </a:p>
        </p:txBody>
      </p:sp>
      <p:sp>
        <p:nvSpPr>
          <p:cNvPr id="4" name="Foliennummernplatzhalter 3"/>
          <p:cNvSpPr>
            <a:spLocks noGrp="1"/>
          </p:cNvSpPr>
          <p:nvPr>
            <p:ph type="sldNum" sz="quarter" idx="10"/>
          </p:nvPr>
        </p:nvSpPr>
        <p:spPr/>
        <p:txBody>
          <a:bodyPr/>
          <a:lstStyle/>
          <a:p>
            <a:fld id="{170FF799-14E3-487A-9755-B4D298262597}" type="slidenum">
              <a:rPr lang="de-DE" smtClean="0"/>
              <a:t>17</a:t>
            </a:fld>
            <a:endParaRPr lang="de-DE"/>
          </a:p>
        </p:txBody>
      </p:sp>
    </p:spTree>
    <p:extLst>
      <p:ext uri="{BB962C8B-B14F-4D97-AF65-F5344CB8AC3E}">
        <p14:creationId xmlns:p14="http://schemas.microsoft.com/office/powerpoint/2010/main" val="1507402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aseline="0" dirty="0" smtClean="0"/>
              <a:t>…</a:t>
            </a:r>
            <a:r>
              <a:rPr lang="de-DE" sz="1200" baseline="0" dirty="0" err="1" smtClean="0"/>
              <a:t>Instead</a:t>
            </a:r>
            <a:r>
              <a:rPr lang="de-DE" sz="1200" baseline="0" dirty="0" smtClean="0"/>
              <a:t> </a:t>
            </a:r>
            <a:r>
              <a:rPr lang="de-DE" sz="1200" baseline="0" dirty="0" err="1" smtClean="0"/>
              <a:t>of</a:t>
            </a:r>
            <a:r>
              <a:rPr lang="de-DE" sz="1200" baseline="0" dirty="0" smtClean="0"/>
              <a:t>, </a:t>
            </a:r>
            <a:r>
              <a:rPr lang="de-DE" sz="1200" baseline="0" dirty="0" err="1" smtClean="0"/>
              <a:t>briefly</a:t>
            </a:r>
            <a:r>
              <a:rPr lang="de-DE" sz="1200" baseline="0" dirty="0" smtClean="0"/>
              <a:t> </a:t>
            </a:r>
            <a:r>
              <a:rPr lang="de-DE" sz="1200" baseline="0" dirty="0" err="1" smtClean="0"/>
              <a:t>before</a:t>
            </a:r>
            <a:r>
              <a:rPr lang="de-DE" sz="1200" baseline="0" dirty="0" smtClean="0"/>
              <a:t> </a:t>
            </a:r>
            <a:r>
              <a:rPr lang="de-DE" sz="1200" baseline="0" dirty="0" err="1" smtClean="0"/>
              <a:t>the</a:t>
            </a:r>
            <a:r>
              <a:rPr lang="de-DE" sz="1200" baseline="0" dirty="0" smtClean="0"/>
              <a:t> </a:t>
            </a:r>
            <a:r>
              <a:rPr lang="de-DE" sz="1200" baseline="0" dirty="0" err="1" smtClean="0"/>
              <a:t>stream</a:t>
            </a:r>
            <a:r>
              <a:rPr lang="de-DE" sz="1200" baseline="0" dirty="0" smtClean="0"/>
              <a:t> </a:t>
            </a:r>
            <a:r>
              <a:rPr lang="de-DE" sz="1200" baseline="0" dirty="0" err="1" smtClean="0"/>
              <a:t>strikes</a:t>
            </a:r>
            <a:r>
              <a:rPr lang="de-DE" sz="1200" baseline="0" dirty="0" smtClean="0"/>
              <a:t>, </a:t>
            </a:r>
            <a:r>
              <a:rPr lang="de-DE" sz="1200" baseline="0" dirty="0" err="1" smtClean="0"/>
              <a:t>going</a:t>
            </a:r>
            <a:r>
              <a:rPr lang="de-DE" sz="1200" baseline="0" dirty="0" smtClean="0"/>
              <a:t> </a:t>
            </a:r>
            <a:r>
              <a:rPr lang="de-DE" sz="1200" baseline="0" dirty="0" err="1" smtClean="0"/>
              <a:t>full</a:t>
            </a:r>
            <a:r>
              <a:rPr lang="de-DE" sz="1200" baseline="0" dirty="0" smtClean="0"/>
              <a:t> </a:t>
            </a:r>
            <a:r>
              <a:rPr lang="de-DE" sz="1200" baseline="0" dirty="0" err="1" smtClean="0"/>
              <a:t>speed</a:t>
            </a:r>
            <a:r>
              <a:rPr lang="de-DE" sz="1200" baseline="0" dirty="0" smtClean="0"/>
              <a:t> </a:t>
            </a:r>
            <a:r>
              <a:rPr lang="de-DE" sz="1200" baseline="0" dirty="0" err="1" smtClean="0"/>
              <a:t>against</a:t>
            </a:r>
            <a:r>
              <a:rPr lang="de-DE" sz="1200" baseline="0" dirty="0" smtClean="0"/>
              <a:t> </a:t>
            </a:r>
            <a:r>
              <a:rPr lang="de-DE" sz="1200" baseline="0" dirty="0" err="1" smtClean="0"/>
              <a:t>the</a:t>
            </a:r>
            <a:r>
              <a:rPr lang="de-DE" sz="1200" baseline="0" dirty="0" smtClean="0"/>
              <a:t> </a:t>
            </a:r>
            <a:r>
              <a:rPr lang="de-DE" sz="1200" baseline="0" dirty="0" err="1" smtClean="0"/>
              <a:t>red</a:t>
            </a:r>
            <a:r>
              <a:rPr lang="de-DE" sz="1200" baseline="0" dirty="0" smtClean="0"/>
              <a:t> </a:t>
            </a:r>
            <a:r>
              <a:rPr lang="de-DE" sz="1200" baseline="0" dirty="0" err="1" smtClean="0"/>
              <a:t>border</a:t>
            </a:r>
            <a:r>
              <a:rPr lang="de-DE" sz="1200" baseline="0" dirty="0" smtClean="0"/>
              <a:t> (~</a:t>
            </a:r>
            <a:r>
              <a:rPr lang="de-DE" sz="1200" baseline="0" dirty="0" err="1" smtClean="0"/>
              <a:t>pre-bolussing</a:t>
            </a:r>
            <a:r>
              <a:rPr lang="de-DE" sz="1200" baseline="0" dirty="0" smtClean="0"/>
              <a:t>) </a:t>
            </a:r>
            <a:r>
              <a:rPr lang="de-DE" sz="1200" baseline="0" dirty="0" err="1" smtClean="0"/>
              <a:t>we</a:t>
            </a:r>
            <a:r>
              <a:rPr lang="de-DE" sz="1200" baseline="0" dirty="0" smtClean="0"/>
              <a:t> </a:t>
            </a:r>
            <a:r>
              <a:rPr lang="de-DE" sz="1200" baseline="0" dirty="0" err="1" smtClean="0"/>
              <a:t>could</a:t>
            </a:r>
            <a:r>
              <a:rPr lang="de-DE" sz="1200" baseline="0" dirty="0" smtClean="0"/>
              <a:t> also do </a:t>
            </a:r>
            <a:r>
              <a:rPr lang="de-DE" sz="1200" baseline="0" dirty="0" err="1" smtClean="0"/>
              <a:t>the</a:t>
            </a:r>
            <a:r>
              <a:rPr lang="de-DE" sz="1200" baseline="0" dirty="0" smtClean="0"/>
              <a:t> </a:t>
            </a:r>
            <a:r>
              <a:rPr lang="de-DE" sz="1200" baseline="0" dirty="0" err="1" smtClean="0"/>
              <a:t>following</a:t>
            </a:r>
            <a:r>
              <a:rPr lang="de-DE" sz="1200" baseline="0" dirty="0" smtClean="0"/>
              <a:t>:</a:t>
            </a:r>
          </a:p>
          <a:p>
            <a:pPr marL="0" indent="0">
              <a:buFont typeface="Arial" panose="020B0604020202020204" pitchFamily="34" charset="0"/>
              <a:buNone/>
            </a:pPr>
            <a:r>
              <a:rPr lang="de-DE" sz="1200" dirty="0" err="1" smtClean="0"/>
              <a:t>Manouevre</a:t>
            </a:r>
            <a:r>
              <a:rPr lang="de-DE" sz="1200" dirty="0" smtClean="0"/>
              <a:t> </a:t>
            </a:r>
            <a:r>
              <a:rPr lang="de-DE" sz="1200" dirty="0" err="1" smtClean="0"/>
              <a:t>slowly</a:t>
            </a:r>
            <a:r>
              <a:rPr lang="de-DE" sz="1200" dirty="0" smtClean="0"/>
              <a:t>, </a:t>
            </a:r>
            <a:r>
              <a:rPr lang="de-DE" sz="1200" dirty="0" err="1" smtClean="0"/>
              <a:t>to</a:t>
            </a:r>
            <a:r>
              <a:rPr lang="de-DE" sz="1200" dirty="0" smtClean="0"/>
              <a:t> „</a:t>
            </a:r>
            <a:r>
              <a:rPr lang="de-DE" sz="1200" dirty="0" err="1" smtClean="0"/>
              <a:t>hug</a:t>
            </a:r>
            <a:r>
              <a:rPr lang="de-DE" sz="1200" dirty="0" smtClean="0"/>
              <a:t>“ </a:t>
            </a:r>
            <a:r>
              <a:rPr lang="de-DE" sz="1200" dirty="0" err="1" smtClean="0"/>
              <a:t>the</a:t>
            </a:r>
            <a:r>
              <a:rPr lang="de-DE" sz="1200" dirty="0" smtClean="0"/>
              <a:t> </a:t>
            </a:r>
            <a:r>
              <a:rPr lang="de-DE" sz="1200" dirty="0" err="1" smtClean="0"/>
              <a:t>red</a:t>
            </a:r>
            <a:r>
              <a:rPr lang="de-DE" sz="1200" dirty="0" smtClean="0"/>
              <a:t> </a:t>
            </a:r>
            <a:r>
              <a:rPr lang="de-DE" sz="1200" dirty="0" err="1" smtClean="0"/>
              <a:t>line</a:t>
            </a:r>
            <a:r>
              <a:rPr lang="de-DE" sz="1200" dirty="0" smtClean="0"/>
              <a:t> (~</a:t>
            </a:r>
            <a:r>
              <a:rPr lang="de-DE" sz="1200" dirty="0" err="1" smtClean="0"/>
              <a:t>set</a:t>
            </a:r>
            <a:r>
              <a:rPr lang="de-DE" sz="1200" b="1" dirty="0" smtClean="0">
                <a:solidFill>
                  <a:srgbClr val="0070C0"/>
                </a:solidFill>
              </a:rPr>
              <a:t> </a:t>
            </a:r>
            <a:r>
              <a:rPr lang="de-DE" sz="1200" dirty="0" err="1" smtClean="0">
                <a:solidFill>
                  <a:srgbClr val="0070C0"/>
                </a:solidFill>
              </a:rPr>
              <a:t>EatingSoonTT</a:t>
            </a:r>
            <a:r>
              <a:rPr lang="de-DE" sz="1200" b="1" dirty="0" smtClean="0">
                <a:solidFill>
                  <a:srgbClr val="0070C0"/>
                </a:solidFill>
              </a:rPr>
              <a:t> </a:t>
            </a:r>
            <a:r>
              <a:rPr lang="de-DE" sz="1200" b="1" dirty="0" smtClean="0"/>
              <a:t>~</a:t>
            </a:r>
            <a:r>
              <a:rPr lang="de-DE" sz="1200" dirty="0" smtClean="0"/>
              <a:t>an </a:t>
            </a:r>
            <a:r>
              <a:rPr lang="de-DE" sz="1200" dirty="0" err="1" smtClean="0"/>
              <a:t>hour</a:t>
            </a:r>
            <a:r>
              <a:rPr lang="de-DE" sz="1200" dirty="0" smtClean="0"/>
              <a:t> </a:t>
            </a:r>
            <a:r>
              <a:rPr lang="de-DE" sz="1200" dirty="0" err="1" smtClean="0"/>
              <a:t>earlier</a:t>
            </a:r>
            <a:r>
              <a:rPr lang="de-DE" sz="1200" dirty="0" smtClean="0"/>
              <a:t>:). This </a:t>
            </a:r>
            <a:r>
              <a:rPr lang="de-DE" sz="1200" dirty="0" err="1" smtClean="0"/>
              <a:t>gives</a:t>
            </a:r>
            <a:r>
              <a:rPr lang="de-DE" sz="1200" dirty="0" smtClean="0"/>
              <a:t> </a:t>
            </a:r>
            <a:r>
              <a:rPr lang="de-DE" sz="1200" dirty="0" err="1" smtClean="0"/>
              <a:t>us</a:t>
            </a:r>
            <a:r>
              <a:rPr lang="de-DE" sz="1200" baseline="0" dirty="0" smtClean="0"/>
              <a:t> </a:t>
            </a:r>
            <a:r>
              <a:rPr lang="de-DE" sz="1200" baseline="0" dirty="0" err="1" smtClean="0"/>
              <a:t>three</a:t>
            </a:r>
            <a:r>
              <a:rPr lang="de-DE" sz="1200" baseline="0" dirty="0" smtClean="0"/>
              <a:t> </a:t>
            </a:r>
            <a:r>
              <a:rPr lang="de-DE" sz="1200" baseline="0" dirty="0" err="1" smtClean="0"/>
              <a:t>benefits</a:t>
            </a:r>
            <a:r>
              <a:rPr lang="de-DE" sz="1200" baseline="0" dirty="0" smtClean="0"/>
              <a:t>:</a:t>
            </a:r>
          </a:p>
          <a:p>
            <a:pPr marL="228600" indent="-228600">
              <a:buFont typeface="Arial" panose="020B0604020202020204" pitchFamily="34" charset="0"/>
              <a:buAutoNum type="arabicPeriod"/>
            </a:pPr>
            <a:r>
              <a:rPr lang="de-DE" sz="1200" baseline="0" dirty="0" err="1" smtClean="0"/>
              <a:t>It</a:t>
            </a:r>
            <a:r>
              <a:rPr lang="de-DE" sz="1200" baseline="0" dirty="0" smtClean="0"/>
              <a:t> </a:t>
            </a:r>
            <a:r>
              <a:rPr lang="de-DE" sz="1200" baseline="0" dirty="0" err="1" smtClean="0"/>
              <a:t>creates</a:t>
            </a:r>
            <a:r>
              <a:rPr lang="de-DE" sz="1200" baseline="0" dirty="0" smtClean="0"/>
              <a:t> additional </a:t>
            </a:r>
            <a:r>
              <a:rPr lang="de-DE" sz="1200" baseline="0" dirty="0" err="1" smtClean="0"/>
              <a:t>room</a:t>
            </a:r>
            <a:r>
              <a:rPr lang="de-DE" sz="1200" baseline="0" dirty="0" smtClean="0"/>
              <a:t> </a:t>
            </a:r>
            <a:r>
              <a:rPr lang="de-DE" sz="1200" baseline="0" dirty="0" err="1" smtClean="0"/>
              <a:t>to</a:t>
            </a:r>
            <a:r>
              <a:rPr lang="de-DE" sz="1200" baseline="0" dirty="0" smtClean="0"/>
              <a:t> </a:t>
            </a:r>
            <a:r>
              <a:rPr lang="de-DE" sz="1200" baseline="0" dirty="0" err="1" smtClean="0"/>
              <a:t>drift</a:t>
            </a:r>
            <a:r>
              <a:rPr lang="de-DE" sz="1200" baseline="0" dirty="0" smtClean="0"/>
              <a:t> </a:t>
            </a:r>
            <a:r>
              <a:rPr lang="de-DE" sz="1200" baseline="0" dirty="0" err="1" smtClean="0"/>
              <a:t>to</a:t>
            </a:r>
            <a:r>
              <a:rPr lang="de-DE" sz="1200" baseline="0" dirty="0" smtClean="0"/>
              <a:t> </a:t>
            </a:r>
            <a:r>
              <a:rPr lang="de-DE" sz="1200" baseline="0" dirty="0" err="1" smtClean="0"/>
              <a:t>the</a:t>
            </a:r>
            <a:r>
              <a:rPr lang="de-DE" sz="1200" baseline="0" dirty="0" smtClean="0"/>
              <a:t> </a:t>
            </a:r>
            <a:r>
              <a:rPr lang="de-DE" sz="1200" baseline="0" dirty="0" err="1" smtClean="0"/>
              <a:t>left</a:t>
            </a:r>
            <a:r>
              <a:rPr lang="de-DE" sz="1200" baseline="0" dirty="0" smtClean="0"/>
              <a:t> </a:t>
            </a:r>
            <a:r>
              <a:rPr lang="de-DE" sz="1200" baseline="0" dirty="0" err="1" smtClean="0"/>
              <a:t>when</a:t>
            </a:r>
            <a:r>
              <a:rPr lang="de-DE" sz="1200" baseline="0" dirty="0" smtClean="0"/>
              <a:t> </a:t>
            </a:r>
            <a:r>
              <a:rPr lang="de-DE" sz="1200" baseline="0" dirty="0" err="1" smtClean="0"/>
              <a:t>the</a:t>
            </a:r>
            <a:r>
              <a:rPr lang="de-DE" sz="1200" baseline="0" dirty="0" smtClean="0"/>
              <a:t> </a:t>
            </a:r>
            <a:r>
              <a:rPr lang="de-DE" sz="1200" baseline="0" dirty="0" err="1" smtClean="0"/>
              <a:t>current</a:t>
            </a:r>
            <a:r>
              <a:rPr lang="de-DE" sz="1200" baseline="0" dirty="0" smtClean="0"/>
              <a:t> </a:t>
            </a:r>
            <a:r>
              <a:rPr lang="de-DE" sz="1200" baseline="0" dirty="0" err="1" smtClean="0"/>
              <a:t>from</a:t>
            </a:r>
            <a:r>
              <a:rPr lang="de-DE" sz="1200" baseline="0" dirty="0" smtClean="0"/>
              <a:t> </a:t>
            </a:r>
            <a:r>
              <a:rPr lang="de-DE" sz="1200" baseline="0" dirty="0" err="1" smtClean="0"/>
              <a:t>the</a:t>
            </a:r>
            <a:r>
              <a:rPr lang="de-DE" sz="1200" baseline="0" dirty="0" smtClean="0"/>
              <a:t> </a:t>
            </a:r>
            <a:r>
              <a:rPr lang="de-DE" sz="1200" baseline="0" dirty="0" err="1" smtClean="0"/>
              <a:t>incoming</a:t>
            </a:r>
            <a:r>
              <a:rPr lang="de-DE" sz="1200" baseline="0" dirty="0" smtClean="0"/>
              <a:t> </a:t>
            </a:r>
            <a:r>
              <a:rPr lang="de-DE" sz="1200" baseline="0" dirty="0" err="1" smtClean="0"/>
              <a:t>river</a:t>
            </a:r>
            <a:r>
              <a:rPr lang="de-DE" sz="1200" baseline="0" dirty="0" smtClean="0"/>
              <a:t> </a:t>
            </a:r>
            <a:r>
              <a:rPr lang="de-DE" sz="1200" baseline="0" dirty="0" err="1" smtClean="0"/>
              <a:t>strikes</a:t>
            </a:r>
            <a:r>
              <a:rPr lang="de-DE" sz="1200" baseline="0" dirty="0" smtClean="0"/>
              <a:t> (~ a </a:t>
            </a:r>
            <a:r>
              <a:rPr lang="de-DE" sz="1200" baseline="0" dirty="0" err="1" smtClean="0"/>
              <a:t>lower</a:t>
            </a:r>
            <a:r>
              <a:rPr lang="de-DE" sz="1200" baseline="0" dirty="0" smtClean="0"/>
              <a:t> </a:t>
            </a:r>
            <a:r>
              <a:rPr lang="de-DE" sz="1200" baseline="0" dirty="0" err="1" smtClean="0"/>
              <a:t>starting</a:t>
            </a:r>
            <a:r>
              <a:rPr lang="de-DE" sz="1200" baseline="0" dirty="0" smtClean="0"/>
              <a:t> </a:t>
            </a:r>
            <a:r>
              <a:rPr lang="de-DE" sz="1200" baseline="0" dirty="0" err="1" smtClean="0"/>
              <a:t>glucose</a:t>
            </a:r>
            <a:r>
              <a:rPr lang="de-DE" sz="1200" baseline="0" dirty="0" smtClean="0"/>
              <a:t> </a:t>
            </a:r>
            <a:r>
              <a:rPr lang="de-DE" sz="1200" baseline="0" dirty="0" err="1" smtClean="0"/>
              <a:t>value</a:t>
            </a:r>
            <a:r>
              <a:rPr lang="de-DE" sz="1200" baseline="0" dirty="0" smtClean="0"/>
              <a:t>)</a:t>
            </a:r>
          </a:p>
          <a:p>
            <a:pPr marL="228600" indent="-228600">
              <a:buFont typeface="Arial" panose="020B0604020202020204" pitchFamily="34" charset="0"/>
              <a:buAutoNum type="arabicPeriod"/>
            </a:pPr>
            <a:r>
              <a:rPr lang="de-DE" sz="1200" baseline="0" dirty="0" err="1" smtClean="0"/>
              <a:t>It</a:t>
            </a:r>
            <a:r>
              <a:rPr lang="de-DE" sz="1200" baseline="0" dirty="0" smtClean="0"/>
              <a:t> </a:t>
            </a:r>
            <a:r>
              <a:rPr lang="de-DE" sz="1200" baseline="0" dirty="0" err="1" smtClean="0"/>
              <a:t>provides</a:t>
            </a:r>
            <a:r>
              <a:rPr lang="de-DE" sz="1200" baseline="0" dirty="0" smtClean="0"/>
              <a:t> </a:t>
            </a:r>
            <a:r>
              <a:rPr lang="de-DE" sz="1200" baseline="0" dirty="0" err="1" smtClean="0"/>
              <a:t>some</a:t>
            </a:r>
            <a:r>
              <a:rPr lang="de-DE" sz="1200" baseline="0" dirty="0" smtClean="0"/>
              <a:t> </a:t>
            </a:r>
            <a:r>
              <a:rPr lang="de-DE" sz="1200" baseline="0" dirty="0" err="1" smtClean="0"/>
              <a:t>momentum</a:t>
            </a:r>
            <a:r>
              <a:rPr lang="de-DE" sz="1200" baseline="0" dirty="0" smtClean="0"/>
              <a:t> </a:t>
            </a:r>
            <a:r>
              <a:rPr lang="de-DE" sz="1200" baseline="0" dirty="0" err="1" smtClean="0"/>
              <a:t>against</a:t>
            </a:r>
            <a:r>
              <a:rPr lang="de-DE" sz="1200" baseline="0" dirty="0" smtClean="0"/>
              <a:t> </a:t>
            </a:r>
            <a:r>
              <a:rPr lang="de-DE" sz="1200" baseline="0" dirty="0" err="1" smtClean="0"/>
              <a:t>the</a:t>
            </a:r>
            <a:r>
              <a:rPr lang="de-DE" sz="1200" baseline="0" dirty="0" smtClean="0"/>
              <a:t> </a:t>
            </a:r>
            <a:r>
              <a:rPr lang="de-DE" sz="1200" baseline="0" dirty="0" err="1" smtClean="0"/>
              <a:t>current</a:t>
            </a:r>
            <a:r>
              <a:rPr lang="de-DE" sz="1200" baseline="0" dirty="0" smtClean="0"/>
              <a:t> (~ </a:t>
            </a:r>
            <a:r>
              <a:rPr lang="de-DE" sz="1200" baseline="0" dirty="0" err="1" smtClean="0"/>
              <a:t>some</a:t>
            </a:r>
            <a:r>
              <a:rPr lang="de-DE" sz="1200" baseline="0" dirty="0" smtClean="0"/>
              <a:t> positive </a:t>
            </a:r>
            <a:r>
              <a:rPr lang="de-DE" sz="1200" baseline="0" dirty="0" err="1" smtClean="0"/>
              <a:t>iob</a:t>
            </a:r>
            <a:r>
              <a:rPr lang="de-DE" sz="1200" baseline="0" dirty="0" smtClean="0"/>
              <a:t> </a:t>
            </a:r>
            <a:r>
              <a:rPr lang="de-DE" sz="1200" baseline="0" dirty="0" err="1" smtClean="0"/>
              <a:t>for</a:t>
            </a:r>
            <a:r>
              <a:rPr lang="de-DE" sz="1200" baseline="0" dirty="0" smtClean="0"/>
              <a:t> </a:t>
            </a:r>
            <a:r>
              <a:rPr lang="de-DE" sz="1200" baseline="0" dirty="0" err="1" smtClean="0"/>
              <a:t>the</a:t>
            </a:r>
            <a:r>
              <a:rPr lang="de-DE" sz="1200" baseline="0" dirty="0" smtClean="0"/>
              <a:t> </a:t>
            </a:r>
            <a:r>
              <a:rPr lang="de-DE" sz="1200" baseline="0" dirty="0" err="1" smtClean="0"/>
              <a:t>first</a:t>
            </a:r>
            <a:r>
              <a:rPr lang="de-DE" sz="1200" baseline="0" dirty="0" smtClean="0"/>
              <a:t> </a:t>
            </a:r>
            <a:r>
              <a:rPr lang="de-DE" sz="1200" baseline="0" dirty="0" err="1" smtClean="0"/>
              <a:t>carbs</a:t>
            </a:r>
            <a:r>
              <a:rPr lang="de-DE" sz="1200" baseline="0" dirty="0" smtClean="0"/>
              <a:t> </a:t>
            </a:r>
            <a:r>
              <a:rPr lang="de-DE" sz="1200" baseline="0" dirty="0" err="1" smtClean="0"/>
              <a:t>getting</a:t>
            </a:r>
            <a:r>
              <a:rPr lang="de-DE" sz="1200" baseline="0" dirty="0" smtClean="0"/>
              <a:t> </a:t>
            </a:r>
            <a:r>
              <a:rPr lang="de-DE" sz="1200" baseline="0" dirty="0" err="1" smtClean="0"/>
              <a:t>absorbed</a:t>
            </a:r>
            <a:r>
              <a:rPr lang="de-DE" sz="1200" baseline="0" dirty="0" smtClean="0"/>
              <a:t>) </a:t>
            </a:r>
          </a:p>
          <a:p>
            <a:pPr marL="228600" indent="-228600">
              <a:buFont typeface="Arial" panose="020B0604020202020204" pitchFamily="34" charset="0"/>
              <a:buAutoNum type="arabicPeriod"/>
            </a:pPr>
            <a:r>
              <a:rPr lang="de-DE" sz="1200" dirty="0" smtClean="0"/>
              <a:t>The </a:t>
            </a:r>
            <a:r>
              <a:rPr lang="de-DE" sz="1200" dirty="0" err="1" smtClean="0"/>
              <a:t>manoevre</a:t>
            </a:r>
            <a:r>
              <a:rPr lang="de-DE" sz="1200" dirty="0" smtClean="0"/>
              <a:t> </a:t>
            </a:r>
            <a:r>
              <a:rPr lang="de-DE" sz="1200" dirty="0" err="1" smtClean="0"/>
              <a:t>can</a:t>
            </a:r>
            <a:r>
              <a:rPr lang="de-DE" sz="1200" dirty="0" smtClean="0"/>
              <a:t> </a:t>
            </a:r>
            <a:r>
              <a:rPr lang="de-DE" sz="1200" dirty="0" err="1" smtClean="0"/>
              <a:t>be</a:t>
            </a:r>
            <a:r>
              <a:rPr lang="de-DE" sz="1200" dirty="0" smtClean="0"/>
              <a:t> </a:t>
            </a:r>
            <a:r>
              <a:rPr lang="de-DE" sz="1200" dirty="0" err="1" smtClean="0"/>
              <a:t>automated</a:t>
            </a:r>
            <a:r>
              <a:rPr lang="de-DE" sz="1200" dirty="0" smtClean="0"/>
              <a:t> (~ </a:t>
            </a:r>
            <a:r>
              <a:rPr lang="de-DE" sz="1200" dirty="0" smtClean="0">
                <a:solidFill>
                  <a:schemeClr val="bg1">
                    <a:lumMod val="50000"/>
                  </a:schemeClr>
                </a:solidFill>
              </a:rPr>
              <a:t>COOL, LET THE LOOP TAKE FULL CARE</a:t>
            </a:r>
            <a:r>
              <a:rPr lang="de-DE" sz="1200" baseline="0" dirty="0" smtClean="0">
                <a:solidFill>
                  <a:schemeClr val="bg1">
                    <a:lumMod val="50000"/>
                  </a:schemeClr>
                </a:solidFill>
              </a:rPr>
              <a:t> </a:t>
            </a:r>
            <a:r>
              <a:rPr lang="de-DE" sz="1200" baseline="0" dirty="0" err="1" smtClean="0">
                <a:solidFill>
                  <a:schemeClr val="bg1">
                    <a:lumMod val="50000"/>
                  </a:schemeClr>
                </a:solidFill>
              </a:rPr>
              <a:t>by</a:t>
            </a:r>
            <a:r>
              <a:rPr lang="de-DE" sz="1200" baseline="0" dirty="0" smtClean="0">
                <a:solidFill>
                  <a:schemeClr val="bg1">
                    <a:lumMod val="50000"/>
                  </a:schemeClr>
                </a:solidFill>
              </a:rPr>
              <a:t> </a:t>
            </a:r>
            <a:r>
              <a:rPr lang="de-DE" sz="1200" baseline="0" dirty="0" err="1" smtClean="0">
                <a:solidFill>
                  <a:schemeClr val="bg1">
                    <a:lumMod val="50000"/>
                  </a:schemeClr>
                </a:solidFill>
              </a:rPr>
              <a:t>setting</a:t>
            </a:r>
            <a:r>
              <a:rPr lang="de-DE" sz="1200" baseline="0" dirty="0" smtClean="0">
                <a:solidFill>
                  <a:schemeClr val="bg1">
                    <a:lumMod val="50000"/>
                  </a:schemeClr>
                </a:solidFill>
              </a:rPr>
              <a:t> an </a:t>
            </a:r>
            <a:r>
              <a:rPr lang="de-DE" sz="1200" baseline="0" dirty="0" err="1" smtClean="0">
                <a:solidFill>
                  <a:schemeClr val="bg1">
                    <a:lumMod val="50000"/>
                  </a:schemeClr>
                </a:solidFill>
              </a:rPr>
              <a:t>EatingSoonTT</a:t>
            </a:r>
            <a:r>
              <a:rPr lang="de-DE" sz="1200" baseline="0" dirty="0" smtClean="0">
                <a:solidFill>
                  <a:schemeClr val="bg1">
                    <a:lumMod val="50000"/>
                  </a:schemeClr>
                </a:solidFill>
              </a:rPr>
              <a:t>; </a:t>
            </a:r>
            <a:r>
              <a:rPr lang="de-DE" sz="1200" baseline="0" dirty="0" err="1" smtClean="0">
                <a:solidFill>
                  <a:schemeClr val="bg1">
                    <a:lumMod val="50000"/>
                  </a:schemeClr>
                </a:solidFill>
              </a:rPr>
              <a:t>more</a:t>
            </a:r>
            <a:r>
              <a:rPr lang="de-DE" sz="1200" baseline="0" dirty="0" smtClean="0">
                <a:solidFill>
                  <a:schemeClr val="bg1">
                    <a:lumMod val="50000"/>
                  </a:schemeClr>
                </a:solidFill>
              </a:rPr>
              <a:t> </a:t>
            </a:r>
            <a:r>
              <a:rPr lang="de-DE" sz="1200" baseline="0" dirty="0" err="1" smtClean="0">
                <a:solidFill>
                  <a:schemeClr val="bg1">
                    <a:lumMod val="50000"/>
                  </a:schemeClr>
                </a:solidFill>
              </a:rPr>
              <a:t>see</a:t>
            </a:r>
            <a:r>
              <a:rPr lang="de-DE" sz="1200" baseline="0" dirty="0" smtClean="0">
                <a:solidFill>
                  <a:schemeClr val="bg1">
                    <a:lumMod val="50000"/>
                  </a:schemeClr>
                </a:solidFill>
              </a:rPr>
              <a:t> </a:t>
            </a:r>
            <a:r>
              <a:rPr lang="de-DE" sz="900" dirty="0" smtClean="0">
                <a:solidFill>
                  <a:schemeClr val="bg1">
                    <a:lumMod val="50000"/>
                  </a:schemeClr>
                </a:solidFill>
              </a:rPr>
              <a:t>2nd </a:t>
            </a:r>
            <a:r>
              <a:rPr lang="de-DE" sz="900" dirty="0" err="1" smtClean="0">
                <a:solidFill>
                  <a:schemeClr val="bg1">
                    <a:lumMod val="50000"/>
                  </a:schemeClr>
                </a:solidFill>
              </a:rPr>
              <a:t>slide</a:t>
            </a:r>
            <a:r>
              <a:rPr lang="de-DE" sz="900" dirty="0" smtClean="0">
                <a:solidFill>
                  <a:schemeClr val="bg1">
                    <a:lumMod val="50000"/>
                  </a:schemeClr>
                </a:solidFill>
              </a:rPr>
              <a:t> </a:t>
            </a:r>
            <a:r>
              <a:rPr lang="de-DE" sz="900" dirty="0" err="1" smtClean="0">
                <a:solidFill>
                  <a:schemeClr val="bg1">
                    <a:lumMod val="50000"/>
                  </a:schemeClr>
                </a:solidFill>
              </a:rPr>
              <a:t>following</a:t>
            </a:r>
            <a:r>
              <a:rPr lang="de-DE" sz="900" dirty="0" smtClean="0">
                <a:solidFill>
                  <a:schemeClr val="bg1">
                    <a:lumMod val="50000"/>
                  </a:schemeClr>
                </a:solidFill>
              </a:rPr>
              <a:t>)</a:t>
            </a:r>
          </a:p>
          <a:p>
            <a:pPr marL="0" indent="0">
              <a:buFont typeface="Arial" panose="020B0604020202020204" pitchFamily="34" charset="0"/>
              <a:buNone/>
            </a:pPr>
            <a:r>
              <a:rPr lang="de-DE" sz="900" dirty="0" err="1" smtClean="0">
                <a:solidFill>
                  <a:schemeClr val="bg1">
                    <a:lumMod val="50000"/>
                  </a:schemeClr>
                </a:solidFill>
              </a:rPr>
              <a:t>If</a:t>
            </a:r>
            <a:r>
              <a:rPr lang="de-DE" sz="900" dirty="0" smtClean="0">
                <a:solidFill>
                  <a:schemeClr val="bg1">
                    <a:lumMod val="50000"/>
                  </a:schemeClr>
                </a:solidFill>
              </a:rPr>
              <a:t> </a:t>
            </a:r>
            <a:r>
              <a:rPr lang="de-DE" sz="900" dirty="0" err="1" smtClean="0">
                <a:solidFill>
                  <a:schemeClr val="bg1">
                    <a:lumMod val="50000"/>
                  </a:schemeClr>
                </a:solidFill>
              </a:rPr>
              <a:t>you</a:t>
            </a:r>
            <a:r>
              <a:rPr lang="de-DE" sz="900" dirty="0" smtClean="0">
                <a:solidFill>
                  <a:schemeClr val="bg1">
                    <a:lumMod val="50000"/>
                  </a:schemeClr>
                </a:solidFill>
              </a:rPr>
              <a:t> </a:t>
            </a:r>
            <a:r>
              <a:rPr lang="de-DE" sz="900" dirty="0" err="1" smtClean="0">
                <a:solidFill>
                  <a:schemeClr val="bg1">
                    <a:lumMod val="50000"/>
                  </a:schemeClr>
                </a:solidFill>
              </a:rPr>
              <a:t>forget</a:t>
            </a:r>
            <a:r>
              <a:rPr lang="de-DE" sz="900" dirty="0" smtClean="0">
                <a:solidFill>
                  <a:schemeClr val="bg1">
                    <a:lumMod val="50000"/>
                  </a:schemeClr>
                </a:solidFill>
              </a:rPr>
              <a:t> </a:t>
            </a:r>
            <a:r>
              <a:rPr lang="de-DE" sz="900" dirty="0" err="1" smtClean="0">
                <a:solidFill>
                  <a:schemeClr val="bg1">
                    <a:lumMod val="50000"/>
                  </a:schemeClr>
                </a:solidFill>
              </a:rPr>
              <a:t>to</a:t>
            </a:r>
            <a:r>
              <a:rPr lang="de-DE" sz="900" dirty="0" smtClean="0">
                <a:solidFill>
                  <a:schemeClr val="bg1">
                    <a:lumMod val="50000"/>
                  </a:schemeClr>
                </a:solidFill>
              </a:rPr>
              <a:t> </a:t>
            </a:r>
            <a:r>
              <a:rPr lang="de-DE" sz="900" dirty="0" err="1" smtClean="0">
                <a:solidFill>
                  <a:schemeClr val="bg1">
                    <a:lumMod val="50000"/>
                  </a:schemeClr>
                </a:solidFill>
              </a:rPr>
              <a:t>set</a:t>
            </a:r>
            <a:r>
              <a:rPr lang="de-DE" sz="900" dirty="0" smtClean="0">
                <a:solidFill>
                  <a:schemeClr val="bg1">
                    <a:lumMod val="50000"/>
                  </a:schemeClr>
                </a:solidFill>
              </a:rPr>
              <a:t> an </a:t>
            </a:r>
            <a:r>
              <a:rPr lang="de-DE" sz="900" dirty="0" err="1" smtClean="0">
                <a:solidFill>
                  <a:schemeClr val="bg1">
                    <a:lumMod val="50000"/>
                  </a:schemeClr>
                </a:solidFill>
              </a:rPr>
              <a:t>EatingSoonTT</a:t>
            </a:r>
            <a:r>
              <a:rPr lang="de-DE" sz="900" dirty="0" smtClean="0">
                <a:solidFill>
                  <a:schemeClr val="bg1">
                    <a:lumMod val="50000"/>
                  </a:schemeClr>
                </a:solidFill>
              </a:rPr>
              <a:t> in time (</a:t>
            </a:r>
            <a:r>
              <a:rPr lang="de-DE" sz="900" dirty="0" err="1" smtClean="0">
                <a:solidFill>
                  <a:schemeClr val="bg1">
                    <a:lumMod val="50000"/>
                  </a:schemeClr>
                </a:solidFill>
              </a:rPr>
              <a:t>about</a:t>
            </a:r>
            <a:r>
              <a:rPr lang="de-DE" sz="900" dirty="0" smtClean="0">
                <a:solidFill>
                  <a:schemeClr val="bg1">
                    <a:lumMod val="50000"/>
                  </a:schemeClr>
                </a:solidFill>
              </a:rPr>
              <a:t> 1 </a:t>
            </a:r>
            <a:r>
              <a:rPr lang="de-DE" sz="900" dirty="0" err="1" smtClean="0">
                <a:solidFill>
                  <a:schemeClr val="bg1">
                    <a:lumMod val="50000"/>
                  </a:schemeClr>
                </a:solidFill>
              </a:rPr>
              <a:t>hour</a:t>
            </a:r>
            <a:r>
              <a:rPr lang="de-DE" sz="900" dirty="0" smtClean="0">
                <a:solidFill>
                  <a:schemeClr val="bg1">
                    <a:lumMod val="50000"/>
                  </a:schemeClr>
                </a:solidFill>
              </a:rPr>
              <a:t> </a:t>
            </a:r>
            <a:r>
              <a:rPr lang="de-DE" sz="900" dirty="0" err="1" smtClean="0">
                <a:solidFill>
                  <a:schemeClr val="bg1">
                    <a:lumMod val="50000"/>
                  </a:schemeClr>
                </a:solidFill>
              </a:rPr>
              <a:t>before</a:t>
            </a:r>
            <a:r>
              <a:rPr lang="de-DE" sz="900" dirty="0" smtClean="0">
                <a:solidFill>
                  <a:schemeClr val="bg1">
                    <a:lumMod val="50000"/>
                  </a:schemeClr>
                </a:solidFill>
              </a:rPr>
              <a:t> </a:t>
            </a:r>
            <a:r>
              <a:rPr lang="de-DE" sz="900" dirty="0" err="1" smtClean="0">
                <a:solidFill>
                  <a:schemeClr val="bg1">
                    <a:lumMod val="50000"/>
                  </a:schemeClr>
                </a:solidFill>
              </a:rPr>
              <a:t>meal</a:t>
            </a:r>
            <a:r>
              <a:rPr lang="de-DE" sz="900" dirty="0" smtClean="0">
                <a:solidFill>
                  <a:schemeClr val="bg1">
                    <a:lumMod val="50000"/>
                  </a:schemeClr>
                </a:solidFill>
              </a:rPr>
              <a:t>), a </a:t>
            </a:r>
            <a:r>
              <a:rPr lang="de-DE" sz="900" dirty="0" err="1" smtClean="0">
                <a:solidFill>
                  <a:schemeClr val="bg1">
                    <a:lumMod val="50000"/>
                  </a:schemeClr>
                </a:solidFill>
              </a:rPr>
              <a:t>compromise</a:t>
            </a:r>
            <a:r>
              <a:rPr lang="de-DE" sz="900" dirty="0" smtClean="0">
                <a:solidFill>
                  <a:schemeClr val="bg1">
                    <a:lumMod val="50000"/>
                  </a:schemeClr>
                </a:solidFill>
              </a:rPr>
              <a:t> </a:t>
            </a:r>
            <a:r>
              <a:rPr lang="de-DE" sz="900" dirty="0" err="1" smtClean="0">
                <a:solidFill>
                  <a:schemeClr val="bg1">
                    <a:lumMod val="50000"/>
                  </a:schemeClr>
                </a:solidFill>
              </a:rPr>
              <a:t>solution</a:t>
            </a:r>
            <a:r>
              <a:rPr lang="de-DE" sz="900" dirty="0" smtClean="0">
                <a:solidFill>
                  <a:schemeClr val="bg1">
                    <a:lumMod val="50000"/>
                  </a:schemeClr>
                </a:solidFill>
              </a:rPr>
              <a:t> </a:t>
            </a:r>
            <a:r>
              <a:rPr lang="de-DE" sz="900" dirty="0" err="1" smtClean="0">
                <a:solidFill>
                  <a:schemeClr val="bg1">
                    <a:lumMod val="50000"/>
                  </a:schemeClr>
                </a:solidFill>
              </a:rPr>
              <a:t>is</a:t>
            </a:r>
            <a:r>
              <a:rPr lang="de-DE" sz="900" dirty="0" smtClean="0">
                <a:solidFill>
                  <a:schemeClr val="bg1">
                    <a:lumMod val="50000"/>
                  </a:schemeClr>
                </a:solidFill>
              </a:rPr>
              <a:t>, </a:t>
            </a:r>
            <a:r>
              <a:rPr lang="de-DE" sz="900" dirty="0" err="1" smtClean="0">
                <a:solidFill>
                  <a:schemeClr val="bg1">
                    <a:lumMod val="50000"/>
                  </a:schemeClr>
                </a:solidFill>
              </a:rPr>
              <a:t>to</a:t>
            </a:r>
            <a:r>
              <a:rPr lang="de-DE" sz="900" dirty="0" smtClean="0">
                <a:solidFill>
                  <a:schemeClr val="bg1">
                    <a:lumMod val="50000"/>
                  </a:schemeClr>
                </a:solidFill>
              </a:rPr>
              <a:t> </a:t>
            </a:r>
            <a:r>
              <a:rPr lang="de-DE" sz="900" dirty="0" err="1" smtClean="0">
                <a:solidFill>
                  <a:schemeClr val="bg1">
                    <a:lumMod val="50000"/>
                  </a:schemeClr>
                </a:solidFill>
              </a:rPr>
              <a:t>give</a:t>
            </a:r>
            <a:r>
              <a:rPr lang="de-DE" sz="900" dirty="0" smtClean="0">
                <a:solidFill>
                  <a:schemeClr val="bg1">
                    <a:lumMod val="50000"/>
                  </a:schemeClr>
                </a:solidFill>
              </a:rPr>
              <a:t> a </a:t>
            </a:r>
            <a:r>
              <a:rPr lang="de-DE" sz="900" dirty="0" err="1" smtClean="0">
                <a:solidFill>
                  <a:schemeClr val="bg1">
                    <a:lumMod val="50000"/>
                  </a:schemeClr>
                </a:solidFill>
              </a:rPr>
              <a:t>small</a:t>
            </a:r>
            <a:r>
              <a:rPr lang="de-DE" sz="900" dirty="0" smtClean="0">
                <a:solidFill>
                  <a:schemeClr val="bg1">
                    <a:lumMod val="50000"/>
                  </a:schemeClr>
                </a:solidFill>
              </a:rPr>
              <a:t> </a:t>
            </a:r>
            <a:r>
              <a:rPr lang="de-DE" sz="900" dirty="0" err="1" smtClean="0">
                <a:solidFill>
                  <a:schemeClr val="bg1">
                    <a:lumMod val="50000"/>
                  </a:schemeClr>
                </a:solidFill>
              </a:rPr>
              <a:t>part</a:t>
            </a:r>
            <a:r>
              <a:rPr lang="de-DE" sz="900" dirty="0" smtClean="0">
                <a:solidFill>
                  <a:schemeClr val="bg1">
                    <a:lumMod val="50000"/>
                  </a:schemeClr>
                </a:solidFill>
              </a:rPr>
              <a:t> </a:t>
            </a:r>
            <a:r>
              <a:rPr lang="de-DE" sz="900" dirty="0" err="1" smtClean="0">
                <a:solidFill>
                  <a:schemeClr val="bg1">
                    <a:lumMod val="50000"/>
                  </a:schemeClr>
                </a:solidFill>
              </a:rPr>
              <a:t>of</a:t>
            </a:r>
            <a:r>
              <a:rPr lang="de-DE" sz="900" dirty="0" smtClean="0">
                <a:solidFill>
                  <a:schemeClr val="bg1">
                    <a:lumMod val="50000"/>
                  </a:schemeClr>
                </a:solidFill>
              </a:rPr>
              <a:t> </a:t>
            </a:r>
            <a:r>
              <a:rPr lang="de-DE" sz="900" dirty="0" err="1" smtClean="0">
                <a:solidFill>
                  <a:schemeClr val="bg1">
                    <a:lumMod val="50000"/>
                  </a:schemeClr>
                </a:solidFill>
              </a:rPr>
              <a:t>the</a:t>
            </a:r>
            <a:r>
              <a:rPr lang="de-DE" sz="900" dirty="0" smtClean="0">
                <a:solidFill>
                  <a:schemeClr val="bg1">
                    <a:lumMod val="50000"/>
                  </a:schemeClr>
                </a:solidFill>
              </a:rPr>
              <a:t> </a:t>
            </a:r>
            <a:r>
              <a:rPr lang="de-DE" sz="900" dirty="0" err="1" smtClean="0">
                <a:solidFill>
                  <a:schemeClr val="bg1">
                    <a:lumMod val="50000"/>
                  </a:schemeClr>
                </a:solidFill>
              </a:rPr>
              <a:t>meal</a:t>
            </a:r>
            <a:r>
              <a:rPr lang="de-DE" sz="900" dirty="0" smtClean="0">
                <a:solidFill>
                  <a:schemeClr val="bg1">
                    <a:lumMod val="50000"/>
                  </a:schemeClr>
                </a:solidFill>
              </a:rPr>
              <a:t> </a:t>
            </a:r>
            <a:r>
              <a:rPr lang="de-DE" sz="900" dirty="0" err="1" smtClean="0">
                <a:solidFill>
                  <a:schemeClr val="bg1">
                    <a:lumMod val="50000"/>
                  </a:schemeClr>
                </a:solidFill>
              </a:rPr>
              <a:t>bolus</a:t>
            </a:r>
            <a:r>
              <a:rPr lang="de-DE" sz="900" dirty="0" smtClean="0">
                <a:solidFill>
                  <a:schemeClr val="bg1">
                    <a:lumMod val="50000"/>
                  </a:schemeClr>
                </a:solidFill>
              </a:rPr>
              <a:t> </a:t>
            </a:r>
            <a:r>
              <a:rPr lang="de-DE" sz="900" dirty="0" err="1" smtClean="0">
                <a:solidFill>
                  <a:schemeClr val="bg1">
                    <a:lumMod val="50000"/>
                  </a:schemeClr>
                </a:solidFill>
              </a:rPr>
              <a:t>before</a:t>
            </a:r>
            <a:r>
              <a:rPr lang="de-DE" sz="900" dirty="0" smtClean="0">
                <a:solidFill>
                  <a:schemeClr val="bg1">
                    <a:lumMod val="50000"/>
                  </a:schemeClr>
                </a:solidFill>
              </a:rPr>
              <a:t> </a:t>
            </a:r>
            <a:r>
              <a:rPr lang="de-DE" sz="900" dirty="0" err="1" smtClean="0">
                <a:solidFill>
                  <a:schemeClr val="bg1">
                    <a:lumMod val="50000"/>
                  </a:schemeClr>
                </a:solidFill>
              </a:rPr>
              <a:t>the</a:t>
            </a:r>
            <a:r>
              <a:rPr lang="de-DE" sz="900" baseline="0" dirty="0" smtClean="0">
                <a:solidFill>
                  <a:schemeClr val="bg1">
                    <a:lumMod val="50000"/>
                  </a:schemeClr>
                </a:solidFill>
              </a:rPr>
              <a:t> </a:t>
            </a:r>
            <a:r>
              <a:rPr lang="de-DE" sz="900" baseline="0" dirty="0" err="1" smtClean="0">
                <a:solidFill>
                  <a:schemeClr val="bg1">
                    <a:lumMod val="50000"/>
                  </a:schemeClr>
                </a:solidFill>
              </a:rPr>
              <a:t>meal</a:t>
            </a:r>
            <a:r>
              <a:rPr lang="de-DE" sz="900" baseline="0" dirty="0" smtClean="0">
                <a:solidFill>
                  <a:schemeClr val="bg1">
                    <a:lumMod val="50000"/>
                  </a:schemeClr>
                </a:solidFill>
              </a:rPr>
              <a:t> </a:t>
            </a:r>
            <a:r>
              <a:rPr lang="de-DE" sz="900" baseline="0" dirty="0" err="1" smtClean="0">
                <a:solidFill>
                  <a:schemeClr val="bg1">
                    <a:lumMod val="50000"/>
                  </a:schemeClr>
                </a:solidFill>
              </a:rPr>
              <a:t>starts</a:t>
            </a:r>
            <a:r>
              <a:rPr lang="de-DE" sz="900" baseline="0" dirty="0" smtClean="0">
                <a:solidFill>
                  <a:schemeClr val="bg1">
                    <a:lumMod val="50000"/>
                  </a:schemeClr>
                </a:solidFill>
              </a:rPr>
              <a:t>.</a:t>
            </a:r>
            <a:endParaRPr lang="de-DE" sz="900" dirty="0" smtClean="0">
              <a:solidFill>
                <a:schemeClr val="bg1">
                  <a:lumMod val="50000"/>
                </a:schemeClr>
              </a:solidFill>
            </a:endParaRPr>
          </a:p>
          <a:p>
            <a:r>
              <a:rPr lang="de-DE" dirty="0" smtClean="0"/>
              <a:t> </a:t>
            </a:r>
          </a:p>
          <a:p>
            <a:endParaRPr lang="de-DE" i="1" dirty="0"/>
          </a:p>
        </p:txBody>
      </p:sp>
      <p:sp>
        <p:nvSpPr>
          <p:cNvPr id="4" name="Foliennummernplatzhalter 3"/>
          <p:cNvSpPr>
            <a:spLocks noGrp="1"/>
          </p:cNvSpPr>
          <p:nvPr>
            <p:ph type="sldNum" sz="quarter" idx="10"/>
          </p:nvPr>
        </p:nvSpPr>
        <p:spPr/>
        <p:txBody>
          <a:bodyPr/>
          <a:lstStyle/>
          <a:p>
            <a:fld id="{170FF799-14E3-487A-9755-B4D298262597}" type="slidenum">
              <a:rPr lang="de-DE" smtClean="0"/>
              <a:t>18</a:t>
            </a:fld>
            <a:endParaRPr lang="de-DE"/>
          </a:p>
        </p:txBody>
      </p:sp>
    </p:spTree>
    <p:extLst>
      <p:ext uri="{BB962C8B-B14F-4D97-AF65-F5344CB8AC3E}">
        <p14:creationId xmlns:p14="http://schemas.microsoft.com/office/powerpoint/2010/main" val="3399246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This </a:t>
            </a:r>
            <a:r>
              <a:rPr lang="de-DE" dirty="0" err="1" smtClean="0"/>
              <a:t>slide</a:t>
            </a:r>
            <a:r>
              <a:rPr lang="de-DE" baseline="0" dirty="0" smtClean="0"/>
              <a:t> </a:t>
            </a:r>
            <a:r>
              <a:rPr lang="de-DE" baseline="0" dirty="0" err="1" smtClean="0"/>
              <a:t>shows</a:t>
            </a:r>
            <a:r>
              <a:rPr lang="de-DE" baseline="0" dirty="0" smtClean="0"/>
              <a:t> </a:t>
            </a:r>
            <a:r>
              <a:rPr lang="de-DE" baseline="0" dirty="0" err="1" smtClean="0"/>
              <a:t>the</a:t>
            </a:r>
            <a:r>
              <a:rPr lang="de-DE" baseline="0" dirty="0" smtClean="0"/>
              <a:t> </a:t>
            </a:r>
            <a:r>
              <a:rPr lang="de-DE" baseline="0" dirty="0" err="1" smtClean="0"/>
              <a:t>strategy</a:t>
            </a:r>
            <a:r>
              <a:rPr lang="de-DE" baseline="0" dirty="0" smtClean="0"/>
              <a:t> </a:t>
            </a:r>
            <a:r>
              <a:rPr lang="de-DE" baseline="0" dirty="0" err="1" smtClean="0"/>
              <a:t>to</a:t>
            </a:r>
            <a:r>
              <a:rPr lang="de-DE" baseline="0" dirty="0" smtClean="0"/>
              <a:t> </a:t>
            </a:r>
            <a:r>
              <a:rPr lang="de-DE" baseline="0" dirty="0" err="1" smtClean="0"/>
              <a:t>give</a:t>
            </a:r>
            <a:r>
              <a:rPr lang="de-DE" baseline="0" dirty="0" smtClean="0"/>
              <a:t> </a:t>
            </a:r>
            <a:r>
              <a:rPr lang="de-DE" baseline="0" dirty="0" err="1" smtClean="0"/>
              <a:t>the</a:t>
            </a:r>
            <a:r>
              <a:rPr lang="de-DE" baseline="0" dirty="0" smtClean="0"/>
              <a:t> (</a:t>
            </a:r>
            <a:r>
              <a:rPr lang="de-DE" baseline="0" dirty="0" err="1" smtClean="0"/>
              <a:t>entire</a:t>
            </a:r>
            <a:r>
              <a:rPr lang="de-DE" baseline="0" dirty="0" smtClean="0"/>
              <a:t>) </a:t>
            </a:r>
            <a:r>
              <a:rPr lang="de-DE" baseline="0" dirty="0" err="1" smtClean="0"/>
              <a:t>meal</a:t>
            </a:r>
            <a:r>
              <a:rPr lang="de-DE" baseline="0" dirty="0" smtClean="0"/>
              <a:t> </a:t>
            </a:r>
            <a:r>
              <a:rPr lang="de-DE" baseline="0" dirty="0" err="1" smtClean="0"/>
              <a:t>bolus</a:t>
            </a:r>
            <a:r>
              <a:rPr lang="de-DE" baseline="0" dirty="0" smtClean="0"/>
              <a:t> </a:t>
            </a:r>
            <a:r>
              <a:rPr lang="de-DE" baseline="0" dirty="0" err="1" smtClean="0"/>
              <a:t>about</a:t>
            </a:r>
            <a:r>
              <a:rPr lang="de-DE" baseline="0" dirty="0" smtClean="0"/>
              <a:t> 15 </a:t>
            </a:r>
            <a:r>
              <a:rPr lang="de-DE" baseline="0" dirty="0" err="1" smtClean="0"/>
              <a:t>or</a:t>
            </a:r>
            <a:r>
              <a:rPr lang="de-DE" baseline="0" dirty="0" smtClean="0"/>
              <a:t> 20 </a:t>
            </a:r>
            <a:r>
              <a:rPr lang="de-DE" baseline="0" dirty="0" err="1" smtClean="0"/>
              <a:t>minutes</a:t>
            </a:r>
            <a:r>
              <a:rPr lang="de-DE" baseline="0" dirty="0" smtClean="0"/>
              <a:t> </a:t>
            </a:r>
            <a:r>
              <a:rPr lang="de-DE" baseline="0" dirty="0" err="1" smtClean="0"/>
              <a:t>before</a:t>
            </a:r>
            <a:r>
              <a:rPr lang="de-DE" baseline="0" dirty="0" smtClean="0"/>
              <a:t> </a:t>
            </a:r>
            <a:r>
              <a:rPr lang="de-DE" baseline="0" dirty="0" err="1" smtClean="0"/>
              <a:t>meal</a:t>
            </a:r>
            <a:r>
              <a:rPr lang="de-DE" baseline="0" dirty="0" smtClean="0"/>
              <a:t> </a:t>
            </a:r>
            <a:r>
              <a:rPr lang="de-DE" baseline="0" dirty="0" err="1" smtClean="0"/>
              <a:t>start</a:t>
            </a:r>
            <a:r>
              <a:rPr lang="de-DE" baseline="0" dirty="0" smtClean="0"/>
              <a:t>.  (The </a:t>
            </a:r>
            <a:r>
              <a:rPr lang="de-DE" baseline="0" dirty="0" err="1" smtClean="0"/>
              <a:t>number</a:t>
            </a:r>
            <a:r>
              <a:rPr lang="de-DE" baseline="0" dirty="0" smtClean="0"/>
              <a:t> </a:t>
            </a:r>
            <a:r>
              <a:rPr lang="de-DE" baseline="0" dirty="0" err="1" smtClean="0"/>
              <a:t>of</a:t>
            </a:r>
            <a:r>
              <a:rPr lang="de-DE" baseline="0" dirty="0" smtClean="0"/>
              <a:t> </a:t>
            </a:r>
            <a:r>
              <a:rPr lang="de-DE" baseline="0" dirty="0" err="1" smtClean="0"/>
              <a:t>minutes</a:t>
            </a:r>
            <a:r>
              <a:rPr lang="de-DE" baseline="0" dirty="0" smtClean="0"/>
              <a:t> </a:t>
            </a:r>
            <a:r>
              <a:rPr lang="de-DE" baseline="0" dirty="0" err="1" smtClean="0"/>
              <a:t>depends</a:t>
            </a:r>
            <a:r>
              <a:rPr lang="de-DE" baseline="0" dirty="0" smtClean="0"/>
              <a:t> on </a:t>
            </a:r>
            <a:r>
              <a:rPr lang="de-DE" baseline="0" dirty="0" err="1" smtClean="0"/>
              <a:t>the</a:t>
            </a:r>
            <a:r>
              <a:rPr lang="de-DE" baseline="0" dirty="0" smtClean="0"/>
              <a:t> </a:t>
            </a:r>
            <a:r>
              <a:rPr lang="de-DE" baseline="0" dirty="0" err="1" smtClean="0"/>
              <a:t>insulin</a:t>
            </a:r>
            <a:r>
              <a:rPr lang="de-DE" baseline="0" dirty="0" smtClean="0"/>
              <a:t> in </a:t>
            </a:r>
            <a:r>
              <a:rPr lang="de-DE" baseline="0" dirty="0" err="1" smtClean="0"/>
              <a:t>use</a:t>
            </a:r>
            <a:r>
              <a:rPr lang="de-DE" baseline="0" dirty="0" smtClean="0"/>
              <a:t>, and on </a:t>
            </a:r>
            <a:r>
              <a:rPr lang="de-DE" baseline="0" dirty="0" err="1" smtClean="0"/>
              <a:t>the</a:t>
            </a:r>
            <a:r>
              <a:rPr lang="de-DE" baseline="0" dirty="0" smtClean="0"/>
              <a:t> </a:t>
            </a:r>
            <a:r>
              <a:rPr lang="de-DE" baseline="0" dirty="0" err="1" smtClean="0"/>
              <a:t>actual</a:t>
            </a:r>
            <a:r>
              <a:rPr lang="de-DE" baseline="0" dirty="0" smtClean="0"/>
              <a:t> </a:t>
            </a:r>
            <a:r>
              <a:rPr lang="de-DE" baseline="0" dirty="0" err="1" smtClean="0"/>
              <a:t>glucose</a:t>
            </a:r>
            <a:r>
              <a:rPr lang="de-DE" baseline="0" dirty="0" smtClean="0"/>
              <a:t> </a:t>
            </a:r>
            <a:r>
              <a:rPr lang="de-DE" baseline="0" dirty="0" err="1" smtClean="0"/>
              <a:t>level</a:t>
            </a:r>
            <a:r>
              <a:rPr lang="de-DE" baseline="0" dirty="0" smtClean="0"/>
              <a:t>).  </a:t>
            </a:r>
            <a:r>
              <a:rPr lang="de-DE" b="1" dirty="0" smtClean="0"/>
              <a:t> </a:t>
            </a:r>
            <a:endParaRPr lang="de-DE" dirty="0" smtClean="0"/>
          </a:p>
          <a:p>
            <a:r>
              <a:rPr lang="de-DE" b="0" baseline="0" dirty="0" err="1" smtClean="0"/>
              <a:t>Only</a:t>
            </a:r>
            <a:r>
              <a:rPr lang="de-DE" b="0" baseline="0" dirty="0" smtClean="0"/>
              <a:t> a </a:t>
            </a:r>
            <a:r>
              <a:rPr lang="de-DE" b="0" baseline="0" dirty="0" err="1" smtClean="0"/>
              <a:t>small</a:t>
            </a:r>
            <a:r>
              <a:rPr lang="de-DE" b="0" baseline="0" dirty="0" smtClean="0"/>
              <a:t> </a:t>
            </a:r>
            <a:r>
              <a:rPr lang="de-DE" b="0" baseline="0" dirty="0" err="1" smtClean="0"/>
              <a:t>glucose</a:t>
            </a:r>
            <a:r>
              <a:rPr lang="de-DE" b="0" baseline="0" dirty="0" smtClean="0"/>
              <a:t> </a:t>
            </a:r>
            <a:r>
              <a:rPr lang="de-DE" b="0" baseline="0" dirty="0" err="1" smtClean="0"/>
              <a:t>rise</a:t>
            </a:r>
            <a:r>
              <a:rPr lang="de-DE" b="0" baseline="0" dirty="0" smtClean="0"/>
              <a:t> </a:t>
            </a:r>
            <a:r>
              <a:rPr lang="de-DE" b="0" baseline="0" dirty="0" err="1" smtClean="0"/>
              <a:t>is</a:t>
            </a:r>
            <a:r>
              <a:rPr lang="de-DE" b="0" baseline="0" dirty="0" smtClean="0"/>
              <a:t> </a:t>
            </a:r>
            <a:r>
              <a:rPr lang="de-DE" b="0" baseline="0" dirty="0" err="1" smtClean="0"/>
              <a:t>experienced</a:t>
            </a:r>
            <a:r>
              <a:rPr lang="de-DE" b="0" baseline="0" dirty="0" smtClean="0"/>
              <a:t> in </a:t>
            </a:r>
            <a:r>
              <a:rPr lang="de-DE" b="0" baseline="0" dirty="0" err="1" smtClean="0"/>
              <a:t>the</a:t>
            </a:r>
            <a:r>
              <a:rPr lang="de-DE" b="0" baseline="0" dirty="0" smtClean="0"/>
              <a:t> </a:t>
            </a:r>
            <a:r>
              <a:rPr lang="de-DE" b="0" baseline="0" dirty="0" err="1" smtClean="0"/>
              <a:t>first</a:t>
            </a:r>
            <a:r>
              <a:rPr lang="de-DE" b="0" baseline="0" dirty="0" smtClean="0"/>
              <a:t> </a:t>
            </a:r>
            <a:r>
              <a:rPr lang="de-DE" b="0" baseline="0" dirty="0" err="1" smtClean="0"/>
              <a:t>minutes</a:t>
            </a:r>
            <a:r>
              <a:rPr lang="de-DE" b="0" baseline="0" dirty="0" smtClean="0"/>
              <a:t> after </a:t>
            </a:r>
            <a:r>
              <a:rPr lang="de-DE" b="0" baseline="0" dirty="0" err="1" smtClean="0"/>
              <a:t>meal</a:t>
            </a:r>
            <a:r>
              <a:rPr lang="de-DE" b="0" baseline="0" dirty="0" smtClean="0"/>
              <a:t> </a:t>
            </a:r>
            <a:r>
              <a:rPr lang="de-DE" b="0" baseline="0" dirty="0" err="1" smtClean="0"/>
              <a:t>start</a:t>
            </a:r>
            <a:r>
              <a:rPr lang="de-DE" b="0" baseline="0" dirty="0" smtClean="0"/>
              <a:t>. </a:t>
            </a:r>
          </a:p>
          <a:p>
            <a:r>
              <a:rPr lang="de-DE" b="0" baseline="0" dirty="0" smtClean="0"/>
              <a:t>At </a:t>
            </a:r>
            <a:r>
              <a:rPr lang="de-DE" b="0" baseline="0" dirty="0" err="1" smtClean="0"/>
              <a:t>max</a:t>
            </a:r>
            <a:r>
              <a:rPr lang="de-DE" b="0" baseline="0" dirty="0" smtClean="0"/>
              <a:t> </a:t>
            </a:r>
            <a:r>
              <a:rPr lang="de-DE" b="0" baseline="0" dirty="0" err="1" smtClean="0"/>
              <a:t>activity</a:t>
            </a:r>
            <a:r>
              <a:rPr lang="de-DE" b="0" baseline="0" dirty="0" smtClean="0"/>
              <a:t> </a:t>
            </a:r>
            <a:r>
              <a:rPr lang="de-DE" b="0" baseline="0" dirty="0" err="1" smtClean="0"/>
              <a:t>of</a:t>
            </a:r>
            <a:r>
              <a:rPr lang="de-DE" b="0" baseline="0" dirty="0" smtClean="0"/>
              <a:t> </a:t>
            </a:r>
            <a:r>
              <a:rPr lang="de-DE" b="0" baseline="0" dirty="0" err="1" smtClean="0"/>
              <a:t>the</a:t>
            </a:r>
            <a:r>
              <a:rPr lang="de-DE" b="0" baseline="0" dirty="0" smtClean="0"/>
              <a:t> </a:t>
            </a:r>
            <a:r>
              <a:rPr lang="de-DE" b="0" baseline="0" dirty="0" err="1" smtClean="0"/>
              <a:t>early</a:t>
            </a:r>
            <a:r>
              <a:rPr lang="de-DE" b="0" baseline="0" dirty="0" smtClean="0"/>
              <a:t> </a:t>
            </a:r>
            <a:r>
              <a:rPr lang="de-DE" b="0" baseline="0" dirty="0" err="1" smtClean="0"/>
              <a:t>meal</a:t>
            </a:r>
            <a:r>
              <a:rPr lang="de-DE" b="0" baseline="0" dirty="0" smtClean="0"/>
              <a:t> </a:t>
            </a:r>
            <a:r>
              <a:rPr lang="de-DE" b="0" baseline="0" dirty="0" err="1" smtClean="0"/>
              <a:t>bolus</a:t>
            </a:r>
            <a:r>
              <a:rPr lang="de-DE" b="0" baseline="0" dirty="0" smtClean="0"/>
              <a:t>, </a:t>
            </a:r>
            <a:r>
              <a:rPr lang="de-DE" b="0" baseline="0" dirty="0" err="1" smtClean="0"/>
              <a:t>only</a:t>
            </a:r>
            <a:r>
              <a:rPr lang="de-DE" b="0" baseline="0" dirty="0" smtClean="0"/>
              <a:t> a </a:t>
            </a:r>
            <a:r>
              <a:rPr lang="de-DE" b="0" baseline="0" dirty="0" err="1" smtClean="0"/>
              <a:t>certain</a:t>
            </a:r>
            <a:r>
              <a:rPr lang="de-DE" b="0" baseline="0" dirty="0" smtClean="0"/>
              <a:t> </a:t>
            </a:r>
            <a:r>
              <a:rPr lang="de-DE" b="0" baseline="0" dirty="0" err="1" smtClean="0"/>
              <a:t>fraction</a:t>
            </a:r>
            <a:r>
              <a:rPr lang="de-DE" b="0" baseline="0" dirty="0" smtClean="0"/>
              <a:t> </a:t>
            </a:r>
            <a:r>
              <a:rPr lang="de-DE" b="0" baseline="0" dirty="0" err="1" smtClean="0"/>
              <a:t>of</a:t>
            </a:r>
            <a:r>
              <a:rPr lang="de-DE" b="0" baseline="0" dirty="0" smtClean="0"/>
              <a:t> </a:t>
            </a:r>
            <a:r>
              <a:rPr lang="de-DE" b="0" baseline="0" dirty="0" err="1" smtClean="0"/>
              <a:t>the</a:t>
            </a:r>
            <a:r>
              <a:rPr lang="de-DE" b="0" baseline="0" dirty="0" smtClean="0"/>
              <a:t> </a:t>
            </a:r>
            <a:r>
              <a:rPr lang="de-DE" b="0" baseline="0" dirty="0" err="1" smtClean="0"/>
              <a:t>meal</a:t>
            </a:r>
            <a:r>
              <a:rPr lang="de-DE" b="0" baseline="0" dirty="0" smtClean="0"/>
              <a:t> </a:t>
            </a:r>
            <a:r>
              <a:rPr lang="de-DE" b="0" baseline="0" dirty="0" err="1" smtClean="0"/>
              <a:t>carbs</a:t>
            </a:r>
            <a:r>
              <a:rPr lang="de-DE" b="0" baseline="0" dirty="0" smtClean="0"/>
              <a:t> will </a:t>
            </a:r>
            <a:r>
              <a:rPr lang="de-DE" b="0" baseline="0" dirty="0" err="1" smtClean="0"/>
              <a:t>have</a:t>
            </a:r>
            <a:r>
              <a:rPr lang="de-DE" b="0" baseline="0" dirty="0" smtClean="0"/>
              <a:t> </a:t>
            </a:r>
            <a:r>
              <a:rPr lang="de-DE" b="0" baseline="0" dirty="0" err="1" smtClean="0"/>
              <a:t>become</a:t>
            </a:r>
            <a:r>
              <a:rPr lang="de-DE" b="0" baseline="0" dirty="0" smtClean="0"/>
              <a:t> </a:t>
            </a:r>
            <a:r>
              <a:rPr lang="de-DE" b="0" baseline="0" dirty="0" err="1" smtClean="0"/>
              <a:t>absorbed</a:t>
            </a:r>
            <a:r>
              <a:rPr lang="de-DE" b="0" baseline="0" dirty="0" smtClean="0"/>
              <a:t>,. </a:t>
            </a:r>
            <a:r>
              <a:rPr lang="de-DE" b="0" baseline="0" dirty="0" err="1" smtClean="0"/>
              <a:t>Therefore</a:t>
            </a:r>
            <a:r>
              <a:rPr lang="de-DE" b="0" baseline="0" dirty="0" smtClean="0"/>
              <a:t> </a:t>
            </a:r>
            <a:r>
              <a:rPr lang="de-DE" b="0" baseline="0" dirty="0" err="1" smtClean="0"/>
              <a:t>there</a:t>
            </a:r>
            <a:r>
              <a:rPr lang="de-DE" b="0" baseline="0" dirty="0" smtClean="0"/>
              <a:t> </a:t>
            </a:r>
            <a:r>
              <a:rPr lang="de-DE" b="0" baseline="0" dirty="0" err="1" smtClean="0"/>
              <a:t>is</a:t>
            </a:r>
            <a:r>
              <a:rPr lang="de-DE" b="0" baseline="0" dirty="0" smtClean="0"/>
              <a:t> a </a:t>
            </a:r>
            <a:r>
              <a:rPr lang="de-DE" b="0" baseline="0" dirty="0" err="1" smtClean="0"/>
              <a:t>tendency</a:t>
            </a:r>
            <a:r>
              <a:rPr lang="de-DE" b="0" baseline="0" dirty="0" smtClean="0"/>
              <a:t> </a:t>
            </a:r>
            <a:r>
              <a:rPr lang="de-DE" b="0" baseline="0" dirty="0" err="1" smtClean="0"/>
              <a:t>for</a:t>
            </a:r>
            <a:r>
              <a:rPr lang="de-DE" b="0" baseline="0" dirty="0" smtClean="0"/>
              <a:t> </a:t>
            </a:r>
            <a:r>
              <a:rPr lang="de-DE" b="0" baseline="0" dirty="0" err="1" smtClean="0"/>
              <a:t>low</a:t>
            </a:r>
            <a:r>
              <a:rPr lang="de-DE" b="0" baseline="0" dirty="0" smtClean="0"/>
              <a:t> </a:t>
            </a:r>
            <a:r>
              <a:rPr lang="de-DE" b="0" baseline="0" dirty="0" err="1" smtClean="0"/>
              <a:t>glucose</a:t>
            </a:r>
            <a:r>
              <a:rPr lang="de-DE" b="0" baseline="0" dirty="0" smtClean="0"/>
              <a:t> </a:t>
            </a:r>
            <a:r>
              <a:rPr lang="de-DE" b="0" baseline="0" dirty="0" err="1" smtClean="0"/>
              <a:t>values</a:t>
            </a:r>
            <a:r>
              <a:rPr lang="de-DE" b="0" baseline="0" dirty="0" smtClean="0"/>
              <a:t>. Also </a:t>
            </a:r>
            <a:r>
              <a:rPr lang="de-DE" b="0" baseline="0" dirty="0" err="1" smtClean="0"/>
              <a:t>without</a:t>
            </a:r>
            <a:r>
              <a:rPr lang="de-DE" b="0" baseline="0" dirty="0" smtClean="0"/>
              <a:t> </a:t>
            </a:r>
            <a:r>
              <a:rPr lang="de-DE" b="0" baseline="0" dirty="0" err="1" smtClean="0"/>
              <a:t>receiving</a:t>
            </a:r>
            <a:r>
              <a:rPr lang="de-DE" b="0" baseline="0" dirty="0" smtClean="0"/>
              <a:t> extra </a:t>
            </a:r>
            <a:r>
              <a:rPr lang="de-DE" b="0" baseline="0" dirty="0" err="1" smtClean="0"/>
              <a:t>carbs</a:t>
            </a:r>
            <a:r>
              <a:rPr lang="de-DE" b="0" baseline="0" dirty="0" smtClean="0"/>
              <a:t> at </a:t>
            </a:r>
            <a:r>
              <a:rPr lang="de-DE" b="0" baseline="0" dirty="0" err="1" smtClean="0"/>
              <a:t>this</a:t>
            </a:r>
            <a:r>
              <a:rPr lang="de-DE" b="0" baseline="0" dirty="0" smtClean="0"/>
              <a:t> </a:t>
            </a:r>
            <a:r>
              <a:rPr lang="de-DE" b="0" baseline="0" dirty="0" err="1" smtClean="0"/>
              <a:t>point</a:t>
            </a:r>
            <a:r>
              <a:rPr lang="de-DE" b="0" baseline="0" dirty="0" smtClean="0"/>
              <a:t>, </a:t>
            </a:r>
            <a:r>
              <a:rPr lang="de-DE" b="0" baseline="0" dirty="0" err="1" smtClean="0"/>
              <a:t>the</a:t>
            </a:r>
            <a:r>
              <a:rPr lang="de-DE" b="0" baseline="0" dirty="0" smtClean="0"/>
              <a:t> </a:t>
            </a:r>
            <a:r>
              <a:rPr lang="de-DE" b="0" baseline="0" dirty="0" err="1" smtClean="0"/>
              <a:t>glucose</a:t>
            </a:r>
            <a:r>
              <a:rPr lang="de-DE" b="0" baseline="0" dirty="0" smtClean="0"/>
              <a:t> </a:t>
            </a:r>
            <a:r>
              <a:rPr lang="de-DE" b="0" baseline="0" dirty="0" err="1" smtClean="0"/>
              <a:t>curve</a:t>
            </a:r>
            <a:r>
              <a:rPr lang="de-DE" b="0" baseline="0" dirty="0" smtClean="0"/>
              <a:t> </a:t>
            </a:r>
            <a:r>
              <a:rPr lang="de-DE" b="0" baseline="0" dirty="0" err="1" smtClean="0"/>
              <a:t>is</a:t>
            </a:r>
            <a:r>
              <a:rPr lang="de-DE" b="0" baseline="0" dirty="0" smtClean="0"/>
              <a:t> </a:t>
            </a:r>
            <a:r>
              <a:rPr lang="de-DE" b="0" baseline="0" dirty="0" err="1" smtClean="0"/>
              <a:t>likely</a:t>
            </a:r>
            <a:r>
              <a:rPr lang="de-DE" b="0" baseline="0" dirty="0" smtClean="0"/>
              <a:t> </a:t>
            </a:r>
            <a:r>
              <a:rPr lang="de-DE" b="0" baseline="0" dirty="0" err="1" smtClean="0"/>
              <a:t>to</a:t>
            </a:r>
            <a:r>
              <a:rPr lang="de-DE" b="0" baseline="0" dirty="0" smtClean="0"/>
              <a:t> </a:t>
            </a:r>
            <a:r>
              <a:rPr lang="de-DE" b="0" baseline="0" dirty="0" err="1" smtClean="0"/>
              <a:t>rise</a:t>
            </a:r>
            <a:r>
              <a:rPr lang="de-DE" b="0" baseline="0" dirty="0" smtClean="0"/>
              <a:t> </a:t>
            </a:r>
            <a:r>
              <a:rPr lang="de-DE" b="0" baseline="0" dirty="0" err="1" smtClean="0"/>
              <a:t>from</a:t>
            </a:r>
            <a:r>
              <a:rPr lang="de-DE" b="0" baseline="0" dirty="0" smtClean="0"/>
              <a:t> </a:t>
            </a:r>
            <a:r>
              <a:rPr lang="de-DE" b="0" baseline="0" dirty="0" err="1" smtClean="0"/>
              <a:t>there</a:t>
            </a:r>
            <a:r>
              <a:rPr lang="de-DE" b="0" baseline="0" dirty="0" smtClean="0"/>
              <a:t> </a:t>
            </a:r>
            <a:r>
              <a:rPr lang="de-DE" b="0" baseline="0" dirty="0" err="1" smtClean="0"/>
              <a:t>into</a:t>
            </a:r>
            <a:r>
              <a:rPr lang="de-DE" b="0" baseline="0" dirty="0" smtClean="0"/>
              <a:t> </a:t>
            </a:r>
            <a:r>
              <a:rPr lang="de-DE" b="0" baseline="0" dirty="0" err="1" smtClean="0"/>
              <a:t>the</a:t>
            </a:r>
            <a:r>
              <a:rPr lang="de-DE" b="0" baseline="0" dirty="0" smtClean="0"/>
              <a:t> </a:t>
            </a:r>
            <a:r>
              <a:rPr lang="de-DE" b="0" baseline="0" dirty="0" err="1" smtClean="0"/>
              <a:t>late</a:t>
            </a:r>
            <a:r>
              <a:rPr lang="de-DE" b="0" baseline="0" dirty="0" smtClean="0"/>
              <a:t> </a:t>
            </a:r>
            <a:r>
              <a:rPr lang="de-DE" b="0" baseline="0" dirty="0" err="1" smtClean="0"/>
              <a:t>phase</a:t>
            </a:r>
            <a:r>
              <a:rPr lang="de-DE" b="0" baseline="0" dirty="0" smtClean="0"/>
              <a:t>. </a:t>
            </a:r>
          </a:p>
          <a:p>
            <a:r>
              <a:rPr lang="de-DE" b="0" baseline="0" dirty="0" err="1" smtClean="0"/>
              <a:t>However</a:t>
            </a:r>
            <a:r>
              <a:rPr lang="de-DE" b="0" baseline="0" dirty="0" smtClean="0"/>
              <a:t>, a 20 </a:t>
            </a:r>
            <a:r>
              <a:rPr lang="de-DE" b="0" baseline="0" dirty="0" err="1" smtClean="0"/>
              <a:t>minutes</a:t>
            </a:r>
            <a:r>
              <a:rPr lang="de-DE" b="0" baseline="0" dirty="0" smtClean="0"/>
              <a:t> </a:t>
            </a:r>
            <a:r>
              <a:rPr lang="de-DE" b="0" baseline="0" dirty="0" err="1" smtClean="0"/>
              <a:t>early</a:t>
            </a:r>
            <a:r>
              <a:rPr lang="de-DE" b="0" baseline="0" dirty="0" smtClean="0"/>
              <a:t> </a:t>
            </a:r>
            <a:r>
              <a:rPr lang="de-DE" b="0" baseline="0" dirty="0" err="1" smtClean="0"/>
              <a:t>given</a:t>
            </a:r>
            <a:r>
              <a:rPr lang="de-DE" b="0" baseline="0" dirty="0" smtClean="0"/>
              <a:t> </a:t>
            </a:r>
            <a:r>
              <a:rPr lang="de-DE" b="0" baseline="0" dirty="0" err="1" smtClean="0"/>
              <a:t>bolus</a:t>
            </a:r>
            <a:r>
              <a:rPr lang="de-DE" b="0" baseline="0" dirty="0" smtClean="0"/>
              <a:t> also fades out 20 </a:t>
            </a:r>
            <a:r>
              <a:rPr lang="de-DE" b="0" baseline="0" dirty="0" err="1" smtClean="0"/>
              <a:t>minutes</a:t>
            </a:r>
            <a:r>
              <a:rPr lang="de-DE" b="0" baseline="0" dirty="0" smtClean="0"/>
              <a:t> </a:t>
            </a:r>
            <a:r>
              <a:rPr lang="de-DE" b="0" baseline="0" dirty="0" err="1" smtClean="0"/>
              <a:t>earlier</a:t>
            </a:r>
            <a:r>
              <a:rPr lang="de-DE" b="0" baseline="0" dirty="0" smtClean="0"/>
              <a:t>; </a:t>
            </a:r>
            <a:r>
              <a:rPr lang="de-DE" b="0" baseline="0" dirty="0" err="1" smtClean="0"/>
              <a:t>for</a:t>
            </a:r>
            <a:r>
              <a:rPr lang="de-DE" b="0" baseline="0" dirty="0" smtClean="0"/>
              <a:t> a </a:t>
            </a:r>
            <a:r>
              <a:rPr lang="de-DE" b="0" baseline="0" dirty="0" err="1" smtClean="0"/>
              <a:t>major</a:t>
            </a:r>
            <a:r>
              <a:rPr lang="de-DE" b="0" baseline="0" dirty="0" smtClean="0"/>
              <a:t> </a:t>
            </a:r>
            <a:r>
              <a:rPr lang="de-DE" b="0" baseline="0" dirty="0" err="1" smtClean="0"/>
              <a:t>or</a:t>
            </a:r>
            <a:r>
              <a:rPr lang="de-DE" b="0" baseline="0" dirty="0" smtClean="0"/>
              <a:t> FPU-</a:t>
            </a:r>
            <a:r>
              <a:rPr lang="de-DE" b="0" baseline="0" dirty="0" err="1" smtClean="0"/>
              <a:t>rich</a:t>
            </a:r>
            <a:r>
              <a:rPr lang="de-DE" b="0" baseline="0" dirty="0" smtClean="0"/>
              <a:t> </a:t>
            </a:r>
            <a:r>
              <a:rPr lang="de-DE" b="0" baseline="0" dirty="0" err="1" smtClean="0"/>
              <a:t>meal</a:t>
            </a:r>
            <a:r>
              <a:rPr lang="de-DE" b="0" baseline="0" dirty="0" smtClean="0"/>
              <a:t>, </a:t>
            </a:r>
            <a:r>
              <a:rPr lang="de-DE" b="0" baseline="0" dirty="0" err="1" smtClean="0"/>
              <a:t>this</a:t>
            </a:r>
            <a:r>
              <a:rPr lang="de-DE" b="0" baseline="0" dirty="0" smtClean="0"/>
              <a:t> </a:t>
            </a:r>
            <a:r>
              <a:rPr lang="de-DE" b="0" baseline="0" dirty="0" err="1" smtClean="0"/>
              <a:t>complicates</a:t>
            </a:r>
            <a:r>
              <a:rPr lang="de-DE" b="0" baseline="0" dirty="0" smtClean="0"/>
              <a:t> </a:t>
            </a:r>
            <a:r>
              <a:rPr lang="de-DE" b="0" baseline="0" dirty="0" err="1" smtClean="0"/>
              <a:t>the</a:t>
            </a:r>
            <a:r>
              <a:rPr lang="de-DE" b="0" baseline="0" dirty="0" smtClean="0"/>
              <a:t> </a:t>
            </a:r>
            <a:r>
              <a:rPr lang="de-DE" b="0" baseline="0" dirty="0" err="1" smtClean="0"/>
              <a:t>meal</a:t>
            </a:r>
            <a:r>
              <a:rPr lang="de-DE" b="0" baseline="0" dirty="0" smtClean="0"/>
              <a:t> </a:t>
            </a:r>
            <a:r>
              <a:rPr lang="de-DE" b="0" baseline="0" dirty="0" err="1" smtClean="0"/>
              <a:t>management</a:t>
            </a:r>
            <a:r>
              <a:rPr lang="de-DE" b="0" baseline="0" dirty="0" smtClean="0"/>
              <a:t> </a:t>
            </a:r>
            <a:r>
              <a:rPr lang="de-DE" b="0" baseline="0" dirty="0" err="1" smtClean="0"/>
              <a:t>for</a:t>
            </a:r>
            <a:r>
              <a:rPr lang="de-DE" b="0" baseline="0" dirty="0" smtClean="0"/>
              <a:t> </a:t>
            </a:r>
            <a:r>
              <a:rPr lang="de-DE" b="0" baseline="0" dirty="0" err="1" smtClean="0"/>
              <a:t>the</a:t>
            </a:r>
            <a:r>
              <a:rPr lang="de-DE" b="0" baseline="0" dirty="0" smtClean="0"/>
              <a:t> </a:t>
            </a:r>
            <a:r>
              <a:rPr lang="de-DE" b="0" baseline="0" dirty="0" err="1" smtClean="0"/>
              <a:t>loop</a:t>
            </a:r>
            <a:r>
              <a:rPr lang="de-DE" b="0" baseline="0" dirty="0" smtClean="0"/>
              <a:t> in </a:t>
            </a:r>
            <a:r>
              <a:rPr lang="de-DE" b="0" baseline="0" dirty="0" err="1" smtClean="0"/>
              <a:t>the</a:t>
            </a:r>
            <a:r>
              <a:rPr lang="de-DE" b="0" baseline="0" dirty="0" smtClean="0"/>
              <a:t> </a:t>
            </a:r>
            <a:r>
              <a:rPr lang="de-DE" b="0" baseline="0" dirty="0" err="1" smtClean="0"/>
              <a:t>late</a:t>
            </a:r>
            <a:r>
              <a:rPr lang="de-DE" b="0" baseline="0" dirty="0" smtClean="0"/>
              <a:t> </a:t>
            </a:r>
            <a:r>
              <a:rPr lang="de-DE" b="0" baseline="0" dirty="0" err="1" smtClean="0"/>
              <a:t>phase</a:t>
            </a:r>
            <a:r>
              <a:rPr lang="de-DE" b="0" baseline="0" dirty="0" smtClean="0"/>
              <a:t>.</a:t>
            </a:r>
          </a:p>
          <a:p>
            <a:r>
              <a:rPr lang="de-DE" baseline="0" dirty="0" err="1" smtClean="0"/>
              <a:t>There</a:t>
            </a:r>
            <a:r>
              <a:rPr lang="de-DE" baseline="0" dirty="0" smtClean="0"/>
              <a:t> </a:t>
            </a:r>
            <a:r>
              <a:rPr lang="de-DE" baseline="0" dirty="0" err="1" smtClean="0"/>
              <a:t>is</a:t>
            </a:r>
            <a:r>
              <a:rPr lang="de-DE" baseline="0" dirty="0" smtClean="0"/>
              <a:t> a </a:t>
            </a:r>
            <a:r>
              <a:rPr lang="de-DE" baseline="0" dirty="0" err="1" smtClean="0"/>
              <a:t>significant</a:t>
            </a:r>
            <a:r>
              <a:rPr lang="de-DE" baseline="0" dirty="0" smtClean="0"/>
              <a:t> potential </a:t>
            </a:r>
            <a:r>
              <a:rPr lang="de-DE" baseline="0" dirty="0" err="1" smtClean="0"/>
              <a:t>for</a:t>
            </a:r>
            <a:r>
              <a:rPr lang="de-DE" baseline="0" dirty="0" smtClean="0"/>
              <a:t> a </a:t>
            </a:r>
            <a:r>
              <a:rPr lang="de-DE" baseline="0" dirty="0" err="1" smtClean="0"/>
              <a:t>roller</a:t>
            </a:r>
            <a:r>
              <a:rPr lang="de-DE" baseline="0" dirty="0" smtClean="0"/>
              <a:t> </a:t>
            </a:r>
            <a:r>
              <a:rPr lang="de-DE" baseline="0" dirty="0" err="1" smtClean="0"/>
              <a:t>coaster</a:t>
            </a:r>
            <a:r>
              <a:rPr lang="de-DE" baseline="0" dirty="0" smtClean="0"/>
              <a:t>, </a:t>
            </a:r>
            <a:r>
              <a:rPr lang="de-DE" baseline="0" dirty="0" err="1" smtClean="0"/>
              <a:t>unless</a:t>
            </a:r>
            <a:r>
              <a:rPr lang="de-DE" baseline="0" dirty="0" smtClean="0"/>
              <a:t> all </a:t>
            </a:r>
            <a:r>
              <a:rPr lang="de-DE" baseline="0" dirty="0" err="1" smtClean="0"/>
              <a:t>inputs</a:t>
            </a:r>
            <a:r>
              <a:rPr lang="de-DE" baseline="0" dirty="0" smtClean="0"/>
              <a:t> and </a:t>
            </a:r>
            <a:r>
              <a:rPr lang="de-DE" baseline="0" dirty="0" err="1" smtClean="0"/>
              <a:t>the</a:t>
            </a:r>
            <a:r>
              <a:rPr lang="de-DE" baseline="0" dirty="0" smtClean="0"/>
              <a:t> </a:t>
            </a:r>
            <a:r>
              <a:rPr lang="de-DE" baseline="0" dirty="0" err="1" smtClean="0"/>
              <a:t>timing</a:t>
            </a:r>
            <a:r>
              <a:rPr lang="de-DE" baseline="0" dirty="0" smtClean="0"/>
              <a:t> </a:t>
            </a:r>
            <a:r>
              <a:rPr lang="de-DE" baseline="0" dirty="0" err="1" smtClean="0"/>
              <a:t>are</a:t>
            </a:r>
            <a:r>
              <a:rPr lang="de-DE" baseline="0" dirty="0" smtClean="0"/>
              <a:t> </a:t>
            </a:r>
            <a:r>
              <a:rPr lang="de-DE" baseline="0" dirty="0" err="1" smtClean="0"/>
              <a:t>precisely</a:t>
            </a:r>
            <a:r>
              <a:rPr lang="de-DE" baseline="0" dirty="0" smtClean="0"/>
              <a:t> </a:t>
            </a:r>
            <a:r>
              <a:rPr lang="de-DE" baseline="0" dirty="0" err="1" smtClean="0"/>
              <a:t>executed</a:t>
            </a:r>
            <a:r>
              <a:rPr lang="de-DE" baseline="0" dirty="0" smtClean="0"/>
              <a:t>. (In </a:t>
            </a:r>
            <a:r>
              <a:rPr lang="de-DE" baseline="0" dirty="0" err="1" smtClean="0"/>
              <a:t>closed</a:t>
            </a:r>
            <a:r>
              <a:rPr lang="de-DE" baseline="0" dirty="0" smtClean="0"/>
              <a:t> </a:t>
            </a:r>
            <a:r>
              <a:rPr lang="de-DE" baseline="0" dirty="0" err="1" smtClean="0"/>
              <a:t>loop</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will </a:t>
            </a:r>
            <a:r>
              <a:rPr lang="de-DE" baseline="0" dirty="0" err="1" smtClean="0"/>
              <a:t>attempt</a:t>
            </a:r>
            <a:r>
              <a:rPr lang="de-DE" baseline="0" dirty="0" smtClean="0"/>
              <a:t>, via zero-</a:t>
            </a:r>
            <a:r>
              <a:rPr lang="de-DE" baseline="0" dirty="0" err="1" smtClean="0"/>
              <a:t>temping</a:t>
            </a:r>
            <a:r>
              <a:rPr lang="de-DE" baseline="0" dirty="0" smtClean="0"/>
              <a:t>, </a:t>
            </a:r>
            <a:r>
              <a:rPr lang="de-DE" baseline="0" dirty="0" err="1" smtClean="0"/>
              <a:t>or</a:t>
            </a:r>
            <a:r>
              <a:rPr lang="de-DE" baseline="0" dirty="0" smtClean="0"/>
              <a:t> via </a:t>
            </a:r>
            <a:r>
              <a:rPr lang="de-DE" baseline="0" dirty="0" err="1" smtClean="0"/>
              <a:t>adding</a:t>
            </a:r>
            <a:r>
              <a:rPr lang="de-DE" baseline="0" dirty="0" smtClean="0"/>
              <a:t> </a:t>
            </a:r>
            <a:r>
              <a:rPr lang="de-DE" baseline="0" dirty="0" err="1" smtClean="0"/>
              <a:t>insulin</a:t>
            </a:r>
            <a:r>
              <a:rPr lang="de-DE" baseline="0" dirty="0" smtClean="0"/>
              <a:t>, </a:t>
            </a:r>
            <a:r>
              <a:rPr lang="de-DE" baseline="0" dirty="0" err="1" smtClean="0"/>
              <a:t>to</a:t>
            </a:r>
            <a:r>
              <a:rPr lang="de-DE" baseline="0" dirty="0" smtClean="0"/>
              <a:t> </a:t>
            </a:r>
            <a:r>
              <a:rPr lang="de-DE" baseline="0" dirty="0" err="1" smtClean="0"/>
              <a:t>limit</a:t>
            </a:r>
            <a:r>
              <a:rPr lang="de-DE" baseline="0" dirty="0" smtClean="0"/>
              <a:t> </a:t>
            </a:r>
            <a:r>
              <a:rPr lang="de-DE" baseline="0" dirty="0" err="1" smtClean="0"/>
              <a:t>the</a:t>
            </a:r>
            <a:r>
              <a:rPr lang="de-DE" baseline="0" dirty="0" smtClean="0"/>
              <a:t> roller-</a:t>
            </a:r>
            <a:r>
              <a:rPr lang="de-DE" baseline="0" dirty="0" err="1" smtClean="0"/>
              <a:t>coaster</a:t>
            </a:r>
            <a:r>
              <a:rPr lang="de-DE" baseline="0" dirty="0" smtClean="0"/>
              <a:t> </a:t>
            </a:r>
            <a:r>
              <a:rPr lang="de-DE" baseline="0" dirty="0" err="1" smtClean="0"/>
              <a:t>movements</a:t>
            </a:r>
            <a:r>
              <a:rPr lang="de-DE" baseline="0" dirty="0" smtClean="0"/>
              <a:t>, but </a:t>
            </a:r>
            <a:r>
              <a:rPr lang="de-DE" baseline="0" dirty="0" err="1" smtClean="0"/>
              <a:t>its</a:t>
            </a:r>
            <a:r>
              <a:rPr lang="de-DE" baseline="0" dirty="0" smtClean="0"/>
              <a:t> </a:t>
            </a:r>
            <a:r>
              <a:rPr lang="de-DE" baseline="0" dirty="0" err="1" smtClean="0"/>
              <a:t>capabilities</a:t>
            </a:r>
            <a:r>
              <a:rPr lang="de-DE" baseline="0" dirty="0" smtClean="0"/>
              <a:t> </a:t>
            </a:r>
            <a:r>
              <a:rPr lang="de-DE" baseline="0" dirty="0" err="1" smtClean="0"/>
              <a:t>can</a:t>
            </a:r>
            <a:r>
              <a:rPr lang="de-DE" baseline="0" dirty="0" smtClean="0"/>
              <a:t> </a:t>
            </a:r>
            <a:r>
              <a:rPr lang="de-DE" baseline="0" dirty="0" err="1" smtClean="0"/>
              <a:t>be</a:t>
            </a:r>
            <a:r>
              <a:rPr lang="de-DE" baseline="0" dirty="0" smtClean="0"/>
              <a:t> limited </a:t>
            </a:r>
            <a:r>
              <a:rPr lang="de-DE" baseline="0" dirty="0" err="1" smtClean="0"/>
              <a:t>when</a:t>
            </a:r>
            <a:r>
              <a:rPr lang="de-DE" baseline="0" dirty="0" smtClean="0"/>
              <a:t> </a:t>
            </a:r>
            <a:r>
              <a:rPr lang="de-DE" baseline="0" dirty="0" err="1" smtClean="0"/>
              <a:t>challenged</a:t>
            </a:r>
            <a:r>
              <a:rPr lang="de-DE" baseline="0" dirty="0" smtClean="0"/>
              <a:t> </a:t>
            </a:r>
            <a:r>
              <a:rPr lang="de-DE" baseline="0" dirty="0" err="1" smtClean="0"/>
              <a:t>by</a:t>
            </a:r>
            <a:r>
              <a:rPr lang="de-DE" baseline="0" dirty="0" smtClean="0"/>
              <a:t> a „stupid“ </a:t>
            </a:r>
            <a:r>
              <a:rPr lang="de-DE" baseline="0" dirty="0" err="1" smtClean="0"/>
              <a:t>big</a:t>
            </a:r>
            <a:r>
              <a:rPr lang="de-DE" baseline="0" dirty="0" smtClean="0"/>
              <a:t> </a:t>
            </a:r>
            <a:r>
              <a:rPr lang="de-DE" baseline="0" dirty="0" err="1" smtClean="0"/>
              <a:t>bolus</a:t>
            </a:r>
            <a:r>
              <a:rPr lang="de-DE" baseline="0" dirty="0" smtClean="0"/>
              <a:t> </a:t>
            </a:r>
            <a:r>
              <a:rPr lang="de-DE" baseline="0" dirty="0" err="1" smtClean="0"/>
              <a:t>given</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user</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smtClean="0">
                <a:solidFill>
                  <a:schemeClr val="bg1">
                    <a:lumMod val="65000"/>
                  </a:schemeClr>
                </a:solidFill>
              </a:rPr>
              <a:t>Fortunately</a:t>
            </a:r>
            <a:r>
              <a:rPr lang="de-DE" sz="1200" dirty="0" smtClean="0">
                <a:solidFill>
                  <a:schemeClr val="bg1">
                    <a:lumMod val="65000"/>
                  </a:schemeClr>
                </a:solidFill>
              </a:rPr>
              <a:t>, </a:t>
            </a:r>
            <a:r>
              <a:rPr lang="de-DE" sz="1200" dirty="0" err="1" smtClean="0">
                <a:solidFill>
                  <a:schemeClr val="bg1">
                    <a:lumMod val="65000"/>
                  </a:schemeClr>
                </a:solidFill>
              </a:rPr>
              <a:t>with</a:t>
            </a:r>
            <a:r>
              <a:rPr lang="de-DE" sz="1200" dirty="0" smtClean="0">
                <a:solidFill>
                  <a:schemeClr val="bg1">
                    <a:lumMod val="65000"/>
                  </a:schemeClr>
                </a:solidFill>
              </a:rPr>
              <a:t> </a:t>
            </a:r>
            <a:r>
              <a:rPr lang="de-DE" sz="1200" dirty="0" err="1" smtClean="0">
                <a:solidFill>
                  <a:schemeClr val="bg1">
                    <a:lumMod val="65000"/>
                  </a:schemeClr>
                </a:solidFill>
              </a:rPr>
              <a:t>the</a:t>
            </a:r>
            <a:r>
              <a:rPr lang="de-DE" sz="1200" dirty="0" smtClean="0">
                <a:solidFill>
                  <a:schemeClr val="bg1">
                    <a:lumMod val="65000"/>
                  </a:schemeClr>
                </a:solidFill>
              </a:rPr>
              <a:t> </a:t>
            </a:r>
            <a:r>
              <a:rPr lang="de-DE" sz="1200" dirty="0" err="1" smtClean="0">
                <a:solidFill>
                  <a:schemeClr val="bg1">
                    <a:lumMod val="65000"/>
                  </a:schemeClr>
                </a:solidFill>
              </a:rPr>
              <a:t>new</a:t>
            </a:r>
            <a:r>
              <a:rPr lang="de-DE" sz="1200" dirty="0" smtClean="0">
                <a:solidFill>
                  <a:schemeClr val="bg1">
                    <a:lumMod val="65000"/>
                  </a:schemeClr>
                </a:solidFill>
              </a:rPr>
              <a:t>, fastest </a:t>
            </a:r>
            <a:r>
              <a:rPr lang="de-DE" sz="1200" dirty="0" err="1" smtClean="0">
                <a:solidFill>
                  <a:schemeClr val="bg1">
                    <a:lumMod val="65000"/>
                  </a:schemeClr>
                </a:solidFill>
              </a:rPr>
              <a:t>insulins</a:t>
            </a:r>
            <a:r>
              <a:rPr lang="de-DE" sz="1200" dirty="0" smtClean="0">
                <a:solidFill>
                  <a:schemeClr val="bg1">
                    <a:lumMod val="65000"/>
                  </a:schemeClr>
                </a:solidFill>
              </a:rPr>
              <a:t>, </a:t>
            </a:r>
            <a:r>
              <a:rPr lang="de-DE" sz="1200" dirty="0" err="1" smtClean="0">
                <a:solidFill>
                  <a:schemeClr val="bg1">
                    <a:lumMod val="65000"/>
                  </a:schemeClr>
                </a:solidFill>
              </a:rPr>
              <a:t>there</a:t>
            </a:r>
            <a:r>
              <a:rPr lang="de-DE" sz="1200" dirty="0" smtClean="0">
                <a:solidFill>
                  <a:schemeClr val="bg1">
                    <a:lumMod val="65000"/>
                  </a:schemeClr>
                </a:solidFill>
              </a:rPr>
              <a:t> </a:t>
            </a:r>
            <a:r>
              <a:rPr lang="de-DE" sz="1200" dirty="0" err="1" smtClean="0">
                <a:solidFill>
                  <a:schemeClr val="bg1">
                    <a:lumMod val="65000"/>
                  </a:schemeClr>
                </a:solidFill>
              </a:rPr>
              <a:t>is</a:t>
            </a:r>
            <a:r>
              <a:rPr lang="de-DE" sz="1200" dirty="0" smtClean="0">
                <a:solidFill>
                  <a:schemeClr val="bg1">
                    <a:lumMod val="65000"/>
                  </a:schemeClr>
                </a:solidFill>
              </a:rPr>
              <a:t> </a:t>
            </a:r>
            <a:r>
              <a:rPr lang="de-DE" sz="1200" dirty="0" err="1" smtClean="0">
                <a:solidFill>
                  <a:schemeClr val="bg1">
                    <a:lumMod val="65000"/>
                  </a:schemeClr>
                </a:solidFill>
              </a:rPr>
              <a:t>no</a:t>
            </a:r>
            <a:r>
              <a:rPr lang="de-DE" sz="1200" dirty="0" smtClean="0">
                <a:solidFill>
                  <a:schemeClr val="bg1">
                    <a:lumMod val="65000"/>
                  </a:schemeClr>
                </a:solidFill>
              </a:rPr>
              <a:t> </a:t>
            </a:r>
            <a:r>
              <a:rPr lang="de-DE" sz="1200" dirty="0" err="1" smtClean="0">
                <a:solidFill>
                  <a:schemeClr val="bg1">
                    <a:lumMod val="65000"/>
                  </a:schemeClr>
                </a:solidFill>
              </a:rPr>
              <a:t>longer</a:t>
            </a:r>
            <a:r>
              <a:rPr lang="de-DE" sz="1200" dirty="0" smtClean="0">
                <a:solidFill>
                  <a:schemeClr val="bg1">
                    <a:lumMod val="65000"/>
                  </a:schemeClr>
                </a:solidFill>
              </a:rPr>
              <a:t> a strong </a:t>
            </a:r>
            <a:r>
              <a:rPr lang="de-DE" sz="1200" dirty="0" err="1" smtClean="0">
                <a:solidFill>
                  <a:schemeClr val="bg1">
                    <a:lumMod val="65000"/>
                  </a:schemeClr>
                </a:solidFill>
              </a:rPr>
              <a:t>need</a:t>
            </a:r>
            <a:r>
              <a:rPr lang="de-DE" sz="1200" dirty="0" smtClean="0">
                <a:solidFill>
                  <a:schemeClr val="bg1">
                    <a:lumMod val="65000"/>
                  </a:schemeClr>
                </a:solidFill>
              </a:rPr>
              <a:t> </a:t>
            </a:r>
            <a:r>
              <a:rPr lang="de-DE" sz="1200" dirty="0" err="1" smtClean="0">
                <a:solidFill>
                  <a:schemeClr val="bg1">
                    <a:lumMod val="65000"/>
                  </a:schemeClr>
                </a:solidFill>
              </a:rPr>
              <a:t>for</a:t>
            </a:r>
            <a:r>
              <a:rPr lang="de-DE" sz="1200" dirty="0" smtClean="0">
                <a:solidFill>
                  <a:schemeClr val="bg1">
                    <a:lumMod val="65000"/>
                  </a:schemeClr>
                </a:solidFill>
              </a:rPr>
              <a:t> </a:t>
            </a:r>
            <a:r>
              <a:rPr lang="de-DE" sz="1200" dirty="0" err="1" smtClean="0">
                <a:solidFill>
                  <a:schemeClr val="bg1">
                    <a:lumMod val="65000"/>
                  </a:schemeClr>
                </a:solidFill>
              </a:rPr>
              <a:t>pre-bolussing</a:t>
            </a:r>
            <a:endParaRPr lang="de-DE"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i="0"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i="0" baseline="0" dirty="0" smtClean="0"/>
              <a:t>Source: Dana Lewis: </a:t>
            </a:r>
            <a:r>
              <a:rPr lang="de-DE" i="0" dirty="0" smtClean="0">
                <a:solidFill>
                  <a:schemeClr val="bg1">
                    <a:lumMod val="65000"/>
                  </a:schemeClr>
                </a:solidFill>
              </a:rPr>
              <a:t> </a:t>
            </a:r>
            <a:r>
              <a:rPr lang="de-DE" i="0" u="sng" dirty="0" smtClean="0">
                <a:solidFill>
                  <a:schemeClr val="bg1">
                    <a:lumMod val="65000"/>
                  </a:schemeClr>
                </a:solidFill>
              </a:rPr>
              <a:t>https://github.com/danamlewis/artificialpancreasbook</a:t>
            </a:r>
            <a:r>
              <a:rPr lang="de-DE" i="0" dirty="0" smtClean="0">
                <a:solidFill>
                  <a:schemeClr val="bg1">
                    <a:lumMod val="65000"/>
                  </a:schemeClr>
                </a:solidFill>
              </a:rPr>
              <a:t>/</a:t>
            </a:r>
          </a:p>
          <a:p>
            <a:endParaRPr lang="de-DE" i="1" baseline="0" dirty="0" smtClean="0"/>
          </a:p>
        </p:txBody>
      </p:sp>
      <p:sp>
        <p:nvSpPr>
          <p:cNvPr id="4" name="Foliennummernplatzhalter 3"/>
          <p:cNvSpPr>
            <a:spLocks noGrp="1"/>
          </p:cNvSpPr>
          <p:nvPr>
            <p:ph type="sldNum" sz="quarter" idx="10"/>
          </p:nvPr>
        </p:nvSpPr>
        <p:spPr/>
        <p:txBody>
          <a:bodyPr/>
          <a:lstStyle/>
          <a:p>
            <a:fld id="{170FF799-14E3-487A-9755-B4D298262597}" type="slidenum">
              <a:rPr lang="de-DE" smtClean="0"/>
              <a:t>19</a:t>
            </a:fld>
            <a:endParaRPr lang="de-DE"/>
          </a:p>
        </p:txBody>
      </p:sp>
    </p:spTree>
    <p:extLst>
      <p:ext uri="{BB962C8B-B14F-4D97-AF65-F5344CB8AC3E}">
        <p14:creationId xmlns:p14="http://schemas.microsoft.com/office/powerpoint/2010/main" val="118872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Before</a:t>
            </a:r>
            <a:r>
              <a:rPr lang="de-DE" dirty="0" smtClean="0"/>
              <a:t> </a:t>
            </a:r>
            <a:r>
              <a:rPr lang="de-DE" dirty="0" err="1" smtClean="0"/>
              <a:t>we</a:t>
            </a:r>
            <a:r>
              <a:rPr lang="de-DE" dirty="0" smtClean="0"/>
              <a:t> </a:t>
            </a:r>
            <a:r>
              <a:rPr lang="de-DE" dirty="0" err="1" smtClean="0"/>
              <a:t>get</a:t>
            </a:r>
            <a:r>
              <a:rPr lang="de-DE" dirty="0" smtClean="0"/>
              <a:t> </a:t>
            </a:r>
            <a:r>
              <a:rPr lang="de-DE" dirty="0" err="1" smtClean="0"/>
              <a:t>to</a:t>
            </a:r>
            <a:r>
              <a:rPr lang="de-DE" dirty="0" smtClean="0"/>
              <a:t> </a:t>
            </a:r>
            <a:r>
              <a:rPr lang="de-DE" dirty="0" err="1" smtClean="0"/>
              <a:t>our</a:t>
            </a:r>
            <a:r>
              <a:rPr lang="de-DE" dirty="0" smtClean="0"/>
              <a:t> </a:t>
            </a:r>
            <a:r>
              <a:rPr lang="de-DE" dirty="0" err="1" smtClean="0"/>
              <a:t>topic</a:t>
            </a:r>
            <a:r>
              <a:rPr lang="de-DE" dirty="0" smtClean="0"/>
              <a:t>, </a:t>
            </a:r>
            <a:r>
              <a:rPr lang="de-DE" dirty="0" err="1" smtClean="0"/>
              <a:t>we</a:t>
            </a:r>
            <a:r>
              <a:rPr lang="de-DE" dirty="0" smtClean="0"/>
              <a:t> like </a:t>
            </a:r>
            <a:r>
              <a:rPr lang="de-DE" dirty="0" err="1" smtClean="0"/>
              <a:t>to</a:t>
            </a:r>
            <a:r>
              <a:rPr lang="de-DE" dirty="0" smtClean="0"/>
              <a:t> </a:t>
            </a:r>
            <a:r>
              <a:rPr lang="de-DE" dirty="0" err="1" smtClean="0"/>
              <a:t>share</a:t>
            </a:r>
            <a:r>
              <a:rPr lang="de-DE" dirty="0" smtClean="0"/>
              <a:t> a</a:t>
            </a:r>
            <a:r>
              <a:rPr lang="de-DE" baseline="0" dirty="0" smtClean="0"/>
              <a:t> </a:t>
            </a:r>
            <a:r>
              <a:rPr lang="de-DE" baseline="0" dirty="0" err="1" smtClean="0"/>
              <a:t>nice</a:t>
            </a:r>
            <a:r>
              <a:rPr lang="de-DE" baseline="0" dirty="0" smtClean="0"/>
              <a:t> </a:t>
            </a:r>
            <a:r>
              <a:rPr lang="de-DE" baseline="0" dirty="0" err="1" smtClean="0"/>
              <a:t>overview</a:t>
            </a:r>
            <a:r>
              <a:rPr lang="de-DE" baseline="0" dirty="0" smtClean="0"/>
              <a:t> </a:t>
            </a:r>
            <a:r>
              <a:rPr lang="de-DE" baseline="0" dirty="0" err="1" smtClean="0"/>
              <a:t>that</a:t>
            </a:r>
            <a:r>
              <a:rPr lang="de-DE" baseline="0" dirty="0" smtClean="0"/>
              <a:t> an international expert </a:t>
            </a:r>
            <a:r>
              <a:rPr lang="de-DE" baseline="0" dirty="0" err="1" smtClean="0"/>
              <a:t>group</a:t>
            </a:r>
            <a:r>
              <a:rPr lang="de-DE" baseline="0" dirty="0" smtClean="0"/>
              <a:t> </a:t>
            </a:r>
            <a:r>
              <a:rPr lang="de-DE" baseline="0" dirty="0" err="1" smtClean="0"/>
              <a:t>issued</a:t>
            </a:r>
            <a:r>
              <a:rPr lang="de-DE" baseline="0" dirty="0" smtClean="0"/>
              <a:t> in The Lancet, just in time </a:t>
            </a:r>
            <a:r>
              <a:rPr lang="de-DE" baseline="0" dirty="0" err="1" smtClean="0"/>
              <a:t>for</a:t>
            </a:r>
            <a:r>
              <a:rPr lang="de-DE" baseline="0" dirty="0" smtClean="0"/>
              <a:t> </a:t>
            </a:r>
            <a:r>
              <a:rPr lang="de-DE" baseline="0" dirty="0" err="1" smtClean="0"/>
              <a:t>the</a:t>
            </a:r>
            <a:r>
              <a:rPr lang="de-DE" baseline="0" dirty="0" smtClean="0"/>
              <a:t> 2021 World Diabetes Day. </a:t>
            </a:r>
            <a:r>
              <a:rPr lang="de-DE" baseline="0" dirty="0" err="1" smtClean="0"/>
              <a:t>It</a:t>
            </a:r>
            <a:r>
              <a:rPr lang="de-DE" baseline="0" dirty="0" smtClean="0"/>
              <a:t> </a:t>
            </a:r>
            <a:r>
              <a:rPr lang="de-DE" baseline="0" dirty="0" err="1" smtClean="0"/>
              <a:t>lists</a:t>
            </a:r>
            <a:r>
              <a:rPr lang="de-DE" baseline="0" dirty="0" smtClean="0"/>
              <a:t> </a:t>
            </a:r>
            <a:r>
              <a:rPr lang="de-DE" baseline="0" dirty="0" err="1" smtClean="0"/>
              <a:t>core</a:t>
            </a:r>
            <a:r>
              <a:rPr lang="de-DE" baseline="0" dirty="0" smtClean="0"/>
              <a:t> </a:t>
            </a:r>
            <a:r>
              <a:rPr lang="de-DE" baseline="0" dirty="0" err="1" smtClean="0"/>
              <a:t>features</a:t>
            </a:r>
            <a:r>
              <a:rPr lang="de-DE" baseline="0" dirty="0" smtClean="0"/>
              <a:t> </a:t>
            </a:r>
            <a:r>
              <a:rPr lang="de-DE" baseline="0" dirty="0" err="1" smtClean="0"/>
              <a:t>for</a:t>
            </a:r>
            <a:r>
              <a:rPr lang="de-DE" baseline="0" dirty="0" smtClean="0"/>
              <a:t> all </a:t>
            </a:r>
            <a:r>
              <a:rPr lang="de-DE" baseline="0" dirty="0" err="1" smtClean="0"/>
              <a:t>available</a:t>
            </a:r>
            <a:r>
              <a:rPr lang="de-DE" baseline="0" dirty="0" smtClean="0"/>
              <a:t> </a:t>
            </a:r>
            <a:r>
              <a:rPr lang="de-DE" baseline="0" dirty="0" err="1" smtClean="0"/>
              <a:t>looping</a:t>
            </a:r>
            <a:r>
              <a:rPr lang="de-DE" baseline="0" dirty="0" smtClean="0"/>
              <a:t> </a:t>
            </a:r>
            <a:r>
              <a:rPr lang="de-DE" baseline="0" dirty="0" err="1" smtClean="0"/>
              <a:t>systems</a:t>
            </a:r>
            <a:r>
              <a:rPr lang="de-DE" baseline="0" dirty="0" smtClean="0"/>
              <a:t>, and </a:t>
            </a:r>
            <a:r>
              <a:rPr lang="de-DE" baseline="0" dirty="0" err="1" smtClean="0"/>
              <a:t>discusses</a:t>
            </a:r>
            <a:r>
              <a:rPr lang="de-DE" baseline="0" dirty="0" smtClean="0"/>
              <a:t> </a:t>
            </a:r>
            <a:r>
              <a:rPr lang="de-DE" baseline="0" dirty="0" err="1" smtClean="0"/>
              <a:t>considerations</a:t>
            </a:r>
            <a:r>
              <a:rPr lang="de-DE" baseline="0" dirty="0" smtClean="0"/>
              <a:t> </a:t>
            </a:r>
            <a:r>
              <a:rPr lang="de-DE" baseline="0" dirty="0" err="1" smtClean="0"/>
              <a:t>for</a:t>
            </a:r>
            <a:r>
              <a:rPr lang="de-DE" baseline="0" dirty="0" smtClean="0"/>
              <a:t> </a:t>
            </a:r>
            <a:r>
              <a:rPr lang="de-DE" baseline="0" dirty="0" err="1" smtClean="0"/>
              <a:t>medical</a:t>
            </a:r>
            <a:r>
              <a:rPr lang="de-DE" baseline="0" dirty="0" smtClean="0"/>
              <a:t> professionals </a:t>
            </a:r>
            <a:r>
              <a:rPr lang="de-DE" baseline="0" dirty="0" err="1" smtClean="0"/>
              <a:t>how</a:t>
            </a:r>
            <a:r>
              <a:rPr lang="de-DE" baseline="0" dirty="0" smtClean="0"/>
              <a:t> </a:t>
            </a:r>
            <a:r>
              <a:rPr lang="de-DE" baseline="0" dirty="0" err="1" smtClean="0"/>
              <a:t>to</a:t>
            </a:r>
            <a:r>
              <a:rPr lang="de-DE" baseline="0" dirty="0" smtClean="0"/>
              <a:t> </a:t>
            </a:r>
            <a:r>
              <a:rPr lang="de-DE" baseline="0" dirty="0" err="1" smtClean="0"/>
              <a:t>best</a:t>
            </a:r>
            <a:r>
              <a:rPr lang="de-DE" baseline="0" dirty="0" smtClean="0"/>
              <a:t> </a:t>
            </a:r>
            <a:r>
              <a:rPr lang="de-DE" baseline="0" dirty="0" err="1" smtClean="0"/>
              <a:t>make</a:t>
            </a:r>
            <a:r>
              <a:rPr lang="de-DE" baseline="0" dirty="0" smtClean="0"/>
              <a:t> </a:t>
            </a:r>
            <a:r>
              <a:rPr lang="de-DE" baseline="0" dirty="0" err="1" smtClean="0"/>
              <a:t>use</a:t>
            </a:r>
            <a:r>
              <a:rPr lang="de-DE" baseline="0" dirty="0" smtClean="0"/>
              <a:t> </a:t>
            </a:r>
            <a:r>
              <a:rPr lang="de-DE" baseline="0" dirty="0" err="1" smtClean="0"/>
              <a:t>of</a:t>
            </a:r>
            <a:r>
              <a:rPr lang="de-DE" baseline="0" dirty="0" smtClean="0"/>
              <a:t> </a:t>
            </a:r>
            <a:r>
              <a:rPr lang="de-DE" baseline="0" dirty="0" err="1" smtClean="0"/>
              <a:t>these</a:t>
            </a:r>
            <a:r>
              <a:rPr lang="de-DE" baseline="0" dirty="0" smtClean="0"/>
              <a:t> </a:t>
            </a:r>
            <a:r>
              <a:rPr lang="de-DE" baseline="0" dirty="0" err="1" smtClean="0"/>
              <a:t>offerings</a:t>
            </a:r>
            <a:r>
              <a:rPr lang="de-DE" baseline="0" dirty="0" smtClean="0"/>
              <a:t> </a:t>
            </a:r>
            <a:r>
              <a:rPr lang="de-DE" baseline="0" dirty="0" err="1" smtClean="0"/>
              <a:t>for</a:t>
            </a:r>
            <a:r>
              <a:rPr lang="de-DE" baseline="0" dirty="0" smtClean="0"/>
              <a:t> </a:t>
            </a:r>
            <a:r>
              <a:rPr lang="de-DE" baseline="0" dirty="0" err="1" smtClean="0"/>
              <a:t>their</a:t>
            </a:r>
            <a:r>
              <a:rPr lang="de-DE" baseline="0" dirty="0" smtClean="0"/>
              <a:t> </a:t>
            </a:r>
            <a:r>
              <a:rPr lang="de-DE" baseline="0" dirty="0" err="1" smtClean="0"/>
              <a:t>patients</a:t>
            </a:r>
            <a:r>
              <a:rPr lang="de-DE" baseline="0" dirty="0" smtClean="0"/>
              <a:t>.</a:t>
            </a:r>
          </a:p>
          <a:p>
            <a:r>
              <a:rPr lang="de-DE" sz="1200" dirty="0" smtClean="0"/>
              <a:t>All </a:t>
            </a:r>
            <a:r>
              <a:rPr lang="de-DE" sz="1200" dirty="0" err="1" smtClean="0"/>
              <a:t>of</a:t>
            </a:r>
            <a:r>
              <a:rPr lang="de-DE" sz="1200" dirty="0" smtClean="0"/>
              <a:t> </a:t>
            </a:r>
            <a:r>
              <a:rPr lang="de-DE" sz="1200" dirty="0" err="1" smtClean="0"/>
              <a:t>them</a:t>
            </a:r>
            <a:r>
              <a:rPr lang="de-DE" sz="1200" dirty="0" smtClean="0"/>
              <a:t> </a:t>
            </a:r>
            <a:r>
              <a:rPr lang="de-DE" sz="1200" dirty="0" err="1" smtClean="0"/>
              <a:t>have</a:t>
            </a:r>
            <a:r>
              <a:rPr lang="de-DE" sz="1200" dirty="0" smtClean="0"/>
              <a:t> </a:t>
            </a:r>
            <a:r>
              <a:rPr lang="de-DE" sz="1200" dirty="0" err="1" smtClean="0"/>
              <a:t>capabilities</a:t>
            </a:r>
            <a:r>
              <a:rPr lang="de-DE" sz="1200" dirty="0" smtClean="0"/>
              <a:t> </a:t>
            </a:r>
            <a:r>
              <a:rPr lang="de-DE" sz="1200" dirty="0" err="1" smtClean="0"/>
              <a:t>of</a:t>
            </a:r>
            <a:r>
              <a:rPr lang="de-DE" sz="1200" dirty="0" smtClean="0"/>
              <a:t> </a:t>
            </a:r>
            <a:r>
              <a:rPr lang="de-DE" sz="1200" b="1" u="sng" dirty="0" smtClean="0"/>
              <a:t>hybrid</a:t>
            </a:r>
            <a:r>
              <a:rPr lang="de-DE" sz="1200" dirty="0" smtClean="0"/>
              <a:t> </a:t>
            </a:r>
            <a:r>
              <a:rPr lang="de-DE" sz="1200" dirty="0" err="1" smtClean="0"/>
              <a:t>closed</a:t>
            </a:r>
            <a:r>
              <a:rPr lang="de-DE" sz="1200" dirty="0" smtClean="0"/>
              <a:t> </a:t>
            </a:r>
            <a:r>
              <a:rPr lang="de-DE" sz="1200" dirty="0" err="1" smtClean="0"/>
              <a:t>looping</a:t>
            </a:r>
            <a:r>
              <a:rPr lang="de-DE" sz="1200" dirty="0" smtClean="0"/>
              <a:t>, </a:t>
            </a:r>
            <a:r>
              <a:rPr lang="de-DE" sz="1200" dirty="0" err="1" smtClean="0"/>
              <a:t>which</a:t>
            </a:r>
            <a:r>
              <a:rPr lang="de-DE" sz="1200" dirty="0" smtClean="0"/>
              <a:t> </a:t>
            </a:r>
            <a:r>
              <a:rPr lang="de-DE" sz="1200" dirty="0" err="1" smtClean="0"/>
              <a:t>means</a:t>
            </a:r>
            <a:r>
              <a:rPr lang="de-DE" sz="1200" dirty="0" smtClean="0"/>
              <a:t> </a:t>
            </a:r>
            <a:r>
              <a:rPr lang="de-DE" sz="1200" dirty="0" err="1" smtClean="0"/>
              <a:t>the</a:t>
            </a:r>
            <a:r>
              <a:rPr lang="de-DE" sz="1200" dirty="0" smtClean="0"/>
              <a:t> </a:t>
            </a:r>
            <a:r>
              <a:rPr lang="de-DE" sz="1200" dirty="0" err="1" smtClean="0"/>
              <a:t>user</a:t>
            </a:r>
            <a:r>
              <a:rPr lang="de-DE" sz="1200" dirty="0" smtClean="0"/>
              <a:t> will </a:t>
            </a:r>
            <a:r>
              <a:rPr lang="de-DE" sz="1200" dirty="0" err="1" smtClean="0"/>
              <a:t>be</a:t>
            </a:r>
            <a:r>
              <a:rPr lang="de-DE" sz="1200" dirty="0" smtClean="0"/>
              <a:t> </a:t>
            </a:r>
            <a:r>
              <a:rPr lang="de-DE" sz="1200" dirty="0" err="1" smtClean="0"/>
              <a:t>engaged</a:t>
            </a:r>
            <a:r>
              <a:rPr lang="de-DE" sz="1200" dirty="0" smtClean="0"/>
              <a:t> in </a:t>
            </a:r>
            <a:r>
              <a:rPr lang="de-DE" sz="1200" b="1" u="sng" dirty="0" err="1" smtClean="0"/>
              <a:t>meal</a:t>
            </a:r>
            <a:r>
              <a:rPr lang="de-DE" sz="1200" b="1" u="sng" dirty="0" smtClean="0"/>
              <a:t> </a:t>
            </a:r>
            <a:r>
              <a:rPr lang="de-DE" sz="1200" b="1" u="sng" dirty="0" err="1" smtClean="0"/>
              <a:t>management</a:t>
            </a:r>
            <a:r>
              <a:rPr lang="de-DE" sz="1200" b="1" u="sng" dirty="0" smtClean="0"/>
              <a:t> </a:t>
            </a:r>
            <a:r>
              <a:rPr lang="de-DE" sz="1200" dirty="0" smtClean="0"/>
              <a:t>via </a:t>
            </a:r>
            <a:r>
              <a:rPr lang="de-DE" sz="1200" dirty="0" err="1" smtClean="0"/>
              <a:t>entering</a:t>
            </a:r>
            <a:r>
              <a:rPr lang="de-DE" sz="1200" dirty="0" smtClean="0"/>
              <a:t> </a:t>
            </a:r>
            <a:r>
              <a:rPr lang="de-DE" sz="1200" dirty="0" err="1" smtClean="0"/>
              <a:t>carb</a:t>
            </a:r>
            <a:r>
              <a:rPr lang="de-DE" sz="1200" dirty="0" smtClean="0"/>
              <a:t> </a:t>
            </a:r>
            <a:r>
              <a:rPr lang="de-DE" sz="1200" dirty="0" err="1" smtClean="0"/>
              <a:t>information</a:t>
            </a:r>
            <a:r>
              <a:rPr lang="de-DE" sz="1200" dirty="0" smtClean="0"/>
              <a:t>, and </a:t>
            </a:r>
            <a:r>
              <a:rPr lang="de-DE" sz="1200" dirty="0" err="1" smtClean="0"/>
              <a:t>setting</a:t>
            </a:r>
            <a:r>
              <a:rPr lang="de-DE" sz="1200" dirty="0" smtClean="0"/>
              <a:t> a </a:t>
            </a:r>
            <a:r>
              <a:rPr lang="de-DE" sz="1200" dirty="0" err="1" smtClean="0"/>
              <a:t>meal</a:t>
            </a:r>
            <a:r>
              <a:rPr lang="de-DE" sz="1200" dirty="0" smtClean="0"/>
              <a:t> </a:t>
            </a:r>
            <a:r>
              <a:rPr lang="de-DE" sz="1200" dirty="0" err="1" smtClean="0"/>
              <a:t>bolus</a:t>
            </a:r>
            <a:r>
              <a:rPr lang="de-DE" sz="1200" dirty="0" smtClean="0"/>
              <a:t>. </a:t>
            </a:r>
            <a:r>
              <a:rPr lang="de-DE" sz="1200" dirty="0" err="1" smtClean="0"/>
              <a:t>How</a:t>
            </a:r>
            <a:r>
              <a:rPr lang="de-DE" sz="1200" dirty="0" smtClean="0"/>
              <a:t> </a:t>
            </a:r>
            <a:r>
              <a:rPr lang="de-DE" sz="1200" dirty="0" err="1" smtClean="0"/>
              <a:t>to</a:t>
            </a:r>
            <a:r>
              <a:rPr lang="de-DE" sz="1200" dirty="0" smtClean="0"/>
              <a:t> do </a:t>
            </a:r>
            <a:r>
              <a:rPr lang="de-DE" sz="1200" dirty="0" err="1" smtClean="0"/>
              <a:t>this</a:t>
            </a:r>
            <a:r>
              <a:rPr lang="de-DE" sz="1200" dirty="0" smtClean="0"/>
              <a:t>, </a:t>
            </a:r>
            <a:r>
              <a:rPr lang="de-DE" sz="1200" dirty="0" err="1" smtClean="0"/>
              <a:t>while</a:t>
            </a:r>
            <a:r>
              <a:rPr lang="de-DE" sz="1200" dirty="0" smtClean="0"/>
              <a:t> also </a:t>
            </a:r>
            <a:r>
              <a:rPr lang="de-DE" sz="1200" dirty="0" err="1" smtClean="0"/>
              <a:t>providing</a:t>
            </a:r>
            <a:r>
              <a:rPr lang="de-DE" sz="1200" dirty="0" smtClean="0"/>
              <a:t> </a:t>
            </a:r>
            <a:r>
              <a:rPr lang="de-DE" sz="1200" dirty="0" err="1" smtClean="0"/>
              <a:t>for</a:t>
            </a:r>
            <a:r>
              <a:rPr lang="de-DE" sz="1200" dirty="0" smtClean="0"/>
              <a:t> a </a:t>
            </a:r>
            <a:r>
              <a:rPr lang="de-DE" sz="1200" dirty="0" err="1" smtClean="0"/>
              <a:t>suitable</a:t>
            </a:r>
            <a:r>
              <a:rPr lang="de-DE" sz="1200" dirty="0" smtClean="0"/>
              <a:t> </a:t>
            </a:r>
            <a:r>
              <a:rPr lang="de-DE" sz="1200" dirty="0" err="1" smtClean="0"/>
              <a:t>transition</a:t>
            </a:r>
            <a:r>
              <a:rPr lang="de-DE" sz="1200" dirty="0" smtClean="0"/>
              <a:t> </a:t>
            </a:r>
            <a:r>
              <a:rPr lang="de-DE" sz="1200" dirty="0" err="1" smtClean="0"/>
              <a:t>for</a:t>
            </a:r>
            <a:r>
              <a:rPr lang="de-DE" sz="1200" dirty="0" smtClean="0"/>
              <a:t> </a:t>
            </a:r>
            <a:r>
              <a:rPr lang="de-DE" sz="1200" dirty="0" err="1" smtClean="0"/>
              <a:t>the</a:t>
            </a:r>
            <a:r>
              <a:rPr lang="de-DE" sz="1200" dirty="0" smtClean="0"/>
              <a:t> </a:t>
            </a:r>
            <a:r>
              <a:rPr lang="de-DE" sz="1200" dirty="0" err="1" smtClean="0"/>
              <a:t>loop</a:t>
            </a:r>
            <a:r>
              <a:rPr lang="de-DE" sz="1200" dirty="0" smtClean="0"/>
              <a:t> </a:t>
            </a:r>
            <a:r>
              <a:rPr lang="de-DE" sz="1200" dirty="0" err="1" smtClean="0"/>
              <a:t>taking</a:t>
            </a:r>
            <a:r>
              <a:rPr lang="de-DE" sz="1200" dirty="0" smtClean="0"/>
              <a:t> </a:t>
            </a:r>
            <a:r>
              <a:rPr lang="de-DE" sz="1200" dirty="0" err="1" smtClean="0"/>
              <a:t>management</a:t>
            </a:r>
            <a:r>
              <a:rPr lang="de-DE" sz="1200" dirty="0" smtClean="0"/>
              <a:t> </a:t>
            </a:r>
            <a:r>
              <a:rPr lang="de-DE" sz="1200" dirty="0" err="1" smtClean="0"/>
              <a:t>over</a:t>
            </a:r>
            <a:r>
              <a:rPr lang="de-DE" sz="1200" dirty="0" smtClean="0"/>
              <a:t>, will </a:t>
            </a:r>
            <a:r>
              <a:rPr lang="de-DE" sz="1200" dirty="0" err="1" smtClean="0"/>
              <a:t>be</a:t>
            </a:r>
            <a:r>
              <a:rPr lang="de-DE" sz="1200" dirty="0" smtClean="0"/>
              <a:t> </a:t>
            </a:r>
            <a:r>
              <a:rPr lang="de-DE" sz="1200" dirty="0" err="1" smtClean="0"/>
              <a:t>our</a:t>
            </a:r>
            <a:r>
              <a:rPr lang="de-DE" sz="1200" dirty="0" smtClean="0"/>
              <a:t> </a:t>
            </a:r>
            <a:r>
              <a:rPr lang="de-DE" sz="1200" dirty="0" err="1" smtClean="0"/>
              <a:t>core</a:t>
            </a:r>
            <a:r>
              <a:rPr lang="de-DE" sz="1200" dirty="0" smtClean="0"/>
              <a:t> </a:t>
            </a:r>
            <a:r>
              <a:rPr lang="de-DE" sz="1200" dirty="0" err="1" smtClean="0"/>
              <a:t>topic</a:t>
            </a:r>
            <a:r>
              <a:rPr lang="de-DE" sz="1200" dirty="0" smtClean="0"/>
              <a:t>. </a:t>
            </a:r>
            <a:r>
              <a:rPr lang="de-DE" sz="1200" dirty="0" err="1" smtClean="0">
                <a:solidFill>
                  <a:schemeClr val="bg1">
                    <a:lumMod val="50000"/>
                  </a:schemeClr>
                </a:solidFill>
              </a:rPr>
              <a:t>We</a:t>
            </a:r>
            <a:r>
              <a:rPr lang="de-DE" sz="1200" dirty="0" smtClean="0">
                <a:solidFill>
                  <a:schemeClr val="bg1">
                    <a:lumMod val="50000"/>
                  </a:schemeClr>
                </a:solidFill>
              </a:rPr>
              <a:t> will </a:t>
            </a:r>
            <a:r>
              <a:rPr lang="de-DE" sz="1200" dirty="0" err="1" smtClean="0">
                <a:solidFill>
                  <a:schemeClr val="bg1">
                    <a:lumMod val="50000"/>
                  </a:schemeClr>
                </a:solidFill>
              </a:rPr>
              <a:t>focus</a:t>
            </a:r>
            <a:r>
              <a:rPr lang="de-DE" sz="1200" dirty="0" smtClean="0">
                <a:solidFill>
                  <a:schemeClr val="bg1">
                    <a:lumMod val="50000"/>
                  </a:schemeClr>
                </a:solidFill>
              </a:rPr>
              <a:t> on open-</a:t>
            </a:r>
            <a:r>
              <a:rPr lang="de-DE" sz="1200" dirty="0" err="1" smtClean="0">
                <a:solidFill>
                  <a:schemeClr val="bg1">
                    <a:lumMod val="50000"/>
                  </a:schemeClr>
                </a:solidFill>
              </a:rPr>
              <a:t>source</a:t>
            </a:r>
            <a:r>
              <a:rPr lang="de-DE" sz="1200" dirty="0" smtClean="0">
                <a:solidFill>
                  <a:schemeClr val="bg1">
                    <a:lumMod val="50000"/>
                  </a:schemeClr>
                </a:solidFill>
              </a:rPr>
              <a:t> </a:t>
            </a:r>
            <a:r>
              <a:rPr lang="de-DE" sz="1200" dirty="0" err="1" smtClean="0">
                <a:solidFill>
                  <a:schemeClr val="bg1">
                    <a:lumMod val="50000"/>
                  </a:schemeClr>
                </a:solidFill>
              </a:rPr>
              <a:t>systems</a:t>
            </a:r>
            <a:r>
              <a:rPr lang="de-DE" sz="1200" dirty="0" smtClean="0">
                <a:solidFill>
                  <a:schemeClr val="bg1">
                    <a:lumMod val="50000"/>
                  </a:schemeClr>
                </a:solidFill>
              </a:rPr>
              <a:t>.</a:t>
            </a:r>
            <a:r>
              <a:rPr lang="de-DE" sz="1200" baseline="0" dirty="0" smtClean="0">
                <a:solidFill>
                  <a:schemeClr val="bg1">
                    <a:lumMod val="50000"/>
                  </a:schemeClr>
                </a:solidFill>
              </a:rPr>
              <a:t> Users </a:t>
            </a:r>
            <a:r>
              <a:rPr lang="de-DE" sz="1200" baseline="0" dirty="0" err="1" smtClean="0">
                <a:solidFill>
                  <a:schemeClr val="bg1">
                    <a:lumMod val="50000"/>
                  </a:schemeClr>
                </a:solidFill>
              </a:rPr>
              <a:t>of</a:t>
            </a:r>
            <a:r>
              <a:rPr lang="de-DE" sz="1200" baseline="0" dirty="0" smtClean="0">
                <a:solidFill>
                  <a:schemeClr val="bg1">
                    <a:lumMod val="50000"/>
                  </a:schemeClr>
                </a:solidFill>
              </a:rPr>
              <a:t> </a:t>
            </a:r>
            <a:r>
              <a:rPr lang="de-DE" sz="1200" baseline="0" dirty="0" err="1" smtClean="0">
                <a:solidFill>
                  <a:schemeClr val="bg1">
                    <a:lumMod val="50000"/>
                  </a:schemeClr>
                </a:solidFill>
              </a:rPr>
              <a:t>commercial</a:t>
            </a:r>
            <a:r>
              <a:rPr lang="de-DE" sz="1200" baseline="0" dirty="0" smtClean="0">
                <a:solidFill>
                  <a:schemeClr val="bg1">
                    <a:lumMod val="50000"/>
                  </a:schemeClr>
                </a:solidFill>
              </a:rPr>
              <a:t> </a:t>
            </a:r>
            <a:r>
              <a:rPr lang="de-DE" sz="1200" baseline="0" dirty="0" err="1" smtClean="0">
                <a:solidFill>
                  <a:schemeClr val="bg1">
                    <a:lumMod val="50000"/>
                  </a:schemeClr>
                </a:solidFill>
              </a:rPr>
              <a:t>systems</a:t>
            </a:r>
            <a:r>
              <a:rPr lang="de-DE" sz="1200" baseline="0" dirty="0" smtClean="0">
                <a:solidFill>
                  <a:schemeClr val="bg1">
                    <a:lumMod val="50000"/>
                  </a:schemeClr>
                </a:solidFill>
              </a:rPr>
              <a:t> </a:t>
            </a:r>
            <a:r>
              <a:rPr lang="de-DE" sz="1200" baseline="0" dirty="0" err="1" smtClean="0">
                <a:solidFill>
                  <a:schemeClr val="bg1">
                    <a:lumMod val="50000"/>
                  </a:schemeClr>
                </a:solidFill>
              </a:rPr>
              <a:t>should</a:t>
            </a:r>
            <a:r>
              <a:rPr lang="de-DE" sz="1200" baseline="0" dirty="0" smtClean="0">
                <a:solidFill>
                  <a:schemeClr val="bg1">
                    <a:lumMod val="50000"/>
                  </a:schemeClr>
                </a:solidFill>
              </a:rPr>
              <a:t> </a:t>
            </a:r>
            <a:r>
              <a:rPr lang="de-DE" sz="1200" baseline="0" dirty="0" err="1" smtClean="0">
                <a:solidFill>
                  <a:schemeClr val="bg1">
                    <a:lumMod val="50000"/>
                  </a:schemeClr>
                </a:solidFill>
              </a:rPr>
              <a:t>refer</a:t>
            </a:r>
            <a:r>
              <a:rPr lang="de-DE" sz="1200" baseline="0" dirty="0" smtClean="0">
                <a:solidFill>
                  <a:schemeClr val="bg1">
                    <a:lumMod val="50000"/>
                  </a:schemeClr>
                </a:solidFill>
              </a:rPr>
              <a:t> </a:t>
            </a:r>
            <a:r>
              <a:rPr lang="de-DE" sz="1200" baseline="0" dirty="0" err="1" smtClean="0">
                <a:solidFill>
                  <a:schemeClr val="bg1">
                    <a:lumMod val="50000"/>
                  </a:schemeClr>
                </a:solidFill>
              </a:rPr>
              <a:t>to</a:t>
            </a:r>
            <a:r>
              <a:rPr lang="de-DE" sz="1200" baseline="0" dirty="0" smtClean="0">
                <a:solidFill>
                  <a:schemeClr val="bg1">
                    <a:lumMod val="50000"/>
                  </a:schemeClr>
                </a:solidFill>
              </a:rPr>
              <a:t> </a:t>
            </a:r>
            <a:r>
              <a:rPr lang="de-DE" sz="1200" baseline="0" dirty="0" err="1" smtClean="0">
                <a:solidFill>
                  <a:schemeClr val="bg1">
                    <a:lumMod val="50000"/>
                  </a:schemeClr>
                </a:solidFill>
              </a:rPr>
              <a:t>the</a:t>
            </a:r>
            <a:r>
              <a:rPr lang="de-DE" sz="1200" baseline="0" dirty="0" smtClean="0">
                <a:solidFill>
                  <a:schemeClr val="bg1">
                    <a:lumMod val="50000"/>
                  </a:schemeClr>
                </a:solidFill>
              </a:rPr>
              <a:t> </a:t>
            </a:r>
            <a:r>
              <a:rPr lang="de-DE" sz="1200" baseline="0" dirty="0" err="1" smtClean="0">
                <a:solidFill>
                  <a:schemeClr val="bg1">
                    <a:lumMod val="50000"/>
                  </a:schemeClr>
                </a:solidFill>
              </a:rPr>
              <a:t>training</a:t>
            </a:r>
            <a:r>
              <a:rPr lang="de-DE" sz="1200" baseline="0" dirty="0" smtClean="0">
                <a:solidFill>
                  <a:schemeClr val="bg1">
                    <a:lumMod val="50000"/>
                  </a:schemeClr>
                </a:solidFill>
              </a:rPr>
              <a:t> material </a:t>
            </a:r>
            <a:r>
              <a:rPr lang="de-DE" sz="1200" baseline="0" dirty="0" err="1" smtClean="0">
                <a:solidFill>
                  <a:schemeClr val="bg1">
                    <a:lumMod val="50000"/>
                  </a:schemeClr>
                </a:solidFill>
              </a:rPr>
              <a:t>for</a:t>
            </a:r>
            <a:r>
              <a:rPr lang="de-DE" sz="1200" baseline="0" dirty="0" smtClean="0">
                <a:solidFill>
                  <a:schemeClr val="bg1">
                    <a:lumMod val="50000"/>
                  </a:schemeClr>
                </a:solidFill>
              </a:rPr>
              <a:t> </a:t>
            </a:r>
            <a:r>
              <a:rPr lang="de-DE" sz="1200" baseline="0" dirty="0" err="1" smtClean="0">
                <a:solidFill>
                  <a:schemeClr val="bg1">
                    <a:lumMod val="50000"/>
                  </a:schemeClr>
                </a:solidFill>
              </a:rPr>
              <a:t>specifics</a:t>
            </a:r>
            <a:r>
              <a:rPr lang="de-DE" sz="1200" baseline="0" dirty="0" smtClean="0">
                <a:solidFill>
                  <a:schemeClr val="bg1">
                    <a:lumMod val="50000"/>
                  </a:schemeClr>
                </a:solidFill>
              </a:rPr>
              <a:t> on </a:t>
            </a:r>
            <a:r>
              <a:rPr lang="de-DE" sz="1200" baseline="0" dirty="0" err="1" smtClean="0">
                <a:solidFill>
                  <a:schemeClr val="bg1">
                    <a:lumMod val="50000"/>
                  </a:schemeClr>
                </a:solidFill>
              </a:rPr>
              <a:t>their</a:t>
            </a:r>
            <a:r>
              <a:rPr lang="de-DE" sz="1200" baseline="0" dirty="0" smtClean="0">
                <a:solidFill>
                  <a:schemeClr val="bg1">
                    <a:lumMod val="50000"/>
                  </a:schemeClr>
                </a:solidFill>
              </a:rPr>
              <a:t> </a:t>
            </a:r>
            <a:r>
              <a:rPr lang="de-DE" sz="1200" baseline="0" dirty="0" err="1" smtClean="0">
                <a:solidFill>
                  <a:schemeClr val="bg1">
                    <a:lumMod val="50000"/>
                  </a:schemeClr>
                </a:solidFill>
              </a:rPr>
              <a:t>systems</a:t>
            </a:r>
            <a:r>
              <a:rPr lang="de-DE" sz="1200" baseline="0" dirty="0" smtClean="0">
                <a:solidFill>
                  <a:schemeClr val="bg1">
                    <a:lumMod val="50000"/>
                  </a:schemeClr>
                </a:solidFill>
              </a:rPr>
              <a:t>.</a:t>
            </a:r>
            <a:r>
              <a:rPr lang="de-DE" sz="1200" dirty="0" smtClean="0">
                <a:solidFill>
                  <a:schemeClr val="bg1">
                    <a:lumMod val="50000"/>
                  </a:schemeClr>
                </a:solidFill>
              </a:rPr>
              <a:t> </a:t>
            </a:r>
          </a:p>
          <a:p>
            <a:r>
              <a:rPr lang="de-DE" sz="1200" dirty="0" err="1" smtClean="0"/>
              <a:t>Of</a:t>
            </a:r>
            <a:r>
              <a:rPr lang="de-DE" sz="1200" dirty="0" smtClean="0"/>
              <a:t> </a:t>
            </a:r>
            <a:r>
              <a:rPr lang="de-DE" sz="1200" dirty="0" err="1" smtClean="0"/>
              <a:t>note</a:t>
            </a:r>
            <a:r>
              <a:rPr lang="de-DE" sz="1200" dirty="0" smtClean="0"/>
              <a:t>, </a:t>
            </a:r>
            <a:r>
              <a:rPr lang="de-DE" sz="1200" dirty="0" err="1" smtClean="0"/>
              <a:t>two</a:t>
            </a:r>
            <a:r>
              <a:rPr lang="de-DE" sz="1200" dirty="0" smtClean="0"/>
              <a:t> </a:t>
            </a:r>
            <a:r>
              <a:rPr lang="de-DE" sz="1200" dirty="0" err="1" smtClean="0"/>
              <a:t>systems</a:t>
            </a:r>
            <a:r>
              <a:rPr lang="de-DE" sz="1200" dirty="0" smtClean="0"/>
              <a:t> </a:t>
            </a:r>
            <a:r>
              <a:rPr lang="de-DE" sz="1200" dirty="0" err="1" smtClean="0"/>
              <a:t>allow</a:t>
            </a:r>
            <a:r>
              <a:rPr lang="de-DE" sz="1200" dirty="0" smtClean="0"/>
              <a:t> </a:t>
            </a:r>
            <a:r>
              <a:rPr lang="de-DE" sz="1200" b="1" u="sng" dirty="0" err="1" smtClean="0"/>
              <a:t>full</a:t>
            </a:r>
            <a:r>
              <a:rPr lang="de-DE" sz="1200" dirty="0" smtClean="0"/>
              <a:t> </a:t>
            </a:r>
            <a:r>
              <a:rPr lang="de-DE" sz="1200" dirty="0" err="1" smtClean="0"/>
              <a:t>looping</a:t>
            </a:r>
            <a:r>
              <a:rPr lang="de-DE" sz="1200" dirty="0" smtClean="0"/>
              <a:t> </a:t>
            </a:r>
            <a:r>
              <a:rPr lang="de-DE" sz="1200" dirty="0" err="1" smtClean="0"/>
              <a:t>without</a:t>
            </a:r>
            <a:r>
              <a:rPr lang="de-DE" sz="1200" dirty="0" smtClean="0"/>
              <a:t> </a:t>
            </a:r>
            <a:r>
              <a:rPr lang="de-DE" sz="1200" dirty="0" err="1" smtClean="0"/>
              <a:t>carb</a:t>
            </a:r>
            <a:r>
              <a:rPr lang="de-DE" sz="1200" dirty="0" smtClean="0"/>
              <a:t> </a:t>
            </a:r>
            <a:r>
              <a:rPr lang="de-DE" sz="1200" dirty="0" err="1" smtClean="0"/>
              <a:t>counting</a:t>
            </a:r>
            <a:r>
              <a:rPr lang="de-DE" sz="1200" dirty="0" smtClean="0"/>
              <a:t> </a:t>
            </a:r>
            <a:r>
              <a:rPr lang="de-DE" sz="1200" dirty="0" err="1" smtClean="0"/>
              <a:t>or</a:t>
            </a:r>
            <a:r>
              <a:rPr lang="de-DE" sz="1200" dirty="0" smtClean="0"/>
              <a:t> </a:t>
            </a:r>
            <a:r>
              <a:rPr lang="de-DE" sz="1200" dirty="0" err="1" smtClean="0"/>
              <a:t>bolussing</a:t>
            </a:r>
            <a:r>
              <a:rPr lang="de-DE" sz="1200" dirty="0" smtClean="0"/>
              <a:t> </a:t>
            </a:r>
            <a:r>
              <a:rPr lang="de-DE" sz="1200" dirty="0" err="1" smtClean="0"/>
              <a:t>by</a:t>
            </a:r>
            <a:r>
              <a:rPr lang="de-DE" sz="1200" dirty="0" smtClean="0"/>
              <a:t> </a:t>
            </a:r>
            <a:r>
              <a:rPr lang="de-DE" sz="1200" dirty="0" err="1" smtClean="0"/>
              <a:t>the</a:t>
            </a:r>
            <a:r>
              <a:rPr lang="de-DE" sz="1200" dirty="0" smtClean="0"/>
              <a:t> </a:t>
            </a:r>
            <a:r>
              <a:rPr lang="de-DE" sz="1200" dirty="0" err="1" smtClean="0"/>
              <a:t>user</a:t>
            </a:r>
            <a:r>
              <a:rPr lang="de-DE" sz="1200" dirty="0" smtClean="0"/>
              <a:t>. The </a:t>
            </a:r>
            <a:r>
              <a:rPr lang="de-DE" sz="1200" dirty="0" err="1" smtClean="0"/>
              <a:t>very</a:t>
            </a:r>
            <a:r>
              <a:rPr lang="de-DE" sz="1200" dirty="0" smtClean="0"/>
              <a:t> last </a:t>
            </a:r>
            <a:r>
              <a:rPr lang="de-DE" sz="1200" dirty="0" err="1" smtClean="0"/>
              <a:t>chapter</a:t>
            </a:r>
            <a:r>
              <a:rPr lang="de-DE" sz="1200" dirty="0" smtClean="0"/>
              <a:t> </a:t>
            </a:r>
            <a:r>
              <a:rPr lang="de-DE" sz="1200" dirty="0" err="1" smtClean="0"/>
              <a:t>of</a:t>
            </a:r>
            <a:r>
              <a:rPr lang="de-DE" sz="1200" dirty="0" smtClean="0"/>
              <a:t> </a:t>
            </a:r>
            <a:r>
              <a:rPr lang="de-DE" sz="1200" dirty="0" err="1" smtClean="0"/>
              <a:t>this</a:t>
            </a:r>
            <a:r>
              <a:rPr lang="de-DE" sz="1200" dirty="0" smtClean="0"/>
              <a:t> </a:t>
            </a:r>
            <a:r>
              <a:rPr lang="de-DE" sz="1200" dirty="0" err="1" smtClean="0"/>
              <a:t>slide</a:t>
            </a:r>
            <a:r>
              <a:rPr lang="de-DE" sz="1200" dirty="0" smtClean="0"/>
              <a:t> </a:t>
            </a:r>
            <a:r>
              <a:rPr lang="de-DE" sz="1200" dirty="0" err="1" smtClean="0"/>
              <a:t>set</a:t>
            </a:r>
            <a:r>
              <a:rPr lang="de-DE" sz="1200" dirty="0" smtClean="0"/>
              <a:t> </a:t>
            </a:r>
            <a:r>
              <a:rPr lang="de-DE" sz="1200" dirty="0" err="1" smtClean="0"/>
              <a:t>touches</a:t>
            </a:r>
            <a:r>
              <a:rPr lang="de-DE" sz="1200" dirty="0" smtClean="0"/>
              <a:t> on </a:t>
            </a:r>
            <a:r>
              <a:rPr lang="de-DE" sz="1200" dirty="0" err="1" smtClean="0"/>
              <a:t>that</a:t>
            </a:r>
            <a:r>
              <a:rPr lang="de-DE" sz="1200" dirty="0" smtClean="0"/>
              <a:t> </a:t>
            </a:r>
            <a:r>
              <a:rPr lang="de-DE" sz="1200" dirty="0" err="1" smtClean="0"/>
              <a:t>fairly</a:t>
            </a:r>
            <a:r>
              <a:rPr lang="de-DE" sz="1200" dirty="0" smtClean="0"/>
              <a:t> </a:t>
            </a:r>
            <a:r>
              <a:rPr lang="de-DE" sz="1200" dirty="0" err="1" smtClean="0"/>
              <a:t>new</a:t>
            </a:r>
            <a:r>
              <a:rPr lang="de-DE" sz="1200" dirty="0" smtClean="0"/>
              <a:t> </a:t>
            </a:r>
            <a:r>
              <a:rPr lang="de-DE" sz="1200" dirty="0" err="1" smtClean="0"/>
              <a:t>looping</a:t>
            </a:r>
            <a:r>
              <a:rPr lang="de-DE" sz="1200" dirty="0" smtClean="0"/>
              <a:t> </a:t>
            </a:r>
            <a:r>
              <a:rPr lang="de-DE" sz="1200" dirty="0" err="1" smtClean="0"/>
              <a:t>modality</a:t>
            </a:r>
            <a:r>
              <a:rPr lang="de-DE" sz="1200" dirty="0" smtClean="0"/>
              <a:t>. </a:t>
            </a:r>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2</a:t>
            </a:fld>
            <a:endParaRPr lang="de-DE"/>
          </a:p>
        </p:txBody>
      </p:sp>
    </p:spTree>
    <p:extLst>
      <p:ext uri="{BB962C8B-B14F-4D97-AF65-F5344CB8AC3E}">
        <p14:creationId xmlns:p14="http://schemas.microsoft.com/office/powerpoint/2010/main" val="859999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latin typeface="+mn-lt"/>
                <a:ea typeface="+mn-ea"/>
                <a:cs typeface="+mn-cs"/>
              </a:rPr>
              <a:t>So, </a:t>
            </a:r>
            <a:r>
              <a:rPr lang="de-DE" sz="1200" kern="1200" dirty="0" err="1" smtClean="0">
                <a:solidFill>
                  <a:schemeClr val="tx1"/>
                </a:solidFill>
                <a:latin typeface="+mn-lt"/>
                <a:ea typeface="+mn-ea"/>
                <a:cs typeface="+mn-cs"/>
              </a:rPr>
              <a:t>here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alternative </a:t>
            </a:r>
            <a:r>
              <a:rPr lang="de-DE" sz="1200" kern="1200" dirty="0" err="1" smtClean="0">
                <a:solidFill>
                  <a:schemeClr val="tx1"/>
                </a:solidFill>
                <a:latin typeface="+mn-lt"/>
                <a:ea typeface="+mn-ea"/>
                <a:cs typeface="+mn-cs"/>
              </a:rPr>
              <a:t>that</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looping</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pioneer</a:t>
            </a:r>
            <a:r>
              <a:rPr lang="de-DE" sz="1200" kern="1200" dirty="0" smtClean="0">
                <a:solidFill>
                  <a:schemeClr val="tx1"/>
                </a:solidFill>
                <a:latin typeface="+mn-lt"/>
                <a:ea typeface="+mn-ea"/>
                <a:cs typeface="+mn-cs"/>
              </a:rPr>
              <a:t> </a:t>
            </a:r>
            <a:r>
              <a:rPr lang="de-DE" sz="1200" b="0" kern="1200" dirty="0" smtClean="0">
                <a:solidFill>
                  <a:schemeClr val="tx1"/>
                </a:solidFill>
                <a:latin typeface="+mn-lt"/>
                <a:ea typeface="+mn-ea"/>
                <a:cs typeface="+mn-cs"/>
              </a:rPr>
              <a:t>Dana Lewis </a:t>
            </a:r>
            <a:r>
              <a:rPr lang="de-DE" sz="1200" b="0" kern="1200" dirty="0" err="1" smtClean="0">
                <a:solidFill>
                  <a:schemeClr val="tx1"/>
                </a:solidFill>
                <a:latin typeface="+mn-lt"/>
                <a:ea typeface="+mn-ea"/>
                <a:cs typeface="+mn-cs"/>
              </a:rPr>
              <a:t>proposes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based</a:t>
            </a:r>
            <a:r>
              <a:rPr lang="de-DE" sz="1200" kern="1200" dirty="0" smtClean="0">
                <a:solidFill>
                  <a:schemeClr val="tx1"/>
                </a:solidFill>
                <a:latin typeface="+mn-lt"/>
                <a:ea typeface="+mn-ea"/>
                <a:cs typeface="+mn-cs"/>
              </a:rPr>
              <a:t> on her </a:t>
            </a:r>
            <a:r>
              <a:rPr lang="de-DE" sz="1200" kern="1200" dirty="0" err="1" smtClean="0">
                <a:solidFill>
                  <a:schemeClr val="tx1"/>
                </a:solidFill>
                <a:latin typeface="+mn-lt"/>
                <a:ea typeface="+mn-ea"/>
                <a:cs typeface="+mn-cs"/>
              </a:rPr>
              <a:t>findings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that</a:t>
            </a:r>
            <a:r>
              <a:rPr lang="de-DE" sz="1200" kern="1200" dirty="0" smtClean="0">
                <a:solidFill>
                  <a:schemeClr val="tx1"/>
                </a:solidFill>
                <a:latin typeface="+mn-lt"/>
                <a:ea typeface="+mn-ea"/>
                <a:cs typeface="+mn-cs"/>
              </a:rPr>
              <a:t>:</a:t>
            </a:r>
          </a:p>
          <a:p>
            <a:pPr marL="171450" indent="-171450">
              <a:buFont typeface="Arial" panose="020B0604020202020204" pitchFamily="34" charset="0"/>
              <a:buChar char="•"/>
            </a:pPr>
            <a:r>
              <a:rPr lang="de-DE" sz="1200" kern="1200" dirty="0" smtClean="0">
                <a:solidFill>
                  <a:schemeClr val="tx1"/>
                </a:solidFill>
                <a:latin typeface="+mn-lt"/>
                <a:ea typeface="+mn-ea"/>
                <a:cs typeface="+mn-cs"/>
              </a:rPr>
              <a:t>In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pre</a:t>
            </a:r>
            <a:r>
              <a:rPr lang="de-DE" sz="1200" kern="1200" dirty="0" smtClean="0">
                <a:solidFill>
                  <a:schemeClr val="tx1"/>
                </a:solidFill>
                <a:latin typeface="+mn-lt"/>
                <a:ea typeface="+mn-ea"/>
                <a:cs typeface="+mn-cs"/>
              </a:rPr>
              <a:t>-phase </a:t>
            </a:r>
            <a:r>
              <a:rPr lang="de-DE" sz="1200" kern="1200" dirty="0" err="1" smtClean="0">
                <a:solidFill>
                  <a:schemeClr val="tx1"/>
                </a:solidFill>
                <a:latin typeface="+mn-lt"/>
                <a:ea typeface="+mn-ea"/>
                <a:cs typeface="+mn-cs"/>
              </a:rPr>
              <a:t>it</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important</a:t>
            </a:r>
            <a:r>
              <a:rPr lang="de-DE" sz="1200" kern="120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to</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build</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up</a:t>
            </a:r>
            <a:r>
              <a:rPr lang="de-DE" sz="1200" kern="1200" baseline="0" dirty="0" smtClean="0">
                <a:solidFill>
                  <a:schemeClr val="tx1"/>
                </a:solidFill>
                <a:latin typeface="+mn-lt"/>
                <a:ea typeface="+mn-ea"/>
                <a:cs typeface="+mn-cs"/>
              </a:rPr>
              <a:t> a </a:t>
            </a:r>
            <a:r>
              <a:rPr lang="de-DE" sz="1200" kern="1200" baseline="0" dirty="0" err="1" smtClean="0">
                <a:solidFill>
                  <a:schemeClr val="tx1"/>
                </a:solidFill>
                <a:latin typeface="+mn-lt"/>
                <a:ea typeface="+mn-ea"/>
                <a:cs typeface="+mn-cs"/>
              </a:rPr>
              <a:t>bit</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of</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active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insulin</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for</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the</a:t>
            </a:r>
            <a:r>
              <a:rPr lang="de-DE" sz="1200" kern="1200" baseline="0" dirty="0" smtClean="0">
                <a:solidFill>
                  <a:schemeClr val="tx1"/>
                </a:solidFill>
                <a:latin typeface="+mn-lt"/>
                <a:ea typeface="+mn-ea"/>
                <a:cs typeface="+mn-cs"/>
              </a:rPr>
              <a:t> time </a:t>
            </a:r>
            <a:r>
              <a:rPr lang="de-DE" sz="1200" kern="1200" baseline="0" dirty="0" err="1" smtClean="0">
                <a:solidFill>
                  <a:schemeClr val="tx1"/>
                </a:solidFill>
                <a:latin typeface="+mn-lt"/>
                <a:ea typeface="+mn-ea"/>
                <a:cs typeface="+mn-cs"/>
              </a:rPr>
              <a:t>of</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meal</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start</a:t>
            </a:r>
            <a:r>
              <a:rPr lang="de-DE" sz="1200" kern="1200" baseline="0" dirty="0" smtClean="0">
                <a:solidFill>
                  <a:schemeClr val="tx1"/>
                </a:solidFill>
                <a:latin typeface="+mn-lt"/>
                <a:ea typeface="+mn-ea"/>
                <a:cs typeface="+mn-cs"/>
              </a:rPr>
              <a:t>. (Note, </a:t>
            </a:r>
            <a:r>
              <a:rPr lang="de-DE" sz="1200" kern="1200" baseline="0" dirty="0" err="1" smtClean="0">
                <a:solidFill>
                  <a:schemeClr val="tx1"/>
                </a:solidFill>
                <a:latin typeface="+mn-lt"/>
                <a:ea typeface="+mn-ea"/>
                <a:cs typeface="+mn-cs"/>
              </a:rPr>
              <a:t>that</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giving</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even</a:t>
            </a:r>
            <a:r>
              <a:rPr lang="de-DE" sz="1200" kern="1200" baseline="0" dirty="0" smtClean="0">
                <a:solidFill>
                  <a:schemeClr val="tx1"/>
                </a:solidFill>
                <a:latin typeface="+mn-lt"/>
                <a:ea typeface="+mn-ea"/>
                <a:cs typeface="+mn-cs"/>
              </a:rPr>
              <a:t> an </a:t>
            </a:r>
            <a:r>
              <a:rPr lang="de-DE" sz="1200" kern="1200" baseline="0" dirty="0" err="1" smtClean="0">
                <a:solidFill>
                  <a:schemeClr val="tx1"/>
                </a:solidFill>
                <a:latin typeface="+mn-lt"/>
                <a:ea typeface="+mn-ea"/>
                <a:cs typeface="+mn-cs"/>
              </a:rPr>
              <a:t>impressive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amount</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of</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iob</a:t>
            </a:r>
            <a:r>
              <a:rPr lang="de-DE" sz="1200" kern="1200" baseline="0" dirty="0" smtClean="0">
                <a:solidFill>
                  <a:schemeClr val="tx1"/>
                </a:solidFill>
                <a:latin typeface="+mn-lt"/>
                <a:ea typeface="+mn-ea"/>
                <a:cs typeface="+mn-cs"/>
              </a:rPr>
              <a:t> via a </a:t>
            </a:r>
            <a:r>
              <a:rPr lang="de-DE" sz="1200" kern="1200" baseline="0" dirty="0" err="1" smtClean="0">
                <a:solidFill>
                  <a:schemeClr val="tx1"/>
                </a:solidFill>
                <a:latin typeface="+mn-lt"/>
                <a:ea typeface="+mn-ea"/>
                <a:cs typeface="+mn-cs"/>
              </a:rPr>
              <a:t>bolus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does</a:t>
            </a:r>
            <a:r>
              <a:rPr lang="de-DE" sz="1200" kern="1200" baseline="0" dirty="0" smtClean="0">
                <a:solidFill>
                  <a:schemeClr val="tx1"/>
                </a:solidFill>
                <a:latin typeface="+mn-lt"/>
                <a:ea typeface="+mn-ea"/>
                <a:cs typeface="+mn-cs"/>
              </a:rPr>
              <a:t> </a:t>
            </a:r>
            <a:r>
              <a:rPr lang="de-DE" sz="1200" u="sng" kern="1200" baseline="0" dirty="0" smtClean="0">
                <a:solidFill>
                  <a:schemeClr val="tx1"/>
                </a:solidFill>
                <a:latin typeface="+mn-lt"/>
                <a:ea typeface="+mn-ea"/>
                <a:cs typeface="+mn-cs"/>
              </a:rPr>
              <a:t>not</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get</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you</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any</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active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insulin</a:t>
            </a:r>
            <a:r>
              <a:rPr lang="de-DE" sz="1200" kern="1200" baseline="0" dirty="0" smtClean="0">
                <a:solidFill>
                  <a:schemeClr val="tx1"/>
                </a:solidFill>
                <a:latin typeface="+mn-lt"/>
                <a:ea typeface="+mn-ea"/>
                <a:cs typeface="+mn-cs"/>
              </a:rPr>
              <a:t> in </a:t>
            </a:r>
            <a:r>
              <a:rPr lang="de-DE" sz="1200" kern="1200" baseline="0" dirty="0" err="1" smtClean="0">
                <a:solidFill>
                  <a:schemeClr val="tx1"/>
                </a:solidFill>
                <a:latin typeface="+mn-lt"/>
                <a:ea typeface="+mn-ea"/>
                <a:cs typeface="+mn-cs"/>
              </a:rPr>
              <a:t>the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next</a:t>
            </a:r>
            <a:r>
              <a:rPr lang="de-DE" sz="1200" kern="1200" baseline="0" dirty="0" smtClean="0">
                <a:solidFill>
                  <a:schemeClr val="tx1"/>
                </a:solidFill>
                <a:latin typeface="+mn-lt"/>
                <a:ea typeface="+mn-ea"/>
                <a:cs typeface="+mn-cs"/>
              </a:rPr>
              <a:t> 10 </a:t>
            </a:r>
            <a:r>
              <a:rPr lang="de-DE" sz="1200" kern="1200" baseline="0" dirty="0" err="1" smtClean="0">
                <a:solidFill>
                  <a:schemeClr val="tx1"/>
                </a:solidFill>
                <a:latin typeface="+mn-lt"/>
                <a:ea typeface="+mn-ea"/>
                <a:cs typeface="+mn-cs"/>
              </a:rPr>
              <a:t>or</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even</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more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minutes</a:t>
            </a:r>
            <a:r>
              <a:rPr lang="de-DE" sz="1200" kern="1200" baseline="0" dirty="0" smtClean="0">
                <a:solidFill>
                  <a:schemeClr val="tx1"/>
                </a:solidFill>
                <a:latin typeface="+mn-lt"/>
                <a:ea typeface="+mn-ea"/>
                <a:cs typeface="+mn-cs"/>
              </a:rPr>
              <a:t>!) </a:t>
            </a:r>
            <a:r>
              <a:rPr lang="de-DE" sz="1200" kern="1200" dirty="0" smtClean="0">
                <a:solidFill>
                  <a:schemeClr val="tx1"/>
                </a:solidFill>
                <a:latin typeface="+mn-lt"/>
                <a:ea typeface="+mn-ea"/>
                <a:cs typeface="+mn-cs"/>
              </a:rPr>
              <a:t>  </a:t>
            </a:r>
          </a:p>
          <a:p>
            <a:pPr marL="171450" indent="-171450">
              <a:buFont typeface="Arial" panose="020B0604020202020204" pitchFamily="34" charset="0"/>
              <a:buChar char="•"/>
            </a:pPr>
            <a:r>
              <a:rPr lang="de-DE" sz="1200" kern="1200" dirty="0" err="1" smtClean="0">
                <a:solidFill>
                  <a:schemeClr val="tx1"/>
                </a:solidFill>
                <a:latin typeface="+mn-lt"/>
                <a:ea typeface="+mn-ea"/>
                <a:cs typeface="+mn-cs"/>
              </a:rPr>
              <a:t>Carb</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absorptions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typically</a:t>
            </a:r>
            <a:r>
              <a:rPr lang="de-DE" sz="1200" kern="1200" dirty="0" smtClean="0">
                <a:solidFill>
                  <a:schemeClr val="tx1"/>
                </a:solidFill>
                <a:latin typeface="+mn-lt"/>
                <a:ea typeface="+mn-ea"/>
                <a:cs typeface="+mn-cs"/>
              </a:rPr>
              <a:t> (limited at)</a:t>
            </a:r>
            <a:r>
              <a:rPr lang="de-DE" sz="1200" kern="1200" baseline="0" dirty="0" smtClean="0">
                <a:solidFill>
                  <a:schemeClr val="tx1"/>
                </a:solidFill>
                <a:latin typeface="+mn-lt"/>
                <a:ea typeface="+mn-ea"/>
                <a:cs typeface="+mn-cs"/>
              </a:rPr>
              <a:t> </a:t>
            </a:r>
            <a:r>
              <a:rPr lang="de-DE" sz="1200" kern="1200" dirty="0" smtClean="0">
                <a:solidFill>
                  <a:schemeClr val="tx1"/>
                </a:solidFill>
                <a:latin typeface="+mn-lt"/>
                <a:ea typeface="+mn-ea"/>
                <a:cs typeface="+mn-cs"/>
              </a:rPr>
              <a:t>30 g/h </a:t>
            </a:r>
          </a:p>
          <a:p>
            <a:pPr marL="171450" indent="-171450">
              <a:buFont typeface="Arial" panose="020B0604020202020204" pitchFamily="34" charset="0"/>
              <a:buChar char="•"/>
            </a:pPr>
            <a:r>
              <a:rPr lang="de-DE" sz="1200" kern="1200" dirty="0" smtClean="0">
                <a:solidFill>
                  <a:schemeClr val="tx1"/>
                </a:solidFill>
                <a:latin typeface="+mn-lt"/>
                <a:ea typeface="+mn-ea"/>
                <a:cs typeface="+mn-cs"/>
              </a:rPr>
              <a:t>Absorption </a:t>
            </a:r>
            <a:r>
              <a:rPr lang="de-DE" sz="1200" kern="1200" dirty="0" err="1" smtClean="0">
                <a:solidFill>
                  <a:schemeClr val="tx1"/>
                </a:solidFill>
                <a:latin typeface="+mn-lt"/>
                <a:ea typeface="+mn-ea"/>
                <a:cs typeface="+mn-cs"/>
              </a:rPr>
              <a:t>runs</a:t>
            </a:r>
            <a:r>
              <a:rPr lang="de-DE" sz="1200" kern="1200" dirty="0" smtClean="0">
                <a:solidFill>
                  <a:schemeClr val="tx1"/>
                </a:solidFill>
                <a:latin typeface="+mn-lt"/>
                <a:ea typeface="+mn-ea"/>
                <a:cs typeface="+mn-cs"/>
              </a:rPr>
              <a:t> at a </a:t>
            </a:r>
            <a:r>
              <a:rPr lang="de-DE" sz="1200" kern="1200" dirty="0" err="1" smtClean="0">
                <a:solidFill>
                  <a:schemeClr val="tx1"/>
                </a:solidFill>
                <a:latin typeface="+mn-lt"/>
                <a:ea typeface="+mn-ea"/>
                <a:cs typeface="+mn-cs"/>
              </a:rPr>
              <a:t>relatively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even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speed</a:t>
            </a:r>
            <a:r>
              <a:rPr lang="de-DE" sz="1200" kern="1200" dirty="0" smtClean="0">
                <a:solidFill>
                  <a:schemeClr val="tx1"/>
                </a:solidFill>
                <a:latin typeface="+mn-lt"/>
                <a:ea typeface="+mn-ea"/>
                <a:cs typeface="+mn-cs"/>
              </a:rPr>
              <a:t>  </a:t>
            </a:r>
          </a:p>
          <a:p>
            <a:pPr marL="171450" indent="-171450">
              <a:buFont typeface="Arial" panose="020B0604020202020204" pitchFamily="34" charset="0"/>
              <a:buChar char="•"/>
            </a:pPr>
            <a:r>
              <a:rPr lang="de-DE" sz="1200" i="0" kern="1200" dirty="0" smtClean="0">
                <a:solidFill>
                  <a:schemeClr val="tx1"/>
                </a:solidFill>
                <a:latin typeface="+mn-lt"/>
                <a:ea typeface="+mn-ea"/>
                <a:cs typeface="+mn-cs"/>
              </a:rPr>
              <a:t>The </a:t>
            </a:r>
            <a:r>
              <a:rPr lang="de-DE" sz="1200" i="0" kern="1200" dirty="0" err="1" smtClean="0">
                <a:solidFill>
                  <a:schemeClr val="tx1"/>
                </a:solidFill>
                <a:latin typeface="+mn-lt"/>
                <a:ea typeface="+mn-ea"/>
                <a:cs typeface="+mn-cs"/>
              </a:rPr>
              <a:t>glycemic</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index</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of</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meal</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components</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plays</a:t>
            </a:r>
            <a:r>
              <a:rPr lang="de-DE" sz="1200" i="0" kern="1200" dirty="0" smtClean="0">
                <a:solidFill>
                  <a:schemeClr val="tx1"/>
                </a:solidFill>
                <a:latin typeface="+mn-lt"/>
                <a:ea typeface="+mn-ea"/>
                <a:cs typeface="+mn-cs"/>
              </a:rPr>
              <a:t> a minor </a:t>
            </a:r>
            <a:r>
              <a:rPr lang="de-DE" sz="1200" i="0" kern="1200" dirty="0" err="1" smtClean="0">
                <a:solidFill>
                  <a:schemeClr val="tx1"/>
                </a:solidFill>
                <a:latin typeface="+mn-lt"/>
                <a:ea typeface="+mn-ea"/>
                <a:cs typeface="+mn-cs"/>
              </a:rPr>
              <a:t>role</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except</a:t>
            </a:r>
            <a:r>
              <a:rPr lang="de-DE" sz="1200" i="0" kern="1200" dirty="0" smtClean="0">
                <a:solidFill>
                  <a:schemeClr val="tx1"/>
                </a:solidFill>
                <a:latin typeface="+mn-lt"/>
                <a:ea typeface="+mn-ea"/>
                <a:cs typeface="+mn-cs"/>
              </a:rPr>
              <a:t> in iOS Loop  </a:t>
            </a:r>
            <a:r>
              <a:rPr lang="de-DE" sz="1200" i="0" kern="1200" dirty="0" err="1" smtClean="0">
                <a:solidFill>
                  <a:schemeClr val="tx1"/>
                </a:solidFill>
                <a:latin typeface="+mn-lt"/>
                <a:ea typeface="+mn-ea"/>
                <a:cs typeface="+mn-cs"/>
              </a:rPr>
              <a:t>for</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absorption</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times</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for</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the</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late</a:t>
            </a:r>
            <a:r>
              <a:rPr lang="de-DE" sz="1200" i="0" kern="1200" dirty="0" smtClean="0">
                <a:solidFill>
                  <a:schemeClr val="tx1"/>
                </a:solidFill>
                <a:latin typeface="+mn-lt"/>
                <a:ea typeface="+mn-ea"/>
                <a:cs typeface="+mn-cs"/>
              </a:rPr>
              <a:t> </a:t>
            </a:r>
            <a:r>
              <a:rPr lang="de-DE" sz="1200" i="0" kern="1200" dirty="0" err="1" smtClean="0">
                <a:solidFill>
                  <a:schemeClr val="tx1"/>
                </a:solidFill>
                <a:latin typeface="+mn-lt"/>
                <a:ea typeface="+mn-ea"/>
                <a:cs typeface="+mn-cs"/>
              </a:rPr>
              <a:t>phase</a:t>
            </a:r>
            <a:r>
              <a:rPr lang="de-DE" sz="1200" i="0" kern="1200" dirty="0" smtClean="0">
                <a:solidFill>
                  <a:schemeClr val="tx1"/>
                </a:solidFill>
                <a:latin typeface="+mn-lt"/>
                <a:ea typeface="+mn-ea"/>
                <a:cs typeface="+mn-cs"/>
              </a:rPr>
              <a:t>)</a:t>
            </a:r>
            <a:endParaRPr lang="de-DE" sz="1200" kern="1200" dirty="0" smtClean="0">
              <a:solidFill>
                <a:schemeClr val="tx1"/>
              </a:solidFill>
              <a:latin typeface="+mn-lt"/>
              <a:ea typeface="+mn-ea"/>
              <a:cs typeface="+mn-cs"/>
            </a:endParaRPr>
          </a:p>
          <a:p>
            <a:r>
              <a:rPr lang="de-DE" i="0" dirty="0" smtClean="0"/>
              <a:t>In </a:t>
            </a:r>
            <a:r>
              <a:rPr lang="de-DE" i="0" dirty="0" err="1" smtClean="0"/>
              <a:t>the</a:t>
            </a:r>
            <a:r>
              <a:rPr lang="de-DE" i="0" dirty="0" smtClean="0"/>
              <a:t> </a:t>
            </a:r>
            <a:r>
              <a:rPr lang="de-DE" b="1" i="0" dirty="0" err="1" smtClean="0"/>
              <a:t>pre</a:t>
            </a:r>
            <a:r>
              <a:rPr lang="de-DE" b="1" i="0" dirty="0" smtClean="0"/>
              <a:t>-phase </a:t>
            </a:r>
            <a:r>
              <a:rPr lang="de-DE" b="0" i="0" dirty="0" smtClean="0"/>
              <a:t>(1)</a:t>
            </a:r>
            <a:r>
              <a:rPr lang="de-DE" i="0" baseline="0" dirty="0" smtClean="0"/>
              <a:t>, </a:t>
            </a:r>
            <a:r>
              <a:rPr lang="de-DE" i="0" baseline="0" dirty="0" err="1" smtClean="0"/>
              <a:t>about</a:t>
            </a:r>
            <a:r>
              <a:rPr lang="de-DE" i="0" baseline="0" dirty="0" smtClean="0"/>
              <a:t> </a:t>
            </a:r>
            <a:r>
              <a:rPr lang="de-DE" i="0" baseline="0" dirty="0" err="1" smtClean="0"/>
              <a:t>one</a:t>
            </a:r>
            <a:r>
              <a:rPr lang="de-DE" i="0" baseline="0" dirty="0" smtClean="0"/>
              <a:t> </a:t>
            </a:r>
            <a:r>
              <a:rPr lang="de-DE" i="0" baseline="0" dirty="0" err="1" smtClean="0"/>
              <a:t>hor</a:t>
            </a:r>
            <a:r>
              <a:rPr lang="de-DE" i="0" baseline="0" dirty="0" smtClean="0"/>
              <a:t> </a:t>
            </a:r>
            <a:r>
              <a:rPr lang="de-DE" i="0" baseline="0" dirty="0" err="1" smtClean="0"/>
              <a:t>before</a:t>
            </a:r>
            <a:r>
              <a:rPr lang="de-DE" i="0" baseline="0" dirty="0" smtClean="0"/>
              <a:t> </a:t>
            </a:r>
            <a:r>
              <a:rPr lang="de-DE" i="0" baseline="0" dirty="0" err="1" smtClean="0"/>
              <a:t>meal</a:t>
            </a:r>
            <a:r>
              <a:rPr lang="de-DE" i="0" baseline="0" dirty="0" smtClean="0"/>
              <a:t> </a:t>
            </a:r>
            <a:r>
              <a:rPr lang="de-DE" i="0" baseline="0" dirty="0" err="1" smtClean="0"/>
              <a:t>start</a:t>
            </a:r>
            <a:r>
              <a:rPr lang="de-DE" i="0" dirty="0" smtClean="0"/>
              <a:t>, a </a:t>
            </a:r>
            <a:r>
              <a:rPr lang="de-DE" i="0" dirty="0" err="1" smtClean="0"/>
              <a:t>low</a:t>
            </a:r>
            <a:r>
              <a:rPr lang="de-DE" i="0" dirty="0" smtClean="0"/>
              <a:t> „</a:t>
            </a:r>
            <a:r>
              <a:rPr lang="de-DE" i="0" dirty="0" err="1" smtClean="0"/>
              <a:t>EatingSoon</a:t>
            </a:r>
            <a:r>
              <a:rPr lang="de-DE" i="0" dirty="0" smtClean="0"/>
              <a:t>“ </a:t>
            </a:r>
            <a:r>
              <a:rPr lang="de-DE" i="0" dirty="0" err="1" smtClean="0"/>
              <a:t>temporary</a:t>
            </a:r>
            <a:r>
              <a:rPr lang="de-DE" i="0" dirty="0" smtClean="0"/>
              <a:t> </a:t>
            </a:r>
            <a:r>
              <a:rPr lang="de-DE" i="0" dirty="0" err="1" smtClean="0"/>
              <a:t>target</a:t>
            </a:r>
            <a:r>
              <a:rPr lang="de-DE" i="0" dirty="0" smtClean="0"/>
              <a:t> </a:t>
            </a:r>
            <a:r>
              <a:rPr lang="de-DE" i="0" dirty="0" err="1" smtClean="0"/>
              <a:t>is</a:t>
            </a:r>
            <a:r>
              <a:rPr lang="de-DE" i="0" dirty="0" smtClean="0"/>
              <a:t> </a:t>
            </a:r>
            <a:r>
              <a:rPr lang="de-DE" i="0" dirty="0" err="1" smtClean="0"/>
              <a:t>set</a:t>
            </a:r>
            <a:r>
              <a:rPr lang="de-DE" i="0" dirty="0" smtClean="0"/>
              <a:t>.</a:t>
            </a:r>
            <a:r>
              <a:rPr lang="de-DE" i="0" baseline="0" dirty="0" smtClean="0"/>
              <a:t> This </a:t>
            </a:r>
            <a:r>
              <a:rPr lang="de-DE" i="0" baseline="0" dirty="0" err="1" smtClean="0"/>
              <a:t>makes</a:t>
            </a:r>
            <a:r>
              <a:rPr lang="de-DE" i="0" baseline="0" dirty="0" smtClean="0"/>
              <a:t> </a:t>
            </a:r>
            <a:r>
              <a:rPr lang="de-DE" i="0" baseline="0" dirty="0" err="1" smtClean="0"/>
              <a:t>the</a:t>
            </a:r>
            <a:r>
              <a:rPr lang="de-DE" i="0" baseline="0" dirty="0" smtClean="0"/>
              <a:t> </a:t>
            </a:r>
            <a:r>
              <a:rPr lang="de-DE" i="0" baseline="0" dirty="0" err="1" smtClean="0"/>
              <a:t>loop</a:t>
            </a:r>
            <a:r>
              <a:rPr lang="de-DE" i="0" baseline="0" dirty="0" smtClean="0"/>
              <a:t> </a:t>
            </a:r>
            <a:r>
              <a:rPr lang="de-DE" i="0" baseline="0" dirty="0" err="1" smtClean="0"/>
              <a:t>drive</a:t>
            </a:r>
            <a:r>
              <a:rPr lang="de-DE" i="0" baseline="0" dirty="0" smtClean="0"/>
              <a:t> </a:t>
            </a:r>
            <a:r>
              <a:rPr lang="de-DE" i="0" baseline="0" dirty="0" err="1" smtClean="0"/>
              <a:t>glucose</a:t>
            </a:r>
            <a:r>
              <a:rPr lang="de-DE" i="0" baseline="0" dirty="0" smtClean="0"/>
              <a:t> </a:t>
            </a:r>
            <a:r>
              <a:rPr lang="de-DE" i="0" baseline="0" dirty="0" err="1" smtClean="0"/>
              <a:t>carefully</a:t>
            </a:r>
            <a:r>
              <a:rPr lang="de-DE" i="0" baseline="0" dirty="0" smtClean="0"/>
              <a:t> </a:t>
            </a:r>
            <a:r>
              <a:rPr lang="de-DE" i="0" baseline="0" dirty="0" err="1" smtClean="0"/>
              <a:t>towards</a:t>
            </a:r>
            <a:r>
              <a:rPr lang="de-DE" i="0" baseline="0" dirty="0" smtClean="0"/>
              <a:t> </a:t>
            </a:r>
            <a:r>
              <a:rPr lang="de-DE" i="0" baseline="0" dirty="0" err="1" smtClean="0"/>
              <a:t>that</a:t>
            </a:r>
            <a:r>
              <a:rPr lang="de-DE" i="0" baseline="0" dirty="0" smtClean="0"/>
              <a:t> </a:t>
            </a:r>
            <a:r>
              <a:rPr lang="de-DE" i="0" baseline="0" dirty="0" err="1" smtClean="0"/>
              <a:t>low</a:t>
            </a:r>
            <a:r>
              <a:rPr lang="de-DE" i="0" baseline="0" dirty="0" smtClean="0"/>
              <a:t> </a:t>
            </a:r>
            <a:r>
              <a:rPr lang="de-DE" i="0" baseline="0" dirty="0" err="1" smtClean="0"/>
              <a:t>temporary</a:t>
            </a:r>
            <a:r>
              <a:rPr lang="de-DE" i="0" baseline="0" dirty="0" smtClean="0"/>
              <a:t> </a:t>
            </a:r>
            <a:r>
              <a:rPr lang="de-DE" i="0" baseline="0" dirty="0" err="1" smtClean="0"/>
              <a:t>target</a:t>
            </a:r>
            <a:r>
              <a:rPr lang="de-DE" i="0" baseline="0" dirty="0" smtClean="0"/>
              <a:t>, </a:t>
            </a:r>
            <a:r>
              <a:rPr lang="de-DE" i="0" baseline="0" dirty="0" err="1" smtClean="0"/>
              <a:t>thereby</a:t>
            </a:r>
            <a:r>
              <a:rPr lang="de-DE" i="0" baseline="0" dirty="0" smtClean="0"/>
              <a:t> </a:t>
            </a:r>
            <a:r>
              <a:rPr lang="de-DE" i="0" baseline="0" dirty="0" err="1" smtClean="0"/>
              <a:t>creating</a:t>
            </a:r>
            <a:r>
              <a:rPr lang="de-DE" i="0" baseline="0" dirty="0" smtClean="0"/>
              <a:t> </a:t>
            </a:r>
            <a:r>
              <a:rPr lang="de-DE" i="0" baseline="0" dirty="0" err="1" smtClean="0"/>
              <a:t>iob</a:t>
            </a:r>
            <a:r>
              <a:rPr lang="de-DE" i="0" baseline="0" dirty="0" smtClean="0"/>
              <a:t> </a:t>
            </a:r>
            <a:r>
              <a:rPr lang="de-DE" i="0" baseline="0" dirty="0" err="1" smtClean="0"/>
              <a:t>followed</a:t>
            </a:r>
            <a:r>
              <a:rPr lang="de-DE" i="0" baseline="0" dirty="0" smtClean="0"/>
              <a:t> </a:t>
            </a:r>
            <a:r>
              <a:rPr lang="de-DE" i="0" baseline="0" dirty="0" err="1" smtClean="0"/>
              <a:t>by</a:t>
            </a:r>
            <a:r>
              <a:rPr lang="de-DE" i="0" baseline="0" dirty="0" smtClean="0"/>
              <a:t> </a:t>
            </a:r>
            <a:r>
              <a:rPr lang="de-DE" i="0" baseline="0" dirty="0" err="1" smtClean="0"/>
              <a:t>active</a:t>
            </a:r>
            <a:r>
              <a:rPr lang="de-DE" i="0" baseline="0" dirty="0" smtClean="0"/>
              <a:t> </a:t>
            </a:r>
            <a:r>
              <a:rPr lang="de-DE" i="0" baseline="0" dirty="0" err="1" smtClean="0"/>
              <a:t>insulin</a:t>
            </a:r>
            <a:r>
              <a:rPr lang="de-DE" i="0" baseline="0" dirty="0" smtClean="0"/>
              <a:t> </a:t>
            </a:r>
            <a:r>
              <a:rPr lang="de-DE" i="0" baseline="0" dirty="0" err="1" smtClean="0"/>
              <a:t>for</a:t>
            </a:r>
            <a:r>
              <a:rPr lang="de-DE" i="0" baseline="0" dirty="0" smtClean="0"/>
              <a:t> </a:t>
            </a:r>
            <a:r>
              <a:rPr lang="de-DE" i="0" baseline="0" dirty="0" err="1" smtClean="0"/>
              <a:t>when</a:t>
            </a:r>
            <a:r>
              <a:rPr lang="de-DE" i="0" baseline="0" dirty="0" smtClean="0"/>
              <a:t> </a:t>
            </a:r>
            <a:r>
              <a:rPr lang="de-DE" i="0" baseline="0" dirty="0" err="1" smtClean="0"/>
              <a:t>the</a:t>
            </a:r>
            <a:r>
              <a:rPr lang="de-DE" i="0" baseline="0" dirty="0" smtClean="0"/>
              <a:t> </a:t>
            </a:r>
            <a:r>
              <a:rPr lang="de-DE" i="0" baseline="0" dirty="0" err="1" smtClean="0"/>
              <a:t>first</a:t>
            </a:r>
            <a:r>
              <a:rPr lang="de-DE" i="0" baseline="0" dirty="0" smtClean="0"/>
              <a:t> </a:t>
            </a:r>
            <a:r>
              <a:rPr lang="de-DE" i="0" baseline="0" dirty="0" err="1" smtClean="0"/>
              <a:t>carbs</a:t>
            </a:r>
            <a:r>
              <a:rPr lang="de-DE" i="0" baseline="0" dirty="0" smtClean="0"/>
              <a:t> </a:t>
            </a:r>
            <a:r>
              <a:rPr lang="de-DE" i="0" baseline="0" dirty="0" err="1" smtClean="0"/>
              <a:t>get</a:t>
            </a:r>
            <a:r>
              <a:rPr lang="de-DE" i="0" baseline="0" dirty="0" smtClean="0"/>
              <a:t> </a:t>
            </a:r>
            <a:r>
              <a:rPr lang="de-DE" i="0" baseline="0" dirty="0" err="1" smtClean="0"/>
              <a:t>into</a:t>
            </a:r>
            <a:r>
              <a:rPr lang="de-DE" i="0" baseline="0" dirty="0" smtClean="0"/>
              <a:t> </a:t>
            </a:r>
            <a:r>
              <a:rPr lang="de-DE" i="0" baseline="0" dirty="0" err="1" smtClean="0"/>
              <a:t>a</a:t>
            </a:r>
            <a:r>
              <a:rPr lang="de-DE" i="0" dirty="0" err="1" smtClean="0"/>
              <a:t>bsorption</a:t>
            </a:r>
            <a:r>
              <a:rPr lang="de-DE" i="1"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latin typeface="+mn-lt"/>
                <a:ea typeface="+mn-ea"/>
                <a:cs typeface="+mn-cs"/>
              </a:rPr>
              <a:t>A </a:t>
            </a:r>
            <a:r>
              <a:rPr lang="de-DE" sz="1200" kern="1200" dirty="0" err="1" smtClean="0">
                <a:solidFill>
                  <a:schemeClr val="tx1"/>
                </a:solidFill>
                <a:latin typeface="+mn-lt"/>
                <a:ea typeface="+mn-ea"/>
                <a:cs typeface="+mn-cs"/>
              </a:rPr>
              <a:t>similar</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effect</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can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created</a:t>
            </a:r>
            <a:r>
              <a:rPr lang="de-DE" sz="1200" kern="1200" dirty="0" smtClean="0">
                <a:solidFill>
                  <a:schemeClr val="tx1"/>
                </a:solidFill>
                <a:latin typeface="+mn-lt"/>
                <a:ea typeface="+mn-ea"/>
                <a:cs typeface="+mn-cs"/>
              </a:rPr>
              <a:t> via </a:t>
            </a:r>
            <a:r>
              <a:rPr lang="de-DE" sz="1200" kern="1200" dirty="0" err="1" smtClean="0">
                <a:solidFill>
                  <a:schemeClr val="tx1"/>
                </a:solidFill>
                <a:latin typeface="+mn-lt"/>
                <a:ea typeface="+mn-ea"/>
                <a:cs typeface="+mn-cs"/>
              </a:rPr>
              <a:t>giving</a:t>
            </a:r>
            <a:r>
              <a:rPr lang="de-DE" sz="1200" kern="1200" dirty="0" smtClean="0">
                <a:solidFill>
                  <a:schemeClr val="tx1"/>
                </a:solidFill>
                <a:latin typeface="+mn-lt"/>
                <a:ea typeface="+mn-ea"/>
                <a:cs typeface="+mn-cs"/>
              </a:rPr>
              <a:t> a </a:t>
            </a:r>
            <a:r>
              <a:rPr lang="de-DE" sz="1200" kern="1200" dirty="0" err="1" smtClean="0">
                <a:solidFill>
                  <a:schemeClr val="tx1"/>
                </a:solidFill>
                <a:latin typeface="+mn-lt"/>
                <a:ea typeface="+mn-ea"/>
                <a:cs typeface="+mn-cs"/>
              </a:rPr>
              <a:t>small</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bolus</a:t>
            </a:r>
            <a:r>
              <a:rPr lang="de-DE" sz="1200" kern="1200" baseline="0" dirty="0" smtClean="0">
                <a:solidFill>
                  <a:schemeClr val="tx1"/>
                </a:solidFill>
                <a:latin typeface="+mn-lt"/>
                <a:ea typeface="+mn-ea"/>
                <a:cs typeface="+mn-cs"/>
              </a:rPr>
              <a:t> at least 30 </a:t>
            </a:r>
            <a:r>
              <a:rPr lang="de-DE" sz="1200" kern="1200" baseline="0" dirty="0" err="1" smtClean="0">
                <a:solidFill>
                  <a:schemeClr val="tx1"/>
                </a:solidFill>
                <a:latin typeface="+mn-lt"/>
                <a:ea typeface="+mn-ea"/>
                <a:cs typeface="+mn-cs"/>
              </a:rPr>
              <a:t>minutes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before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meal</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start</a:t>
            </a:r>
            <a:r>
              <a:rPr lang="de-DE" sz="1200" kern="1200" dirty="0" smtClean="0">
                <a:solidFill>
                  <a:schemeClr val="tx1"/>
                </a:solidFill>
                <a:latin typeface="+mn-lt"/>
                <a:ea typeface="+mn-ea"/>
                <a:cs typeface="+mn-cs"/>
              </a:rPr>
              <a:t>.</a:t>
            </a:r>
            <a:endParaRPr lang="de-DE" i="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1" i="0" dirty="0" smtClean="0"/>
              <a:t>Early </a:t>
            </a:r>
            <a:r>
              <a:rPr lang="de-DE" b="1" i="0" dirty="0" err="1" smtClean="0"/>
              <a:t>phase</a:t>
            </a:r>
            <a:r>
              <a:rPr lang="de-DE" b="1" i="0" dirty="0" smtClean="0"/>
              <a:t> </a:t>
            </a:r>
            <a:r>
              <a:rPr lang="de-DE" b="0" i="0" dirty="0" smtClean="0"/>
              <a:t>(2)</a:t>
            </a:r>
            <a:r>
              <a:rPr lang="de-DE" i="1" dirty="0" smtClean="0"/>
              <a:t>: </a:t>
            </a:r>
            <a:r>
              <a:rPr lang="de-DE" i="0" dirty="0" smtClean="0"/>
              <a:t>At </a:t>
            </a:r>
            <a:r>
              <a:rPr lang="de-DE" i="0" dirty="0" err="1" smtClean="0"/>
              <a:t>meal</a:t>
            </a:r>
            <a:r>
              <a:rPr lang="de-DE" i="0" dirty="0" smtClean="0"/>
              <a:t> </a:t>
            </a:r>
            <a:r>
              <a:rPr lang="de-DE" i="0" dirty="0" err="1" smtClean="0"/>
              <a:t>start</a:t>
            </a:r>
            <a:r>
              <a:rPr lang="de-DE" i="0" dirty="0" smtClean="0"/>
              <a:t>, a </a:t>
            </a:r>
            <a:r>
              <a:rPr lang="de-DE" i="0" dirty="0" err="1" smtClean="0"/>
              <a:t>bolus</a:t>
            </a:r>
            <a:r>
              <a:rPr lang="de-DE" i="0" dirty="0" smtClean="0"/>
              <a:t> </a:t>
            </a:r>
            <a:r>
              <a:rPr lang="de-DE" i="0" dirty="0" err="1" smtClean="0"/>
              <a:t>is</a:t>
            </a:r>
            <a:r>
              <a:rPr lang="de-DE" i="0" dirty="0" smtClean="0"/>
              <a:t> </a:t>
            </a:r>
            <a:r>
              <a:rPr lang="de-DE" i="0" dirty="0" err="1" smtClean="0"/>
              <a:t>given</a:t>
            </a:r>
            <a:r>
              <a:rPr lang="de-DE" i="0" dirty="0" smtClean="0"/>
              <a:t> </a:t>
            </a:r>
            <a:r>
              <a:rPr lang="de-DE" i="0" dirty="0" err="1" smtClean="0"/>
              <a:t>for</a:t>
            </a:r>
            <a:r>
              <a:rPr lang="de-DE" i="0" dirty="0" smtClean="0"/>
              <a:t> </a:t>
            </a:r>
            <a:r>
              <a:rPr lang="de-DE" i="0" dirty="0" err="1" smtClean="0"/>
              <a:t>the</a:t>
            </a:r>
            <a:r>
              <a:rPr lang="de-DE" i="0" dirty="0" smtClean="0"/>
              <a:t> </a:t>
            </a:r>
            <a:r>
              <a:rPr lang="de-DE" b="1" i="0" baseline="0" dirty="0" smtClean="0"/>
              <a:t>60g</a:t>
            </a:r>
            <a:r>
              <a:rPr lang="de-DE" i="0" baseline="0" dirty="0" smtClean="0"/>
              <a:t> </a:t>
            </a:r>
            <a:r>
              <a:rPr lang="de-DE" i="0" baseline="0" dirty="0" err="1" smtClean="0"/>
              <a:t>of</a:t>
            </a:r>
            <a:r>
              <a:rPr lang="de-DE" i="0" baseline="0" dirty="0" smtClean="0"/>
              <a:t> </a:t>
            </a:r>
            <a:r>
              <a:rPr lang="de-DE" i="0" baseline="0" dirty="0" err="1" smtClean="0"/>
              <a:t>carbs</a:t>
            </a:r>
            <a:r>
              <a:rPr lang="de-DE" i="0" baseline="0" dirty="0" smtClean="0"/>
              <a:t>. </a:t>
            </a:r>
            <a:r>
              <a:rPr lang="de-DE" i="0" baseline="0" dirty="0" err="1" smtClean="0"/>
              <a:t>That</a:t>
            </a:r>
            <a:r>
              <a:rPr lang="de-DE" i="0" baseline="0" dirty="0" smtClean="0"/>
              <a:t> </a:t>
            </a:r>
            <a:r>
              <a:rPr lang="de-DE" i="0" baseline="0" dirty="0" err="1" smtClean="0"/>
              <a:t>is</a:t>
            </a:r>
            <a:r>
              <a:rPr lang="de-DE" i="0" baseline="0" dirty="0" smtClean="0"/>
              <a:t> </a:t>
            </a:r>
            <a:r>
              <a:rPr lang="de-DE" i="0" baseline="0" dirty="0" err="1" smtClean="0"/>
              <a:t>the</a:t>
            </a:r>
            <a:r>
              <a:rPr lang="de-DE" i="0" baseline="0" dirty="0" smtClean="0"/>
              <a:t> </a:t>
            </a:r>
            <a:r>
              <a:rPr lang="de-DE" i="0" baseline="0" dirty="0" err="1" smtClean="0"/>
              <a:t>amount</a:t>
            </a:r>
            <a:r>
              <a:rPr lang="de-DE" i="0" baseline="0" dirty="0" smtClean="0"/>
              <a:t> </a:t>
            </a:r>
            <a:r>
              <a:rPr lang="de-DE" i="0" baseline="0" dirty="0" err="1" smtClean="0"/>
              <a:t>that</a:t>
            </a:r>
            <a:r>
              <a:rPr lang="de-DE" i="0" baseline="0" dirty="0" smtClean="0"/>
              <a:t> </a:t>
            </a:r>
            <a:r>
              <a:rPr lang="de-DE" i="0" baseline="0" dirty="0" err="1" smtClean="0"/>
              <a:t>can</a:t>
            </a:r>
            <a:r>
              <a:rPr lang="de-DE" i="0" baseline="0" dirty="0" smtClean="0"/>
              <a:t> </a:t>
            </a:r>
            <a:r>
              <a:rPr lang="de-DE" i="0" baseline="0" dirty="0" err="1" smtClean="0"/>
              <a:t>be</a:t>
            </a:r>
            <a:r>
              <a:rPr lang="de-DE" i="0" baseline="0" dirty="0" smtClean="0"/>
              <a:t> </a:t>
            </a:r>
            <a:r>
              <a:rPr lang="de-DE" i="0" baseline="0" dirty="0" err="1" smtClean="0"/>
              <a:t>absorbed</a:t>
            </a:r>
            <a:r>
              <a:rPr lang="de-DE" i="0" baseline="0" dirty="0" smtClean="0"/>
              <a:t> in </a:t>
            </a:r>
            <a:r>
              <a:rPr lang="de-DE" i="0" baseline="0" dirty="0" err="1" smtClean="0"/>
              <a:t>the</a:t>
            </a:r>
            <a:r>
              <a:rPr lang="de-DE" i="0" baseline="0" dirty="0" smtClean="0"/>
              <a:t> </a:t>
            </a:r>
            <a:r>
              <a:rPr lang="de-DE" i="0" baseline="0" dirty="0" err="1" smtClean="0"/>
              <a:t>first</a:t>
            </a:r>
            <a:r>
              <a:rPr lang="de-DE" i="0" baseline="0" dirty="0" smtClean="0"/>
              <a:t> 2 – 2 1/2 </a:t>
            </a:r>
            <a:r>
              <a:rPr lang="de-DE" i="0" baseline="0" dirty="0" err="1" smtClean="0"/>
              <a:t>hours</a:t>
            </a:r>
            <a:r>
              <a:rPr lang="de-DE" i="1" baseline="0" dirty="0" smtClean="0"/>
              <a:t>. (YDMV, </a:t>
            </a:r>
            <a:r>
              <a:rPr lang="de-DE" i="1" baseline="0" dirty="0" err="1" smtClean="0"/>
              <a:t>gastroparesis</a:t>
            </a:r>
            <a:r>
              <a:rPr lang="de-DE" i="1" baseline="0" dirty="0" smtClean="0"/>
              <a:t>?)  </a:t>
            </a:r>
            <a:endParaRPr lang="de-DE" i="0" baseline="0" dirty="0" smtClean="0"/>
          </a:p>
          <a:p>
            <a:r>
              <a:rPr lang="de-DE" i="0" baseline="0" dirty="0" err="1" smtClean="0"/>
              <a:t>Variants</a:t>
            </a:r>
            <a:r>
              <a:rPr lang="de-DE" i="0" baseline="0" dirty="0" smtClean="0"/>
              <a:t> </a:t>
            </a:r>
            <a:r>
              <a:rPr lang="de-DE" i="0" baseline="0" dirty="0" err="1" smtClean="0"/>
              <a:t>for</a:t>
            </a:r>
            <a:r>
              <a:rPr lang="de-DE" i="0" baseline="0" dirty="0" smtClean="0"/>
              <a:t> </a:t>
            </a:r>
            <a:r>
              <a:rPr lang="de-DE" i="0" baseline="0" dirty="0" err="1" smtClean="0"/>
              <a:t>determining</a:t>
            </a:r>
            <a:r>
              <a:rPr lang="de-DE" i="0" baseline="0" dirty="0" smtClean="0"/>
              <a:t> </a:t>
            </a:r>
            <a:r>
              <a:rPr lang="de-DE" i="0" baseline="0" dirty="0" err="1" smtClean="0"/>
              <a:t>the</a:t>
            </a:r>
            <a:r>
              <a:rPr lang="de-DE" i="0" baseline="0" dirty="0" smtClean="0"/>
              <a:t> </a:t>
            </a:r>
            <a:r>
              <a:rPr lang="de-DE" i="0" baseline="0" dirty="0" err="1" smtClean="0"/>
              <a:t>bolus</a:t>
            </a:r>
            <a:r>
              <a:rPr lang="de-DE" i="0" baseline="0" dirty="0" smtClean="0"/>
              <a:t> </a:t>
            </a:r>
            <a:r>
              <a:rPr lang="de-DE" i="0" baseline="0" dirty="0" err="1" smtClean="0"/>
              <a:t>for</a:t>
            </a:r>
            <a:r>
              <a:rPr lang="de-DE" i="0" baseline="0" dirty="0" smtClean="0"/>
              <a:t> </a:t>
            </a:r>
            <a:r>
              <a:rPr lang="de-DE" i="0" baseline="0" dirty="0" err="1" smtClean="0"/>
              <a:t>the</a:t>
            </a:r>
            <a:r>
              <a:rPr lang="de-DE" i="0" baseline="0" dirty="0" smtClean="0"/>
              <a:t> </a:t>
            </a:r>
            <a:r>
              <a:rPr lang="de-DE" i="0" baseline="0" dirty="0" err="1" smtClean="0"/>
              <a:t>early</a:t>
            </a:r>
            <a:r>
              <a:rPr lang="de-DE" i="0" baseline="0" dirty="0" smtClean="0"/>
              <a:t> </a:t>
            </a:r>
            <a:r>
              <a:rPr lang="de-DE" i="0" baseline="0" dirty="0" err="1" smtClean="0"/>
              <a:t>phase</a:t>
            </a:r>
            <a:r>
              <a:rPr lang="de-DE" i="0" baseline="0" dirty="0" smtClean="0"/>
              <a:t>: </a:t>
            </a:r>
            <a:r>
              <a:rPr lang="de-DE" i="1" baseline="0" dirty="0" smtClean="0"/>
              <a:t> </a:t>
            </a:r>
            <a:endParaRPr lang="de-DE" i="0" baseline="0" dirty="0" smtClean="0"/>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lang="de-DE" i="0" dirty="0" smtClean="0"/>
              <a:t>Enter in </a:t>
            </a:r>
            <a:r>
              <a:rPr lang="de-DE" i="0" dirty="0" err="1" smtClean="0"/>
              <a:t>bolus</a:t>
            </a:r>
            <a:r>
              <a:rPr lang="de-DE" i="0" dirty="0" smtClean="0"/>
              <a:t> </a:t>
            </a:r>
            <a:r>
              <a:rPr lang="de-DE" i="0" dirty="0" err="1" smtClean="0"/>
              <a:t>calculator</a:t>
            </a:r>
            <a:r>
              <a:rPr lang="de-DE" i="0" dirty="0" smtClean="0"/>
              <a:t> </a:t>
            </a:r>
            <a:r>
              <a:rPr lang="de-DE" i="0" dirty="0" err="1" smtClean="0"/>
              <a:t>the</a:t>
            </a:r>
            <a:r>
              <a:rPr lang="de-DE" i="0" dirty="0" smtClean="0"/>
              <a:t> </a:t>
            </a:r>
            <a:r>
              <a:rPr lang="de-DE" i="0" dirty="0" err="1" smtClean="0"/>
              <a:t>grams</a:t>
            </a:r>
            <a:r>
              <a:rPr lang="de-DE" i="0" dirty="0" smtClean="0"/>
              <a:t> </a:t>
            </a:r>
            <a:r>
              <a:rPr lang="de-DE" i="0" dirty="0" err="1" smtClean="0"/>
              <a:t>of</a:t>
            </a:r>
            <a:r>
              <a:rPr lang="de-DE" i="0" dirty="0" smtClean="0"/>
              <a:t> </a:t>
            </a:r>
            <a:r>
              <a:rPr lang="de-DE" i="0" dirty="0" err="1" smtClean="0"/>
              <a:t>carbs</a:t>
            </a:r>
            <a:r>
              <a:rPr lang="de-DE" i="0" dirty="0" smtClean="0"/>
              <a:t> </a:t>
            </a:r>
            <a:r>
              <a:rPr lang="de-DE" i="0" dirty="0" err="1" smtClean="0"/>
              <a:t>that</a:t>
            </a:r>
            <a:r>
              <a:rPr lang="de-DE" i="0" dirty="0" smtClean="0"/>
              <a:t> </a:t>
            </a:r>
            <a:r>
              <a:rPr lang="de-DE" i="0" dirty="0" err="1" smtClean="0"/>
              <a:t>can</a:t>
            </a:r>
            <a:r>
              <a:rPr lang="de-DE" i="0" dirty="0" smtClean="0"/>
              <a:t> </a:t>
            </a:r>
            <a:r>
              <a:rPr lang="de-DE" i="0" dirty="0" err="1" smtClean="0"/>
              <a:t>be</a:t>
            </a:r>
            <a:r>
              <a:rPr lang="de-DE" i="0" dirty="0" smtClean="0"/>
              <a:t> </a:t>
            </a:r>
            <a:r>
              <a:rPr lang="de-DE" i="0" dirty="0" err="1" smtClean="0"/>
              <a:t>absorbed</a:t>
            </a:r>
            <a:r>
              <a:rPr lang="de-DE" i="0" dirty="0" smtClean="0"/>
              <a:t> </a:t>
            </a:r>
            <a:r>
              <a:rPr lang="de-DE" i="0" dirty="0" err="1" smtClean="0"/>
              <a:t>while</a:t>
            </a:r>
            <a:r>
              <a:rPr lang="de-DE" i="0" dirty="0" smtClean="0"/>
              <a:t> </a:t>
            </a:r>
            <a:r>
              <a:rPr lang="de-DE" i="0" dirty="0" err="1" smtClean="0"/>
              <a:t>the</a:t>
            </a:r>
            <a:r>
              <a:rPr lang="de-DE" i="0" dirty="0" smtClean="0"/>
              <a:t> </a:t>
            </a:r>
            <a:r>
              <a:rPr lang="de-DE" i="0" dirty="0" err="1" smtClean="0"/>
              <a:t>intended</a:t>
            </a:r>
            <a:r>
              <a:rPr lang="de-DE" i="0" dirty="0" smtClean="0"/>
              <a:t> </a:t>
            </a:r>
            <a:r>
              <a:rPr lang="de-DE" i="0" dirty="0" err="1" smtClean="0"/>
              <a:t>bolus</a:t>
            </a:r>
            <a:r>
              <a:rPr lang="de-DE" i="0" dirty="0" smtClean="0"/>
              <a:t> </a:t>
            </a:r>
            <a:r>
              <a:rPr lang="de-DE" i="0" dirty="0" err="1" smtClean="0"/>
              <a:t>is</a:t>
            </a:r>
            <a:r>
              <a:rPr lang="de-DE" i="0" dirty="0" smtClean="0"/>
              <a:t> </a:t>
            </a:r>
            <a:r>
              <a:rPr lang="de-DE" i="0" dirty="0" err="1" smtClean="0"/>
              <a:t>highly</a:t>
            </a:r>
            <a:r>
              <a:rPr lang="de-DE" i="0" dirty="0" smtClean="0"/>
              <a:t> </a:t>
            </a:r>
            <a:r>
              <a:rPr lang="de-DE" i="0" dirty="0" err="1" smtClean="0"/>
              <a:t>active</a:t>
            </a:r>
            <a:r>
              <a:rPr lang="de-DE" i="0" dirty="0" smtClean="0"/>
              <a:t>,</a:t>
            </a:r>
            <a:r>
              <a:rPr lang="de-DE" i="0" baseline="0" dirty="0" smtClean="0"/>
              <a:t> </a:t>
            </a:r>
            <a:r>
              <a:rPr lang="de-DE" i="0" baseline="0" dirty="0" err="1" smtClean="0"/>
              <a:t>usually</a:t>
            </a:r>
            <a:r>
              <a:rPr lang="de-DE" i="0" baseline="0" dirty="0" smtClean="0"/>
              <a:t> </a:t>
            </a:r>
            <a:r>
              <a:rPr lang="de-DE" i="0" baseline="0" dirty="0" err="1" smtClean="0"/>
              <a:t>no</a:t>
            </a:r>
            <a:r>
              <a:rPr lang="de-DE" i="0" baseline="0" dirty="0" smtClean="0"/>
              <a:t> </a:t>
            </a:r>
            <a:r>
              <a:rPr lang="de-DE" i="0" baseline="0" dirty="0" err="1" smtClean="0"/>
              <a:t>more</a:t>
            </a:r>
            <a:r>
              <a:rPr lang="de-DE" i="0" baseline="0" dirty="0" smtClean="0"/>
              <a:t> </a:t>
            </a:r>
            <a:r>
              <a:rPr lang="de-DE" i="0" baseline="0" dirty="0" err="1" smtClean="0"/>
              <a:t>than</a:t>
            </a:r>
            <a:r>
              <a:rPr lang="de-DE" i="0" baseline="0" dirty="0" smtClean="0"/>
              <a:t> 60g </a:t>
            </a:r>
            <a:r>
              <a:rPr lang="de-DE" b="0" i="0" dirty="0" smtClean="0"/>
              <a:t>and </a:t>
            </a:r>
            <a:r>
              <a:rPr lang="de-DE" b="0" i="0" dirty="0" err="1" smtClean="0"/>
              <a:t>bolus</a:t>
            </a:r>
            <a:r>
              <a:rPr lang="de-DE" b="0" i="0" dirty="0" smtClean="0"/>
              <a:t> </a:t>
            </a:r>
            <a:r>
              <a:rPr lang="de-DE" b="0" i="0" dirty="0" err="1" smtClean="0"/>
              <a:t>for</a:t>
            </a:r>
            <a:r>
              <a:rPr lang="de-DE" b="0" i="0" dirty="0" smtClean="0"/>
              <a:t> it. Input </a:t>
            </a:r>
            <a:r>
              <a:rPr lang="de-DE" b="0" i="0" dirty="0" err="1" smtClean="0"/>
              <a:t>the</a:t>
            </a:r>
            <a:r>
              <a:rPr lang="de-DE" b="0" i="0" dirty="0" smtClean="0"/>
              <a:t> </a:t>
            </a:r>
            <a:r>
              <a:rPr lang="de-DE" b="0" i="0" dirty="0" err="1" smtClean="0"/>
              <a:t>extended</a:t>
            </a:r>
            <a:r>
              <a:rPr lang="de-DE" b="0" i="0" dirty="0" smtClean="0"/>
              <a:t> </a:t>
            </a:r>
            <a:r>
              <a:rPr lang="de-DE" b="0" i="0" dirty="0" err="1" smtClean="0"/>
              <a:t>carbs</a:t>
            </a:r>
            <a:r>
              <a:rPr lang="de-DE" b="0" i="0" dirty="0" smtClean="0"/>
              <a:t>/FPUs, </a:t>
            </a:r>
            <a:r>
              <a:rPr lang="de-DE" b="0" i="0" dirty="0" err="1" smtClean="0"/>
              <a:t>icluding</a:t>
            </a:r>
            <a:r>
              <a:rPr lang="de-DE" b="0" i="0" dirty="0" smtClean="0"/>
              <a:t> </a:t>
            </a:r>
            <a:r>
              <a:rPr lang="de-DE" b="0" i="0" dirty="0" err="1" smtClean="0"/>
              <a:t>info</a:t>
            </a:r>
            <a:r>
              <a:rPr lang="de-DE" b="0" i="0" dirty="0" smtClean="0"/>
              <a:t> </a:t>
            </a:r>
            <a:r>
              <a:rPr lang="de-DE" b="0" i="0" dirty="0" err="1" smtClean="0"/>
              <a:t>about</a:t>
            </a:r>
            <a:r>
              <a:rPr lang="de-DE" b="0" i="0" dirty="0" smtClean="0"/>
              <a:t> </a:t>
            </a:r>
            <a:r>
              <a:rPr lang="de-DE" b="0" i="0" dirty="0" err="1" smtClean="0"/>
              <a:t>absorption</a:t>
            </a:r>
            <a:r>
              <a:rPr lang="de-DE" b="0" i="0" dirty="0" smtClean="0"/>
              <a:t> time </a:t>
            </a:r>
            <a:r>
              <a:rPr lang="de-DE" b="0" i="0" dirty="0" err="1" smtClean="0"/>
              <a:t>window</a:t>
            </a:r>
            <a:r>
              <a:rPr lang="de-DE" b="0" i="0" dirty="0" smtClean="0"/>
              <a:t> (and, </a:t>
            </a:r>
            <a:r>
              <a:rPr lang="de-DE" b="0" i="0" dirty="0" err="1" smtClean="0"/>
              <a:t>ideally</a:t>
            </a:r>
            <a:r>
              <a:rPr lang="de-DE" b="0" i="0" dirty="0" smtClean="0"/>
              <a:t>, </a:t>
            </a:r>
            <a:r>
              <a:rPr lang="de-DE" b="0" i="0" dirty="0" err="1" smtClean="0"/>
              <a:t>pattern</a:t>
            </a:r>
            <a:r>
              <a:rPr lang="de-DE" b="0" i="0" dirty="0" smtClean="0"/>
              <a:t>) </a:t>
            </a:r>
            <a:r>
              <a:rPr lang="de-DE" b="0" i="0" dirty="0" err="1" smtClean="0"/>
              <a:t>without</a:t>
            </a:r>
            <a:r>
              <a:rPr lang="de-DE" b="0" i="0" dirty="0" smtClean="0"/>
              <a:t> </a:t>
            </a:r>
            <a:r>
              <a:rPr lang="de-DE" b="0" i="0" dirty="0" err="1" smtClean="0"/>
              <a:t>triggering</a:t>
            </a:r>
            <a:r>
              <a:rPr lang="de-DE" b="0" i="0" dirty="0" smtClean="0"/>
              <a:t> a </a:t>
            </a:r>
            <a:r>
              <a:rPr lang="de-DE" b="0" i="0" dirty="0" err="1" smtClean="0"/>
              <a:t>bolus</a:t>
            </a:r>
            <a:r>
              <a:rPr lang="de-DE" b="0" i="0" dirty="0" smtClean="0"/>
              <a:t>.  </a:t>
            </a:r>
            <a:endParaRPr lang="de-DE" i="1" dirty="0" smtClean="0"/>
          </a:p>
          <a:p>
            <a:pPr marL="285750" marR="0" lvl="0" indent="-285750" algn="l" defTabSz="914400" rtl="0" eaLnBrk="1" fontAlgn="auto" latinLnBrk="0" hangingPunct="1">
              <a:lnSpc>
                <a:spcPct val="100000"/>
              </a:lnSpc>
              <a:spcBef>
                <a:spcPts val="0"/>
              </a:spcBef>
              <a:spcAft>
                <a:spcPts val="0"/>
              </a:spcAft>
              <a:buClrTx/>
              <a:buSzTx/>
              <a:buFontTx/>
              <a:buAutoNum type="romanUcPeriod"/>
              <a:tabLst/>
              <a:defRPr/>
            </a:pPr>
            <a:r>
              <a:rPr lang="de-DE" i="0" baseline="0" dirty="0" smtClean="0"/>
              <a:t>Enter </a:t>
            </a:r>
            <a:r>
              <a:rPr lang="de-DE" i="0" baseline="0" dirty="0" err="1" smtClean="0"/>
              <a:t>grams</a:t>
            </a:r>
            <a:r>
              <a:rPr lang="de-DE" i="0" baseline="0" dirty="0" smtClean="0"/>
              <a:t> </a:t>
            </a:r>
            <a:r>
              <a:rPr lang="de-DE" i="0" baseline="0" dirty="0" err="1" smtClean="0"/>
              <a:t>of</a:t>
            </a:r>
            <a:r>
              <a:rPr lang="de-DE" i="0" baseline="0" dirty="0" smtClean="0"/>
              <a:t> </a:t>
            </a:r>
            <a:r>
              <a:rPr lang="de-DE" i="0" baseline="0" dirty="0" err="1" smtClean="0"/>
              <a:t>carbs</a:t>
            </a:r>
            <a:r>
              <a:rPr lang="de-DE" i="0" baseline="0" dirty="0" smtClean="0"/>
              <a:t> in total (</a:t>
            </a:r>
            <a:r>
              <a:rPr lang="de-DE" i="0" baseline="0" dirty="0" err="1" smtClean="0"/>
              <a:t>early</a:t>
            </a:r>
            <a:r>
              <a:rPr lang="de-DE" i="0" baseline="0" dirty="0" smtClean="0"/>
              <a:t> </a:t>
            </a:r>
            <a:r>
              <a:rPr lang="de-DE" i="0" baseline="0" dirty="0" err="1" smtClean="0"/>
              <a:t>carbs</a:t>
            </a:r>
            <a:r>
              <a:rPr lang="de-DE" i="0" baseline="0" dirty="0" smtClean="0"/>
              <a:t>, </a:t>
            </a:r>
            <a:r>
              <a:rPr lang="de-DE" i="0" baseline="0" dirty="0" err="1" smtClean="0"/>
              <a:t>extended</a:t>
            </a:r>
            <a:r>
              <a:rPr lang="de-DE" i="0" baseline="0" dirty="0" smtClean="0"/>
              <a:t> </a:t>
            </a:r>
            <a:r>
              <a:rPr lang="de-DE" i="0" baseline="0" dirty="0" err="1" smtClean="0"/>
              <a:t>cartbs</a:t>
            </a:r>
            <a:r>
              <a:rPr lang="de-DE" i="0" baseline="0" dirty="0" smtClean="0"/>
              <a:t> inkl. FPU), plus a </a:t>
            </a:r>
            <a:r>
              <a:rPr lang="de-DE" i="0" baseline="0" dirty="0" err="1" smtClean="0"/>
              <a:t>percentage</a:t>
            </a:r>
            <a:r>
              <a:rPr lang="de-DE" i="0" baseline="0" dirty="0" smtClean="0"/>
              <a:t> </a:t>
            </a:r>
            <a:r>
              <a:rPr lang="de-DE" i="0" baseline="0" dirty="0" err="1" smtClean="0"/>
              <a:t>to</a:t>
            </a:r>
            <a:r>
              <a:rPr lang="de-DE" i="0" baseline="0" dirty="0" smtClean="0"/>
              <a:t> </a:t>
            </a:r>
            <a:r>
              <a:rPr lang="de-DE" i="0" baseline="0" dirty="0" err="1" smtClean="0"/>
              <a:t>which</a:t>
            </a:r>
            <a:r>
              <a:rPr lang="de-DE" i="0" baseline="0" dirty="0" smtClean="0"/>
              <a:t> </a:t>
            </a:r>
            <a:r>
              <a:rPr lang="de-DE" i="0" baseline="0" dirty="0" err="1" smtClean="0"/>
              <a:t>these</a:t>
            </a:r>
            <a:r>
              <a:rPr lang="de-DE" i="0" baseline="0" dirty="0" smtClean="0"/>
              <a:t> </a:t>
            </a:r>
            <a:r>
              <a:rPr lang="de-DE" i="0" baseline="0" dirty="0" err="1" smtClean="0"/>
              <a:t>shall</a:t>
            </a:r>
            <a:r>
              <a:rPr lang="de-DE" i="0" baseline="0" dirty="0" smtClean="0"/>
              <a:t> </a:t>
            </a:r>
            <a:r>
              <a:rPr lang="de-DE" i="0" baseline="0" dirty="0" err="1" smtClean="0"/>
              <a:t>be</a:t>
            </a:r>
            <a:r>
              <a:rPr lang="de-DE" i="0" baseline="0" dirty="0" smtClean="0"/>
              <a:t> </a:t>
            </a:r>
            <a:r>
              <a:rPr lang="de-DE" i="0" baseline="0" dirty="0" err="1" smtClean="0"/>
              <a:t>covered</a:t>
            </a:r>
            <a:r>
              <a:rPr lang="de-DE" i="0" baseline="0" dirty="0" smtClean="0"/>
              <a:t> </a:t>
            </a:r>
            <a:r>
              <a:rPr lang="de-DE" i="0" baseline="0" dirty="0" err="1" smtClean="0"/>
              <a:t>by</a:t>
            </a:r>
            <a:r>
              <a:rPr lang="de-DE" i="0" baseline="0" dirty="0" smtClean="0"/>
              <a:t> an </a:t>
            </a:r>
            <a:r>
              <a:rPr lang="de-DE" i="0" baseline="0" dirty="0" err="1" smtClean="0"/>
              <a:t>upfront</a:t>
            </a:r>
            <a:r>
              <a:rPr lang="de-DE" i="0" baseline="0" dirty="0" smtClean="0"/>
              <a:t>   </a:t>
            </a:r>
            <a:r>
              <a:rPr lang="de-DE" i="0" baseline="0" dirty="0" err="1" smtClean="0"/>
              <a:t>meal</a:t>
            </a:r>
            <a:r>
              <a:rPr lang="de-DE" i="0" baseline="0" dirty="0" smtClean="0"/>
              <a:t> </a:t>
            </a:r>
            <a:r>
              <a:rPr lang="de-DE" i="0" baseline="0" dirty="0" err="1" smtClean="0"/>
              <a:t>bolus</a:t>
            </a:r>
            <a:r>
              <a:rPr lang="de-DE" i="0" baseline="0" dirty="0" smtClean="0"/>
              <a:t>. </a:t>
            </a:r>
            <a:r>
              <a:rPr lang="de-DE" b="1" i="0" baseline="0" dirty="0" smtClean="0"/>
              <a:t> </a:t>
            </a:r>
            <a:endParaRPr lang="de-DE" i="1" dirty="0" smtClean="0"/>
          </a:p>
          <a:p>
            <a:r>
              <a:rPr lang="de-DE" sz="1200" kern="1200" dirty="0" err="1" smtClean="0">
                <a:solidFill>
                  <a:schemeClr val="tx1"/>
                </a:solidFill>
                <a:latin typeface="+mn-lt"/>
                <a:ea typeface="+mn-ea"/>
                <a:cs typeface="+mn-cs"/>
              </a:rPr>
              <a:t>It</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may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necessary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to</a:t>
            </a:r>
            <a:r>
              <a:rPr lang="de-DE" sz="1200" kern="1200" dirty="0" smtClean="0">
                <a:solidFill>
                  <a:schemeClr val="tx1"/>
                </a:solidFill>
                <a:latin typeface="+mn-lt"/>
                <a:ea typeface="+mn-ea"/>
                <a:cs typeface="+mn-cs"/>
              </a:rPr>
              <a:t> tune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IC </a:t>
            </a:r>
            <a:r>
              <a:rPr lang="de-DE" sz="1200" kern="1200" dirty="0" err="1" smtClean="0">
                <a:solidFill>
                  <a:schemeClr val="tx1"/>
                </a:solidFill>
                <a:latin typeface="+mn-lt"/>
                <a:ea typeface="+mn-ea"/>
                <a:cs typeface="+mn-cs"/>
              </a:rPr>
              <a:t>value</a:t>
            </a:r>
            <a:r>
              <a:rPr lang="de-DE" sz="1200" kern="1200" dirty="0" smtClean="0">
                <a:solidFill>
                  <a:schemeClr val="tx1"/>
                </a:solidFill>
                <a:latin typeface="+mn-lt"/>
                <a:ea typeface="+mn-ea"/>
                <a:cs typeface="+mn-cs"/>
              </a:rPr>
              <a:t> so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swinging</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of</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glucose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curve</a:t>
            </a:r>
            <a:r>
              <a:rPr lang="de-DE" sz="1200" kern="1200" dirty="0" smtClean="0">
                <a:solidFill>
                  <a:schemeClr val="tx1"/>
                </a:solidFill>
                <a:latin typeface="+mn-lt"/>
                <a:ea typeface="+mn-ea"/>
                <a:cs typeface="+mn-cs"/>
              </a:rPr>
              <a:t> in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early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phase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remains</a:t>
            </a:r>
            <a:r>
              <a:rPr lang="de-DE" sz="1200" kern="1200" dirty="0" smtClean="0">
                <a:solidFill>
                  <a:schemeClr val="tx1"/>
                </a:solidFill>
                <a:latin typeface="+mn-lt"/>
                <a:ea typeface="+mn-ea"/>
                <a:cs typeface="+mn-cs"/>
              </a:rPr>
              <a:t> in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desired</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green</a:t>
            </a:r>
            <a:r>
              <a:rPr lang="de-DE" sz="1200" kern="1200" dirty="0" smtClean="0">
                <a:solidFill>
                  <a:schemeClr val="tx1"/>
                </a:solidFill>
                <a:latin typeface="+mn-lt"/>
                <a:ea typeface="+mn-ea"/>
                <a:cs typeface="+mn-cs"/>
              </a:rPr>
              <a:t> band. </a:t>
            </a:r>
            <a:r>
              <a:rPr lang="de-DE" sz="1200" kern="1200" dirty="0" err="1" smtClean="0">
                <a:solidFill>
                  <a:schemeClr val="tx1"/>
                </a:solidFill>
                <a:latin typeface="+mn-lt"/>
                <a:ea typeface="+mn-ea"/>
                <a:cs typeface="+mn-cs"/>
              </a:rPr>
              <a:t>Another</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strategy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would</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to</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employ</a:t>
            </a:r>
            <a:r>
              <a:rPr lang="de-DE" sz="1200" kern="1200" dirty="0" smtClean="0">
                <a:solidFill>
                  <a:schemeClr val="tx1"/>
                </a:solidFill>
                <a:latin typeface="+mn-lt"/>
                <a:ea typeface="+mn-ea"/>
                <a:cs typeface="+mn-cs"/>
              </a:rPr>
              <a:t> a „Superbolus“, </a:t>
            </a:r>
            <a:r>
              <a:rPr lang="de-DE" sz="1200" kern="1200" dirty="0" err="1" smtClean="0">
                <a:solidFill>
                  <a:schemeClr val="tx1"/>
                </a:solidFill>
                <a:latin typeface="+mn-lt"/>
                <a:ea typeface="+mn-ea"/>
                <a:cs typeface="+mn-cs"/>
              </a:rPr>
              <a:t>meaning</a:t>
            </a:r>
            <a:r>
              <a:rPr lang="de-DE" sz="1200" kern="1200" dirty="0" smtClean="0">
                <a:solidFill>
                  <a:schemeClr val="tx1"/>
                </a:solidFill>
                <a:latin typeface="+mn-lt"/>
                <a:ea typeface="+mn-ea"/>
                <a:cs typeface="+mn-cs"/>
              </a:rPr>
              <a:t>, 2 </a:t>
            </a:r>
            <a:r>
              <a:rPr lang="de-DE" sz="1200" kern="1200" dirty="0" err="1" smtClean="0">
                <a:solidFill>
                  <a:schemeClr val="tx1"/>
                </a:solidFill>
                <a:latin typeface="+mn-lt"/>
                <a:ea typeface="+mn-ea"/>
                <a:cs typeface="+mn-cs"/>
              </a:rPr>
              <a:t>hours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worth</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of</a:t>
            </a:r>
            <a:r>
              <a:rPr lang="de-DE" sz="1200" kern="1200" dirty="0" smtClean="0">
                <a:solidFill>
                  <a:schemeClr val="tx1"/>
                </a:solidFill>
                <a:latin typeface="+mn-lt"/>
                <a:ea typeface="+mn-ea"/>
                <a:cs typeface="+mn-cs"/>
              </a:rPr>
              <a:t> basal </a:t>
            </a:r>
            <a:r>
              <a:rPr lang="de-DE" sz="1200" kern="1200" dirty="0" err="1" smtClean="0">
                <a:solidFill>
                  <a:schemeClr val="tx1"/>
                </a:solidFill>
                <a:latin typeface="+mn-lt"/>
                <a:ea typeface="+mn-ea"/>
                <a:cs typeface="+mn-cs"/>
              </a:rPr>
              <a:t>are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pulled</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intoi</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bolus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followed</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two</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hours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of</a:t>
            </a:r>
            <a:r>
              <a:rPr lang="de-DE" sz="1200" kern="1200" dirty="0" smtClean="0">
                <a:solidFill>
                  <a:schemeClr val="tx1"/>
                </a:solidFill>
                <a:latin typeface="+mn-lt"/>
                <a:ea typeface="+mn-ea"/>
                <a:cs typeface="+mn-cs"/>
              </a:rPr>
              <a:t> zero-</a:t>
            </a:r>
            <a:r>
              <a:rPr lang="de-DE" sz="1200" kern="1200" dirty="0" err="1" smtClean="0">
                <a:solidFill>
                  <a:schemeClr val="tx1"/>
                </a:solidFill>
                <a:latin typeface="+mn-lt"/>
                <a:ea typeface="+mn-ea"/>
                <a:cs typeface="+mn-cs"/>
              </a:rPr>
              <a:t>temping</a:t>
            </a:r>
            <a:r>
              <a:rPr lang="de-DE" sz="1200" kern="120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i="0" baseline="0" dirty="0" smtClean="0"/>
              <a:t>In </a:t>
            </a:r>
            <a:r>
              <a:rPr lang="de-DE" i="0" baseline="0" dirty="0" err="1" smtClean="0"/>
              <a:t>the</a:t>
            </a:r>
            <a:r>
              <a:rPr lang="de-DE" i="0" baseline="0" dirty="0" smtClean="0"/>
              <a:t> </a:t>
            </a:r>
            <a:r>
              <a:rPr lang="de-DE" b="1" i="0" baseline="0" dirty="0" err="1" smtClean="0"/>
              <a:t>late</a:t>
            </a:r>
            <a:r>
              <a:rPr lang="de-DE" b="1" i="0" baseline="0" dirty="0" smtClean="0"/>
              <a:t> </a:t>
            </a:r>
            <a:r>
              <a:rPr lang="de-DE" b="1" i="0" baseline="0" dirty="0" err="1" smtClean="0"/>
              <a:t>phase</a:t>
            </a:r>
            <a:r>
              <a:rPr lang="de-DE" b="1" i="0" baseline="0" dirty="0" smtClean="0"/>
              <a:t> </a:t>
            </a:r>
            <a:r>
              <a:rPr lang="de-DE" b="0" i="0" baseline="0" dirty="0" smtClean="0"/>
              <a:t>(3) not </a:t>
            </a:r>
            <a:r>
              <a:rPr lang="de-DE" b="0" i="0" baseline="0" dirty="0" err="1" smtClean="0"/>
              <a:t>yet</a:t>
            </a:r>
            <a:r>
              <a:rPr lang="de-DE" b="0" i="0" baseline="0" dirty="0" smtClean="0"/>
              <a:t> </a:t>
            </a:r>
            <a:r>
              <a:rPr lang="de-DE" b="0" i="0" baseline="0" dirty="0" err="1" smtClean="0"/>
              <a:t>absorbed</a:t>
            </a:r>
            <a:r>
              <a:rPr lang="de-DE" b="0" i="0" baseline="0" dirty="0" smtClean="0"/>
              <a:t> </a:t>
            </a:r>
            <a:r>
              <a:rPr lang="de-DE" b="0" i="0" baseline="0" dirty="0" err="1" smtClean="0"/>
              <a:t>carbs</a:t>
            </a:r>
            <a:r>
              <a:rPr lang="de-DE" b="0" i="0" baseline="0" dirty="0" smtClean="0"/>
              <a:t> and </a:t>
            </a:r>
            <a:r>
              <a:rPr lang="de-DE" b="0" i="0" baseline="0" dirty="0" err="1" smtClean="0"/>
              <a:t>transformed</a:t>
            </a:r>
            <a:r>
              <a:rPr lang="de-DE" b="0" i="0" baseline="0" dirty="0" smtClean="0"/>
              <a:t> </a:t>
            </a:r>
            <a:r>
              <a:rPr lang="de-DE" b="0" i="0" baseline="0" dirty="0" err="1" smtClean="0"/>
              <a:t>fat</a:t>
            </a:r>
            <a:r>
              <a:rPr lang="de-DE" b="0" i="0" baseline="0" dirty="0" smtClean="0"/>
              <a:t> and </a:t>
            </a:r>
            <a:r>
              <a:rPr lang="de-DE" b="0" i="0" baseline="0" dirty="0" err="1" smtClean="0"/>
              <a:t>protein</a:t>
            </a:r>
            <a:r>
              <a:rPr lang="de-DE" b="0" i="0" baseline="0" dirty="0" smtClean="0"/>
              <a:t> </a:t>
            </a:r>
            <a:r>
              <a:rPr lang="de-DE" b="0" i="0" baseline="0" dirty="0" err="1" smtClean="0"/>
              <a:t>components</a:t>
            </a:r>
            <a:r>
              <a:rPr lang="de-DE" b="0" i="0" baseline="0" dirty="0" smtClean="0"/>
              <a:t> </a:t>
            </a:r>
            <a:r>
              <a:rPr lang="de-DE" b="0" i="0" baseline="0" dirty="0" err="1" smtClean="0"/>
              <a:t>are</a:t>
            </a:r>
            <a:r>
              <a:rPr lang="de-DE" b="0" i="0" baseline="0" dirty="0" smtClean="0"/>
              <a:t> </a:t>
            </a:r>
            <a:r>
              <a:rPr lang="de-DE" b="0" i="0" baseline="0" dirty="0" err="1" smtClean="0"/>
              <a:t>absorbed</a:t>
            </a:r>
            <a:r>
              <a:rPr lang="de-DE" i="0" baseline="0" dirty="0" smtClean="0"/>
              <a:t>, and </a:t>
            </a:r>
            <a:r>
              <a:rPr lang="de-DE" i="0" baseline="0" dirty="0" err="1" smtClean="0"/>
              <a:t>the</a:t>
            </a:r>
            <a:r>
              <a:rPr lang="de-DE" i="0" baseline="0" dirty="0" smtClean="0"/>
              <a:t> </a:t>
            </a:r>
            <a:r>
              <a:rPr lang="de-DE" i="0" baseline="0" dirty="0" err="1" smtClean="0"/>
              <a:t>loop</a:t>
            </a:r>
            <a:r>
              <a:rPr lang="de-DE" i="0" baseline="0" dirty="0" smtClean="0"/>
              <a:t> must </a:t>
            </a:r>
            <a:r>
              <a:rPr lang="de-DE" i="0" baseline="0" dirty="0" err="1" smtClean="0"/>
              <a:t>now</a:t>
            </a:r>
            <a:r>
              <a:rPr lang="de-DE" i="0" baseline="0" dirty="0" smtClean="0"/>
              <a:t> </a:t>
            </a:r>
            <a:r>
              <a:rPr lang="de-DE" i="0" baseline="0" dirty="0" err="1" smtClean="0"/>
              <a:t>provide</a:t>
            </a:r>
            <a:r>
              <a:rPr lang="de-DE" i="0" baseline="0" dirty="0" smtClean="0"/>
              <a:t> </a:t>
            </a:r>
            <a:r>
              <a:rPr lang="de-DE" i="0" baseline="0" dirty="0" err="1" smtClean="0"/>
              <a:t>suitable</a:t>
            </a:r>
            <a:r>
              <a:rPr lang="de-DE" i="0" baseline="0" dirty="0" smtClean="0"/>
              <a:t> </a:t>
            </a:r>
            <a:r>
              <a:rPr lang="de-DE" i="0" baseline="0" dirty="0" err="1" smtClean="0"/>
              <a:t>insulin</a:t>
            </a:r>
            <a:r>
              <a:rPr lang="de-DE" i="0" baseline="0" dirty="0" smtClean="0"/>
              <a:t> </a:t>
            </a:r>
            <a:r>
              <a:rPr lang="de-DE" i="0" baseline="0" dirty="0" err="1" smtClean="0"/>
              <a:t>activity</a:t>
            </a:r>
            <a:r>
              <a:rPr lang="de-DE" i="0" baseline="0" dirty="0" smtClean="0"/>
              <a:t>. The </a:t>
            </a:r>
            <a:r>
              <a:rPr lang="de-DE" i="0" baseline="0" dirty="0" err="1" smtClean="0"/>
              <a:t>challenge</a:t>
            </a:r>
            <a:r>
              <a:rPr lang="de-DE" i="0" baseline="0" dirty="0" smtClean="0"/>
              <a:t> </a:t>
            </a:r>
            <a:r>
              <a:rPr lang="de-DE" i="0" baseline="0" dirty="0" err="1" smtClean="0"/>
              <a:t>there</a:t>
            </a:r>
            <a:r>
              <a:rPr lang="de-DE" i="0" baseline="0" dirty="0" smtClean="0"/>
              <a:t> </a:t>
            </a:r>
            <a:r>
              <a:rPr lang="de-DE" i="0" baseline="0" dirty="0" err="1" smtClean="0"/>
              <a:t>is</a:t>
            </a:r>
            <a:r>
              <a:rPr lang="de-DE" i="0" baseline="0" dirty="0" smtClean="0"/>
              <a:t> </a:t>
            </a:r>
            <a:r>
              <a:rPr lang="de-DE" i="0" baseline="0" dirty="0" err="1" smtClean="0"/>
              <a:t>that</a:t>
            </a:r>
            <a:r>
              <a:rPr lang="de-DE" i="0" baseline="0" dirty="0" smtClean="0"/>
              <a:t> </a:t>
            </a:r>
            <a:r>
              <a:rPr lang="de-DE" i="0" baseline="0" dirty="0" err="1" smtClean="0"/>
              <a:t>the</a:t>
            </a:r>
            <a:r>
              <a:rPr lang="de-DE" i="0" baseline="0" dirty="0" smtClean="0"/>
              <a:t> </a:t>
            </a:r>
            <a:r>
              <a:rPr lang="de-DE" i="0" baseline="0" dirty="0" err="1" smtClean="0"/>
              <a:t>activity</a:t>
            </a:r>
            <a:r>
              <a:rPr lang="de-DE" i="0" baseline="0" dirty="0" smtClean="0"/>
              <a:t> </a:t>
            </a:r>
            <a:r>
              <a:rPr lang="de-DE" i="0" baseline="0" dirty="0" err="1" smtClean="0"/>
              <a:t>from</a:t>
            </a:r>
            <a:r>
              <a:rPr lang="de-DE" i="0" baseline="0" dirty="0" smtClean="0"/>
              <a:t> </a:t>
            </a:r>
            <a:r>
              <a:rPr lang="de-DE" i="0" baseline="0" dirty="0" err="1" smtClean="0"/>
              <a:t>the</a:t>
            </a:r>
            <a:r>
              <a:rPr lang="de-DE" i="0" baseline="0" dirty="0" smtClean="0"/>
              <a:t> </a:t>
            </a:r>
            <a:r>
              <a:rPr lang="de-DE" i="0" baseline="0" dirty="0" err="1" smtClean="0"/>
              <a:t>meal</a:t>
            </a:r>
            <a:r>
              <a:rPr lang="de-DE" i="0" baseline="0" dirty="0" smtClean="0"/>
              <a:t> </a:t>
            </a:r>
            <a:r>
              <a:rPr lang="de-DE" i="0" baseline="0" dirty="0" err="1" smtClean="0"/>
              <a:t>bolus</a:t>
            </a:r>
            <a:r>
              <a:rPr lang="de-DE" i="0" baseline="0" dirty="0" smtClean="0"/>
              <a:t> </a:t>
            </a:r>
            <a:r>
              <a:rPr lang="de-DE" i="0" baseline="0" dirty="0" err="1" smtClean="0"/>
              <a:t>is</a:t>
            </a:r>
            <a:r>
              <a:rPr lang="de-DE" i="0" baseline="0" dirty="0" smtClean="0"/>
              <a:t> </a:t>
            </a:r>
            <a:r>
              <a:rPr lang="de-DE" i="0" baseline="0" dirty="0" err="1" smtClean="0"/>
              <a:t>fading</a:t>
            </a:r>
            <a:r>
              <a:rPr lang="de-DE" i="0" baseline="0" dirty="0" smtClean="0"/>
              <a:t> out, and </a:t>
            </a:r>
            <a:r>
              <a:rPr lang="de-DE" i="0" baseline="0" dirty="0" err="1" smtClean="0"/>
              <a:t>the</a:t>
            </a:r>
            <a:r>
              <a:rPr lang="de-DE" i="0" baseline="0" dirty="0" smtClean="0"/>
              <a:t> </a:t>
            </a:r>
            <a:r>
              <a:rPr lang="de-DE" i="0" baseline="0" dirty="0" err="1" smtClean="0"/>
              <a:t>loop</a:t>
            </a:r>
            <a:r>
              <a:rPr lang="de-DE" i="0" baseline="0" dirty="0" smtClean="0"/>
              <a:t> </a:t>
            </a:r>
            <a:r>
              <a:rPr lang="de-DE" i="0" baseline="0" dirty="0" err="1" smtClean="0"/>
              <a:t>algorithm</a:t>
            </a:r>
            <a:r>
              <a:rPr lang="de-DE" i="0" baseline="0" dirty="0" smtClean="0"/>
              <a:t> must </a:t>
            </a:r>
            <a:r>
              <a:rPr lang="de-DE" i="0" baseline="0" dirty="0" err="1" smtClean="0"/>
              <a:t>move</a:t>
            </a:r>
            <a:r>
              <a:rPr lang="de-DE" i="0" baseline="0" dirty="0" smtClean="0"/>
              <a:t> front </a:t>
            </a:r>
            <a:r>
              <a:rPr lang="de-DE" i="0" baseline="0" dirty="0" err="1" smtClean="0"/>
              <a:t>stage</a:t>
            </a:r>
            <a:r>
              <a:rPr lang="de-DE" i="0" baseline="0" dirty="0" smtClean="0"/>
              <a:t> </a:t>
            </a:r>
            <a:r>
              <a:rPr lang="de-DE" i="0" baseline="0" dirty="0" err="1" smtClean="0"/>
              <a:t>now</a:t>
            </a:r>
            <a:r>
              <a:rPr lang="de-DE" i="0" baseline="0" dirty="0" smtClean="0"/>
              <a:t> </a:t>
            </a:r>
            <a:r>
              <a:rPr lang="de-DE" i="0" baseline="0" dirty="0" err="1" smtClean="0"/>
              <a:t>to</a:t>
            </a:r>
            <a:r>
              <a:rPr lang="de-DE" i="0" baseline="0" dirty="0" smtClean="0"/>
              <a:t> manage </a:t>
            </a:r>
            <a:r>
              <a:rPr lang="de-DE" i="0" baseline="0" dirty="0" err="1" smtClean="0"/>
              <a:t>the</a:t>
            </a:r>
            <a:r>
              <a:rPr lang="de-DE" i="0" baseline="0" dirty="0" smtClean="0"/>
              <a:t> </a:t>
            </a:r>
            <a:r>
              <a:rPr lang="de-DE" i="0" baseline="0" dirty="0" err="1" smtClean="0"/>
              <a:t>meal</a:t>
            </a:r>
            <a:r>
              <a:rPr lang="de-DE" i="0" baseline="0" dirty="0" smtClean="0"/>
              <a:t>. This will </a:t>
            </a:r>
            <a:r>
              <a:rPr lang="de-DE" i="0" baseline="0" dirty="0" err="1" smtClean="0"/>
              <a:t>differ</a:t>
            </a:r>
            <a:r>
              <a:rPr lang="de-DE" i="0" baseline="0" dirty="0" smtClean="0"/>
              <a:t> </a:t>
            </a:r>
            <a:r>
              <a:rPr lang="de-DE" i="0" baseline="0" dirty="0" err="1" smtClean="0"/>
              <a:t>bewteen</a:t>
            </a:r>
            <a:r>
              <a:rPr lang="de-DE" i="0" baseline="0" dirty="0" smtClean="0"/>
              <a:t> </a:t>
            </a:r>
            <a:r>
              <a:rPr lang="de-DE" i="0" baseline="0" dirty="0" err="1" smtClean="0"/>
              <a:t>systemns</a:t>
            </a:r>
            <a:r>
              <a:rPr lang="de-DE" i="0" baseline="0" dirty="0" smtClean="0"/>
              <a:t> and </a:t>
            </a:r>
            <a:r>
              <a:rPr lang="de-DE" i="0" baseline="0" dirty="0" err="1" smtClean="0"/>
              <a:t>is</a:t>
            </a:r>
            <a:r>
              <a:rPr lang="de-DE" i="0" baseline="0" dirty="0" smtClean="0"/>
              <a:t> </a:t>
            </a:r>
            <a:r>
              <a:rPr lang="de-DE" i="0" baseline="0" dirty="0" err="1" smtClean="0"/>
              <a:t>discussed</a:t>
            </a:r>
            <a:r>
              <a:rPr lang="de-DE" i="0" baseline="0" dirty="0" smtClean="0"/>
              <a:t> in </a:t>
            </a:r>
            <a:r>
              <a:rPr lang="de-DE" i="0" baseline="0" dirty="0" err="1" smtClean="0"/>
              <a:t>the</a:t>
            </a:r>
            <a:r>
              <a:rPr lang="de-DE" i="0" baseline="0" dirty="0" smtClean="0"/>
              <a:t> </a:t>
            </a:r>
            <a:r>
              <a:rPr lang="de-DE" i="0" baseline="0" dirty="0" err="1" smtClean="0"/>
              <a:t>section</a:t>
            </a:r>
            <a:r>
              <a:rPr lang="de-DE" i="0" baseline="0" dirty="0" smtClean="0"/>
              <a:t> on </a:t>
            </a:r>
            <a:r>
              <a:rPr lang="de-DE" i="0" baseline="0" dirty="0" err="1" smtClean="0"/>
              <a:t>the</a:t>
            </a:r>
            <a:r>
              <a:rPr lang="de-DE" i="0" baseline="0" dirty="0" smtClean="0"/>
              <a:t> </a:t>
            </a:r>
            <a:r>
              <a:rPr lang="de-DE" i="0" baseline="0" dirty="0" err="1" smtClean="0"/>
              <a:t>late</a:t>
            </a:r>
            <a:r>
              <a:rPr lang="de-DE" i="0" baseline="0" dirty="0" smtClean="0"/>
              <a:t> </a:t>
            </a:r>
            <a:r>
              <a:rPr lang="de-DE" i="0" baseline="0" dirty="0" err="1" smtClean="0"/>
              <a:t>meal</a:t>
            </a:r>
            <a:r>
              <a:rPr lang="de-DE" i="0" baseline="0" dirty="0" smtClean="0"/>
              <a:t> </a:t>
            </a:r>
            <a:r>
              <a:rPr lang="de-DE" i="0" baseline="0" dirty="0" err="1" smtClean="0"/>
              <a:t>phase</a:t>
            </a:r>
            <a:r>
              <a:rPr lang="de-DE" i="0" baseline="0" dirty="0" smtClean="0"/>
              <a:t>. </a:t>
            </a:r>
            <a:endParaRPr lang="de-DE" b="0"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baseline="0" dirty="0" smtClean="0"/>
              <a:t>------------------------------</a:t>
            </a:r>
          </a:p>
          <a:p>
            <a:r>
              <a:rPr lang="de-DE" i="0" dirty="0" smtClean="0">
                <a:solidFill>
                  <a:schemeClr val="bg1">
                    <a:lumMod val="65000"/>
                  </a:schemeClr>
                </a:solidFill>
              </a:rPr>
              <a:t>Source: Dana Lewis, </a:t>
            </a:r>
            <a:r>
              <a:rPr lang="de-DE" i="0" u="sng" dirty="0" smtClean="0">
                <a:solidFill>
                  <a:schemeClr val="bg1">
                    <a:lumMod val="65000"/>
                  </a:schemeClr>
                </a:solidFill>
              </a:rPr>
              <a:t>https://github.com/danamlewis/artificialpancreasbook</a:t>
            </a:r>
            <a:r>
              <a:rPr lang="de-DE" i="0" dirty="0" smtClean="0">
                <a:solidFill>
                  <a:schemeClr val="bg1">
                    <a:lumMod val="65000"/>
                  </a:schemeClr>
                </a:solidFill>
              </a:rPr>
              <a:t>/  </a:t>
            </a:r>
          </a:p>
          <a:p>
            <a:r>
              <a:rPr lang="de-DE" i="1" dirty="0" smtClean="0">
                <a:solidFill>
                  <a:schemeClr val="bg1">
                    <a:lumMod val="65000"/>
                  </a:schemeClr>
                </a:solidFill>
              </a:rPr>
              <a:t> </a:t>
            </a:r>
            <a:endParaRPr lang="de-DE" b="0" i="1" baseline="0" dirty="0" smtClean="0"/>
          </a:p>
          <a:p>
            <a:endParaRPr lang="de-DE" i="1" dirty="0" smtClean="0">
              <a:solidFill>
                <a:schemeClr val="bg1">
                  <a:lumMod val="65000"/>
                </a:schemeClr>
              </a:solidFill>
            </a:endParaRPr>
          </a:p>
          <a:p>
            <a:endParaRPr lang="de-DE" i="1" dirty="0"/>
          </a:p>
        </p:txBody>
      </p:sp>
      <p:sp>
        <p:nvSpPr>
          <p:cNvPr id="4" name="Foliennummernplatzhalter 3"/>
          <p:cNvSpPr>
            <a:spLocks noGrp="1"/>
          </p:cNvSpPr>
          <p:nvPr>
            <p:ph type="sldNum" sz="quarter" idx="10"/>
          </p:nvPr>
        </p:nvSpPr>
        <p:spPr/>
        <p:txBody>
          <a:bodyPr/>
          <a:lstStyle/>
          <a:p>
            <a:fld id="{170FF799-14E3-487A-9755-B4D298262597}" type="slidenum">
              <a:rPr lang="de-DE" smtClean="0"/>
              <a:t>20</a:t>
            </a:fld>
            <a:endParaRPr lang="de-DE"/>
          </a:p>
        </p:txBody>
      </p:sp>
    </p:spTree>
    <p:extLst>
      <p:ext uri="{BB962C8B-B14F-4D97-AF65-F5344CB8AC3E}">
        <p14:creationId xmlns:p14="http://schemas.microsoft.com/office/powerpoint/2010/main" val="1586641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smtClean="0">
              <a:solidFill>
                <a:schemeClr val="accent1">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The on-board </a:t>
            </a:r>
            <a:r>
              <a:rPr lang="de-DE" dirty="0" err="1" smtClean="0"/>
              <a:t>bolus</a:t>
            </a:r>
            <a:r>
              <a:rPr lang="de-DE" dirty="0" smtClean="0"/>
              <a:t> </a:t>
            </a:r>
            <a:r>
              <a:rPr lang="de-DE" dirty="0" err="1" smtClean="0"/>
              <a:t>calculator</a:t>
            </a:r>
            <a:r>
              <a:rPr lang="de-DE" dirty="0" smtClean="0"/>
              <a:t> will </a:t>
            </a:r>
            <a:r>
              <a:rPr lang="de-DE" dirty="0" err="1" smtClean="0"/>
              <a:t>suggest</a:t>
            </a:r>
            <a:r>
              <a:rPr lang="de-DE" dirty="0" smtClean="0"/>
              <a:t> a </a:t>
            </a:r>
            <a:r>
              <a:rPr lang="de-DE" dirty="0" err="1" smtClean="0"/>
              <a:t>bolus</a:t>
            </a:r>
            <a:r>
              <a:rPr lang="de-DE" dirty="0" smtClean="0"/>
              <a:t> </a:t>
            </a:r>
            <a:r>
              <a:rPr lang="de-DE" dirty="0" err="1" smtClean="0"/>
              <a:t>suitable</a:t>
            </a:r>
            <a:r>
              <a:rPr lang="de-DE" dirty="0" smtClean="0"/>
              <a:t> </a:t>
            </a:r>
            <a:r>
              <a:rPr lang="de-DE" dirty="0" err="1" smtClean="0"/>
              <a:t>to</a:t>
            </a:r>
            <a:r>
              <a:rPr lang="de-DE" dirty="0" smtClean="0"/>
              <a:t> </a:t>
            </a:r>
            <a:r>
              <a:rPr lang="de-DE" dirty="0" err="1" smtClean="0"/>
              <a:t>the</a:t>
            </a:r>
            <a:r>
              <a:rPr lang="de-DE" dirty="0" smtClean="0"/>
              <a:t> </a:t>
            </a:r>
            <a:r>
              <a:rPr lang="de-DE" dirty="0" err="1" smtClean="0"/>
              <a:t>carb</a:t>
            </a:r>
            <a:r>
              <a:rPr lang="de-DE" baseline="0" dirty="0" smtClean="0"/>
              <a:t> </a:t>
            </a:r>
            <a:r>
              <a:rPr lang="de-DE" baseline="0" dirty="0" err="1" smtClean="0"/>
              <a:t>input</a:t>
            </a:r>
            <a:r>
              <a:rPr lang="de-DE" baseline="0" dirty="0" smtClean="0"/>
              <a:t>. </a:t>
            </a:r>
            <a:r>
              <a:rPr lang="de-DE" dirty="0" err="1" smtClean="0"/>
              <a:t>You</a:t>
            </a:r>
            <a:r>
              <a:rPr lang="de-DE" dirty="0" smtClean="0"/>
              <a:t> </a:t>
            </a:r>
            <a:r>
              <a:rPr lang="de-DE" dirty="0" err="1" smtClean="0"/>
              <a:t>giving</a:t>
            </a:r>
            <a:r>
              <a:rPr lang="de-DE" dirty="0" smtClean="0"/>
              <a:t> a </a:t>
            </a:r>
            <a:r>
              <a:rPr lang="de-DE" dirty="0" err="1" smtClean="0"/>
              <a:t>bolus</a:t>
            </a:r>
            <a:r>
              <a:rPr lang="de-DE" dirty="0" smtClean="0"/>
              <a:t> </a:t>
            </a:r>
            <a:r>
              <a:rPr lang="de-DE" dirty="0" err="1" smtClean="0"/>
              <a:t>essentially</a:t>
            </a:r>
            <a:r>
              <a:rPr lang="de-DE" dirty="0" smtClean="0"/>
              <a:t> </a:t>
            </a:r>
            <a:r>
              <a:rPr lang="de-DE" dirty="0" err="1" smtClean="0"/>
              <a:t>means</a:t>
            </a:r>
            <a:r>
              <a:rPr lang="de-DE" dirty="0" smtClean="0"/>
              <a:t>: NO LOOPING. The </a:t>
            </a:r>
            <a:r>
              <a:rPr lang="de-DE" dirty="0" err="1" smtClean="0"/>
              <a:t>loop</a:t>
            </a:r>
            <a:r>
              <a:rPr lang="de-DE" dirty="0" smtClean="0"/>
              <a:t> </a:t>
            </a:r>
            <a:r>
              <a:rPr lang="de-DE" dirty="0" err="1" smtClean="0"/>
              <a:t>only</a:t>
            </a:r>
            <a:r>
              <a:rPr lang="de-DE" dirty="0" smtClean="0"/>
              <a:t> </a:t>
            </a:r>
            <a:r>
              <a:rPr lang="de-DE" dirty="0" err="1" smtClean="0"/>
              <a:t>watches</a:t>
            </a:r>
            <a:r>
              <a:rPr lang="de-DE" dirty="0" smtClean="0"/>
              <a:t> </a:t>
            </a:r>
            <a:r>
              <a:rPr lang="de-DE" dirty="0" err="1" smtClean="0"/>
              <a:t>what</a:t>
            </a:r>
            <a:r>
              <a:rPr lang="de-DE" dirty="0" smtClean="0"/>
              <a:t> </a:t>
            </a:r>
            <a:r>
              <a:rPr lang="de-DE" dirty="0" err="1" smtClean="0"/>
              <a:t>is</a:t>
            </a:r>
            <a:r>
              <a:rPr lang="de-DE" dirty="0" smtClean="0"/>
              <a:t> </a:t>
            </a:r>
            <a:r>
              <a:rPr lang="de-DE" dirty="0" err="1" smtClean="0"/>
              <a:t>happening</a:t>
            </a:r>
            <a:r>
              <a:rPr lang="de-DE" dirty="0" smtClean="0"/>
              <a:t> </a:t>
            </a:r>
            <a:r>
              <a:rPr lang="de-DE" dirty="0" err="1" smtClean="0"/>
              <a:t>with</a:t>
            </a:r>
            <a:r>
              <a:rPr lang="de-DE" dirty="0" smtClean="0"/>
              <a:t> YOUR </a:t>
            </a:r>
            <a:r>
              <a:rPr lang="de-DE" dirty="0" err="1" smtClean="0"/>
              <a:t>intervention</a:t>
            </a:r>
            <a:r>
              <a:rPr lang="de-DE" dirty="0" smtClean="0"/>
              <a:t>, and </a:t>
            </a:r>
            <a:r>
              <a:rPr lang="de-DE" dirty="0" err="1" smtClean="0"/>
              <a:t>tries</a:t>
            </a:r>
            <a:r>
              <a:rPr lang="de-DE" dirty="0" smtClean="0"/>
              <a:t> </a:t>
            </a:r>
            <a:r>
              <a:rPr lang="de-DE" dirty="0" err="1" smtClean="0"/>
              <a:t>to</a:t>
            </a:r>
            <a:r>
              <a:rPr lang="de-DE" dirty="0" smtClean="0"/>
              <a:t> </a:t>
            </a:r>
            <a:r>
              <a:rPr lang="de-DE" dirty="0" err="1" smtClean="0"/>
              <a:t>co</a:t>
            </a:r>
            <a:r>
              <a:rPr lang="de-DE" dirty="0" smtClean="0"/>
              <a:t>-manage -</a:t>
            </a:r>
            <a:r>
              <a:rPr lang="de-DE" baseline="0" dirty="0" smtClean="0"/>
              <a:t> </a:t>
            </a:r>
            <a:r>
              <a:rPr lang="de-DE" dirty="0" err="1" smtClean="0"/>
              <a:t>which</a:t>
            </a:r>
            <a:r>
              <a:rPr lang="de-DE" dirty="0" smtClean="0"/>
              <a:t> </a:t>
            </a:r>
            <a:r>
              <a:rPr lang="de-DE" dirty="0" err="1" smtClean="0"/>
              <a:t>is</a:t>
            </a:r>
            <a:r>
              <a:rPr lang="de-DE" dirty="0" smtClean="0"/>
              <a:t> </a:t>
            </a:r>
            <a:r>
              <a:rPr lang="de-DE" dirty="0" err="1" smtClean="0"/>
              <a:t>virtually</a:t>
            </a:r>
            <a:r>
              <a:rPr lang="de-DE" dirty="0" smtClean="0"/>
              <a:t> </a:t>
            </a:r>
            <a:r>
              <a:rPr lang="de-DE" dirty="0" err="1" smtClean="0"/>
              <a:t>impossible</a:t>
            </a:r>
            <a:r>
              <a:rPr lang="de-DE" dirty="0" smtClean="0"/>
              <a:t> at </a:t>
            </a:r>
            <a:r>
              <a:rPr lang="de-DE" dirty="0" err="1" smtClean="0"/>
              <a:t>first</a:t>
            </a:r>
            <a:r>
              <a:rPr lang="de-DE" dirty="0" smtClean="0"/>
              <a:t> . As a </a:t>
            </a:r>
            <a:r>
              <a:rPr lang="de-DE" dirty="0" err="1" smtClean="0"/>
              <a:t>consequence</a:t>
            </a:r>
            <a:r>
              <a:rPr lang="de-DE" dirty="0" smtClean="0"/>
              <a:t>, </a:t>
            </a:r>
            <a:r>
              <a:rPr lang="de-DE" dirty="0" err="1" smtClean="0"/>
              <a:t>the</a:t>
            </a:r>
            <a:r>
              <a:rPr lang="de-DE" baseline="0" dirty="0" smtClean="0"/>
              <a:t> </a:t>
            </a:r>
            <a:r>
              <a:rPr lang="de-DE" dirty="0" smtClean="0"/>
              <a:t>Loop</a:t>
            </a:r>
            <a:r>
              <a:rPr lang="de-DE" baseline="0" dirty="0" smtClean="0"/>
              <a:t> </a:t>
            </a:r>
            <a:r>
              <a:rPr lang="de-DE" dirty="0" err="1" smtClean="0"/>
              <a:t>is</a:t>
            </a:r>
            <a:r>
              <a:rPr lang="de-DE" dirty="0" smtClean="0"/>
              <a:t> </a:t>
            </a:r>
            <a:r>
              <a:rPr lang="de-DE" dirty="0" err="1" smtClean="0"/>
              <a:t>setting</a:t>
            </a:r>
            <a:r>
              <a:rPr lang="de-DE" dirty="0" smtClean="0"/>
              <a:t> 0% basal in </a:t>
            </a:r>
            <a:r>
              <a:rPr lang="de-DE" dirty="0" err="1" smtClean="0"/>
              <a:t>response</a:t>
            </a:r>
            <a:r>
              <a:rPr lang="de-DE" dirty="0" smtClean="0"/>
              <a:t> </a:t>
            </a:r>
            <a:r>
              <a:rPr lang="de-DE" dirty="0" err="1" smtClean="0"/>
              <a:t>to</a:t>
            </a:r>
            <a:r>
              <a:rPr lang="de-DE" dirty="0" smtClean="0"/>
              <a:t> </a:t>
            </a:r>
            <a:r>
              <a:rPr lang="de-DE" dirty="0" err="1" smtClean="0"/>
              <a:t>your</a:t>
            </a:r>
            <a:r>
              <a:rPr lang="de-DE" dirty="0" smtClean="0"/>
              <a:t> </a:t>
            </a:r>
            <a:r>
              <a:rPr lang="de-DE" dirty="0" err="1" smtClean="0"/>
              <a:t>dangerous</a:t>
            </a:r>
            <a:r>
              <a:rPr lang="de-DE" dirty="0" smtClean="0"/>
              <a:t> </a:t>
            </a:r>
            <a:r>
              <a:rPr lang="de-DE" dirty="0" err="1" smtClean="0"/>
              <a:t>looking</a:t>
            </a:r>
            <a:r>
              <a:rPr lang="de-DE" dirty="0" smtClean="0"/>
              <a:t> </a:t>
            </a:r>
            <a:r>
              <a:rPr lang="de-DE" dirty="0" err="1" smtClean="0"/>
              <a:t>bolus</a:t>
            </a:r>
            <a:r>
              <a:rPr lang="de-DE" dirty="0" smtClean="0"/>
              <a:t>. </a:t>
            </a:r>
            <a:r>
              <a:rPr lang="de-DE" dirty="0" err="1" smtClean="0"/>
              <a:t>It</a:t>
            </a:r>
            <a:r>
              <a:rPr lang="de-DE" dirty="0" smtClean="0"/>
              <a:t> </a:t>
            </a:r>
            <a:r>
              <a:rPr lang="de-DE" dirty="0" err="1" smtClean="0"/>
              <a:t>is</a:t>
            </a:r>
            <a:r>
              <a:rPr lang="de-DE" dirty="0" smtClean="0"/>
              <a:t> </a:t>
            </a:r>
            <a:r>
              <a:rPr lang="de-DE" dirty="0" err="1" smtClean="0"/>
              <a:t>entirely</a:t>
            </a:r>
            <a:r>
              <a:rPr lang="de-DE" dirty="0" smtClean="0"/>
              <a:t> YOUR </a:t>
            </a:r>
            <a:r>
              <a:rPr lang="de-DE" dirty="0" err="1" smtClean="0"/>
              <a:t>responsibility</a:t>
            </a:r>
            <a:r>
              <a:rPr lang="de-DE" dirty="0" smtClean="0"/>
              <a:t> </a:t>
            </a:r>
            <a:r>
              <a:rPr lang="de-DE" dirty="0" err="1" smtClean="0"/>
              <a:t>that</a:t>
            </a:r>
            <a:r>
              <a:rPr lang="de-DE" dirty="0" smtClean="0"/>
              <a:t> </a:t>
            </a:r>
            <a:r>
              <a:rPr lang="de-DE" dirty="0" err="1" smtClean="0"/>
              <a:t>your</a:t>
            </a:r>
            <a:r>
              <a:rPr lang="de-DE" dirty="0" smtClean="0"/>
              <a:t> </a:t>
            </a:r>
            <a:r>
              <a:rPr lang="de-DE" dirty="0" err="1" smtClean="0"/>
              <a:t>bolus</a:t>
            </a:r>
            <a:r>
              <a:rPr lang="de-DE" dirty="0" smtClean="0"/>
              <a:t> </a:t>
            </a:r>
            <a:r>
              <a:rPr lang="de-DE" dirty="0" err="1" smtClean="0"/>
              <a:t>suits</a:t>
            </a:r>
            <a:r>
              <a:rPr lang="de-DE" dirty="0" smtClean="0"/>
              <a:t> </a:t>
            </a:r>
            <a:r>
              <a:rPr lang="de-DE" dirty="0" err="1" smtClean="0"/>
              <a:t>carb</a:t>
            </a:r>
            <a:r>
              <a:rPr lang="de-DE" dirty="0" smtClean="0"/>
              <a:t> </a:t>
            </a:r>
            <a:r>
              <a:rPr lang="de-DE" dirty="0" err="1" smtClean="0"/>
              <a:t>amount</a:t>
            </a:r>
            <a:r>
              <a:rPr lang="de-DE" dirty="0" smtClean="0"/>
              <a:t> </a:t>
            </a:r>
            <a:r>
              <a:rPr lang="de-DE" u="sng" dirty="0" smtClean="0"/>
              <a:t>and </a:t>
            </a:r>
            <a:r>
              <a:rPr lang="de-DE" u="sng" dirty="0" err="1" smtClean="0"/>
              <a:t>absorption</a:t>
            </a:r>
            <a:r>
              <a:rPr lang="de-DE" dirty="0" smtClean="0"/>
              <a:t> in </a:t>
            </a:r>
            <a:r>
              <a:rPr lang="de-DE" dirty="0" err="1" smtClean="0"/>
              <a:t>this</a:t>
            </a:r>
            <a:r>
              <a:rPr lang="de-DE" dirty="0" smtClean="0"/>
              <a:t> </a:t>
            </a:r>
            <a:r>
              <a:rPr lang="de-DE" b="1" dirty="0" err="1" smtClean="0">
                <a:solidFill>
                  <a:srgbClr val="7030A0"/>
                </a:solidFill>
              </a:rPr>
              <a:t>early</a:t>
            </a:r>
            <a:r>
              <a:rPr lang="de-DE" b="1" dirty="0" smtClean="0">
                <a:solidFill>
                  <a:srgbClr val="7030A0"/>
                </a:solidFill>
              </a:rPr>
              <a:t> </a:t>
            </a:r>
            <a:r>
              <a:rPr lang="de-DE" b="1" dirty="0" err="1" smtClean="0">
                <a:solidFill>
                  <a:srgbClr val="7030A0"/>
                </a:solidFill>
              </a:rPr>
              <a:t>phase</a:t>
            </a:r>
            <a:r>
              <a:rPr lang="de-DE" b="1" dirty="0" smtClean="0">
                <a:solidFill>
                  <a:srgbClr val="7030A0"/>
                </a:solidFill>
              </a:rPr>
              <a:t> </a:t>
            </a:r>
            <a:r>
              <a:rPr lang="de-DE" dirty="0" err="1" smtClean="0"/>
              <a:t>of</a:t>
            </a:r>
            <a:r>
              <a:rPr lang="de-DE" dirty="0" smtClean="0"/>
              <a:t> </a:t>
            </a:r>
            <a:r>
              <a:rPr lang="de-DE" dirty="0" err="1" smtClean="0"/>
              <a:t>the</a:t>
            </a:r>
            <a:r>
              <a:rPr lang="de-DE" dirty="0" smtClean="0"/>
              <a:t> </a:t>
            </a:r>
            <a:r>
              <a:rPr lang="de-DE" dirty="0" err="1" smtClean="0"/>
              <a:t>meal</a:t>
            </a:r>
            <a:r>
              <a:rPr lang="de-DE"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It</a:t>
            </a:r>
            <a:r>
              <a:rPr lang="de-DE" dirty="0" smtClean="0"/>
              <a:t> </a:t>
            </a:r>
            <a:r>
              <a:rPr lang="de-DE" dirty="0" err="1" smtClean="0"/>
              <a:t>is</a:t>
            </a:r>
            <a:r>
              <a:rPr lang="de-DE" dirty="0" smtClean="0"/>
              <a:t> </a:t>
            </a:r>
            <a:r>
              <a:rPr lang="de-DE" dirty="0" err="1" smtClean="0"/>
              <a:t>important</a:t>
            </a:r>
            <a:r>
              <a:rPr lang="de-DE" baseline="0" dirty="0" smtClean="0"/>
              <a:t> </a:t>
            </a:r>
            <a:r>
              <a:rPr lang="de-DE" sz="1200" dirty="0" err="1" smtClean="0"/>
              <a:t>to</a:t>
            </a:r>
            <a:r>
              <a:rPr lang="de-DE" sz="1200" dirty="0" smtClean="0"/>
              <a:t> </a:t>
            </a:r>
            <a:r>
              <a:rPr lang="de-DE" sz="1200" dirty="0" err="1" smtClean="0"/>
              <a:t>enter</a:t>
            </a:r>
            <a:r>
              <a:rPr lang="de-DE" sz="1200" dirty="0" smtClean="0"/>
              <a:t> </a:t>
            </a:r>
            <a:r>
              <a:rPr lang="de-DE" sz="1200" dirty="0" err="1" smtClean="0"/>
              <a:t>only</a:t>
            </a:r>
            <a:r>
              <a:rPr lang="de-DE" sz="1200" dirty="0" smtClean="0"/>
              <a:t> </a:t>
            </a:r>
            <a:r>
              <a:rPr lang="de-DE" sz="1200" dirty="0" err="1" smtClean="0"/>
              <a:t>as</a:t>
            </a:r>
            <a:r>
              <a:rPr lang="de-DE" sz="1200" dirty="0" smtClean="0"/>
              <a:t> </a:t>
            </a:r>
            <a:r>
              <a:rPr lang="de-DE" sz="1200" dirty="0" err="1" smtClean="0"/>
              <a:t>many</a:t>
            </a:r>
            <a:r>
              <a:rPr lang="de-DE" sz="1200" dirty="0" smtClean="0"/>
              <a:t> </a:t>
            </a:r>
            <a:r>
              <a:rPr lang="de-DE" sz="1200" b="1" dirty="0" smtClean="0">
                <a:solidFill>
                  <a:schemeClr val="accent5"/>
                </a:solidFill>
              </a:rPr>
              <a:t>g </a:t>
            </a:r>
            <a:r>
              <a:rPr lang="de-DE" sz="1200" b="1" dirty="0" err="1" smtClean="0">
                <a:solidFill>
                  <a:schemeClr val="accent5"/>
                </a:solidFill>
              </a:rPr>
              <a:t>carbs</a:t>
            </a:r>
            <a:r>
              <a:rPr lang="de-DE" sz="1200" b="1" dirty="0" smtClean="0">
                <a:solidFill>
                  <a:schemeClr val="accent5"/>
                </a:solidFill>
              </a:rPr>
              <a:t> </a:t>
            </a:r>
            <a:r>
              <a:rPr lang="de-DE" sz="1200" dirty="0" err="1" smtClean="0"/>
              <a:t>for</a:t>
            </a:r>
            <a:r>
              <a:rPr lang="de-DE" sz="1200" dirty="0" smtClean="0"/>
              <a:t> </a:t>
            </a:r>
            <a:r>
              <a:rPr lang="de-DE" sz="1200" dirty="0" err="1" smtClean="0"/>
              <a:t>determination</a:t>
            </a:r>
            <a:r>
              <a:rPr lang="de-DE" sz="1200" dirty="0" smtClean="0"/>
              <a:t> </a:t>
            </a:r>
            <a:r>
              <a:rPr lang="de-DE" sz="1200" dirty="0" err="1" smtClean="0"/>
              <a:t>of</a:t>
            </a:r>
            <a:r>
              <a:rPr lang="de-DE" sz="1200" dirty="0" smtClean="0"/>
              <a:t> </a:t>
            </a:r>
            <a:r>
              <a:rPr lang="de-DE" sz="1200" dirty="0" err="1" smtClean="0"/>
              <a:t>the</a:t>
            </a:r>
            <a:r>
              <a:rPr lang="de-DE" sz="1200" dirty="0" smtClean="0"/>
              <a:t> </a:t>
            </a:r>
            <a:r>
              <a:rPr lang="de-DE" sz="1200" dirty="0" err="1" smtClean="0"/>
              <a:t>meal</a:t>
            </a:r>
            <a:r>
              <a:rPr lang="de-DE" sz="1200" dirty="0" smtClean="0"/>
              <a:t> </a:t>
            </a:r>
            <a:r>
              <a:rPr lang="de-DE" sz="1200" dirty="0" err="1" smtClean="0"/>
              <a:t>bolus</a:t>
            </a:r>
            <a:r>
              <a:rPr lang="de-DE" sz="1200" dirty="0" smtClean="0"/>
              <a:t> </a:t>
            </a:r>
            <a:r>
              <a:rPr lang="de-DE" sz="1200" dirty="0" err="1" smtClean="0"/>
              <a:t>into</a:t>
            </a:r>
            <a:r>
              <a:rPr lang="de-DE" sz="1200" dirty="0" smtClean="0"/>
              <a:t> </a:t>
            </a:r>
            <a:r>
              <a:rPr lang="de-DE" sz="1200" dirty="0" err="1" smtClean="0"/>
              <a:t>the</a:t>
            </a:r>
            <a:r>
              <a:rPr lang="de-DE" sz="1200" dirty="0" smtClean="0"/>
              <a:t> </a:t>
            </a:r>
            <a:r>
              <a:rPr lang="de-DE" sz="1200" dirty="0" err="1" smtClean="0"/>
              <a:t>bolus</a:t>
            </a:r>
            <a:r>
              <a:rPr lang="de-DE" sz="1200" dirty="0" smtClean="0"/>
              <a:t> </a:t>
            </a:r>
            <a:r>
              <a:rPr lang="de-DE" sz="1200" dirty="0" err="1" smtClean="0"/>
              <a:t>calculator</a:t>
            </a:r>
            <a:r>
              <a:rPr lang="de-DE" sz="1200" dirty="0" smtClean="0"/>
              <a:t> </a:t>
            </a:r>
            <a:r>
              <a:rPr lang="de-DE" sz="1200" b="1" dirty="0" err="1" smtClean="0">
                <a:solidFill>
                  <a:schemeClr val="accent5"/>
                </a:solidFill>
              </a:rPr>
              <a:t>as</a:t>
            </a:r>
            <a:r>
              <a:rPr lang="de-DE" sz="1200" b="1" dirty="0" smtClean="0">
                <a:solidFill>
                  <a:schemeClr val="accent5"/>
                </a:solidFill>
              </a:rPr>
              <a:t> </a:t>
            </a:r>
            <a:r>
              <a:rPr lang="de-DE" sz="1200" b="1" dirty="0" err="1" smtClean="0">
                <a:solidFill>
                  <a:schemeClr val="accent5"/>
                </a:solidFill>
              </a:rPr>
              <a:t>can</a:t>
            </a:r>
            <a:r>
              <a:rPr lang="de-DE" sz="1200" b="1" dirty="0" smtClean="0">
                <a:solidFill>
                  <a:schemeClr val="accent5"/>
                </a:solidFill>
              </a:rPr>
              <a:t> </a:t>
            </a:r>
            <a:r>
              <a:rPr lang="de-DE" sz="1200" b="1" dirty="0" err="1" smtClean="0">
                <a:solidFill>
                  <a:schemeClr val="accent5"/>
                </a:solidFill>
              </a:rPr>
              <a:t>be</a:t>
            </a:r>
            <a:r>
              <a:rPr lang="de-DE" sz="1200" b="1" dirty="0" smtClean="0">
                <a:solidFill>
                  <a:schemeClr val="accent5"/>
                </a:solidFill>
              </a:rPr>
              <a:t> </a:t>
            </a:r>
            <a:r>
              <a:rPr lang="de-DE" sz="1200" b="1" dirty="0" err="1" smtClean="0">
                <a:solidFill>
                  <a:schemeClr val="accent5"/>
                </a:solidFill>
              </a:rPr>
              <a:t>absorbed</a:t>
            </a:r>
            <a:r>
              <a:rPr lang="de-DE" sz="1200" b="1" dirty="0" smtClean="0">
                <a:solidFill>
                  <a:schemeClr val="accent5"/>
                </a:solidFill>
              </a:rPr>
              <a:t> </a:t>
            </a:r>
            <a:r>
              <a:rPr lang="de-DE" sz="1200" b="1" dirty="0" err="1" smtClean="0">
                <a:solidFill>
                  <a:schemeClr val="accent5"/>
                </a:solidFill>
              </a:rPr>
              <a:t>while</a:t>
            </a:r>
            <a:r>
              <a:rPr lang="de-DE" sz="1200" b="1" dirty="0" smtClean="0">
                <a:solidFill>
                  <a:schemeClr val="accent5"/>
                </a:solidFill>
              </a:rPr>
              <a:t> </a:t>
            </a:r>
            <a:r>
              <a:rPr lang="de-DE" sz="1200" b="1" dirty="0" err="1" smtClean="0">
                <a:solidFill>
                  <a:schemeClr val="accent5"/>
                </a:solidFill>
              </a:rPr>
              <a:t>the</a:t>
            </a:r>
            <a:r>
              <a:rPr lang="de-DE" sz="1200" b="1" dirty="0" smtClean="0">
                <a:solidFill>
                  <a:schemeClr val="accent5"/>
                </a:solidFill>
              </a:rPr>
              <a:t> </a:t>
            </a:r>
            <a:r>
              <a:rPr lang="de-DE" sz="1200" b="1" dirty="0" err="1" smtClean="0">
                <a:solidFill>
                  <a:schemeClr val="accent5"/>
                </a:solidFill>
              </a:rPr>
              <a:t>meal</a:t>
            </a:r>
            <a:r>
              <a:rPr lang="de-DE" sz="1200" b="1" dirty="0" smtClean="0">
                <a:solidFill>
                  <a:schemeClr val="accent5"/>
                </a:solidFill>
              </a:rPr>
              <a:t> </a:t>
            </a:r>
            <a:r>
              <a:rPr lang="de-DE" sz="1200" b="1" dirty="0" err="1" smtClean="0">
                <a:solidFill>
                  <a:schemeClr val="accent5"/>
                </a:solidFill>
              </a:rPr>
              <a:t>bolus</a:t>
            </a:r>
            <a:r>
              <a:rPr lang="de-DE" sz="1200" b="1" dirty="0" smtClean="0">
                <a:solidFill>
                  <a:schemeClr val="accent5"/>
                </a:solidFill>
              </a:rPr>
              <a:t> </a:t>
            </a:r>
            <a:r>
              <a:rPr lang="de-DE" sz="1200" b="1" dirty="0" err="1" smtClean="0">
                <a:solidFill>
                  <a:schemeClr val="accent5"/>
                </a:solidFill>
              </a:rPr>
              <a:t>is</a:t>
            </a:r>
            <a:r>
              <a:rPr lang="de-DE" sz="1200" b="1" dirty="0" smtClean="0">
                <a:solidFill>
                  <a:schemeClr val="accent5"/>
                </a:solidFill>
              </a:rPr>
              <a:t> </a:t>
            </a:r>
            <a:r>
              <a:rPr lang="de-DE" sz="1200" b="1" dirty="0" err="1" smtClean="0">
                <a:solidFill>
                  <a:schemeClr val="accent5"/>
                </a:solidFill>
              </a:rPr>
              <a:t>strongly</a:t>
            </a:r>
            <a:r>
              <a:rPr lang="de-DE" sz="1200" b="1" dirty="0" smtClean="0">
                <a:solidFill>
                  <a:schemeClr val="accent5"/>
                </a:solidFill>
              </a:rPr>
              <a:t> </a:t>
            </a:r>
            <a:r>
              <a:rPr lang="de-DE" sz="1200" b="1" dirty="0" err="1" smtClean="0">
                <a:solidFill>
                  <a:schemeClr val="accent5"/>
                </a:solidFill>
              </a:rPr>
              <a:t>active</a:t>
            </a:r>
            <a:r>
              <a:rPr lang="de-DE" sz="1200" dirty="0" smtClean="0"/>
              <a:t>. </a:t>
            </a:r>
            <a:r>
              <a:rPr lang="de-DE" sz="1200" dirty="0" err="1" smtClean="0"/>
              <a:t>Usually</a:t>
            </a:r>
            <a:r>
              <a:rPr lang="de-DE" sz="1200" dirty="0" smtClean="0"/>
              <a:t> </a:t>
            </a:r>
            <a:r>
              <a:rPr lang="de-DE" sz="1200" dirty="0" err="1" smtClean="0"/>
              <a:t>this</a:t>
            </a:r>
            <a:r>
              <a:rPr lang="de-DE" sz="1200" dirty="0" smtClean="0"/>
              <a:t> will </a:t>
            </a:r>
            <a:r>
              <a:rPr lang="de-DE" sz="1200" dirty="0" err="1" smtClean="0"/>
              <a:t>be</a:t>
            </a:r>
            <a:r>
              <a:rPr lang="de-DE" sz="1200" dirty="0" smtClean="0"/>
              <a:t> </a:t>
            </a:r>
            <a:r>
              <a:rPr lang="de-DE" sz="1200" dirty="0" err="1" smtClean="0"/>
              <a:t>up</a:t>
            </a:r>
            <a:r>
              <a:rPr lang="de-DE" sz="1200" dirty="0" smtClean="0"/>
              <a:t> </a:t>
            </a:r>
            <a:r>
              <a:rPr lang="de-DE" sz="1200" dirty="0" err="1" smtClean="0"/>
              <a:t>to</a:t>
            </a:r>
            <a:r>
              <a:rPr lang="de-DE" sz="1200" dirty="0" smtClean="0"/>
              <a:t> 60g </a:t>
            </a:r>
            <a:r>
              <a:rPr lang="de-DE" sz="1200" dirty="0" err="1" smtClean="0"/>
              <a:t>for</a:t>
            </a:r>
            <a:r>
              <a:rPr lang="de-DE" sz="1200" dirty="0" smtClean="0"/>
              <a:t> ~2hr </a:t>
            </a:r>
            <a:r>
              <a:rPr lang="de-DE" sz="1200" dirty="0" err="1" smtClean="0"/>
              <a:t>of</a:t>
            </a:r>
            <a:r>
              <a:rPr lang="de-DE" sz="1200" dirty="0" smtClean="0"/>
              <a:t> strong </a:t>
            </a:r>
            <a:r>
              <a:rPr lang="de-DE" sz="1200" dirty="0" err="1" smtClean="0"/>
              <a:t>activity</a:t>
            </a:r>
            <a:r>
              <a:rPr lang="de-DE" sz="1200" dirty="0" smtClean="0"/>
              <a:t> </a:t>
            </a:r>
            <a:r>
              <a:rPr lang="de-DE" sz="1200" dirty="0" err="1" smtClean="0"/>
              <a:t>of</a:t>
            </a:r>
            <a:r>
              <a:rPr lang="de-DE" sz="1200" dirty="0" smtClean="0"/>
              <a:t> fastest </a:t>
            </a:r>
            <a:r>
              <a:rPr lang="de-DE" sz="1200" dirty="0" err="1" smtClean="0"/>
              <a:t>insulins</a:t>
            </a:r>
            <a:r>
              <a:rPr lang="de-DE" sz="1200" dirty="0" smtClean="0"/>
              <a:t>, </a:t>
            </a:r>
            <a:r>
              <a:rPr lang="de-DE" sz="1200" dirty="0" err="1" smtClean="0"/>
              <a:t>maximum</a:t>
            </a:r>
            <a:r>
              <a:rPr lang="de-DE" sz="1200" dirty="0" smtClean="0"/>
              <a:t> </a:t>
            </a:r>
            <a:r>
              <a:rPr lang="de-DE" sz="1200" dirty="0" err="1" smtClean="0"/>
              <a:t>up</a:t>
            </a:r>
            <a:r>
              <a:rPr lang="de-DE" sz="1200" dirty="0" smtClean="0"/>
              <a:t> </a:t>
            </a:r>
            <a:r>
              <a:rPr lang="de-DE" sz="1200" dirty="0" err="1" smtClean="0"/>
              <a:t>to</a:t>
            </a:r>
            <a:r>
              <a:rPr lang="de-DE" sz="1200" dirty="0" smtClean="0"/>
              <a:t> 90g </a:t>
            </a:r>
            <a:r>
              <a:rPr lang="de-DE" sz="1200" dirty="0" err="1" smtClean="0"/>
              <a:t>for</a:t>
            </a:r>
            <a:r>
              <a:rPr lang="de-DE" sz="1200" dirty="0" smtClean="0"/>
              <a:t> ~3hr </a:t>
            </a:r>
            <a:r>
              <a:rPr lang="de-DE" sz="1200" dirty="0" err="1" smtClean="0"/>
              <a:t>of</a:t>
            </a:r>
            <a:r>
              <a:rPr lang="de-DE" sz="1200" dirty="0" smtClean="0"/>
              <a:t> </a:t>
            </a:r>
            <a:r>
              <a:rPr lang="de-DE" sz="1200" dirty="0" err="1" smtClean="0"/>
              <a:t>slower</a:t>
            </a:r>
            <a:r>
              <a:rPr lang="de-DE" sz="1200" dirty="0" smtClean="0"/>
              <a:t> </a:t>
            </a:r>
            <a:r>
              <a:rPr lang="de-DE" sz="1200" dirty="0" err="1" smtClean="0"/>
              <a:t>insulins</a:t>
            </a:r>
            <a:r>
              <a:rPr lang="de-DE"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smtClean="0"/>
              <a:t>(An</a:t>
            </a:r>
            <a:r>
              <a:rPr lang="de-DE" sz="1200" baseline="0" dirty="0" smtClean="0"/>
              <a:t> alternative </a:t>
            </a:r>
            <a:r>
              <a:rPr lang="de-DE" sz="1200" baseline="0" dirty="0" err="1" smtClean="0"/>
              <a:t>could</a:t>
            </a:r>
            <a:r>
              <a:rPr lang="de-DE" sz="1200" baseline="0" dirty="0" smtClean="0"/>
              <a:t> </a:t>
            </a:r>
            <a:r>
              <a:rPr lang="de-DE" sz="1200" baseline="0" dirty="0" err="1" smtClean="0"/>
              <a:t>be</a:t>
            </a:r>
            <a:r>
              <a:rPr lang="de-DE" sz="1200" baseline="0" dirty="0" smtClean="0"/>
              <a:t> </a:t>
            </a:r>
            <a:r>
              <a:rPr lang="de-DE" sz="1200" baseline="0" dirty="0" err="1" smtClean="0"/>
              <a:t>to</a:t>
            </a:r>
            <a:r>
              <a:rPr lang="de-DE" sz="1200" baseline="0" dirty="0" smtClean="0"/>
              <a:t> </a:t>
            </a:r>
            <a:r>
              <a:rPr lang="de-DE" sz="1200" baseline="0" dirty="0" err="1" smtClean="0"/>
              <a:t>add</a:t>
            </a:r>
            <a:r>
              <a:rPr lang="de-DE" sz="1200" baseline="0" dirty="0" smtClean="0"/>
              <a:t> </a:t>
            </a:r>
            <a:r>
              <a:rPr lang="de-DE" sz="1200" baseline="0" dirty="0" err="1" smtClean="0"/>
              <a:t>more</a:t>
            </a:r>
            <a:r>
              <a:rPr lang="de-DE" sz="1200" baseline="0" dirty="0" smtClean="0"/>
              <a:t> </a:t>
            </a:r>
            <a:r>
              <a:rPr lang="de-DE" sz="1200" baseline="0" dirty="0" err="1" smtClean="0"/>
              <a:t>carbs</a:t>
            </a:r>
            <a:r>
              <a:rPr lang="de-DE" sz="1200" baseline="0" dirty="0" smtClean="0"/>
              <a:t>, but a %</a:t>
            </a:r>
            <a:r>
              <a:rPr lang="de-DE" sz="1200" baseline="0" dirty="0" err="1" smtClean="0"/>
              <a:t>age</a:t>
            </a:r>
            <a:r>
              <a:rPr lang="de-DE" sz="1200" baseline="0" dirty="0" smtClean="0"/>
              <a:t> </a:t>
            </a:r>
            <a:r>
              <a:rPr lang="de-DE" sz="1200" baseline="0" dirty="0" err="1" smtClean="0"/>
              <a:t>to</a:t>
            </a:r>
            <a:r>
              <a:rPr lang="de-DE" sz="1200" baseline="0" dirty="0" smtClean="0"/>
              <a:t> </a:t>
            </a:r>
            <a:r>
              <a:rPr lang="de-DE" sz="1200" baseline="0" dirty="0" err="1" smtClean="0"/>
              <a:t>which</a:t>
            </a:r>
            <a:r>
              <a:rPr lang="de-DE" sz="1200" baseline="0" dirty="0" smtClean="0"/>
              <a:t> </a:t>
            </a:r>
            <a:r>
              <a:rPr lang="de-DE" sz="1200" baseline="0" dirty="0" err="1" smtClean="0"/>
              <a:t>they</a:t>
            </a:r>
            <a:r>
              <a:rPr lang="de-DE" sz="1200" baseline="0" dirty="0" smtClean="0"/>
              <a:t> </a:t>
            </a:r>
            <a:r>
              <a:rPr lang="de-DE" sz="1200" baseline="0" dirty="0" err="1" smtClean="0"/>
              <a:t>shall</a:t>
            </a:r>
            <a:r>
              <a:rPr lang="de-DE" sz="1200" baseline="0" dirty="0" smtClean="0"/>
              <a:t> </a:t>
            </a:r>
            <a:r>
              <a:rPr lang="de-DE" sz="1200" baseline="0" dirty="0" err="1" smtClean="0"/>
              <a:t>receive</a:t>
            </a:r>
            <a:r>
              <a:rPr lang="de-DE" sz="1200" baseline="0" dirty="0" smtClean="0"/>
              <a:t> an </a:t>
            </a:r>
            <a:r>
              <a:rPr lang="de-DE" sz="1200" baseline="0" dirty="0" err="1" smtClean="0"/>
              <a:t>insulin</a:t>
            </a:r>
            <a:r>
              <a:rPr lang="de-DE" sz="1200" baseline="0" dirty="0" smtClean="0"/>
              <a:t> </a:t>
            </a:r>
            <a:r>
              <a:rPr lang="de-DE" sz="1200" baseline="0" dirty="0" err="1" smtClean="0"/>
              <a:t>bolus</a:t>
            </a:r>
            <a:r>
              <a:rPr lang="de-DE" sz="1200" baseline="0" dirty="0" smtClean="0"/>
              <a:t>. This </a:t>
            </a:r>
            <a:r>
              <a:rPr lang="de-DE" sz="1200" baseline="0" dirty="0" err="1" smtClean="0"/>
              <a:t>mode</a:t>
            </a:r>
            <a:r>
              <a:rPr lang="de-DE" sz="1200" baseline="0" dirty="0" smtClean="0"/>
              <a:t> </a:t>
            </a:r>
            <a:r>
              <a:rPr lang="de-DE" sz="1200" baseline="0" dirty="0" err="1" smtClean="0"/>
              <a:t>leads</a:t>
            </a:r>
            <a:r>
              <a:rPr lang="de-DE" sz="1200" baseline="0" dirty="0" smtClean="0"/>
              <a:t> </a:t>
            </a:r>
            <a:r>
              <a:rPr lang="de-DE" sz="1200" baseline="0" dirty="0" err="1" smtClean="0"/>
              <a:t>to</a:t>
            </a:r>
            <a:r>
              <a:rPr lang="de-DE" sz="1200" baseline="0" dirty="0" smtClean="0"/>
              <a:t> </a:t>
            </a:r>
            <a:r>
              <a:rPr lang="de-DE" sz="1200" baseline="0" dirty="0" err="1" smtClean="0"/>
              <a:t>higher</a:t>
            </a:r>
            <a:r>
              <a:rPr lang="de-DE" sz="1200" baseline="0" dirty="0" smtClean="0"/>
              <a:t> </a:t>
            </a:r>
            <a:r>
              <a:rPr lang="de-DE" sz="1200" baseline="0" dirty="0" err="1" smtClean="0"/>
              <a:t>cob</a:t>
            </a:r>
            <a:r>
              <a:rPr lang="de-DE" sz="1200" baseline="0" dirty="0" smtClean="0"/>
              <a:t> </a:t>
            </a:r>
            <a:r>
              <a:rPr lang="de-DE" sz="1200" baseline="0" dirty="0" err="1" smtClean="0"/>
              <a:t>when</a:t>
            </a:r>
            <a:r>
              <a:rPr lang="de-DE" sz="1200" baseline="0" dirty="0" smtClean="0"/>
              <a:t> </a:t>
            </a:r>
            <a:r>
              <a:rPr lang="de-DE" sz="1200" baseline="0" dirty="0" err="1" smtClean="0"/>
              <a:t>the</a:t>
            </a:r>
            <a:r>
              <a:rPr lang="de-DE" sz="1200" baseline="0" dirty="0" smtClean="0"/>
              <a:t> </a:t>
            </a:r>
            <a:r>
              <a:rPr lang="de-DE" sz="1200" baseline="0" dirty="0" err="1" smtClean="0"/>
              <a:t>late</a:t>
            </a:r>
            <a:r>
              <a:rPr lang="de-DE" sz="1200" baseline="0" dirty="0" smtClean="0"/>
              <a:t> </a:t>
            </a:r>
            <a:r>
              <a:rPr lang="de-DE" sz="1200" baseline="0" dirty="0" err="1" smtClean="0"/>
              <a:t>phase</a:t>
            </a:r>
            <a:r>
              <a:rPr lang="de-DE" sz="1200" baseline="0" dirty="0" smtClean="0"/>
              <a:t> </a:t>
            </a:r>
            <a:r>
              <a:rPr lang="de-DE" sz="1200" baseline="0" dirty="0" err="1" smtClean="0"/>
              <a:t>starts</a:t>
            </a:r>
            <a:r>
              <a:rPr lang="de-DE" sz="1200" baseline="0" dirty="0" smtClean="0"/>
              <a:t>. (</a:t>
            </a:r>
            <a:r>
              <a:rPr lang="de-DE" sz="1200" baseline="0" dirty="0" err="1" smtClean="0"/>
              <a:t>That</a:t>
            </a:r>
            <a:r>
              <a:rPr lang="de-DE" sz="1200" baseline="0" dirty="0" smtClean="0"/>
              <a:t> </a:t>
            </a:r>
            <a:r>
              <a:rPr lang="de-DE" sz="1200" baseline="0" dirty="0" err="1" smtClean="0"/>
              <a:t>could</a:t>
            </a:r>
            <a:r>
              <a:rPr lang="de-DE" sz="1200" baseline="0" dirty="0" smtClean="0"/>
              <a:t> </a:t>
            </a:r>
            <a:r>
              <a:rPr lang="de-DE" sz="1200" baseline="0" dirty="0" err="1" smtClean="0"/>
              <a:t>actually</a:t>
            </a:r>
            <a:r>
              <a:rPr lang="de-DE" sz="1200" baseline="0" dirty="0" smtClean="0"/>
              <a:t> </a:t>
            </a:r>
            <a:r>
              <a:rPr lang="de-DE" sz="1200" baseline="0" dirty="0" err="1" smtClean="0"/>
              <a:t>be</a:t>
            </a:r>
            <a:r>
              <a:rPr lang="de-DE" sz="1200" baseline="0" dirty="0" smtClean="0"/>
              <a:t> </a:t>
            </a:r>
            <a:r>
              <a:rPr lang="de-DE" sz="1200" baseline="0" dirty="0" err="1" smtClean="0"/>
              <a:t>beneficial</a:t>
            </a:r>
            <a:r>
              <a:rPr lang="de-DE" sz="1200" baseline="0" dirty="0" smtClean="0"/>
              <a:t> </a:t>
            </a:r>
            <a:r>
              <a:rPr lang="de-DE" sz="1200" baseline="0" dirty="0" err="1" smtClean="0"/>
              <a:t>for</a:t>
            </a:r>
            <a:r>
              <a:rPr lang="de-DE" sz="1200" baseline="0" dirty="0" smtClean="0"/>
              <a:t> </a:t>
            </a:r>
            <a:r>
              <a:rPr lang="de-DE" sz="1200" baseline="0" dirty="0" err="1" smtClean="0"/>
              <a:t>loops</a:t>
            </a:r>
            <a:r>
              <a:rPr lang="de-DE" sz="1200" baseline="0" dirty="0" smtClean="0"/>
              <a:t> (iOS) </a:t>
            </a:r>
            <a:r>
              <a:rPr lang="de-DE" sz="1200" baseline="0" dirty="0" err="1" smtClean="0"/>
              <a:t>that</a:t>
            </a:r>
            <a:r>
              <a:rPr lang="de-DE" sz="1200" baseline="0" dirty="0" smtClean="0"/>
              <a:t> </a:t>
            </a:r>
            <a:r>
              <a:rPr lang="de-DE" sz="1200" baseline="0" dirty="0" err="1" smtClean="0"/>
              <a:t>act</a:t>
            </a:r>
            <a:r>
              <a:rPr lang="de-DE" sz="1200" baseline="0" dirty="0" smtClean="0"/>
              <a:t> </a:t>
            </a:r>
            <a:r>
              <a:rPr lang="de-DE" sz="1200" baseline="0" dirty="0" err="1" smtClean="0"/>
              <a:t>strongly</a:t>
            </a:r>
            <a:r>
              <a:rPr lang="de-DE" sz="1200" baseline="0" dirty="0" smtClean="0"/>
              <a:t> on </a:t>
            </a:r>
            <a:r>
              <a:rPr lang="de-DE" sz="1200" baseline="0" dirty="0" err="1" smtClean="0"/>
              <a:t>carb</a:t>
            </a:r>
            <a:r>
              <a:rPr lang="de-DE" sz="1200" baseline="0" dirty="0" smtClean="0"/>
              <a:t> </a:t>
            </a:r>
            <a:r>
              <a:rPr lang="de-DE" sz="1200" baseline="0" dirty="0" err="1" smtClean="0"/>
              <a:t>inputs</a:t>
            </a:r>
            <a:r>
              <a:rPr lang="de-DE" sz="1200" baseline="0" dirty="0" smtClean="0"/>
              <a:t>. An alternative </a:t>
            </a:r>
            <a:r>
              <a:rPr lang="de-DE" sz="1200" baseline="0" dirty="0" err="1" smtClean="0"/>
              <a:t>would</a:t>
            </a:r>
            <a:r>
              <a:rPr lang="de-DE" sz="1200" baseline="0" dirty="0" smtClean="0"/>
              <a:t> </a:t>
            </a:r>
            <a:r>
              <a:rPr lang="de-DE" sz="1200" baseline="0" dirty="0" err="1" smtClean="0"/>
              <a:t>be</a:t>
            </a:r>
            <a:r>
              <a:rPr lang="de-DE" sz="1200" baseline="0" dirty="0" smtClean="0"/>
              <a:t> </a:t>
            </a:r>
            <a:r>
              <a:rPr lang="de-DE" sz="1200" baseline="0" dirty="0" err="1" smtClean="0"/>
              <a:t>to</a:t>
            </a:r>
            <a:r>
              <a:rPr lang="de-DE" sz="1200" baseline="0" dirty="0" smtClean="0"/>
              <a:t> </a:t>
            </a:r>
            <a:r>
              <a:rPr lang="de-DE" sz="1200" baseline="0" dirty="0" err="1" smtClean="0"/>
              <a:t>make</a:t>
            </a:r>
            <a:r>
              <a:rPr lang="de-DE" sz="1200" baseline="0" dirty="0" smtClean="0"/>
              <a:t> 2 </a:t>
            </a:r>
            <a:r>
              <a:rPr lang="de-DE" sz="1200" baseline="0" dirty="0" err="1" smtClean="0"/>
              <a:t>or</a:t>
            </a:r>
            <a:r>
              <a:rPr lang="de-DE" sz="1200" baseline="0" dirty="0" smtClean="0"/>
              <a:t> </a:t>
            </a:r>
            <a:r>
              <a:rPr lang="de-DE" sz="1200" baseline="0" dirty="0" err="1" smtClean="0"/>
              <a:t>more</a:t>
            </a:r>
            <a:r>
              <a:rPr lang="de-DE" sz="1200" baseline="0" dirty="0" smtClean="0"/>
              <a:t> „</a:t>
            </a:r>
            <a:r>
              <a:rPr lang="de-DE" sz="1200" baseline="0" dirty="0" err="1" smtClean="0"/>
              <a:t>eCarb</a:t>
            </a:r>
            <a:r>
              <a:rPr lang="de-DE" sz="1200" baseline="0" dirty="0" smtClean="0"/>
              <a:t> </a:t>
            </a:r>
            <a:r>
              <a:rPr lang="de-DE" sz="1200" baseline="0" dirty="0" err="1" smtClean="0"/>
              <a:t>inputs</a:t>
            </a:r>
            <a:r>
              <a:rPr lang="de-DE" sz="1200" baseline="0" dirty="0" smtClean="0"/>
              <a:t> </a:t>
            </a:r>
            <a:r>
              <a:rPr lang="de-DE" sz="1200" baseline="0" dirty="0" err="1" smtClean="0"/>
              <a:t>for</a:t>
            </a:r>
            <a:r>
              <a:rPr lang="de-DE" sz="1200" baseline="0" dirty="0" smtClean="0"/>
              <a:t> </a:t>
            </a:r>
            <a:r>
              <a:rPr lang="de-DE" sz="1200" baseline="0" dirty="0" err="1" smtClean="0"/>
              <a:t>the</a:t>
            </a:r>
            <a:r>
              <a:rPr lang="de-DE" sz="1200" baseline="0" dirty="0" smtClean="0"/>
              <a:t> </a:t>
            </a:r>
            <a:r>
              <a:rPr lang="de-DE" sz="1200" baseline="0" dirty="0" err="1" smtClean="0"/>
              <a:t>late</a:t>
            </a:r>
            <a:r>
              <a:rPr lang="de-DE" sz="1200" baseline="0" dirty="0" smtClean="0"/>
              <a:t> </a:t>
            </a:r>
            <a:r>
              <a:rPr lang="de-DE" sz="1200" baseline="0" dirty="0" err="1" smtClean="0"/>
              <a:t>phase</a:t>
            </a:r>
            <a:r>
              <a:rPr lang="de-DE" sz="1200" baseline="0" dirty="0" smtClean="0"/>
              <a:t>, and </a:t>
            </a:r>
            <a:r>
              <a:rPr lang="de-DE" sz="1200" baseline="0" dirty="0" err="1" smtClean="0"/>
              <a:t>that</a:t>
            </a:r>
            <a:r>
              <a:rPr lang="de-DE" sz="1200" baseline="0" dirty="0" smtClean="0"/>
              <a:t> </a:t>
            </a:r>
            <a:r>
              <a:rPr lang="de-DE" sz="1200" baseline="0" dirty="0" err="1" smtClean="0"/>
              <a:t>way</a:t>
            </a:r>
            <a:r>
              <a:rPr lang="de-DE" sz="1200" baseline="0" dirty="0" smtClean="0"/>
              <a:t> front-</a:t>
            </a:r>
            <a:r>
              <a:rPr lang="de-DE" sz="1200" baseline="0" dirty="0" err="1" smtClean="0"/>
              <a:t>loading</a:t>
            </a:r>
            <a:r>
              <a:rPr lang="de-DE" sz="1200" baseline="0" dirty="0" smtClean="0"/>
              <a:t> </a:t>
            </a:r>
            <a:r>
              <a:rPr lang="de-DE" sz="1200" baseline="0" dirty="0" err="1" smtClean="0"/>
              <a:t>absorbed</a:t>
            </a:r>
            <a:r>
              <a:rPr lang="de-DE" sz="1200" baseline="0" dirty="0" smtClean="0"/>
              <a:t> </a:t>
            </a:r>
            <a:r>
              <a:rPr lang="de-DE" sz="1200" baseline="0" dirty="0" err="1" smtClean="0"/>
              <a:t>carbs</a:t>
            </a:r>
            <a:r>
              <a:rPr lang="de-DE" sz="1200" baseline="0" dirty="0" smtClean="0"/>
              <a:t> </a:t>
            </a:r>
            <a:r>
              <a:rPr lang="de-DE" sz="1200" baseline="0" dirty="0" err="1" smtClean="0"/>
              <a:t>for</a:t>
            </a:r>
            <a:r>
              <a:rPr lang="de-DE" sz="1200" baseline="0" dirty="0" smtClean="0"/>
              <a:t> </a:t>
            </a:r>
            <a:r>
              <a:rPr lang="de-DE" sz="1200" baseline="0" dirty="0" err="1" smtClean="0"/>
              <a:t>the</a:t>
            </a:r>
            <a:r>
              <a:rPr lang="de-DE" sz="1200" baseline="0" dirty="0" smtClean="0"/>
              <a:t> </a:t>
            </a:r>
            <a:r>
              <a:rPr lang="de-DE" sz="1200" baseline="0" dirty="0" err="1" smtClean="0"/>
              <a:t>late</a:t>
            </a:r>
            <a:r>
              <a:rPr lang="de-DE" sz="1200" baseline="0" dirty="0" smtClean="0"/>
              <a:t> </a:t>
            </a:r>
            <a:r>
              <a:rPr lang="de-DE" sz="1200" baseline="0" dirty="0" err="1" smtClean="0"/>
              <a:t>phase</a:t>
            </a:r>
            <a:r>
              <a:rPr lang="de-DE" sz="120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smtClean="0"/>
              <a:t>You</a:t>
            </a:r>
            <a:r>
              <a:rPr lang="de-DE" sz="1200" dirty="0" smtClean="0"/>
              <a:t> </a:t>
            </a:r>
            <a:r>
              <a:rPr lang="de-DE" sz="1200" dirty="0" err="1" smtClean="0"/>
              <a:t>can</a:t>
            </a:r>
            <a:r>
              <a:rPr lang="de-DE" sz="1200" dirty="0" smtClean="0"/>
              <a:t> tune </a:t>
            </a:r>
            <a:r>
              <a:rPr lang="de-DE" sz="1200" dirty="0" err="1" smtClean="0"/>
              <a:t>your</a:t>
            </a:r>
            <a:r>
              <a:rPr lang="de-DE" sz="1200" dirty="0" smtClean="0"/>
              <a:t> IC </a:t>
            </a:r>
            <a:r>
              <a:rPr lang="de-DE" sz="1200" dirty="0" err="1" smtClean="0"/>
              <a:t>factor</a:t>
            </a:r>
            <a:r>
              <a:rPr lang="de-DE" sz="1200" dirty="0" smtClean="0"/>
              <a:t> in </a:t>
            </a:r>
            <a:r>
              <a:rPr lang="de-DE" sz="1200" dirty="0" err="1" smtClean="0"/>
              <a:t>closed</a:t>
            </a:r>
            <a:r>
              <a:rPr lang="de-DE" sz="1200" dirty="0" smtClean="0"/>
              <a:t> </a:t>
            </a:r>
            <a:r>
              <a:rPr lang="de-DE" sz="1200" dirty="0" err="1" smtClean="0"/>
              <a:t>loop</a:t>
            </a:r>
            <a:r>
              <a:rPr lang="de-DE" sz="1200" dirty="0" smtClean="0"/>
              <a:t>, </a:t>
            </a:r>
            <a:r>
              <a:rPr lang="de-DE" sz="1200" dirty="0" err="1" smtClean="0"/>
              <a:t>until</a:t>
            </a:r>
            <a:r>
              <a:rPr lang="de-DE" sz="1200" dirty="0" smtClean="0"/>
              <a:t> </a:t>
            </a:r>
            <a:r>
              <a:rPr lang="de-DE" sz="1200" dirty="0" err="1" smtClean="0"/>
              <a:t>you</a:t>
            </a:r>
            <a:r>
              <a:rPr lang="de-DE" sz="1200" dirty="0" smtClean="0"/>
              <a:t> </a:t>
            </a:r>
            <a:r>
              <a:rPr lang="de-DE" sz="1200" dirty="0" err="1" smtClean="0"/>
              <a:t>achieve</a:t>
            </a:r>
            <a:r>
              <a:rPr lang="de-DE" sz="1200" dirty="0" smtClean="0"/>
              <a:t> </a:t>
            </a:r>
            <a:r>
              <a:rPr lang="de-DE" sz="1200" dirty="0" err="1" smtClean="0"/>
              <a:t>glucose</a:t>
            </a:r>
            <a:r>
              <a:rPr lang="de-DE" sz="1200" dirty="0" smtClean="0"/>
              <a:t> </a:t>
            </a:r>
            <a:r>
              <a:rPr lang="de-DE" sz="1200" dirty="0" err="1" smtClean="0"/>
              <a:t>remaining</a:t>
            </a:r>
            <a:r>
              <a:rPr lang="de-DE" sz="1200" dirty="0" smtClean="0"/>
              <a:t> in </a:t>
            </a:r>
            <a:r>
              <a:rPr lang="de-DE" sz="1200" dirty="0" err="1" smtClean="0"/>
              <a:t>range</a:t>
            </a:r>
            <a:r>
              <a:rPr lang="de-DE" sz="1200" dirty="0" smtClean="0"/>
              <a:t> in </a:t>
            </a:r>
            <a:r>
              <a:rPr lang="de-DE" sz="1200" dirty="0" err="1" smtClean="0"/>
              <a:t>the</a:t>
            </a:r>
            <a:r>
              <a:rPr lang="de-DE" sz="1200" dirty="0" smtClean="0"/>
              <a:t> </a:t>
            </a:r>
            <a:r>
              <a:rPr lang="de-DE" sz="1200" dirty="0" err="1" smtClean="0"/>
              <a:t>first</a:t>
            </a:r>
            <a:r>
              <a:rPr lang="de-DE" sz="1200" dirty="0" smtClean="0"/>
              <a:t> 2 </a:t>
            </a:r>
            <a:r>
              <a:rPr lang="de-DE" sz="1200" dirty="0" err="1" smtClean="0"/>
              <a:t>hours</a:t>
            </a:r>
            <a:r>
              <a:rPr lang="de-DE" sz="1200" dirty="0" smtClean="0"/>
              <a:t> after </a:t>
            </a:r>
            <a:r>
              <a:rPr lang="de-DE" sz="1200" dirty="0" err="1" smtClean="0"/>
              <a:t>meal</a:t>
            </a:r>
            <a:r>
              <a:rPr lang="de-DE" sz="1200" dirty="0" smtClean="0"/>
              <a:t> </a:t>
            </a:r>
            <a:r>
              <a:rPr lang="de-DE" sz="1200" dirty="0" err="1" smtClean="0"/>
              <a:t>start</a:t>
            </a:r>
            <a:r>
              <a:rPr lang="de-DE" sz="1200" dirty="0" smtClean="0"/>
              <a:t>. Try </a:t>
            </a:r>
            <a:r>
              <a:rPr lang="de-DE" sz="1200" dirty="0" err="1" smtClean="0"/>
              <a:t>to</a:t>
            </a:r>
            <a:r>
              <a:rPr lang="de-DE" sz="1200" dirty="0" smtClean="0"/>
              <a:t> </a:t>
            </a:r>
            <a:r>
              <a:rPr lang="de-DE" sz="1200" dirty="0" err="1" smtClean="0"/>
              <a:t>match</a:t>
            </a:r>
            <a:r>
              <a:rPr lang="de-DE" sz="1200" dirty="0" smtClean="0"/>
              <a:t> </a:t>
            </a:r>
            <a:r>
              <a:rPr lang="de-DE" sz="1200" dirty="0" err="1" smtClean="0"/>
              <a:t>the</a:t>
            </a:r>
            <a:r>
              <a:rPr lang="de-DE" sz="1200" dirty="0" smtClean="0"/>
              <a:t> </a:t>
            </a:r>
            <a:r>
              <a:rPr lang="de-DE" sz="1200" dirty="0" err="1" smtClean="0"/>
              <a:t>pattern</a:t>
            </a:r>
            <a:r>
              <a:rPr lang="de-DE" sz="1200" dirty="0" smtClean="0"/>
              <a:t> </a:t>
            </a:r>
            <a:r>
              <a:rPr lang="de-DE" sz="1200" dirty="0" err="1" smtClean="0"/>
              <a:t>given</a:t>
            </a:r>
            <a:r>
              <a:rPr lang="de-DE" sz="1200" dirty="0" smtClean="0"/>
              <a:t> </a:t>
            </a:r>
            <a:r>
              <a:rPr lang="de-DE" sz="1200" dirty="0" err="1" smtClean="0"/>
              <a:t>with</a:t>
            </a:r>
            <a:r>
              <a:rPr lang="de-DE" sz="1200" dirty="0" smtClean="0"/>
              <a:t> </a:t>
            </a:r>
            <a:r>
              <a:rPr lang="de-DE" sz="1200" dirty="0" err="1" smtClean="0"/>
              <a:t>the</a:t>
            </a:r>
            <a:r>
              <a:rPr lang="de-DE" sz="1200" dirty="0" smtClean="0"/>
              <a:t> 3 </a:t>
            </a:r>
            <a:r>
              <a:rPr lang="de-DE" sz="1200" dirty="0" err="1" smtClean="0"/>
              <a:t>green</a:t>
            </a:r>
            <a:r>
              <a:rPr lang="de-DE" sz="1200" dirty="0" smtClean="0"/>
              <a:t> (X) in </a:t>
            </a:r>
            <a:r>
              <a:rPr lang="de-DE" sz="1200" dirty="0" err="1" smtClean="0"/>
              <a:t>the</a:t>
            </a:r>
            <a:r>
              <a:rPr lang="de-DE" sz="1200" dirty="0" smtClean="0"/>
              <a:t> </a:t>
            </a:r>
            <a:r>
              <a:rPr lang="de-DE" sz="1200" dirty="0" err="1" smtClean="0"/>
              <a:t>chart</a:t>
            </a:r>
            <a:r>
              <a:rPr lang="de-DE" sz="1200" dirty="0" smtClean="0"/>
              <a:t>! </a:t>
            </a:r>
            <a:r>
              <a:rPr lang="de-DE" sz="1200" dirty="0" err="1" smtClean="0"/>
              <a:t>Notably</a:t>
            </a:r>
            <a:r>
              <a:rPr lang="de-DE" sz="1200" dirty="0" smtClean="0"/>
              <a:t>, </a:t>
            </a:r>
            <a:r>
              <a:rPr lang="de-DE" sz="1200" dirty="0" err="1" smtClean="0"/>
              <a:t>shortly</a:t>
            </a:r>
            <a:r>
              <a:rPr lang="de-DE" sz="1200" dirty="0" smtClean="0"/>
              <a:t> after </a:t>
            </a:r>
            <a:r>
              <a:rPr lang="de-DE" sz="1200" dirty="0" err="1" smtClean="0"/>
              <a:t>maximum</a:t>
            </a:r>
            <a:r>
              <a:rPr lang="de-DE" sz="1200" dirty="0" smtClean="0"/>
              <a:t> </a:t>
            </a:r>
            <a:r>
              <a:rPr lang="de-DE" sz="1200" dirty="0" err="1" smtClean="0"/>
              <a:t>insulin</a:t>
            </a:r>
            <a:r>
              <a:rPr lang="de-DE" sz="1200" dirty="0" smtClean="0"/>
              <a:t> </a:t>
            </a:r>
            <a:r>
              <a:rPr lang="de-DE" sz="1200" dirty="0" err="1" smtClean="0"/>
              <a:t>activity</a:t>
            </a:r>
            <a:r>
              <a:rPr lang="de-DE" sz="1200" dirty="0" smtClean="0"/>
              <a:t> </a:t>
            </a:r>
            <a:r>
              <a:rPr lang="de-DE" sz="1200" dirty="0" err="1" smtClean="0"/>
              <a:t>of</a:t>
            </a:r>
            <a:r>
              <a:rPr lang="de-DE" sz="1200" dirty="0" smtClean="0"/>
              <a:t> </a:t>
            </a:r>
            <a:r>
              <a:rPr lang="de-DE" sz="1200" dirty="0" err="1" smtClean="0"/>
              <a:t>your</a:t>
            </a:r>
            <a:r>
              <a:rPr lang="de-DE" sz="1200" dirty="0" smtClean="0"/>
              <a:t> </a:t>
            </a:r>
            <a:r>
              <a:rPr lang="de-DE" sz="1200" dirty="0" err="1" smtClean="0"/>
              <a:t>bolus</a:t>
            </a:r>
            <a:r>
              <a:rPr lang="de-DE" sz="1200" dirty="0" smtClean="0"/>
              <a:t>, </a:t>
            </a:r>
            <a:r>
              <a:rPr lang="de-DE" sz="1200" dirty="0" err="1" smtClean="0"/>
              <a:t>you</a:t>
            </a:r>
            <a:r>
              <a:rPr lang="de-DE" sz="1200" dirty="0" smtClean="0"/>
              <a:t> </a:t>
            </a:r>
            <a:r>
              <a:rPr lang="de-DE" sz="1200" dirty="0" err="1" smtClean="0"/>
              <a:t>should</a:t>
            </a:r>
            <a:r>
              <a:rPr lang="de-DE" sz="1200" dirty="0" smtClean="0"/>
              <a:t> </a:t>
            </a:r>
            <a:r>
              <a:rPr lang="de-DE" sz="1200" dirty="0" err="1" smtClean="0"/>
              <a:t>be</a:t>
            </a:r>
            <a:r>
              <a:rPr lang="de-DE" sz="1200" dirty="0" smtClean="0"/>
              <a:t> </a:t>
            </a:r>
            <a:r>
              <a:rPr lang="de-DE" sz="1200" dirty="0" err="1" smtClean="0"/>
              <a:t>below</a:t>
            </a:r>
            <a:r>
              <a:rPr lang="de-DE" sz="1200" dirty="0" smtClean="0"/>
              <a:t> </a:t>
            </a:r>
            <a:r>
              <a:rPr lang="de-DE" sz="1200" dirty="0" err="1" smtClean="0"/>
              <a:t>target</a:t>
            </a:r>
            <a:r>
              <a:rPr lang="de-DE" sz="1200" dirty="0" smtClean="0"/>
              <a:t> (</a:t>
            </a:r>
            <a:r>
              <a:rPr lang="de-DE" sz="1200" dirty="0" err="1" smtClean="0"/>
              <a:t>if</a:t>
            </a:r>
            <a:r>
              <a:rPr lang="de-DE" sz="1200" dirty="0" smtClean="0"/>
              <a:t> not, </a:t>
            </a:r>
            <a:r>
              <a:rPr lang="de-DE" sz="1200" dirty="0" err="1" smtClean="0"/>
              <a:t>consider</a:t>
            </a:r>
            <a:r>
              <a:rPr lang="de-DE" sz="1200" dirty="0" smtClean="0"/>
              <a:t> </a:t>
            </a:r>
            <a:r>
              <a:rPr lang="de-DE" sz="1200" dirty="0" err="1" smtClean="0"/>
              <a:t>to</a:t>
            </a:r>
            <a:r>
              <a:rPr lang="de-DE" sz="1200" dirty="0" smtClean="0"/>
              <a:t> </a:t>
            </a:r>
            <a:r>
              <a:rPr lang="de-DE" sz="1200" dirty="0" err="1" smtClean="0"/>
              <a:t>strengthen</a:t>
            </a:r>
            <a:r>
              <a:rPr lang="de-DE" sz="1200" baseline="0" dirty="0" smtClean="0"/>
              <a:t> (=</a:t>
            </a:r>
            <a:r>
              <a:rPr lang="de-DE" sz="1200" baseline="0" dirty="0" err="1" smtClean="0"/>
              <a:t>to</a:t>
            </a:r>
            <a:r>
              <a:rPr lang="de-DE" sz="1200" baseline="0" dirty="0" smtClean="0"/>
              <a:t> </a:t>
            </a:r>
            <a:r>
              <a:rPr lang="de-DE" sz="1200" baseline="0" dirty="0" err="1" smtClean="0"/>
              <a:t>lower</a:t>
            </a:r>
            <a:r>
              <a:rPr lang="de-DE" sz="1200" baseline="0" dirty="0" smtClean="0"/>
              <a:t>) </a:t>
            </a:r>
            <a:r>
              <a:rPr lang="de-DE" sz="1200" baseline="0" dirty="0" err="1" smtClean="0"/>
              <a:t>your</a:t>
            </a:r>
            <a:r>
              <a:rPr lang="de-DE" sz="1200" baseline="0" dirty="0" smtClean="0"/>
              <a:t> IC)</a:t>
            </a:r>
            <a:r>
              <a:rPr lang="de-DE"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smtClean="0"/>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21</a:t>
            </a:fld>
            <a:endParaRPr lang="de-DE"/>
          </a:p>
        </p:txBody>
      </p:sp>
    </p:spTree>
    <p:extLst>
      <p:ext uri="{BB962C8B-B14F-4D97-AF65-F5344CB8AC3E}">
        <p14:creationId xmlns:p14="http://schemas.microsoft.com/office/powerpoint/2010/main" val="2036161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t>
            </a:r>
            <a:r>
              <a:rPr lang="de-DE" dirty="0" err="1" smtClean="0"/>
              <a:t>read</a:t>
            </a:r>
            <a:r>
              <a:rPr lang="de-DE" dirty="0" smtClean="0"/>
              <a:t> </a:t>
            </a:r>
            <a:r>
              <a:rPr lang="de-DE" dirty="0" err="1" smtClean="0"/>
              <a:t>the</a:t>
            </a:r>
            <a:r>
              <a:rPr lang="de-DE" dirty="0" smtClean="0"/>
              <a:t> </a:t>
            </a:r>
            <a:r>
              <a:rPr lang="de-DE" dirty="0" err="1" smtClean="0"/>
              <a:t>slide</a:t>
            </a:r>
            <a:r>
              <a:rPr lang="de-DE" dirty="0" smtClean="0"/>
              <a:t>)</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22</a:t>
            </a:fld>
            <a:endParaRPr lang="de-DE"/>
          </a:p>
        </p:txBody>
      </p:sp>
    </p:spTree>
    <p:extLst>
      <p:ext uri="{BB962C8B-B14F-4D97-AF65-F5344CB8AC3E}">
        <p14:creationId xmlns:p14="http://schemas.microsoft.com/office/powerpoint/2010/main" val="1527411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err="1" smtClean="0"/>
              <a:t>We</a:t>
            </a:r>
            <a:r>
              <a:rPr lang="de-DE" baseline="0" dirty="0" smtClean="0"/>
              <a:t> </a:t>
            </a:r>
            <a:r>
              <a:rPr lang="de-DE" baseline="0" dirty="0" err="1" smtClean="0"/>
              <a:t>broadly</a:t>
            </a:r>
            <a:r>
              <a:rPr lang="de-DE" baseline="0" dirty="0" smtClean="0"/>
              <a:t> </a:t>
            </a:r>
            <a:r>
              <a:rPr lang="de-DE" baseline="0" dirty="0" err="1" smtClean="0"/>
              <a:t>discussed</a:t>
            </a:r>
            <a:r>
              <a:rPr lang="de-DE" baseline="0" dirty="0" smtClean="0"/>
              <a:t> </a:t>
            </a:r>
            <a:r>
              <a:rPr lang="de-DE" baseline="0" dirty="0" err="1" smtClean="0"/>
              <a:t>the</a:t>
            </a:r>
            <a:r>
              <a:rPr lang="de-DE" baseline="0" dirty="0" smtClean="0"/>
              <a:t> </a:t>
            </a:r>
            <a:r>
              <a:rPr lang="de-DE" baseline="0" dirty="0" err="1" smtClean="0"/>
              <a:t>problem</a:t>
            </a:r>
            <a:r>
              <a:rPr lang="de-DE" baseline="0" dirty="0" smtClean="0"/>
              <a:t> </a:t>
            </a:r>
            <a:r>
              <a:rPr lang="de-DE" baseline="0" dirty="0" err="1" smtClean="0"/>
              <a:t>that</a:t>
            </a:r>
            <a:r>
              <a:rPr lang="de-DE" baseline="0" dirty="0" smtClean="0"/>
              <a:t> </a:t>
            </a:r>
            <a:r>
              <a:rPr lang="de-DE" baseline="0" dirty="0" err="1" smtClean="0"/>
              <a:t>constantly</a:t>
            </a:r>
            <a:r>
              <a:rPr lang="de-DE" baseline="0" dirty="0" smtClean="0"/>
              <a:t> </a:t>
            </a:r>
            <a:r>
              <a:rPr lang="de-DE" baseline="0" dirty="0" err="1" smtClean="0"/>
              <a:t>matching</a:t>
            </a:r>
            <a:r>
              <a:rPr lang="de-DE" baseline="0" dirty="0" smtClean="0"/>
              <a:t> </a:t>
            </a:r>
            <a:r>
              <a:rPr lang="de-DE" baseline="0" dirty="0" err="1" smtClean="0"/>
              <a:t>carb</a:t>
            </a:r>
            <a:r>
              <a:rPr lang="de-DE" baseline="0" dirty="0" smtClean="0"/>
              <a:t> </a:t>
            </a:r>
            <a:r>
              <a:rPr lang="de-DE" baseline="0" dirty="0" err="1" smtClean="0"/>
              <a:t>absorption</a:t>
            </a:r>
            <a:r>
              <a:rPr lang="de-DE" baseline="0" dirty="0" smtClean="0"/>
              <a:t> and </a:t>
            </a:r>
            <a:r>
              <a:rPr lang="de-DE" baseline="0" dirty="0" err="1" smtClean="0"/>
              <a:t>insulin</a:t>
            </a:r>
            <a:r>
              <a:rPr lang="de-DE" baseline="0" dirty="0" smtClean="0"/>
              <a:t> </a:t>
            </a:r>
            <a:r>
              <a:rPr lang="de-DE" baseline="0" dirty="0" err="1" smtClean="0"/>
              <a:t>activity</a:t>
            </a:r>
            <a:r>
              <a:rPr lang="de-DE" baseline="0" dirty="0" smtClean="0"/>
              <a:t> </a:t>
            </a:r>
            <a:r>
              <a:rPr lang="de-DE" baseline="0" dirty="0" err="1" smtClean="0"/>
              <a:t>is</a:t>
            </a:r>
            <a:r>
              <a:rPr lang="de-DE" baseline="0" dirty="0" smtClean="0"/>
              <a:t> </a:t>
            </a:r>
            <a:r>
              <a:rPr lang="de-DE" baseline="0" dirty="0" err="1" smtClean="0"/>
              <a:t>virtually</a:t>
            </a:r>
            <a:r>
              <a:rPr lang="de-DE" baseline="0" dirty="0" smtClean="0"/>
              <a:t> </a:t>
            </a:r>
            <a:r>
              <a:rPr lang="de-DE" baseline="0" dirty="0" err="1" smtClean="0"/>
              <a:t>impossible</a:t>
            </a:r>
            <a:r>
              <a:rPr lang="de-DE" baseline="0" dirty="0" smtClean="0"/>
              <a:t>, and </a:t>
            </a:r>
            <a:r>
              <a:rPr lang="de-DE" baseline="0" dirty="0" err="1" smtClean="0"/>
              <a:t>therefore</a:t>
            </a:r>
            <a:r>
              <a:rPr lang="de-DE" baseline="0" dirty="0" smtClean="0"/>
              <a:t> </a:t>
            </a:r>
            <a:r>
              <a:rPr lang="de-DE" baseline="0" dirty="0" err="1" smtClean="0"/>
              <a:t>we</a:t>
            </a:r>
            <a:r>
              <a:rPr lang="de-DE" baseline="0" dirty="0" smtClean="0"/>
              <a:t> </a:t>
            </a:r>
            <a:r>
              <a:rPr lang="de-DE" baseline="0" dirty="0" err="1" smtClean="0"/>
              <a:t>always</a:t>
            </a:r>
            <a:r>
              <a:rPr lang="de-DE" baseline="0" dirty="0" smtClean="0"/>
              <a:t> will </a:t>
            </a:r>
            <a:r>
              <a:rPr lang="de-DE" baseline="0" dirty="0" err="1" smtClean="0"/>
              <a:t>encounter</a:t>
            </a:r>
            <a:r>
              <a:rPr lang="de-DE" baseline="0" dirty="0" smtClean="0"/>
              <a:t> </a:t>
            </a:r>
            <a:r>
              <a:rPr lang="de-DE" baseline="0" dirty="0" err="1" smtClean="0"/>
              <a:t>ups</a:t>
            </a:r>
            <a:r>
              <a:rPr lang="de-DE" baseline="0" dirty="0" smtClean="0"/>
              <a:t> and </a:t>
            </a:r>
            <a:r>
              <a:rPr lang="de-DE" baseline="0" dirty="0" err="1" smtClean="0"/>
              <a:t>downs</a:t>
            </a:r>
            <a:r>
              <a:rPr lang="de-DE" baseline="0" dirty="0" smtClean="0"/>
              <a:t> in </a:t>
            </a:r>
            <a:r>
              <a:rPr lang="de-DE" baseline="0" dirty="0" err="1" smtClean="0"/>
              <a:t>our</a:t>
            </a:r>
            <a:r>
              <a:rPr lang="de-DE" baseline="0" dirty="0" smtClean="0"/>
              <a:t> </a:t>
            </a:r>
            <a:r>
              <a:rPr lang="de-DE" baseline="0" dirty="0" err="1" smtClean="0"/>
              <a:t>glucose</a:t>
            </a:r>
            <a:r>
              <a:rPr lang="de-DE" baseline="0" dirty="0" smtClean="0"/>
              <a:t> </a:t>
            </a:r>
            <a:r>
              <a:rPr lang="de-DE" baseline="0" dirty="0" err="1" smtClean="0"/>
              <a:t>level</a:t>
            </a:r>
            <a:r>
              <a:rPr lang="de-DE" baseline="0" dirty="0" smtClean="0"/>
              <a:t>.  </a:t>
            </a:r>
            <a:r>
              <a:rPr lang="de-DE" baseline="0" dirty="0" err="1" smtClean="0"/>
              <a:t>Moreover</a:t>
            </a:r>
            <a:r>
              <a:rPr lang="de-DE" baseline="0" dirty="0" smtClean="0"/>
              <a:t>, a </a:t>
            </a:r>
            <a:r>
              <a:rPr lang="de-DE" baseline="0" dirty="0" err="1" smtClean="0"/>
              <a:t>lot</a:t>
            </a:r>
            <a:r>
              <a:rPr lang="de-DE" baseline="0" dirty="0" smtClean="0"/>
              <a:t> </a:t>
            </a:r>
            <a:r>
              <a:rPr lang="de-DE" baseline="0" dirty="0" err="1" smtClean="0"/>
              <a:t>of</a:t>
            </a:r>
            <a:r>
              <a:rPr lang="de-DE" baseline="0" dirty="0" smtClean="0"/>
              <a:t> </a:t>
            </a:r>
            <a:r>
              <a:rPr lang="de-DE" baseline="0" dirty="0" err="1" smtClean="0"/>
              <a:t>other</a:t>
            </a:r>
            <a:r>
              <a:rPr lang="de-DE" baseline="0" dirty="0" smtClean="0"/>
              <a:t> </a:t>
            </a:r>
            <a:r>
              <a:rPr lang="de-DE" baseline="0" dirty="0" err="1" smtClean="0"/>
              <a:t>factors</a:t>
            </a:r>
            <a:r>
              <a:rPr lang="de-DE" baseline="0" dirty="0" smtClean="0"/>
              <a:t> </a:t>
            </a:r>
            <a:r>
              <a:rPr lang="de-DE" baseline="0" dirty="0" err="1" smtClean="0"/>
              <a:t>can</a:t>
            </a:r>
            <a:r>
              <a:rPr lang="de-DE" baseline="0" dirty="0" smtClean="0"/>
              <a:t> </a:t>
            </a:r>
            <a:r>
              <a:rPr lang="de-DE" baseline="0" dirty="0" err="1" smtClean="0"/>
              <a:t>interfere</a:t>
            </a:r>
            <a:r>
              <a:rPr lang="de-DE" baseline="0" dirty="0" smtClean="0"/>
              <a:t>.   A </a:t>
            </a:r>
            <a:r>
              <a:rPr lang="de-DE" baseline="0" dirty="0" err="1" smtClean="0"/>
              <a:t>list</a:t>
            </a:r>
            <a:r>
              <a:rPr lang="de-DE" baseline="0" dirty="0" smtClean="0"/>
              <a:t> </a:t>
            </a:r>
            <a:r>
              <a:rPr lang="de-DE" baseline="0" dirty="0" err="1" smtClean="0"/>
              <a:t>of</a:t>
            </a:r>
            <a:r>
              <a:rPr lang="de-DE" baseline="0" dirty="0" smtClean="0"/>
              <a:t> 42 such </a:t>
            </a:r>
            <a:r>
              <a:rPr lang="de-DE" baseline="0" dirty="0" err="1" smtClean="0"/>
              <a:t>factors</a:t>
            </a:r>
            <a:r>
              <a:rPr lang="de-DE" baseline="0" dirty="0" smtClean="0"/>
              <a:t> </a:t>
            </a:r>
            <a:r>
              <a:rPr lang="de-DE" baseline="0" dirty="0" err="1" smtClean="0"/>
              <a:t>is</a:t>
            </a:r>
            <a:r>
              <a:rPr lang="de-DE" baseline="0" dirty="0" smtClean="0"/>
              <a:t> </a:t>
            </a:r>
            <a:r>
              <a:rPr lang="de-DE" baseline="0" dirty="0" err="1" smtClean="0"/>
              <a:t>included</a:t>
            </a:r>
            <a:r>
              <a:rPr lang="de-DE" baseline="0" dirty="0" smtClean="0"/>
              <a:t> </a:t>
            </a:r>
            <a:r>
              <a:rPr lang="de-DE" baseline="0" dirty="0" err="1" smtClean="0"/>
              <a:t>as</a:t>
            </a:r>
            <a:r>
              <a:rPr lang="de-DE" baseline="0" dirty="0" smtClean="0"/>
              <a:t> </a:t>
            </a:r>
            <a:r>
              <a:rPr lang="de-DE" baseline="0" dirty="0" err="1" smtClean="0"/>
              <a:t>the</a:t>
            </a:r>
            <a:r>
              <a:rPr lang="de-DE" baseline="0" dirty="0" smtClean="0"/>
              <a:t> </a:t>
            </a:r>
            <a:r>
              <a:rPr lang="de-DE" baseline="0" dirty="0" err="1" smtClean="0"/>
              <a:t>very</a:t>
            </a:r>
            <a:r>
              <a:rPr lang="de-DE" baseline="0" dirty="0" smtClean="0"/>
              <a:t> last </a:t>
            </a:r>
            <a:r>
              <a:rPr lang="de-DE" baseline="0" dirty="0" err="1" smtClean="0"/>
              <a:t>slide</a:t>
            </a:r>
            <a:r>
              <a:rPr lang="de-DE" baseline="0" dirty="0" smtClean="0"/>
              <a:t>. </a:t>
            </a:r>
          </a:p>
          <a:p>
            <a:r>
              <a:rPr lang="de-DE" baseline="0" dirty="0" err="1" smtClean="0"/>
              <a:t>Foremostly</a:t>
            </a:r>
            <a:r>
              <a:rPr lang="de-DE" baseline="0" dirty="0" smtClean="0"/>
              <a:t>, </a:t>
            </a:r>
            <a:r>
              <a:rPr lang="de-DE" baseline="0" dirty="0" err="1" smtClean="0"/>
              <a:t>we</a:t>
            </a:r>
            <a:r>
              <a:rPr lang="de-DE" baseline="0" dirty="0" smtClean="0"/>
              <a:t> </a:t>
            </a:r>
            <a:r>
              <a:rPr lang="de-DE" baseline="0" dirty="0" err="1" smtClean="0"/>
              <a:t>should</a:t>
            </a:r>
            <a:r>
              <a:rPr lang="de-DE" baseline="0" dirty="0" smtClean="0"/>
              <a:t> </a:t>
            </a:r>
            <a:r>
              <a:rPr lang="de-DE" baseline="0" dirty="0" err="1" smtClean="0"/>
              <a:t>avoid</a:t>
            </a:r>
            <a:r>
              <a:rPr lang="de-DE" baseline="0" dirty="0" smtClean="0"/>
              <a:t> </a:t>
            </a:r>
            <a:r>
              <a:rPr lang="de-DE" b="1" baseline="0" dirty="0" err="1" smtClean="0"/>
              <a:t>hypoglycemia</a:t>
            </a:r>
            <a:r>
              <a:rPr lang="de-DE" baseline="0" dirty="0" smtClean="0"/>
              <a:t>. </a:t>
            </a:r>
            <a:r>
              <a:rPr lang="de-DE" baseline="0" dirty="0" err="1" smtClean="0"/>
              <a:t>Especially</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newer</a:t>
            </a:r>
            <a:r>
              <a:rPr lang="de-DE" baseline="0" dirty="0" smtClean="0"/>
              <a:t> super-fast </a:t>
            </a:r>
            <a:r>
              <a:rPr lang="de-DE" baseline="0" dirty="0" err="1" smtClean="0"/>
              <a:t>insulins</a:t>
            </a:r>
            <a:r>
              <a:rPr lang="de-DE" baseline="0" dirty="0" smtClean="0"/>
              <a:t> </a:t>
            </a:r>
            <a:r>
              <a:rPr lang="de-DE" baseline="0" dirty="0" err="1" smtClean="0"/>
              <a:t>these</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dangerous</a:t>
            </a:r>
            <a:r>
              <a:rPr lang="de-DE" baseline="0" dirty="0" smtClean="0"/>
              <a:t>. </a:t>
            </a:r>
            <a:r>
              <a:rPr lang="de-DE" baseline="0" dirty="0" err="1" smtClean="0"/>
              <a:t>If</a:t>
            </a:r>
            <a:r>
              <a:rPr lang="de-DE" baseline="0" dirty="0" smtClean="0"/>
              <a:t> </a:t>
            </a:r>
            <a:r>
              <a:rPr lang="de-DE" baseline="0" dirty="0" err="1" smtClean="0"/>
              <a:t>they</a:t>
            </a:r>
            <a:r>
              <a:rPr lang="de-DE" baseline="0" dirty="0" smtClean="0"/>
              <a:t> happen </a:t>
            </a:r>
            <a:r>
              <a:rPr lang="de-DE" baseline="0" dirty="0" err="1" smtClean="0"/>
              <a:t>around</a:t>
            </a:r>
            <a:r>
              <a:rPr lang="de-DE" baseline="0" dirty="0" smtClean="0"/>
              <a:t> </a:t>
            </a:r>
            <a:r>
              <a:rPr lang="de-DE" baseline="0" dirty="0" err="1" smtClean="0"/>
              <a:t>meal</a:t>
            </a:r>
            <a:r>
              <a:rPr lang="de-DE" baseline="0" dirty="0" smtClean="0"/>
              <a:t> </a:t>
            </a:r>
            <a:r>
              <a:rPr lang="de-DE" baseline="0" dirty="0" err="1" smtClean="0"/>
              <a:t>start</a:t>
            </a:r>
            <a:r>
              <a:rPr lang="de-DE" baseline="0" dirty="0" smtClean="0"/>
              <a:t>, </a:t>
            </a:r>
            <a:r>
              <a:rPr lang="de-DE" baseline="0" dirty="0" err="1" smtClean="0"/>
              <a:t>look</a:t>
            </a:r>
            <a:r>
              <a:rPr lang="de-DE" baseline="0" dirty="0" smtClean="0"/>
              <a:t> </a:t>
            </a:r>
            <a:r>
              <a:rPr lang="de-DE" baseline="0" dirty="0" err="1" smtClean="0"/>
              <a:t>whether</a:t>
            </a:r>
            <a:r>
              <a:rPr lang="de-DE" baseline="0" dirty="0" smtClean="0"/>
              <a:t> </a:t>
            </a:r>
            <a:r>
              <a:rPr lang="de-DE" baseline="0" dirty="0" err="1" smtClean="0"/>
              <a:t>you</a:t>
            </a:r>
            <a:r>
              <a:rPr lang="de-DE" baseline="0" dirty="0" smtClean="0"/>
              <a:t> </a:t>
            </a:r>
            <a:r>
              <a:rPr lang="de-DE" baseline="0" dirty="0" err="1" smtClean="0"/>
              <a:t>need</a:t>
            </a:r>
            <a:r>
              <a:rPr lang="de-DE" baseline="0" dirty="0" smtClean="0"/>
              <a:t> a </a:t>
            </a:r>
            <a:r>
              <a:rPr lang="de-DE" baseline="0" dirty="0" err="1" smtClean="0"/>
              <a:t>shorter</a:t>
            </a:r>
            <a:r>
              <a:rPr lang="de-DE" baseline="0" dirty="0" smtClean="0"/>
              <a:t> </a:t>
            </a:r>
            <a:r>
              <a:rPr lang="de-DE" baseline="0" dirty="0" err="1" smtClean="0"/>
              <a:t>pre</a:t>
            </a:r>
            <a:r>
              <a:rPr lang="de-DE" baseline="0" dirty="0" smtClean="0"/>
              <a:t>-bolus time. Also, </a:t>
            </a:r>
            <a:r>
              <a:rPr lang="de-DE" baseline="0" dirty="0" err="1" smtClean="0"/>
              <a:t>setting</a:t>
            </a:r>
            <a:r>
              <a:rPr lang="de-DE" baseline="0" dirty="0" smtClean="0"/>
              <a:t> an aggressive </a:t>
            </a:r>
            <a:r>
              <a:rPr lang="de-DE" baseline="0" dirty="0" err="1" smtClean="0"/>
              <a:t>eating</a:t>
            </a:r>
            <a:r>
              <a:rPr lang="de-DE" baseline="0" dirty="0" smtClean="0"/>
              <a:t> </a:t>
            </a:r>
            <a:r>
              <a:rPr lang="de-DE" baseline="0" dirty="0" err="1" smtClean="0"/>
              <a:t>soon</a:t>
            </a:r>
            <a:r>
              <a:rPr lang="de-DE" baseline="0" dirty="0" smtClean="0"/>
              <a:t> </a:t>
            </a:r>
            <a:r>
              <a:rPr lang="de-DE" baseline="0" dirty="0" err="1" smtClean="0"/>
              <a:t>temporary</a:t>
            </a:r>
            <a:r>
              <a:rPr lang="de-DE" baseline="0" dirty="0" smtClean="0"/>
              <a:t> </a:t>
            </a:r>
            <a:r>
              <a:rPr lang="de-DE" baseline="0" dirty="0" err="1" smtClean="0"/>
              <a:t>target</a:t>
            </a:r>
            <a:r>
              <a:rPr lang="de-DE" baseline="0" dirty="0" smtClean="0"/>
              <a:t> </a:t>
            </a:r>
            <a:r>
              <a:rPr lang="de-DE" baseline="0" dirty="0" err="1" smtClean="0"/>
              <a:t>could</a:t>
            </a:r>
            <a:r>
              <a:rPr lang="de-DE" baseline="0" dirty="0" smtClean="0"/>
              <a:t> </a:t>
            </a:r>
            <a:r>
              <a:rPr lang="de-DE" baseline="0" dirty="0" err="1" smtClean="0"/>
              <a:t>make</a:t>
            </a:r>
            <a:r>
              <a:rPr lang="de-DE" baseline="0" dirty="0" smtClean="0"/>
              <a:t> </a:t>
            </a:r>
            <a:r>
              <a:rPr lang="de-DE" baseline="0" dirty="0" err="1" smtClean="0"/>
              <a:t>you</a:t>
            </a:r>
            <a:r>
              <a:rPr lang="de-DE" baseline="0" dirty="0" smtClean="0"/>
              <a:t> </a:t>
            </a:r>
            <a:r>
              <a:rPr lang="de-DE" baseline="0" dirty="0" err="1" smtClean="0"/>
              <a:t>drift</a:t>
            </a:r>
            <a:r>
              <a:rPr lang="de-DE" baseline="0" dirty="0" smtClean="0"/>
              <a:t> </a:t>
            </a:r>
            <a:r>
              <a:rPr lang="de-DE" baseline="0" dirty="0" err="1" smtClean="0"/>
              <a:t>towards</a:t>
            </a:r>
            <a:r>
              <a:rPr lang="de-DE" baseline="0" dirty="0" smtClean="0"/>
              <a:t> a </a:t>
            </a:r>
            <a:r>
              <a:rPr lang="de-DE" baseline="0" dirty="0" err="1" smtClean="0"/>
              <a:t>hypo</a:t>
            </a:r>
            <a:r>
              <a:rPr lang="de-DE" baseline="0" dirty="0" smtClean="0"/>
              <a:t>, </a:t>
            </a:r>
            <a:r>
              <a:rPr lang="de-DE" baseline="0" dirty="0" err="1" smtClean="0"/>
              <a:t>notably</a:t>
            </a:r>
            <a:r>
              <a:rPr lang="de-DE" baseline="0" dirty="0" smtClean="0"/>
              <a:t> </a:t>
            </a:r>
            <a:r>
              <a:rPr lang="de-DE" baseline="0" dirty="0" err="1" smtClean="0"/>
              <a:t>when</a:t>
            </a:r>
            <a:r>
              <a:rPr lang="de-DE" baseline="0" dirty="0" smtClean="0"/>
              <a:t> </a:t>
            </a:r>
            <a:r>
              <a:rPr lang="de-DE" baseline="0" dirty="0" err="1" smtClean="0"/>
              <a:t>being</a:t>
            </a:r>
            <a:r>
              <a:rPr lang="de-DE" baseline="0" dirty="0" smtClean="0"/>
              <a:t> </a:t>
            </a:r>
            <a:r>
              <a:rPr lang="de-DE" baseline="0" dirty="0" err="1" smtClean="0"/>
              <a:t>active</a:t>
            </a:r>
            <a:r>
              <a:rPr lang="de-DE" baseline="0" dirty="0" smtClean="0"/>
              <a:t> </a:t>
            </a:r>
            <a:r>
              <a:rPr lang="de-DE" baseline="0" dirty="0" err="1" smtClean="0"/>
              <a:t>prior</a:t>
            </a:r>
            <a:r>
              <a:rPr lang="de-DE" baseline="0" dirty="0" smtClean="0"/>
              <a:t> </a:t>
            </a:r>
            <a:r>
              <a:rPr lang="de-DE" baseline="0" dirty="0" err="1" smtClean="0"/>
              <a:t>to</a:t>
            </a:r>
            <a:r>
              <a:rPr lang="de-DE" baseline="0" dirty="0" smtClean="0"/>
              <a:t> </a:t>
            </a:r>
            <a:r>
              <a:rPr lang="de-DE" baseline="0" dirty="0" err="1" smtClean="0"/>
              <a:t>meal</a:t>
            </a:r>
            <a:r>
              <a:rPr lang="de-DE" baseline="0" dirty="0" smtClean="0"/>
              <a:t> </a:t>
            </a:r>
            <a:r>
              <a:rPr lang="de-DE" baseline="0" dirty="0" err="1" smtClean="0"/>
              <a:t>start</a:t>
            </a:r>
            <a:r>
              <a:rPr lang="de-DE" baseline="0" dirty="0" smtClean="0"/>
              <a:t>, </a:t>
            </a:r>
            <a:r>
              <a:rPr lang="de-DE" baseline="0" dirty="0" err="1" smtClean="0"/>
              <a:t>or</a:t>
            </a:r>
            <a:r>
              <a:rPr lang="de-DE" baseline="0" dirty="0" smtClean="0"/>
              <a:t> </a:t>
            </a:r>
            <a:r>
              <a:rPr lang="de-DE" baseline="0" dirty="0" err="1" smtClean="0"/>
              <a:t>if</a:t>
            </a:r>
            <a:r>
              <a:rPr lang="de-DE" baseline="0" dirty="0" smtClean="0"/>
              <a:t> </a:t>
            </a:r>
            <a:r>
              <a:rPr lang="de-DE" baseline="0" dirty="0" err="1" smtClean="0"/>
              <a:t>your</a:t>
            </a:r>
            <a:r>
              <a:rPr lang="de-DE" baseline="0" dirty="0" smtClean="0"/>
              <a:t> ISF </a:t>
            </a:r>
            <a:r>
              <a:rPr lang="de-DE" baseline="0" dirty="0" err="1" smtClean="0"/>
              <a:t>is</a:t>
            </a:r>
            <a:r>
              <a:rPr lang="de-DE" baseline="0" dirty="0" smtClean="0"/>
              <a:t> </a:t>
            </a:r>
            <a:r>
              <a:rPr lang="de-DE" baseline="0" dirty="0" err="1" smtClean="0"/>
              <a:t>set</a:t>
            </a:r>
            <a:r>
              <a:rPr lang="de-DE" baseline="0" dirty="0" smtClean="0"/>
              <a:t> a </a:t>
            </a:r>
            <a:r>
              <a:rPr lang="de-DE" baseline="0" dirty="0" err="1" smtClean="0"/>
              <a:t>bit</a:t>
            </a:r>
            <a:r>
              <a:rPr lang="de-DE" baseline="0" dirty="0" smtClean="0"/>
              <a:t> </a:t>
            </a:r>
            <a:r>
              <a:rPr lang="de-DE" baseline="0" dirty="0" err="1" smtClean="0"/>
              <a:t>too</a:t>
            </a:r>
            <a:r>
              <a:rPr lang="de-DE" baseline="0" dirty="0" smtClean="0"/>
              <a:t> aggressive. </a:t>
            </a:r>
          </a:p>
          <a:p>
            <a:r>
              <a:rPr lang="de-DE" baseline="0" dirty="0" err="1" smtClean="0"/>
              <a:t>Another</a:t>
            </a:r>
            <a:r>
              <a:rPr lang="de-DE" baseline="0" dirty="0" smtClean="0"/>
              <a:t> time-</a:t>
            </a:r>
            <a:r>
              <a:rPr lang="de-DE" baseline="0" dirty="0" err="1" smtClean="0"/>
              <a:t>window</a:t>
            </a:r>
            <a:r>
              <a:rPr lang="de-DE" baseline="0" dirty="0" smtClean="0"/>
              <a:t> in </a:t>
            </a:r>
            <a:r>
              <a:rPr lang="de-DE" baseline="0" dirty="0" err="1" smtClean="0"/>
              <a:t>which</a:t>
            </a:r>
            <a:r>
              <a:rPr lang="de-DE" baseline="0" dirty="0" smtClean="0"/>
              <a:t> </a:t>
            </a:r>
            <a:r>
              <a:rPr lang="de-DE" baseline="0" dirty="0" err="1" smtClean="0"/>
              <a:t>hypoglycemia</a:t>
            </a:r>
            <a:r>
              <a:rPr lang="de-DE" baseline="0" dirty="0" smtClean="0"/>
              <a:t> </a:t>
            </a:r>
            <a:r>
              <a:rPr lang="de-DE" baseline="0" dirty="0" err="1" smtClean="0"/>
              <a:t>could</a:t>
            </a:r>
            <a:r>
              <a:rPr lang="de-DE" baseline="0" dirty="0" smtClean="0"/>
              <a:t> </a:t>
            </a:r>
            <a:r>
              <a:rPr lang="de-DE" baseline="0" dirty="0" err="1" smtClean="0"/>
              <a:t>appear</a:t>
            </a:r>
            <a:r>
              <a:rPr lang="de-DE" baseline="0" dirty="0" smtClean="0"/>
              <a:t> </a:t>
            </a:r>
            <a:r>
              <a:rPr lang="de-DE" baseline="0" dirty="0" err="1" smtClean="0"/>
              <a:t>is</a:t>
            </a:r>
            <a:r>
              <a:rPr lang="de-DE" baseline="0" dirty="0" smtClean="0"/>
              <a:t> </a:t>
            </a:r>
            <a:r>
              <a:rPr lang="de-DE" baseline="0" dirty="0" err="1" smtClean="0"/>
              <a:t>shortly</a:t>
            </a:r>
            <a:r>
              <a:rPr lang="de-DE" baseline="0" dirty="0" smtClean="0"/>
              <a:t> after </a:t>
            </a:r>
            <a:r>
              <a:rPr lang="de-DE" baseline="0" dirty="0" err="1" smtClean="0"/>
              <a:t>the</a:t>
            </a:r>
            <a:r>
              <a:rPr lang="de-DE" baseline="0" dirty="0" smtClean="0"/>
              <a:t> </a:t>
            </a:r>
            <a:r>
              <a:rPr lang="de-DE" baseline="0" dirty="0" err="1" smtClean="0"/>
              <a:t>maximum</a:t>
            </a:r>
            <a:r>
              <a:rPr lang="de-DE" baseline="0" dirty="0" smtClean="0"/>
              <a:t> </a:t>
            </a:r>
            <a:r>
              <a:rPr lang="de-DE" baseline="0" dirty="0" err="1" smtClean="0"/>
              <a:t>activity</a:t>
            </a:r>
            <a:r>
              <a:rPr lang="de-DE" baseline="0" dirty="0" smtClean="0"/>
              <a:t> </a:t>
            </a:r>
            <a:r>
              <a:rPr lang="de-DE" baseline="0" dirty="0" err="1" smtClean="0"/>
              <a:t>of</a:t>
            </a:r>
            <a:r>
              <a:rPr lang="de-DE" baseline="0" dirty="0" smtClean="0"/>
              <a:t> </a:t>
            </a:r>
            <a:r>
              <a:rPr lang="de-DE" baseline="0" dirty="0" err="1" smtClean="0"/>
              <a:t>your</a:t>
            </a:r>
            <a:r>
              <a:rPr lang="de-DE" baseline="0" dirty="0" smtClean="0"/>
              <a:t> </a:t>
            </a:r>
            <a:r>
              <a:rPr lang="de-DE" baseline="0" dirty="0" err="1" smtClean="0"/>
              <a:t>meal</a:t>
            </a:r>
            <a:r>
              <a:rPr lang="de-DE" baseline="0" dirty="0" smtClean="0"/>
              <a:t> </a:t>
            </a:r>
            <a:r>
              <a:rPr lang="de-DE" baseline="0" dirty="0" err="1" smtClean="0"/>
              <a:t>bolus</a:t>
            </a:r>
            <a:r>
              <a:rPr lang="de-DE" baseline="0" dirty="0" smtClean="0"/>
              <a:t>. This </a:t>
            </a:r>
            <a:r>
              <a:rPr lang="de-DE" baseline="0" dirty="0" err="1" smtClean="0"/>
              <a:t>would</a:t>
            </a:r>
            <a:r>
              <a:rPr lang="de-DE" baseline="0" dirty="0" smtClean="0"/>
              <a:t> </a:t>
            </a:r>
            <a:r>
              <a:rPr lang="de-DE" baseline="0" dirty="0" err="1" smtClean="0"/>
              <a:t>point</a:t>
            </a:r>
            <a:r>
              <a:rPr lang="de-DE" baseline="0" dirty="0" smtClean="0"/>
              <a:t> </a:t>
            </a:r>
            <a:r>
              <a:rPr lang="de-DE" baseline="0" dirty="0" err="1" smtClean="0"/>
              <a:t>either</a:t>
            </a:r>
            <a:r>
              <a:rPr lang="de-DE" baseline="0" dirty="0" smtClean="0"/>
              <a:t> </a:t>
            </a:r>
            <a:r>
              <a:rPr lang="de-DE" baseline="0" dirty="0" err="1" smtClean="0"/>
              <a:t>to</a:t>
            </a:r>
            <a:r>
              <a:rPr lang="de-DE" baseline="0" dirty="0" smtClean="0"/>
              <a:t> a </a:t>
            </a:r>
            <a:r>
              <a:rPr lang="de-DE" baseline="0" dirty="0" err="1" smtClean="0"/>
              <a:t>too</a:t>
            </a:r>
            <a:r>
              <a:rPr lang="de-DE" baseline="0" dirty="0" smtClean="0"/>
              <a:t> strong IC (</a:t>
            </a:r>
            <a:r>
              <a:rPr lang="de-DE" baseline="0" dirty="0" err="1" smtClean="0"/>
              <a:t>too</a:t>
            </a:r>
            <a:r>
              <a:rPr lang="de-DE" baseline="0" dirty="0" smtClean="0"/>
              <a:t> </a:t>
            </a:r>
            <a:r>
              <a:rPr lang="de-DE" baseline="0" dirty="0" err="1" smtClean="0"/>
              <a:t>low</a:t>
            </a:r>
            <a:r>
              <a:rPr lang="de-DE" baseline="0" dirty="0" smtClean="0"/>
              <a:t> </a:t>
            </a:r>
            <a:r>
              <a:rPr lang="de-DE" baseline="0" dirty="0" err="1" smtClean="0"/>
              <a:t>of</a:t>
            </a:r>
            <a:r>
              <a:rPr lang="de-DE" baseline="0" dirty="0" smtClean="0"/>
              <a:t> a </a:t>
            </a:r>
            <a:r>
              <a:rPr lang="de-DE" baseline="0" dirty="0" err="1" smtClean="0"/>
              <a:t>numerical</a:t>
            </a:r>
            <a:r>
              <a:rPr lang="de-DE" baseline="0" dirty="0" smtClean="0"/>
              <a:t> </a:t>
            </a:r>
            <a:r>
              <a:rPr lang="de-DE" baseline="0" dirty="0" err="1" smtClean="0"/>
              <a:t>value</a:t>
            </a:r>
            <a:r>
              <a:rPr lang="de-DE" baseline="0" dirty="0" smtClean="0"/>
              <a:t>), </a:t>
            </a:r>
            <a:r>
              <a:rPr lang="de-DE" baseline="0" dirty="0" err="1" smtClean="0"/>
              <a:t>or</a:t>
            </a:r>
            <a:r>
              <a:rPr lang="de-DE" baseline="0" dirty="0" smtClean="0"/>
              <a:t> </a:t>
            </a:r>
            <a:r>
              <a:rPr lang="de-DE" baseline="0" dirty="0" err="1" smtClean="0"/>
              <a:t>to</a:t>
            </a:r>
            <a:r>
              <a:rPr lang="de-DE" baseline="0" dirty="0" smtClean="0"/>
              <a:t> </a:t>
            </a:r>
            <a:r>
              <a:rPr lang="de-DE" baseline="0" dirty="0" err="1" smtClean="0"/>
              <a:t>too</a:t>
            </a:r>
            <a:r>
              <a:rPr lang="de-DE" baseline="0" dirty="0" smtClean="0"/>
              <a:t> </a:t>
            </a:r>
            <a:r>
              <a:rPr lang="de-DE" baseline="0" dirty="0" err="1" smtClean="0"/>
              <a:t>many</a:t>
            </a:r>
            <a:r>
              <a:rPr lang="de-DE" baseline="0" dirty="0" smtClean="0"/>
              <a:t> </a:t>
            </a:r>
            <a:r>
              <a:rPr lang="de-DE" baseline="0" dirty="0" err="1" smtClean="0"/>
              <a:t>carbs</a:t>
            </a:r>
            <a:r>
              <a:rPr lang="de-DE" baseline="0" dirty="0" smtClean="0"/>
              <a:t> </a:t>
            </a:r>
            <a:r>
              <a:rPr lang="de-DE" baseline="0" dirty="0" err="1" smtClean="0"/>
              <a:t>entered</a:t>
            </a:r>
            <a:r>
              <a:rPr lang="de-DE" baseline="0" dirty="0" smtClean="0"/>
              <a:t> in </a:t>
            </a:r>
            <a:r>
              <a:rPr lang="de-DE" baseline="0" dirty="0" err="1" smtClean="0"/>
              <a:t>the</a:t>
            </a:r>
            <a:r>
              <a:rPr lang="de-DE" baseline="0" dirty="0" smtClean="0"/>
              <a:t> </a:t>
            </a:r>
            <a:r>
              <a:rPr lang="de-DE" baseline="0" dirty="0" err="1" smtClean="0"/>
              <a:t>calculator</a:t>
            </a:r>
            <a:r>
              <a:rPr lang="de-DE" baseline="0" dirty="0" smtClean="0"/>
              <a:t> </a:t>
            </a:r>
            <a:r>
              <a:rPr lang="de-DE" baseline="0" dirty="0" err="1" smtClean="0"/>
              <a:t>when</a:t>
            </a:r>
            <a:r>
              <a:rPr lang="de-DE" baseline="0" dirty="0" smtClean="0"/>
              <a:t> </a:t>
            </a:r>
            <a:r>
              <a:rPr lang="de-DE" baseline="0" dirty="0" err="1" smtClean="0"/>
              <a:t>determining</a:t>
            </a:r>
            <a:r>
              <a:rPr lang="de-DE" baseline="0" dirty="0" smtClean="0"/>
              <a:t> </a:t>
            </a:r>
            <a:r>
              <a:rPr lang="de-DE" baseline="0" dirty="0" err="1" smtClean="0"/>
              <a:t>your</a:t>
            </a:r>
            <a:r>
              <a:rPr lang="de-DE" baseline="0" dirty="0" smtClean="0"/>
              <a:t> </a:t>
            </a:r>
            <a:r>
              <a:rPr lang="de-DE" baseline="0" dirty="0" err="1" smtClean="0"/>
              <a:t>bolus</a:t>
            </a:r>
            <a:r>
              <a:rPr lang="de-DE" baseline="0" dirty="0" smtClean="0"/>
              <a:t>. This </a:t>
            </a:r>
            <a:r>
              <a:rPr lang="de-DE" baseline="0" dirty="0" err="1" smtClean="0"/>
              <a:t>is</a:t>
            </a:r>
            <a:r>
              <a:rPr lang="de-DE" baseline="0" dirty="0" smtClean="0"/>
              <a:t> </a:t>
            </a:r>
            <a:r>
              <a:rPr lang="de-DE" baseline="0" dirty="0" err="1" smtClean="0"/>
              <a:t>actually</a:t>
            </a:r>
            <a:r>
              <a:rPr lang="de-DE" baseline="0" dirty="0" smtClean="0"/>
              <a:t> a </a:t>
            </a:r>
            <a:r>
              <a:rPr lang="de-DE" baseline="0" dirty="0" err="1" smtClean="0"/>
              <a:t>common</a:t>
            </a:r>
            <a:r>
              <a:rPr lang="de-DE" baseline="0" dirty="0" smtClean="0"/>
              <a:t> </a:t>
            </a:r>
            <a:r>
              <a:rPr lang="de-DE" baseline="0" dirty="0" err="1" smtClean="0"/>
              <a:t>beginner</a:t>
            </a:r>
            <a:r>
              <a:rPr lang="de-DE" baseline="0" dirty="0" smtClean="0"/>
              <a:t> </a:t>
            </a:r>
            <a:r>
              <a:rPr lang="de-DE" baseline="0" dirty="0" err="1" smtClean="0"/>
              <a:t>mistake</a:t>
            </a:r>
            <a:r>
              <a:rPr lang="de-DE" baseline="0" dirty="0" smtClean="0"/>
              <a:t>, </a:t>
            </a:r>
            <a:r>
              <a:rPr lang="de-DE" baseline="0" dirty="0" err="1" smtClean="0"/>
              <a:t>to</a:t>
            </a:r>
            <a:r>
              <a:rPr lang="de-DE" baseline="0" dirty="0" smtClean="0"/>
              <a:t> </a:t>
            </a:r>
            <a:r>
              <a:rPr lang="de-DE" baseline="0" dirty="0" err="1" smtClean="0"/>
              <a:t>enter</a:t>
            </a:r>
            <a:r>
              <a:rPr lang="de-DE" baseline="0" dirty="0" smtClean="0"/>
              <a:t> all </a:t>
            </a:r>
            <a:r>
              <a:rPr lang="de-DE" baseline="0" dirty="0" err="1" smtClean="0"/>
              <a:t>meal</a:t>
            </a:r>
            <a:r>
              <a:rPr lang="de-DE" baseline="0" dirty="0" smtClean="0"/>
              <a:t> </a:t>
            </a:r>
            <a:r>
              <a:rPr lang="de-DE" baseline="0" dirty="0" err="1" smtClean="0"/>
              <a:t>carbs</a:t>
            </a:r>
            <a:r>
              <a:rPr lang="de-DE" baseline="0" dirty="0" smtClean="0"/>
              <a:t> </a:t>
            </a:r>
            <a:r>
              <a:rPr lang="de-DE" baseline="0" dirty="0" err="1" smtClean="0"/>
              <a:t>there</a:t>
            </a:r>
            <a:r>
              <a:rPr lang="de-DE" baseline="0" dirty="0" smtClean="0"/>
              <a:t>, </a:t>
            </a:r>
            <a:r>
              <a:rPr lang="de-DE" baseline="0" dirty="0" err="1" smtClean="0"/>
              <a:t>regardless</a:t>
            </a:r>
            <a:r>
              <a:rPr lang="de-DE" baseline="0" dirty="0" smtClean="0"/>
              <a:t> </a:t>
            </a:r>
            <a:r>
              <a:rPr lang="de-DE" baseline="0" dirty="0" err="1" smtClean="0"/>
              <a:t>whether</a:t>
            </a:r>
            <a:r>
              <a:rPr lang="de-DE" baseline="0" dirty="0" smtClean="0"/>
              <a:t> </a:t>
            </a:r>
            <a:r>
              <a:rPr lang="de-DE" baseline="0" dirty="0" err="1" smtClean="0"/>
              <a:t>they</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absorbed</a:t>
            </a:r>
            <a:r>
              <a:rPr lang="de-DE" baseline="0" dirty="0" smtClean="0"/>
              <a:t> in </a:t>
            </a:r>
            <a:r>
              <a:rPr lang="de-DE" baseline="0" dirty="0" err="1" smtClean="0"/>
              <a:t>the</a:t>
            </a:r>
            <a:r>
              <a:rPr lang="de-DE" baseline="0" dirty="0" smtClean="0"/>
              <a:t> time </a:t>
            </a:r>
            <a:r>
              <a:rPr lang="de-DE" baseline="0" dirty="0" err="1" smtClean="0"/>
              <a:t>window</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bolus</a:t>
            </a:r>
            <a:r>
              <a:rPr lang="de-DE" baseline="0" dirty="0" smtClean="0"/>
              <a:t> </a:t>
            </a:r>
            <a:r>
              <a:rPr lang="de-DE" baseline="0" dirty="0" err="1" smtClean="0"/>
              <a:t>you</a:t>
            </a:r>
            <a:r>
              <a:rPr lang="de-DE" baseline="0" dirty="0" smtClean="0"/>
              <a:t> </a:t>
            </a:r>
            <a:r>
              <a:rPr lang="de-DE" baseline="0" dirty="0" err="1" smtClean="0"/>
              <a:t>are</a:t>
            </a:r>
            <a:r>
              <a:rPr lang="de-DE" baseline="0" dirty="0" smtClean="0"/>
              <a:t> </a:t>
            </a:r>
            <a:r>
              <a:rPr lang="de-DE" baseline="0" dirty="0" err="1" smtClean="0"/>
              <a:t>giving</a:t>
            </a:r>
            <a:r>
              <a:rPr lang="de-DE" baseline="0" dirty="0" smtClean="0"/>
              <a:t>. So, in </a:t>
            </a:r>
            <a:r>
              <a:rPr lang="de-DE" baseline="0" dirty="0" err="1" smtClean="0"/>
              <a:t>the</a:t>
            </a:r>
            <a:r>
              <a:rPr lang="de-DE" baseline="0" dirty="0" smtClean="0"/>
              <a:t> </a:t>
            </a:r>
            <a:r>
              <a:rPr lang="de-DE" baseline="0" dirty="0" err="1" smtClean="0"/>
              <a:t>future</a:t>
            </a:r>
            <a:r>
              <a:rPr lang="de-DE" baseline="0" dirty="0" smtClean="0"/>
              <a:t>, </a:t>
            </a:r>
            <a:r>
              <a:rPr lang="de-DE" baseline="0" dirty="0" err="1" smtClean="0"/>
              <a:t>limit</a:t>
            </a:r>
            <a:r>
              <a:rPr lang="de-DE" baseline="0" dirty="0" smtClean="0"/>
              <a:t> </a:t>
            </a:r>
            <a:r>
              <a:rPr lang="de-DE" baseline="0" dirty="0" err="1" smtClean="0"/>
              <a:t>the</a:t>
            </a:r>
            <a:r>
              <a:rPr lang="de-DE" baseline="0" dirty="0" smtClean="0"/>
              <a:t> </a:t>
            </a:r>
            <a:r>
              <a:rPr lang="de-DE" baseline="0" dirty="0" err="1" smtClean="0"/>
              <a:t>carb</a:t>
            </a:r>
            <a:r>
              <a:rPr lang="de-DE" baseline="0" dirty="0" smtClean="0"/>
              <a:t> </a:t>
            </a:r>
            <a:r>
              <a:rPr lang="de-DE" baseline="0" dirty="0" err="1" smtClean="0"/>
              <a:t>amount</a:t>
            </a:r>
            <a:r>
              <a:rPr lang="de-DE" baseline="0" dirty="0" smtClean="0"/>
              <a:t> in </a:t>
            </a:r>
            <a:r>
              <a:rPr lang="de-DE" baseline="0" dirty="0" err="1" smtClean="0"/>
              <a:t>the</a:t>
            </a:r>
            <a:r>
              <a:rPr lang="de-DE" baseline="0" dirty="0" smtClean="0"/>
              <a:t> </a:t>
            </a:r>
            <a:r>
              <a:rPr lang="de-DE" baseline="0" dirty="0" err="1" smtClean="0"/>
              <a:t>calculator</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early</a:t>
            </a:r>
            <a:r>
              <a:rPr lang="de-DE" baseline="0" dirty="0" smtClean="0"/>
              <a:t> </a:t>
            </a:r>
            <a:r>
              <a:rPr lang="de-DE" baseline="0" dirty="0" err="1" smtClean="0"/>
              <a:t>or</a:t>
            </a:r>
            <a:r>
              <a:rPr lang="de-DE" baseline="0" dirty="0" smtClean="0"/>
              <a:t> fast </a:t>
            </a:r>
            <a:r>
              <a:rPr lang="de-DE" baseline="0" dirty="0" err="1" smtClean="0"/>
              <a:t>carbs</a:t>
            </a:r>
            <a:r>
              <a:rPr lang="de-DE" baseline="0" dirty="0" smtClean="0"/>
              <a:t> </a:t>
            </a:r>
            <a:r>
              <a:rPr lang="de-DE" baseline="0" dirty="0" err="1" smtClean="0"/>
              <a:t>for</a:t>
            </a:r>
            <a:r>
              <a:rPr lang="de-DE" baseline="0" dirty="0" smtClean="0"/>
              <a:t> </a:t>
            </a:r>
            <a:r>
              <a:rPr lang="de-DE" baseline="0" dirty="0" err="1" smtClean="0"/>
              <a:t>your</a:t>
            </a:r>
            <a:r>
              <a:rPr lang="de-DE" baseline="0" dirty="0" smtClean="0"/>
              <a:t> </a:t>
            </a:r>
            <a:r>
              <a:rPr lang="de-DE" baseline="0" dirty="0" err="1" smtClean="0"/>
              <a:t>bolus</a:t>
            </a:r>
            <a:r>
              <a:rPr lang="de-DE" baseline="0" dirty="0" smtClean="0"/>
              <a:t>; and </a:t>
            </a:r>
            <a:r>
              <a:rPr lang="de-DE" baseline="0" dirty="0" err="1" smtClean="0"/>
              <a:t>reserve</a:t>
            </a:r>
            <a:r>
              <a:rPr lang="de-DE" baseline="0" dirty="0" smtClean="0"/>
              <a:t> </a:t>
            </a:r>
            <a:r>
              <a:rPr lang="de-DE" baseline="0" dirty="0" err="1" smtClean="0"/>
              <a:t>the</a:t>
            </a:r>
            <a:r>
              <a:rPr lang="de-DE" baseline="0" dirty="0" smtClean="0"/>
              <a:t> „</a:t>
            </a:r>
            <a:r>
              <a:rPr lang="de-DE" baseline="0" dirty="0" err="1" smtClean="0"/>
              <a:t>extended</a:t>
            </a:r>
            <a:r>
              <a:rPr lang="de-DE" baseline="0" dirty="0" smtClean="0"/>
              <a:t> </a:t>
            </a:r>
            <a:r>
              <a:rPr lang="de-DE" baseline="0" dirty="0" err="1" smtClean="0"/>
              <a:t>carbs</a:t>
            </a:r>
            <a:r>
              <a:rPr lang="de-DE" baseline="0" dirty="0" smtClean="0"/>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in </a:t>
            </a:r>
            <a:r>
              <a:rPr lang="de-DE" baseline="0" dirty="0" err="1" smtClean="0"/>
              <a:t>the</a:t>
            </a:r>
            <a:r>
              <a:rPr lang="de-DE" baseline="0" dirty="0" smtClean="0"/>
              <a:t> </a:t>
            </a:r>
            <a:r>
              <a:rPr lang="de-DE" baseline="0" dirty="0" err="1" smtClean="0"/>
              <a:t>late</a:t>
            </a:r>
            <a:r>
              <a:rPr lang="de-DE" baseline="0" dirty="0" smtClean="0"/>
              <a:t> </a:t>
            </a:r>
            <a:r>
              <a:rPr lang="de-DE" baseline="0" dirty="0" err="1" smtClean="0"/>
              <a:t>phase</a:t>
            </a:r>
            <a:r>
              <a:rPr lang="de-DE" baseline="0" dirty="0" smtClean="0"/>
              <a:t>. </a:t>
            </a:r>
            <a:r>
              <a:rPr lang="de-DE" baseline="0" dirty="0" err="1" smtClean="0"/>
              <a:t>We</a:t>
            </a:r>
            <a:r>
              <a:rPr lang="de-DE" baseline="0" dirty="0" smtClean="0"/>
              <a:t> will </a:t>
            </a:r>
            <a:r>
              <a:rPr lang="de-DE" baseline="0" dirty="0" err="1" smtClean="0"/>
              <a:t>look</a:t>
            </a:r>
            <a:r>
              <a:rPr lang="de-DE" baseline="0" dirty="0" smtClean="0"/>
              <a:t> </a:t>
            </a:r>
            <a:r>
              <a:rPr lang="de-DE" baseline="0" dirty="0" err="1" smtClean="0"/>
              <a:t>into</a:t>
            </a:r>
            <a:r>
              <a:rPr lang="de-DE" baseline="0" dirty="0" smtClean="0"/>
              <a:t> </a:t>
            </a:r>
            <a:r>
              <a:rPr lang="de-DE" baseline="0" dirty="0" err="1" smtClean="0"/>
              <a:t>this</a:t>
            </a:r>
            <a:r>
              <a:rPr lang="de-DE" baseline="0" dirty="0" smtClean="0"/>
              <a:t> in </a:t>
            </a:r>
            <a:r>
              <a:rPr lang="de-DE" baseline="0" dirty="0" err="1" smtClean="0"/>
              <a:t>detail</a:t>
            </a:r>
            <a:r>
              <a:rPr lang="de-DE" baseline="0" dirty="0" smtClean="0"/>
              <a:t> in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chapter</a:t>
            </a:r>
            <a:r>
              <a:rPr lang="de-DE" baseline="0" dirty="0" smtClean="0"/>
              <a:t>.</a:t>
            </a:r>
          </a:p>
          <a:p>
            <a:r>
              <a:rPr lang="de-DE" baseline="0" dirty="0" err="1" smtClean="0"/>
              <a:t>Regarding</a:t>
            </a:r>
            <a:r>
              <a:rPr lang="de-DE" baseline="0" dirty="0" smtClean="0"/>
              <a:t> </a:t>
            </a:r>
            <a:r>
              <a:rPr lang="de-DE" b="1" baseline="0" dirty="0" err="1" smtClean="0"/>
              <a:t>glucose</a:t>
            </a:r>
            <a:r>
              <a:rPr lang="de-DE" b="1" baseline="0" dirty="0" smtClean="0"/>
              <a:t> </a:t>
            </a:r>
            <a:r>
              <a:rPr lang="de-DE" b="1" baseline="0" dirty="0" err="1" smtClean="0"/>
              <a:t>running</a:t>
            </a:r>
            <a:r>
              <a:rPr lang="de-DE" b="1" baseline="0" dirty="0" smtClean="0"/>
              <a:t> high </a:t>
            </a:r>
            <a:r>
              <a:rPr lang="de-DE" baseline="0" dirty="0" err="1" smtClean="0"/>
              <a:t>beyond</a:t>
            </a:r>
            <a:r>
              <a:rPr lang="de-DE" baseline="0" dirty="0" smtClean="0"/>
              <a:t> 180 mg/dl (</a:t>
            </a:r>
            <a:r>
              <a:rPr lang="de-DE" baseline="0" dirty="0" err="1" smtClean="0"/>
              <a:t>or</a:t>
            </a:r>
            <a:r>
              <a:rPr lang="de-DE" baseline="0" dirty="0" smtClean="0"/>
              <a:t> </a:t>
            </a:r>
            <a:r>
              <a:rPr lang="de-DE" baseline="0" dirty="0" err="1" smtClean="0"/>
              <a:t>even</a:t>
            </a:r>
            <a:r>
              <a:rPr lang="de-DE" baseline="0" dirty="0" smtClean="0"/>
              <a:t> </a:t>
            </a:r>
            <a:r>
              <a:rPr lang="de-DE" baseline="0" dirty="0" err="1" smtClean="0"/>
              <a:t>over</a:t>
            </a:r>
            <a:r>
              <a:rPr lang="de-DE" baseline="0" dirty="0" smtClean="0"/>
              <a:t> 250 mg/dl, </a:t>
            </a:r>
            <a:r>
              <a:rPr lang="de-DE" baseline="0" dirty="0" err="1" smtClean="0"/>
              <a:t>with</a:t>
            </a:r>
            <a:r>
              <a:rPr lang="de-DE" baseline="0" dirty="0" smtClean="0"/>
              <a:t> </a:t>
            </a:r>
            <a:r>
              <a:rPr lang="de-DE" baseline="0" dirty="0" err="1" smtClean="0"/>
              <a:t>meals</a:t>
            </a:r>
            <a:r>
              <a:rPr lang="de-DE" baseline="0" dirty="0" smtClean="0"/>
              <a:t> </a:t>
            </a:r>
            <a:r>
              <a:rPr lang="de-DE" baseline="0" dirty="0" err="1" smtClean="0"/>
              <a:t>rich</a:t>
            </a:r>
            <a:r>
              <a:rPr lang="de-DE" baseline="0" dirty="0" smtClean="0"/>
              <a:t> in high BG </a:t>
            </a:r>
            <a:r>
              <a:rPr lang="de-DE" baseline="0" dirty="0" err="1" smtClean="0"/>
              <a:t>impact</a:t>
            </a:r>
            <a:r>
              <a:rPr lang="de-DE" baseline="0" dirty="0" smtClean="0"/>
              <a:t> </a:t>
            </a:r>
            <a:r>
              <a:rPr lang="de-DE" baseline="0" dirty="0" err="1" smtClean="0"/>
              <a:t>foods</a:t>
            </a:r>
            <a:r>
              <a:rPr lang="de-DE" baseline="0" dirty="0" smtClean="0"/>
              <a:t>, </a:t>
            </a:r>
            <a:r>
              <a:rPr lang="de-DE" baseline="0" dirty="0" err="1" smtClean="0"/>
              <a:t>see</a:t>
            </a:r>
            <a:r>
              <a:rPr lang="de-DE" baseline="0" dirty="0" smtClean="0"/>
              <a:t> p.7): After </a:t>
            </a:r>
            <a:r>
              <a:rPr lang="de-DE" baseline="0" dirty="0" err="1" smtClean="0"/>
              <a:t>excluding</a:t>
            </a:r>
            <a:r>
              <a:rPr lang="de-DE" baseline="0" dirty="0" smtClean="0"/>
              <a:t> an </a:t>
            </a:r>
            <a:r>
              <a:rPr lang="de-DE" baseline="0" dirty="0" err="1" smtClean="0"/>
              <a:t>occlusion</a:t>
            </a:r>
            <a:r>
              <a:rPr lang="de-DE" baseline="0" dirty="0" smtClean="0"/>
              <a:t> </a:t>
            </a:r>
            <a:r>
              <a:rPr lang="de-DE" baseline="0" dirty="0" err="1" smtClean="0"/>
              <a:t>as</a:t>
            </a:r>
            <a:r>
              <a:rPr lang="de-DE" baseline="0" dirty="0" smtClean="0"/>
              <a:t> </a:t>
            </a:r>
            <a:r>
              <a:rPr lang="de-DE" baseline="0" dirty="0" err="1" smtClean="0"/>
              <a:t>the</a:t>
            </a:r>
            <a:r>
              <a:rPr lang="de-DE" baseline="0" dirty="0" smtClean="0"/>
              <a:t> </a:t>
            </a:r>
            <a:r>
              <a:rPr lang="de-DE" baseline="0" dirty="0" err="1" smtClean="0"/>
              <a:t>cause</a:t>
            </a:r>
            <a:r>
              <a:rPr lang="de-DE" baseline="0" dirty="0" smtClean="0"/>
              <a:t> (</a:t>
            </a:r>
            <a:r>
              <a:rPr lang="de-DE" baseline="0" dirty="0" err="1" smtClean="0"/>
              <a:t>this</a:t>
            </a:r>
            <a:r>
              <a:rPr lang="de-DE" baseline="0" dirty="0" smtClean="0"/>
              <a:t> </a:t>
            </a:r>
            <a:r>
              <a:rPr lang="de-DE" baseline="0" dirty="0" err="1" smtClean="0"/>
              <a:t>is</a:t>
            </a:r>
            <a:r>
              <a:rPr lang="de-DE" baseline="0" dirty="0" smtClean="0"/>
              <a:t> not </a:t>
            </a:r>
            <a:r>
              <a:rPr lang="de-DE" baseline="0" dirty="0" err="1" smtClean="0"/>
              <a:t>our</a:t>
            </a:r>
            <a:r>
              <a:rPr lang="de-DE" baseline="0" dirty="0" smtClean="0"/>
              <a:t> </a:t>
            </a:r>
            <a:r>
              <a:rPr lang="de-DE" baseline="0" dirty="0" err="1" smtClean="0"/>
              <a:t>topic</a:t>
            </a:r>
            <a:r>
              <a:rPr lang="de-DE" baseline="0" dirty="0" smtClean="0"/>
              <a:t> </a:t>
            </a:r>
            <a:r>
              <a:rPr lang="de-DE" baseline="0" dirty="0" err="1" smtClean="0"/>
              <a:t>here</a:t>
            </a:r>
            <a:r>
              <a:rPr lang="de-DE" baseline="0" dirty="0" smtClean="0"/>
              <a:t>; </a:t>
            </a:r>
            <a:r>
              <a:rPr lang="de-DE" baseline="0" dirty="0" err="1" smtClean="0"/>
              <a:t>use</a:t>
            </a:r>
            <a:r>
              <a:rPr lang="de-DE" baseline="0" dirty="0" smtClean="0"/>
              <a:t> </a:t>
            </a:r>
            <a:r>
              <a:rPr lang="de-DE" baseline="0" dirty="0" err="1" smtClean="0"/>
              <a:t>search</a:t>
            </a:r>
            <a:r>
              <a:rPr lang="de-DE" baseline="0" dirty="0" smtClean="0"/>
              <a:t> </a:t>
            </a:r>
            <a:r>
              <a:rPr lang="de-DE" baseline="0" dirty="0" err="1" smtClean="0"/>
              <a:t>term</a:t>
            </a:r>
            <a:r>
              <a:rPr lang="de-DE" baseline="0" dirty="0" smtClean="0"/>
              <a:t> </a:t>
            </a:r>
            <a:r>
              <a:rPr lang="de-DE" baseline="0" dirty="0" err="1" smtClean="0"/>
              <a:t>elsewhere</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two</a:t>
            </a:r>
            <a:r>
              <a:rPr lang="de-DE" baseline="0" dirty="0" smtClean="0"/>
              <a:t> </a:t>
            </a:r>
            <a:r>
              <a:rPr lang="de-DE" baseline="0" dirty="0" err="1" smtClean="0"/>
              <a:t>highly</a:t>
            </a:r>
            <a:r>
              <a:rPr lang="de-DE" baseline="0" dirty="0" smtClean="0"/>
              <a:t> </a:t>
            </a:r>
            <a:r>
              <a:rPr lang="de-DE" baseline="0" dirty="0" err="1" smtClean="0"/>
              <a:t>likely</a:t>
            </a:r>
            <a:r>
              <a:rPr lang="de-DE" baseline="0" dirty="0" smtClean="0"/>
              <a:t> </a:t>
            </a:r>
            <a:r>
              <a:rPr lang="de-DE" baseline="0" dirty="0" err="1" smtClean="0"/>
              <a:t>causes</a:t>
            </a:r>
            <a:r>
              <a:rPr lang="de-DE" baseline="0" dirty="0" smtClean="0"/>
              <a:t>, a </a:t>
            </a:r>
            <a:r>
              <a:rPr lang="de-DE" baseline="0" dirty="0" err="1" smtClean="0"/>
              <a:t>too-weak</a:t>
            </a:r>
            <a:r>
              <a:rPr lang="de-DE" baseline="0" dirty="0" smtClean="0"/>
              <a:t> IC, </a:t>
            </a:r>
            <a:r>
              <a:rPr lang="de-DE" baseline="0" dirty="0" err="1" smtClean="0"/>
              <a:t>or</a:t>
            </a:r>
            <a:r>
              <a:rPr lang="de-DE" baseline="0" dirty="0" smtClean="0"/>
              <a:t> </a:t>
            </a:r>
            <a:r>
              <a:rPr lang="de-DE" baseline="0" dirty="0" err="1" smtClean="0"/>
              <a:t>underestimating</a:t>
            </a:r>
            <a:r>
              <a:rPr lang="de-DE" baseline="0" dirty="0" smtClean="0"/>
              <a:t> </a:t>
            </a:r>
            <a:r>
              <a:rPr lang="de-DE" baseline="0" dirty="0" err="1" smtClean="0"/>
              <a:t>your</a:t>
            </a:r>
            <a:r>
              <a:rPr lang="de-DE" baseline="0" dirty="0" smtClean="0"/>
              <a:t> </a:t>
            </a:r>
            <a:r>
              <a:rPr lang="de-DE" baseline="0" dirty="0" err="1" smtClean="0"/>
              <a:t>carbs</a:t>
            </a:r>
            <a:r>
              <a:rPr lang="de-DE" baseline="0" dirty="0" smtClean="0"/>
              <a:t>. </a:t>
            </a:r>
            <a:r>
              <a:rPr lang="de-DE" baseline="0" dirty="0" err="1" smtClean="0"/>
              <a:t>Tweak</a:t>
            </a:r>
            <a:r>
              <a:rPr lang="de-DE" baseline="0" dirty="0" smtClean="0"/>
              <a:t> </a:t>
            </a:r>
            <a:r>
              <a:rPr lang="de-DE" baseline="0" dirty="0" err="1" smtClean="0"/>
              <a:t>your</a:t>
            </a:r>
            <a:r>
              <a:rPr lang="de-DE" baseline="0" dirty="0" smtClean="0"/>
              <a:t> IC </a:t>
            </a:r>
            <a:r>
              <a:rPr lang="de-DE" baseline="0" dirty="0" err="1" smtClean="0"/>
              <a:t>only</a:t>
            </a:r>
            <a:r>
              <a:rPr lang="de-DE" baseline="0" dirty="0" smtClean="0"/>
              <a:t> </a:t>
            </a:r>
            <a:r>
              <a:rPr lang="de-DE" baseline="0" dirty="0" err="1" smtClean="0"/>
              <a:t>if</a:t>
            </a:r>
            <a:r>
              <a:rPr lang="de-DE" baseline="0" dirty="0" smtClean="0"/>
              <a:t> </a:t>
            </a:r>
            <a:r>
              <a:rPr lang="de-DE" baseline="0" dirty="0" err="1" smtClean="0"/>
              <a:t>you</a:t>
            </a:r>
            <a:r>
              <a:rPr lang="de-DE" baseline="0" dirty="0" smtClean="0"/>
              <a:t> </a:t>
            </a:r>
            <a:r>
              <a:rPr lang="de-DE" baseline="0" dirty="0" err="1" smtClean="0"/>
              <a:t>were</a:t>
            </a:r>
            <a:r>
              <a:rPr lang="de-DE" baseline="0" dirty="0" smtClean="0"/>
              <a:t> </a:t>
            </a:r>
            <a:r>
              <a:rPr lang="de-DE" baseline="0" dirty="0" err="1" smtClean="0"/>
              <a:t>able</a:t>
            </a:r>
            <a:r>
              <a:rPr lang="de-DE" baseline="0" dirty="0" smtClean="0"/>
              <a:t> </a:t>
            </a:r>
            <a:r>
              <a:rPr lang="de-DE" baseline="0" dirty="0" err="1" smtClean="0"/>
              <a:t>to</a:t>
            </a:r>
            <a:r>
              <a:rPr lang="de-DE" baseline="0" dirty="0" smtClean="0"/>
              <a:t> </a:t>
            </a:r>
            <a:r>
              <a:rPr lang="de-DE" baseline="0" dirty="0" err="1" smtClean="0"/>
              <a:t>rule</a:t>
            </a:r>
            <a:r>
              <a:rPr lang="de-DE" baseline="0" dirty="0" smtClean="0"/>
              <a:t> out </a:t>
            </a:r>
            <a:r>
              <a:rPr lang="de-DE" baseline="0" dirty="0" err="1" smtClean="0"/>
              <a:t>gross</a:t>
            </a:r>
            <a:r>
              <a:rPr lang="de-DE" baseline="0" dirty="0" smtClean="0"/>
              <a:t> </a:t>
            </a:r>
            <a:r>
              <a:rPr lang="de-DE" baseline="0" dirty="0" err="1" smtClean="0"/>
              <a:t>underestimation</a:t>
            </a:r>
            <a:r>
              <a:rPr lang="de-DE" baseline="0" dirty="0" smtClean="0"/>
              <a:t> </a:t>
            </a:r>
            <a:r>
              <a:rPr lang="de-DE" baseline="0" dirty="0" err="1" smtClean="0"/>
              <a:t>of</a:t>
            </a:r>
            <a:r>
              <a:rPr lang="de-DE" baseline="0" dirty="0" smtClean="0"/>
              <a:t> </a:t>
            </a:r>
            <a:r>
              <a:rPr lang="de-DE" baseline="0" dirty="0" err="1" smtClean="0"/>
              <a:t>carb</a:t>
            </a:r>
            <a:r>
              <a:rPr lang="de-DE" baseline="0" dirty="0" smtClean="0"/>
              <a:t> </a:t>
            </a:r>
            <a:r>
              <a:rPr lang="de-DE" baseline="0" dirty="0" err="1" smtClean="0"/>
              <a:t>amount</a:t>
            </a:r>
            <a:r>
              <a:rPr lang="de-DE" baseline="0" dirty="0" smtClean="0"/>
              <a:t> (</a:t>
            </a:r>
            <a:r>
              <a:rPr lang="de-DE" baseline="0" dirty="0" err="1" smtClean="0"/>
              <a:t>which</a:t>
            </a:r>
            <a:r>
              <a:rPr lang="de-DE" baseline="0" dirty="0" smtClean="0"/>
              <a:t> I </a:t>
            </a:r>
            <a:r>
              <a:rPr lang="de-DE" baseline="0" dirty="0" err="1" smtClean="0"/>
              <a:t>believe</a:t>
            </a:r>
            <a:r>
              <a:rPr lang="de-DE" baseline="0" dirty="0" smtClean="0"/>
              <a:t> </a:t>
            </a:r>
            <a:r>
              <a:rPr lang="de-DE" baseline="0" dirty="0" err="1" smtClean="0"/>
              <a:t>happens</a:t>
            </a:r>
            <a:r>
              <a:rPr lang="de-DE" baseline="0" dirty="0" smtClean="0"/>
              <a:t> </a:t>
            </a:r>
            <a:r>
              <a:rPr lang="de-DE" baseline="0" dirty="0" err="1" smtClean="0"/>
              <a:t>quite</a:t>
            </a:r>
            <a:r>
              <a:rPr lang="de-DE" baseline="0" dirty="0" smtClean="0"/>
              <a:t> </a:t>
            </a:r>
            <a:r>
              <a:rPr lang="de-DE" baseline="0" dirty="0" err="1" smtClean="0"/>
              <a:t>frequently</a:t>
            </a:r>
            <a:r>
              <a:rPr lang="de-DE" baseline="0" dirty="0" smtClean="0"/>
              <a:t> </a:t>
            </a:r>
            <a:r>
              <a:rPr lang="de-DE" baseline="0" dirty="0" err="1" smtClean="0"/>
              <a:t>regarding</a:t>
            </a:r>
            <a:r>
              <a:rPr lang="de-DE" baseline="0" dirty="0" smtClean="0"/>
              <a:t> breakfast </a:t>
            </a:r>
            <a:r>
              <a:rPr lang="de-DE" baseline="0" dirty="0" err="1" smtClean="0"/>
              <a:t>components</a:t>
            </a:r>
            <a:r>
              <a:rPr lang="de-DE" baseline="0" dirty="0" smtClean="0"/>
              <a:t>).</a:t>
            </a:r>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23</a:t>
            </a:fld>
            <a:endParaRPr lang="de-DE"/>
          </a:p>
        </p:txBody>
      </p:sp>
    </p:spTree>
    <p:extLst>
      <p:ext uri="{BB962C8B-B14F-4D97-AF65-F5344CB8AC3E}">
        <p14:creationId xmlns:p14="http://schemas.microsoft.com/office/powerpoint/2010/main" val="475185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As </a:t>
            </a:r>
            <a:r>
              <a:rPr lang="de-DE" dirty="0" err="1" smtClean="0"/>
              <a:t>our</a:t>
            </a:r>
            <a:r>
              <a:rPr lang="de-DE" dirty="0" smtClean="0"/>
              <a:t> </a:t>
            </a:r>
            <a:r>
              <a:rPr lang="de-DE" dirty="0" err="1" smtClean="0"/>
              <a:t>meal</a:t>
            </a:r>
            <a:r>
              <a:rPr lang="de-DE" dirty="0" smtClean="0"/>
              <a:t> </a:t>
            </a:r>
            <a:r>
              <a:rPr lang="de-DE" dirty="0" err="1" smtClean="0"/>
              <a:t>bolus</a:t>
            </a:r>
            <a:r>
              <a:rPr lang="de-DE" dirty="0" smtClean="0"/>
              <a:t> fades</a:t>
            </a:r>
            <a:r>
              <a:rPr lang="de-DE" baseline="0" dirty="0" smtClean="0"/>
              <a:t> out in power, </a:t>
            </a:r>
            <a:r>
              <a:rPr lang="de-DE" baseline="0" dirty="0" err="1" smtClean="0"/>
              <a:t>our</a:t>
            </a:r>
            <a:r>
              <a:rPr lang="de-DE" baseline="0" dirty="0" smtClean="0"/>
              <a:t> </a:t>
            </a:r>
            <a:r>
              <a:rPr lang="de-DE" baseline="0" dirty="0" err="1" smtClean="0"/>
              <a:t>loop</a:t>
            </a:r>
            <a:r>
              <a:rPr lang="de-DE" baseline="0" dirty="0" smtClean="0"/>
              <a:t> must </a:t>
            </a:r>
            <a:r>
              <a:rPr lang="de-DE" baseline="0" dirty="0" err="1" smtClean="0"/>
              <a:t>increasingly</a:t>
            </a:r>
            <a:r>
              <a:rPr lang="de-DE" baseline="0" dirty="0" smtClean="0"/>
              <a:t> </a:t>
            </a:r>
            <a:r>
              <a:rPr lang="de-DE" baseline="0" dirty="0" err="1" smtClean="0"/>
              <a:t>take</a:t>
            </a:r>
            <a:r>
              <a:rPr lang="de-DE" baseline="0" dirty="0" smtClean="0"/>
              <a:t> </a:t>
            </a:r>
            <a:r>
              <a:rPr lang="de-DE" baseline="0" dirty="0" err="1" smtClean="0"/>
              <a:t>charge</a:t>
            </a:r>
            <a:r>
              <a:rPr lang="de-DE" baseline="0" dirty="0" smtClean="0"/>
              <a:t> </a:t>
            </a:r>
            <a:r>
              <a:rPr lang="de-DE" baseline="0" dirty="0" err="1" smtClean="0"/>
              <a:t>to</a:t>
            </a:r>
            <a:r>
              <a:rPr lang="de-DE" baseline="0" dirty="0" smtClean="0"/>
              <a:t> </a:t>
            </a:r>
            <a:r>
              <a:rPr lang="de-DE" baseline="0" dirty="0" err="1" smtClean="0"/>
              <a:t>keep</a:t>
            </a:r>
            <a:r>
              <a:rPr lang="de-DE" baseline="0" dirty="0" smtClean="0"/>
              <a:t> </a:t>
            </a:r>
            <a:r>
              <a:rPr lang="de-DE" baseline="0" dirty="0" err="1" smtClean="0"/>
              <a:t>glucose</a:t>
            </a:r>
            <a:r>
              <a:rPr lang="de-DE" baseline="0" dirty="0" smtClean="0"/>
              <a:t> </a:t>
            </a:r>
            <a:r>
              <a:rPr lang="de-DE" baseline="0" dirty="0" err="1" smtClean="0"/>
              <a:t>under</a:t>
            </a:r>
            <a:r>
              <a:rPr lang="de-DE" baseline="0" dirty="0" smtClean="0"/>
              <a:t> </a:t>
            </a:r>
            <a:r>
              <a:rPr lang="de-DE" baseline="0" dirty="0" err="1" smtClean="0"/>
              <a:t>control</a:t>
            </a:r>
            <a:r>
              <a:rPr lang="de-DE" baseline="0" dirty="0" smtClean="0"/>
              <a:t> </a:t>
            </a:r>
            <a:r>
              <a:rPr lang="de-DE" baseline="0" dirty="0" err="1" smtClean="0"/>
              <a:t>while</a:t>
            </a:r>
            <a:r>
              <a:rPr lang="de-DE" baseline="0" dirty="0" smtClean="0"/>
              <a:t> </a:t>
            </a:r>
            <a:r>
              <a:rPr lang="de-DE" baseline="0" dirty="0" err="1" smtClean="0"/>
              <a:t>being</a:t>
            </a:r>
            <a:r>
              <a:rPr lang="de-DE" baseline="0" dirty="0" smtClean="0"/>
              <a:t> </a:t>
            </a:r>
            <a:r>
              <a:rPr lang="de-DE" baseline="0" dirty="0" err="1" smtClean="0"/>
              <a:t>faced</a:t>
            </a:r>
            <a:r>
              <a:rPr lang="de-DE" baseline="0" dirty="0" smtClean="0"/>
              <a:t> </a:t>
            </a:r>
            <a:r>
              <a:rPr lang="de-DE" baseline="0" dirty="0" err="1" smtClean="0"/>
              <a:t>with</a:t>
            </a:r>
            <a:r>
              <a:rPr lang="de-DE" baseline="0" dirty="0" smtClean="0"/>
              <a:t> a </a:t>
            </a:r>
            <a:r>
              <a:rPr lang="de-DE" baseline="0" dirty="0" err="1" smtClean="0"/>
              <a:t>stream</a:t>
            </a:r>
            <a:r>
              <a:rPr lang="de-DE" baseline="0" dirty="0" smtClean="0"/>
              <a:t> </a:t>
            </a:r>
            <a:r>
              <a:rPr lang="de-DE" baseline="0" dirty="0" err="1" smtClean="0"/>
              <a:t>of</a:t>
            </a:r>
            <a:r>
              <a:rPr lang="de-DE" baseline="0" dirty="0" smtClean="0"/>
              <a:t> </a:t>
            </a:r>
            <a:r>
              <a:rPr lang="de-DE" baseline="0" dirty="0" err="1" smtClean="0"/>
              <a:t>late</a:t>
            </a:r>
            <a:r>
              <a:rPr lang="de-DE" baseline="0" dirty="0" smtClean="0"/>
              <a:t> </a:t>
            </a:r>
            <a:r>
              <a:rPr lang="de-DE" baseline="0" dirty="0" err="1" smtClean="0"/>
              <a:t>carbs</a:t>
            </a:r>
            <a:r>
              <a:rPr lang="de-DE" baseline="0" dirty="0" smtClean="0"/>
              <a:t> and </a:t>
            </a:r>
            <a:r>
              <a:rPr lang="de-DE" baseline="0" dirty="0" err="1" smtClean="0"/>
              <a:t>sometimes</a:t>
            </a:r>
            <a:r>
              <a:rPr lang="de-DE" baseline="0" dirty="0" smtClean="0"/>
              <a:t> </a:t>
            </a:r>
            <a:r>
              <a:rPr lang="de-DE" baseline="0" dirty="0" err="1" smtClean="0"/>
              <a:t>ugly</a:t>
            </a:r>
            <a:r>
              <a:rPr lang="de-DE" baseline="0" dirty="0" smtClean="0"/>
              <a:t> </a:t>
            </a:r>
            <a:r>
              <a:rPr lang="de-DE" baseline="0" dirty="0" err="1" smtClean="0"/>
              <a:t>effects</a:t>
            </a:r>
            <a:r>
              <a:rPr lang="de-DE" baseline="0" dirty="0" smtClean="0"/>
              <a:t> </a:t>
            </a:r>
            <a:r>
              <a:rPr lang="de-DE" baseline="0" dirty="0" err="1" smtClean="0"/>
              <a:t>from</a:t>
            </a:r>
            <a:r>
              <a:rPr lang="de-DE" baseline="0" dirty="0" smtClean="0"/>
              <a:t> so-</a:t>
            </a:r>
            <a:r>
              <a:rPr lang="de-DE" baseline="0" dirty="0" err="1" smtClean="0"/>
              <a:t>called</a:t>
            </a:r>
            <a:r>
              <a:rPr lang="de-DE" baseline="0" dirty="0" smtClean="0"/>
              <a:t> FPUs (</a:t>
            </a:r>
            <a:r>
              <a:rPr lang="de-DE" baseline="0" dirty="0" err="1" smtClean="0"/>
              <a:t>fat</a:t>
            </a:r>
            <a:r>
              <a:rPr lang="de-DE" baseline="0" dirty="0" smtClean="0"/>
              <a:t> and </a:t>
            </a:r>
            <a:r>
              <a:rPr lang="de-DE" baseline="0" dirty="0" err="1" smtClean="0"/>
              <a:t>protein</a:t>
            </a:r>
            <a:r>
              <a:rPr lang="de-DE" baseline="0" dirty="0" smtClean="0"/>
              <a:t> </a:t>
            </a:r>
            <a:r>
              <a:rPr lang="de-DE" baseline="0" dirty="0" err="1" smtClean="0"/>
              <a:t>units</a:t>
            </a:r>
            <a:r>
              <a:rPr lang="de-DE" baseline="0" dirty="0" smtClean="0"/>
              <a:t>).</a:t>
            </a:r>
          </a:p>
          <a:p>
            <a:r>
              <a:rPr lang="de-DE" baseline="0" dirty="0" err="1" smtClean="0"/>
              <a:t>Besides</a:t>
            </a:r>
            <a:r>
              <a:rPr lang="de-DE" baseline="0" dirty="0" smtClean="0"/>
              <a:t> </a:t>
            </a:r>
            <a:r>
              <a:rPr lang="de-DE" baseline="0" dirty="0" err="1" smtClean="0"/>
              <a:t>it</a:t>
            </a:r>
            <a:r>
              <a:rPr lang="de-DE" baseline="0" dirty="0" smtClean="0"/>
              <a:t> </a:t>
            </a:r>
            <a:r>
              <a:rPr lang="de-DE" baseline="0" dirty="0" err="1" smtClean="0"/>
              <a:t>being</a:t>
            </a:r>
            <a:r>
              <a:rPr lang="de-DE" baseline="0" dirty="0" smtClean="0"/>
              <a:t> a </a:t>
            </a:r>
            <a:r>
              <a:rPr lang="de-DE" baseline="0" dirty="0" err="1" smtClean="0"/>
              <a:t>principal</a:t>
            </a:r>
            <a:r>
              <a:rPr lang="de-DE" baseline="0" dirty="0" smtClean="0"/>
              <a:t> </a:t>
            </a:r>
            <a:r>
              <a:rPr lang="de-DE" baseline="0" dirty="0" err="1" smtClean="0"/>
              <a:t>challenge</a:t>
            </a:r>
            <a:r>
              <a:rPr lang="de-DE" baseline="0" dirty="0" smtClean="0"/>
              <a:t>, </a:t>
            </a:r>
            <a:r>
              <a:rPr lang="de-DE" baseline="0" dirty="0" err="1" smtClean="0"/>
              <a:t>to</a:t>
            </a:r>
            <a:r>
              <a:rPr lang="de-DE" baseline="0" dirty="0" smtClean="0"/>
              <a:t> </a:t>
            </a:r>
            <a:r>
              <a:rPr lang="de-DE" baseline="0" dirty="0" err="1" smtClean="0"/>
              <a:t>provide</a:t>
            </a:r>
            <a:r>
              <a:rPr lang="de-DE" baseline="0" dirty="0" smtClean="0"/>
              <a:t> </a:t>
            </a:r>
            <a:r>
              <a:rPr lang="de-DE" baseline="0" dirty="0" err="1" smtClean="0"/>
              <a:t>seemless</a:t>
            </a:r>
            <a:r>
              <a:rPr lang="de-DE" baseline="0" dirty="0" smtClean="0"/>
              <a:t> </a:t>
            </a:r>
            <a:r>
              <a:rPr lang="de-DE" baseline="0" dirty="0" err="1" smtClean="0"/>
              <a:t>performance</a:t>
            </a:r>
            <a:r>
              <a:rPr lang="de-DE" baseline="0" dirty="0" smtClean="0"/>
              <a:t> </a:t>
            </a:r>
            <a:r>
              <a:rPr lang="de-DE" baseline="0" dirty="0" err="1" smtClean="0"/>
              <a:t>when</a:t>
            </a:r>
            <a:r>
              <a:rPr lang="de-DE" baseline="0" dirty="0" smtClean="0"/>
              <a:t> </a:t>
            </a:r>
            <a:r>
              <a:rPr lang="de-DE" baseline="0" dirty="0" err="1" smtClean="0"/>
              <a:t>management</a:t>
            </a:r>
            <a:r>
              <a:rPr lang="de-DE" baseline="0" dirty="0" smtClean="0"/>
              <a:t> </a:t>
            </a:r>
            <a:r>
              <a:rPr lang="de-DE" baseline="0" dirty="0" err="1" smtClean="0"/>
              <a:t>totally</a:t>
            </a:r>
            <a:r>
              <a:rPr lang="de-DE" baseline="0" dirty="0" smtClean="0"/>
              <a:t> </a:t>
            </a:r>
            <a:r>
              <a:rPr lang="de-DE" baseline="0" dirty="0" err="1" smtClean="0"/>
              <a:t>changes</a:t>
            </a:r>
            <a:r>
              <a:rPr lang="de-DE" baseline="0" dirty="0" smtClean="0"/>
              <a:t> (</a:t>
            </a:r>
            <a:r>
              <a:rPr lang="de-DE" baseline="0" dirty="0" err="1" smtClean="0"/>
              <a:t>from</a:t>
            </a:r>
            <a:r>
              <a:rPr lang="de-DE" baseline="0" dirty="0" smtClean="0"/>
              <a:t> </a:t>
            </a:r>
            <a:r>
              <a:rPr lang="de-DE" baseline="0" dirty="0" err="1" smtClean="0"/>
              <a:t>you</a:t>
            </a:r>
            <a:r>
              <a:rPr lang="de-DE" baseline="0" dirty="0" smtClean="0"/>
              <a:t> in </a:t>
            </a:r>
            <a:r>
              <a:rPr lang="de-DE" baseline="0" dirty="0" err="1" smtClean="0"/>
              <a:t>the</a:t>
            </a:r>
            <a:r>
              <a:rPr lang="de-DE" baseline="0" dirty="0" smtClean="0"/>
              <a:t> </a:t>
            </a:r>
            <a:r>
              <a:rPr lang="de-DE" baseline="0" dirty="0" err="1" smtClean="0"/>
              <a:t>driver‘s</a:t>
            </a:r>
            <a:r>
              <a:rPr lang="de-DE" baseline="0" dirty="0" smtClean="0"/>
              <a:t> </a:t>
            </a:r>
            <a:r>
              <a:rPr lang="de-DE" baseline="0" dirty="0" err="1" smtClean="0"/>
              <a:t>seat</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a:t>
            </a:r>
            <a:r>
              <a:rPr lang="de-DE" baseline="0" dirty="0" err="1" smtClean="0"/>
              <a:t>we</a:t>
            </a:r>
            <a:r>
              <a:rPr lang="de-DE" baseline="0" dirty="0" smtClean="0"/>
              <a:t> </a:t>
            </a:r>
            <a:r>
              <a:rPr lang="de-DE" baseline="0" dirty="0" err="1" smtClean="0"/>
              <a:t>specifically</a:t>
            </a:r>
            <a:r>
              <a:rPr lang="de-DE" baseline="0" dirty="0" smtClean="0"/>
              <a:t> </a:t>
            </a:r>
            <a:r>
              <a:rPr lang="de-DE" baseline="0" dirty="0" err="1" smtClean="0"/>
              <a:t>have</a:t>
            </a:r>
            <a:r>
              <a:rPr lang="de-DE" baseline="0" dirty="0" smtClean="0"/>
              <a:t> </a:t>
            </a:r>
            <a:r>
              <a:rPr lang="de-DE" baseline="0" dirty="0" err="1" smtClean="0"/>
              <a:t>the</a:t>
            </a:r>
            <a:r>
              <a:rPr lang="de-DE" baseline="0" dirty="0" smtClean="0"/>
              <a:t> </a:t>
            </a:r>
            <a:r>
              <a:rPr lang="de-DE" baseline="0" dirty="0" err="1" smtClean="0"/>
              <a:t>following</a:t>
            </a:r>
            <a:r>
              <a:rPr lang="de-DE" baseline="0" dirty="0" smtClean="0"/>
              <a:t> </a:t>
            </a:r>
            <a:r>
              <a:rPr lang="de-DE" baseline="0" dirty="0" err="1" smtClean="0"/>
              <a:t>issues</a:t>
            </a:r>
            <a:r>
              <a:rPr lang="de-DE" baseline="0" dirty="0" smtClean="0"/>
              <a:t>.</a:t>
            </a:r>
          </a:p>
          <a:p>
            <a:r>
              <a:rPr lang="de-DE" baseline="0" dirty="0" smtClean="0"/>
              <a:t>„As a </a:t>
            </a:r>
            <a:r>
              <a:rPr lang="de-DE" baseline="0" dirty="0" err="1" smtClean="0"/>
              <a:t>measure</a:t>
            </a:r>
            <a:r>
              <a:rPr lang="de-DE" baseline="0" dirty="0" smtClean="0"/>
              <a:t> </a:t>
            </a:r>
            <a:r>
              <a:rPr lang="de-DE" baseline="0" dirty="0" err="1" smtClean="0"/>
              <a:t>of</a:t>
            </a:r>
            <a:r>
              <a:rPr lang="de-DE" baseline="0" dirty="0" smtClean="0"/>
              <a:t> </a:t>
            </a:r>
            <a:r>
              <a:rPr lang="de-DE" baseline="0" dirty="0" err="1" smtClean="0"/>
              <a:t>courtesy</a:t>
            </a:r>
            <a:r>
              <a:rPr lang="de-DE" baseline="0" dirty="0" smtClean="0"/>
              <a:t>“ </a:t>
            </a:r>
            <a:r>
              <a:rPr lang="de-DE" baseline="0" dirty="0" err="1" smtClean="0"/>
              <a:t>we</a:t>
            </a:r>
            <a:r>
              <a:rPr lang="de-DE" baseline="0" dirty="0" smtClean="0"/>
              <a:t> </a:t>
            </a:r>
            <a:r>
              <a:rPr lang="de-DE" baseline="0" dirty="0" err="1" smtClean="0"/>
              <a:t>should</a:t>
            </a:r>
            <a:r>
              <a:rPr lang="de-DE" baseline="0" dirty="0" smtClean="0"/>
              <a:t> not </a:t>
            </a:r>
            <a:r>
              <a:rPr lang="de-DE" baseline="0" dirty="0" err="1" smtClean="0"/>
              <a:t>hand</a:t>
            </a:r>
            <a:r>
              <a:rPr lang="de-DE" baseline="0" dirty="0" smtClean="0"/>
              <a:t> </a:t>
            </a:r>
            <a:r>
              <a:rPr lang="de-DE" baseline="0" dirty="0" err="1" smtClean="0"/>
              <a:t>over</a:t>
            </a:r>
            <a:r>
              <a:rPr lang="de-DE" baseline="0" dirty="0" smtClean="0"/>
              <a:t> </a:t>
            </a:r>
            <a:r>
              <a:rPr lang="de-DE" baseline="0" dirty="0" err="1" smtClean="0"/>
              <a:t>to</a:t>
            </a:r>
            <a:r>
              <a:rPr lang="de-DE" baseline="0" dirty="0" smtClean="0"/>
              <a:t> </a:t>
            </a:r>
            <a:r>
              <a:rPr lang="de-DE" baseline="0" dirty="0" err="1" smtClean="0"/>
              <a:t>our</a:t>
            </a:r>
            <a:r>
              <a:rPr lang="de-DE" baseline="0" dirty="0" smtClean="0"/>
              <a:t> </a:t>
            </a:r>
            <a:r>
              <a:rPr lang="de-DE" baseline="0" dirty="0" err="1" smtClean="0"/>
              <a:t>loop</a:t>
            </a:r>
            <a:r>
              <a:rPr lang="de-DE" baseline="0" dirty="0" smtClean="0"/>
              <a:t> </a:t>
            </a:r>
            <a:r>
              <a:rPr lang="de-DE" baseline="0" dirty="0" err="1" smtClean="0"/>
              <a:t>with</a:t>
            </a:r>
            <a:r>
              <a:rPr lang="de-DE" baseline="0" dirty="0" smtClean="0"/>
              <a:t> </a:t>
            </a:r>
            <a:r>
              <a:rPr lang="de-DE" baseline="0" dirty="0" err="1" smtClean="0"/>
              <a:t>ridiculously</a:t>
            </a:r>
            <a:r>
              <a:rPr lang="de-DE" baseline="0" dirty="0" smtClean="0"/>
              <a:t> high </a:t>
            </a:r>
            <a:r>
              <a:rPr lang="de-DE" baseline="0" dirty="0" err="1" smtClean="0"/>
              <a:t>glucose</a:t>
            </a:r>
            <a:r>
              <a:rPr lang="de-DE" baseline="0" dirty="0" smtClean="0"/>
              <a:t> </a:t>
            </a:r>
            <a:r>
              <a:rPr lang="de-DE" baseline="0" dirty="0" err="1" smtClean="0"/>
              <a:t>value</a:t>
            </a:r>
            <a:r>
              <a:rPr lang="de-DE" baseline="0" dirty="0" smtClean="0"/>
              <a:t> </a:t>
            </a:r>
            <a:r>
              <a:rPr lang="de-DE" baseline="0" dirty="0" err="1" smtClean="0"/>
              <a:t>towards</a:t>
            </a:r>
            <a:r>
              <a:rPr lang="de-DE" baseline="0" dirty="0" smtClean="0"/>
              <a:t> </a:t>
            </a:r>
            <a:r>
              <a:rPr lang="de-DE" baseline="0" dirty="0" err="1" smtClean="0"/>
              <a:t>the</a:t>
            </a:r>
            <a:r>
              <a:rPr lang="de-DE" baseline="0" dirty="0" smtClean="0"/>
              <a:t> end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early</a:t>
            </a:r>
            <a:r>
              <a:rPr lang="de-DE" baseline="0" dirty="0" smtClean="0"/>
              <a:t> </a:t>
            </a:r>
            <a:r>
              <a:rPr lang="de-DE" baseline="0" dirty="0" err="1" smtClean="0"/>
              <a:t>phase</a:t>
            </a:r>
            <a:r>
              <a:rPr lang="de-DE" baseline="0" dirty="0" smtClean="0"/>
              <a:t> (</a:t>
            </a:r>
            <a:r>
              <a:rPr lang="de-DE" baseline="0" dirty="0" err="1" smtClean="0"/>
              <a:t>see</a:t>
            </a:r>
            <a:r>
              <a:rPr lang="de-DE" baseline="0" dirty="0" smtClean="0"/>
              <a:t> last </a:t>
            </a:r>
            <a:r>
              <a:rPr lang="de-DE" baseline="0" dirty="0" err="1" smtClean="0"/>
              <a:t>two</a:t>
            </a:r>
            <a:r>
              <a:rPr lang="de-DE" baseline="0" dirty="0" smtClean="0"/>
              <a:t> </a:t>
            </a:r>
            <a:r>
              <a:rPr lang="de-DE" baseline="0" dirty="0" err="1" smtClean="0"/>
              <a:t>lines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table</a:t>
            </a:r>
            <a:r>
              <a:rPr lang="de-DE" baseline="0" dirty="0" smtClean="0"/>
              <a:t> on </a:t>
            </a:r>
            <a:r>
              <a:rPr lang="de-DE" baseline="0" dirty="0" err="1" smtClean="0"/>
              <a:t>the</a:t>
            </a:r>
            <a:r>
              <a:rPr lang="de-DE" baseline="0" dirty="0" smtClean="0"/>
              <a:t> </a:t>
            </a:r>
            <a:r>
              <a:rPr lang="de-DE" baseline="0" dirty="0" err="1" smtClean="0"/>
              <a:t>preceding</a:t>
            </a:r>
            <a:r>
              <a:rPr lang="de-DE" baseline="0" dirty="0" smtClean="0"/>
              <a:t> </a:t>
            </a:r>
            <a:r>
              <a:rPr lang="de-DE" baseline="0" dirty="0" err="1" smtClean="0"/>
              <a:t>page</a:t>
            </a:r>
            <a:r>
              <a:rPr lang="de-DE" baseline="0" dirty="0" smtClean="0"/>
              <a:t>). The </a:t>
            </a:r>
            <a:r>
              <a:rPr lang="de-DE" baseline="0" dirty="0" err="1" smtClean="0"/>
              <a:t>loop</a:t>
            </a:r>
            <a:r>
              <a:rPr lang="de-DE" baseline="0" dirty="0" smtClean="0"/>
              <a:t> </a:t>
            </a:r>
            <a:r>
              <a:rPr lang="de-DE" baseline="0" dirty="0" err="1" smtClean="0"/>
              <a:t>is</a:t>
            </a:r>
            <a:r>
              <a:rPr lang="de-DE" baseline="0" dirty="0" smtClean="0"/>
              <a:t> </a:t>
            </a:r>
            <a:r>
              <a:rPr lang="de-DE" baseline="0" dirty="0" err="1" smtClean="0"/>
              <a:t>faced</a:t>
            </a:r>
            <a:r>
              <a:rPr lang="de-DE" baseline="0" dirty="0" smtClean="0"/>
              <a:t> </a:t>
            </a:r>
            <a:r>
              <a:rPr lang="de-DE" baseline="0" dirty="0" err="1" smtClean="0"/>
              <a:t>with</a:t>
            </a:r>
            <a:r>
              <a:rPr lang="de-DE" baseline="0" dirty="0" smtClean="0"/>
              <a:t> a </a:t>
            </a:r>
            <a:r>
              <a:rPr lang="de-DE" baseline="0" dirty="0" err="1" smtClean="0"/>
              <a:t>tough</a:t>
            </a:r>
            <a:r>
              <a:rPr lang="de-DE" baseline="0" dirty="0" smtClean="0"/>
              <a:t> </a:t>
            </a:r>
            <a:r>
              <a:rPr lang="de-DE" baseline="0" dirty="0" err="1" smtClean="0"/>
              <a:t>job</a:t>
            </a:r>
            <a:r>
              <a:rPr lang="de-DE" baseline="0" dirty="0" smtClean="0"/>
              <a:t> </a:t>
            </a:r>
            <a:r>
              <a:rPr lang="de-DE" baseline="0" dirty="0" err="1" smtClean="0"/>
              <a:t>anyways</a:t>
            </a:r>
            <a:r>
              <a:rPr lang="de-DE" baseline="0" dirty="0" smtClean="0"/>
              <a:t>:</a:t>
            </a:r>
          </a:p>
          <a:p>
            <a:r>
              <a:rPr lang="de-DE" sz="1200" dirty="0" smtClean="0"/>
              <a:t>In </a:t>
            </a:r>
            <a:r>
              <a:rPr lang="de-DE" sz="1200" dirty="0" err="1" smtClean="0"/>
              <a:t>response</a:t>
            </a:r>
            <a:r>
              <a:rPr lang="de-DE" sz="1200" dirty="0" smtClean="0"/>
              <a:t> </a:t>
            </a:r>
            <a:r>
              <a:rPr lang="de-DE" sz="1200" dirty="0" err="1" smtClean="0"/>
              <a:t>to</a:t>
            </a:r>
            <a:r>
              <a:rPr lang="de-DE" sz="1200" dirty="0" smtClean="0"/>
              <a:t> </a:t>
            </a:r>
            <a:r>
              <a:rPr lang="de-DE" sz="1200" dirty="0" err="1" smtClean="0"/>
              <a:t>our</a:t>
            </a:r>
            <a:r>
              <a:rPr lang="de-DE" sz="1200" dirty="0" smtClean="0"/>
              <a:t> </a:t>
            </a:r>
            <a:r>
              <a:rPr lang="de-DE" sz="1200" dirty="0" err="1" smtClean="0"/>
              <a:t>bolus</a:t>
            </a:r>
            <a:r>
              <a:rPr lang="de-DE" sz="1200" dirty="0" smtClean="0"/>
              <a:t>, </a:t>
            </a:r>
            <a:r>
              <a:rPr lang="de-DE" sz="1200" dirty="0" err="1" smtClean="0"/>
              <a:t>the</a:t>
            </a:r>
            <a:r>
              <a:rPr lang="de-DE" sz="1200" dirty="0" smtClean="0"/>
              <a:t> </a:t>
            </a:r>
            <a:r>
              <a:rPr lang="de-DE" sz="1200" dirty="0" err="1" smtClean="0"/>
              <a:t>loop‘s</a:t>
            </a:r>
            <a:r>
              <a:rPr lang="de-DE" sz="1200" dirty="0" smtClean="0"/>
              <a:t> </a:t>
            </a:r>
            <a:r>
              <a:rPr lang="de-DE" sz="1200" dirty="0" err="1" smtClean="0"/>
              <a:t>safety</a:t>
            </a:r>
            <a:r>
              <a:rPr lang="de-DE" sz="1200" dirty="0" smtClean="0"/>
              <a:t> </a:t>
            </a:r>
            <a:r>
              <a:rPr lang="de-DE" sz="1200" dirty="0" err="1" smtClean="0"/>
              <a:t>system</a:t>
            </a:r>
            <a:r>
              <a:rPr lang="de-DE" sz="1200" dirty="0" smtClean="0"/>
              <a:t> </a:t>
            </a:r>
            <a:r>
              <a:rPr lang="de-DE" sz="1200" dirty="0" err="1" smtClean="0"/>
              <a:t>took</a:t>
            </a:r>
            <a:r>
              <a:rPr lang="de-DE" sz="1200" dirty="0" smtClean="0"/>
              <a:t> </a:t>
            </a:r>
            <a:r>
              <a:rPr lang="de-DE" sz="1200" dirty="0" err="1" smtClean="0"/>
              <a:t>away</a:t>
            </a:r>
            <a:r>
              <a:rPr lang="de-DE" sz="1200" dirty="0" smtClean="0"/>
              <a:t> large </a:t>
            </a:r>
            <a:r>
              <a:rPr lang="de-DE" sz="1200" dirty="0" err="1" smtClean="0"/>
              <a:t>part</a:t>
            </a:r>
            <a:r>
              <a:rPr lang="de-DE" sz="1200" dirty="0" smtClean="0"/>
              <a:t> </a:t>
            </a:r>
            <a:r>
              <a:rPr lang="de-DE" sz="1200" dirty="0" err="1" smtClean="0"/>
              <a:t>of</a:t>
            </a:r>
            <a:r>
              <a:rPr lang="de-DE" sz="1200" dirty="0" smtClean="0"/>
              <a:t> </a:t>
            </a:r>
            <a:r>
              <a:rPr lang="de-DE" sz="1200" dirty="0" err="1" smtClean="0"/>
              <a:t>the</a:t>
            </a:r>
            <a:r>
              <a:rPr lang="de-DE" sz="1200" dirty="0" smtClean="0"/>
              <a:t> basal </a:t>
            </a:r>
            <a:r>
              <a:rPr lang="de-DE" sz="1200" dirty="0" err="1" smtClean="0"/>
              <a:t>needs</a:t>
            </a:r>
            <a:r>
              <a:rPr lang="de-DE" sz="1200" dirty="0" smtClean="0"/>
              <a:t> </a:t>
            </a:r>
            <a:r>
              <a:rPr lang="de-DE" sz="1200" dirty="0" err="1" smtClean="0"/>
              <a:t>for</a:t>
            </a:r>
            <a:r>
              <a:rPr lang="de-DE" sz="1200" dirty="0" smtClean="0"/>
              <a:t> </a:t>
            </a:r>
            <a:r>
              <a:rPr lang="de-DE" sz="1200" dirty="0" err="1" smtClean="0"/>
              <a:t>the</a:t>
            </a:r>
            <a:r>
              <a:rPr lang="de-DE" sz="1200" dirty="0" smtClean="0"/>
              <a:t> </a:t>
            </a:r>
            <a:r>
              <a:rPr lang="de-DE" sz="1200" dirty="0" err="1" smtClean="0"/>
              <a:t>coming</a:t>
            </a:r>
            <a:r>
              <a:rPr lang="de-DE" sz="1200" dirty="0" smtClean="0"/>
              <a:t> </a:t>
            </a:r>
            <a:r>
              <a:rPr lang="de-DE" sz="1200" dirty="0" err="1" smtClean="0"/>
              <a:t>hours</a:t>
            </a:r>
            <a:r>
              <a:rPr lang="de-DE" baseline="0" dirty="0" smtClean="0"/>
              <a:t>. The </a:t>
            </a:r>
            <a:r>
              <a:rPr lang="de-DE" baseline="0" dirty="0" err="1" smtClean="0"/>
              <a:t>resulting</a:t>
            </a:r>
            <a:r>
              <a:rPr lang="de-DE" baseline="0" dirty="0" smtClean="0"/>
              <a:t> lack </a:t>
            </a:r>
            <a:r>
              <a:rPr lang="de-DE" baseline="0" dirty="0" err="1" smtClean="0"/>
              <a:t>of</a:t>
            </a:r>
            <a:r>
              <a:rPr lang="de-DE" baseline="0" dirty="0" smtClean="0"/>
              <a:t> </a:t>
            </a:r>
            <a:r>
              <a:rPr lang="de-DE" baseline="0" dirty="0" err="1" smtClean="0"/>
              <a:t>insulin</a:t>
            </a:r>
            <a:r>
              <a:rPr lang="de-DE" baseline="0" dirty="0" smtClean="0"/>
              <a:t> </a:t>
            </a:r>
            <a:r>
              <a:rPr lang="de-DE" baseline="0" dirty="0" err="1" smtClean="0"/>
              <a:t>activity</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further</a:t>
            </a:r>
            <a:r>
              <a:rPr lang="de-DE" baseline="0" dirty="0" smtClean="0"/>
              <a:t> </a:t>
            </a:r>
            <a:r>
              <a:rPr lang="de-DE" baseline="0" dirty="0" err="1" smtClean="0"/>
              <a:t>aggravated</a:t>
            </a:r>
            <a:r>
              <a:rPr lang="de-DE" baseline="0" dirty="0" smtClean="0"/>
              <a:t>  </a:t>
            </a:r>
            <a:r>
              <a:rPr lang="de-DE" baseline="0" dirty="0" err="1" smtClean="0"/>
              <a:t>by</a:t>
            </a:r>
            <a:r>
              <a:rPr lang="de-DE" baseline="0" dirty="0" smtClean="0"/>
              <a:t> </a:t>
            </a:r>
            <a:r>
              <a:rPr lang="de-DE" baseline="0" dirty="0" err="1" smtClean="0"/>
              <a:t>pre-bolussing</a:t>
            </a:r>
            <a:r>
              <a:rPr lang="de-DE" baseline="0" dirty="0" smtClean="0"/>
              <a:t>, </a:t>
            </a:r>
            <a:r>
              <a:rPr lang="de-DE" baseline="0" dirty="0" err="1" smtClean="0"/>
              <a:t>which</a:t>
            </a:r>
            <a:r>
              <a:rPr lang="de-DE" baseline="0" dirty="0" smtClean="0"/>
              <a:t> </a:t>
            </a:r>
            <a:r>
              <a:rPr lang="de-DE" baseline="0" dirty="0" err="1" smtClean="0"/>
              <a:t>leads</a:t>
            </a:r>
            <a:r>
              <a:rPr lang="de-DE" baseline="0" dirty="0" smtClean="0"/>
              <a:t> also </a:t>
            </a:r>
            <a:r>
              <a:rPr lang="de-DE" baseline="0" dirty="0" err="1" smtClean="0"/>
              <a:t>to</a:t>
            </a:r>
            <a:r>
              <a:rPr lang="de-DE" baseline="0" dirty="0" smtClean="0"/>
              <a:t> </a:t>
            </a:r>
            <a:r>
              <a:rPr lang="de-DE" baseline="0" dirty="0" err="1" smtClean="0"/>
              <a:t>earlier</a:t>
            </a:r>
            <a:r>
              <a:rPr lang="de-DE" baseline="0" dirty="0" smtClean="0"/>
              <a:t> </a:t>
            </a:r>
            <a:r>
              <a:rPr lang="de-DE" baseline="0" dirty="0" err="1" smtClean="0"/>
              <a:t>fading</a:t>
            </a:r>
            <a:r>
              <a:rPr lang="de-DE" baseline="0" dirty="0" smtClean="0"/>
              <a:t>-out </a:t>
            </a:r>
            <a:r>
              <a:rPr lang="de-DE" baseline="0" dirty="0" err="1" smtClean="0"/>
              <a:t>of</a:t>
            </a:r>
            <a:r>
              <a:rPr lang="de-DE" baseline="0" dirty="0" smtClean="0"/>
              <a:t> </a:t>
            </a:r>
            <a:r>
              <a:rPr lang="de-DE" baseline="0" dirty="0" err="1" smtClean="0"/>
              <a:t>insulin</a:t>
            </a:r>
            <a:r>
              <a:rPr lang="de-DE" baseline="0" dirty="0" smtClean="0"/>
              <a:t> </a:t>
            </a:r>
            <a:r>
              <a:rPr lang="de-DE" baseline="0" dirty="0" err="1" smtClean="0"/>
              <a:t>activity</a:t>
            </a:r>
            <a:r>
              <a:rPr lang="de-DE" baseline="0" dirty="0" smtClean="0"/>
              <a:t> </a:t>
            </a:r>
            <a:r>
              <a:rPr lang="de-DE" baseline="0" dirty="0" err="1" smtClean="0"/>
              <a:t>from</a:t>
            </a:r>
            <a:r>
              <a:rPr lang="de-DE" baseline="0" dirty="0" smtClean="0"/>
              <a:t> </a:t>
            </a:r>
            <a:r>
              <a:rPr lang="de-DE" baseline="0" dirty="0" err="1" smtClean="0"/>
              <a:t>our</a:t>
            </a:r>
            <a:r>
              <a:rPr lang="de-DE" baseline="0" dirty="0" smtClean="0"/>
              <a:t> </a:t>
            </a:r>
            <a:r>
              <a:rPr lang="de-DE" baseline="0" dirty="0" err="1" smtClean="0"/>
              <a:t>bolus</a:t>
            </a:r>
            <a:r>
              <a:rPr lang="de-DE" baseline="0" dirty="0" smtClean="0"/>
              <a:t>. So, </a:t>
            </a:r>
            <a:r>
              <a:rPr lang="de-DE" baseline="0" dirty="0" err="1" smtClean="0"/>
              <a:t>the</a:t>
            </a:r>
            <a:r>
              <a:rPr lang="de-DE" baseline="0" dirty="0" smtClean="0"/>
              <a:t> </a:t>
            </a:r>
            <a:r>
              <a:rPr lang="de-DE" baseline="0" dirty="0" err="1" smtClean="0"/>
              <a:t>loop</a:t>
            </a:r>
            <a:r>
              <a:rPr lang="de-DE" baseline="0" dirty="0" smtClean="0"/>
              <a:t> </a:t>
            </a:r>
            <a:r>
              <a:rPr lang="de-DE" baseline="0" dirty="0" err="1" smtClean="0"/>
              <a:t>does</a:t>
            </a:r>
            <a:r>
              <a:rPr lang="de-DE" baseline="0" dirty="0" smtClean="0"/>
              <a:t> not </a:t>
            </a:r>
            <a:r>
              <a:rPr lang="de-DE" baseline="0" dirty="0" err="1" smtClean="0"/>
              <a:t>have</a:t>
            </a:r>
            <a:r>
              <a:rPr lang="de-DE" baseline="0" dirty="0" smtClean="0"/>
              <a:t> a </a:t>
            </a:r>
            <a:r>
              <a:rPr lang="de-DE" baseline="0" dirty="0" err="1" smtClean="0"/>
              <a:t>lot</a:t>
            </a:r>
            <a:r>
              <a:rPr lang="de-DE" baseline="0" dirty="0" smtClean="0"/>
              <a:t> </a:t>
            </a:r>
            <a:r>
              <a:rPr lang="de-DE" baseline="0" dirty="0" err="1" smtClean="0"/>
              <a:t>of</a:t>
            </a:r>
            <a:r>
              <a:rPr lang="de-DE" baseline="0" dirty="0" smtClean="0"/>
              <a:t> </a:t>
            </a:r>
            <a:r>
              <a:rPr lang="de-DE" baseline="0" dirty="0" err="1" smtClean="0"/>
              <a:t>active</a:t>
            </a:r>
            <a:r>
              <a:rPr lang="de-DE" baseline="0" dirty="0" smtClean="0"/>
              <a:t> </a:t>
            </a:r>
            <a:r>
              <a:rPr lang="de-DE" baseline="0" dirty="0" err="1" smtClean="0"/>
              <a:t>insulin</a:t>
            </a:r>
            <a:r>
              <a:rPr lang="de-DE" baseline="0" dirty="0" smtClean="0"/>
              <a:t> </a:t>
            </a:r>
            <a:r>
              <a:rPr lang="de-DE" baseline="0" dirty="0" err="1" smtClean="0"/>
              <a:t>when</a:t>
            </a:r>
            <a:r>
              <a:rPr lang="de-DE" baseline="0" dirty="0" smtClean="0"/>
              <a:t> </a:t>
            </a:r>
            <a:r>
              <a:rPr lang="de-DE" baseline="0" dirty="0" err="1" smtClean="0"/>
              <a:t>it</a:t>
            </a:r>
            <a:r>
              <a:rPr lang="de-DE" baseline="0" dirty="0" smtClean="0"/>
              <a:t> must </a:t>
            </a:r>
            <a:r>
              <a:rPr lang="de-DE" baseline="0" dirty="0" err="1" smtClean="0"/>
              <a:t>take</a:t>
            </a:r>
            <a:r>
              <a:rPr lang="de-DE" baseline="0" dirty="0" smtClean="0"/>
              <a:t> </a:t>
            </a:r>
            <a:r>
              <a:rPr lang="de-DE" baseline="0" dirty="0" err="1" smtClean="0"/>
              <a:t>over</a:t>
            </a:r>
            <a:r>
              <a:rPr lang="de-DE" baseline="0" dirty="0" smtClean="0"/>
              <a:t>. </a:t>
            </a:r>
          </a:p>
          <a:p>
            <a:r>
              <a:rPr lang="de-DE" baseline="0" dirty="0" smtClean="0"/>
              <a:t>In </a:t>
            </a:r>
            <a:r>
              <a:rPr lang="de-DE" baseline="0" dirty="0" err="1" smtClean="0"/>
              <a:t>fact</a:t>
            </a:r>
            <a:r>
              <a:rPr lang="de-DE" baseline="0" dirty="0" smtClean="0"/>
              <a:t>, </a:t>
            </a:r>
            <a:r>
              <a:rPr lang="de-DE" baseline="0" dirty="0" err="1" smtClean="0"/>
              <a:t>even</a:t>
            </a:r>
            <a:r>
              <a:rPr lang="de-DE" baseline="0" dirty="0" smtClean="0"/>
              <a:t> </a:t>
            </a:r>
            <a:r>
              <a:rPr lang="de-DE" baseline="0" dirty="0" err="1" smtClean="0"/>
              <a:t>with</a:t>
            </a:r>
            <a:r>
              <a:rPr lang="de-DE" baseline="0" dirty="0" smtClean="0"/>
              <a:t> an aggressive ISF, </a:t>
            </a:r>
            <a:r>
              <a:rPr lang="de-DE" baseline="0" dirty="0" err="1" smtClean="0"/>
              <a:t>it</a:t>
            </a:r>
            <a:r>
              <a:rPr lang="de-DE" baseline="0" dirty="0" smtClean="0"/>
              <a:t> </a:t>
            </a:r>
            <a:r>
              <a:rPr lang="de-DE" baseline="0" dirty="0" err="1" smtClean="0"/>
              <a:t>might</a:t>
            </a:r>
            <a:r>
              <a:rPr lang="de-DE" baseline="0" dirty="0" smtClean="0"/>
              <a:t> </a:t>
            </a:r>
            <a:r>
              <a:rPr lang="de-DE" baseline="0" dirty="0" err="1" smtClean="0"/>
              <a:t>have</a:t>
            </a:r>
            <a:r>
              <a:rPr lang="de-DE" baseline="0" dirty="0" smtClean="0"/>
              <a:t> a </a:t>
            </a:r>
            <a:r>
              <a:rPr lang="de-DE" baseline="0" dirty="0" err="1" smtClean="0"/>
              <a:t>hard</a:t>
            </a:r>
            <a:r>
              <a:rPr lang="de-DE" baseline="0" dirty="0" smtClean="0"/>
              <a:t> time </a:t>
            </a:r>
            <a:r>
              <a:rPr lang="de-DE" baseline="0" dirty="0" err="1" smtClean="0"/>
              <a:t>to</a:t>
            </a:r>
            <a:r>
              <a:rPr lang="de-DE" baseline="0" dirty="0" smtClean="0"/>
              <a:t> </a:t>
            </a:r>
            <a:r>
              <a:rPr lang="de-DE" baseline="0" dirty="0" err="1" smtClean="0"/>
              <a:t>come</a:t>
            </a:r>
            <a:r>
              <a:rPr lang="de-DE" baseline="0" dirty="0" smtClean="0"/>
              <a:t> </a:t>
            </a:r>
            <a:r>
              <a:rPr lang="de-DE" baseline="0" dirty="0" err="1" smtClean="0"/>
              <a:t>up</a:t>
            </a:r>
            <a:r>
              <a:rPr lang="de-DE" baseline="0" dirty="0" smtClean="0"/>
              <a:t> </a:t>
            </a:r>
            <a:r>
              <a:rPr lang="de-DE" baseline="0" dirty="0" err="1" smtClean="0"/>
              <a:t>with</a:t>
            </a:r>
            <a:r>
              <a:rPr lang="de-DE" baseline="0" dirty="0" smtClean="0"/>
              <a:t> </a:t>
            </a:r>
            <a:r>
              <a:rPr lang="de-DE" baseline="0" dirty="0" err="1" smtClean="0"/>
              <a:t>required</a:t>
            </a:r>
            <a:r>
              <a:rPr lang="de-DE" baseline="0" dirty="0" smtClean="0"/>
              <a:t> </a:t>
            </a:r>
            <a:r>
              <a:rPr lang="de-DE" baseline="0" dirty="0" err="1" smtClean="0"/>
              <a:t>insulin</a:t>
            </a:r>
            <a:r>
              <a:rPr lang="de-DE" baseline="0" dirty="0" smtClean="0"/>
              <a:t> </a:t>
            </a:r>
            <a:r>
              <a:rPr lang="de-DE" baseline="0" dirty="0" err="1" smtClean="0"/>
              <a:t>simply</a:t>
            </a:r>
            <a:r>
              <a:rPr lang="de-DE" baseline="0" dirty="0" smtClean="0"/>
              <a:t> on </a:t>
            </a:r>
            <a:r>
              <a:rPr lang="de-DE" baseline="0" dirty="0" err="1" smtClean="0"/>
              <a:t>basis</a:t>
            </a:r>
            <a:r>
              <a:rPr lang="de-DE" baseline="0" dirty="0" smtClean="0"/>
              <a:t> </a:t>
            </a:r>
            <a:r>
              <a:rPr lang="de-DE" baseline="0" dirty="0" err="1" smtClean="0"/>
              <a:t>of</a:t>
            </a:r>
            <a:r>
              <a:rPr lang="de-DE" baseline="0" dirty="0" smtClean="0"/>
              <a:t> </a:t>
            </a:r>
            <a:r>
              <a:rPr lang="de-DE" baseline="0" dirty="0" err="1" smtClean="0"/>
              <a:t>elevating</a:t>
            </a:r>
            <a:r>
              <a:rPr lang="de-DE" baseline="0" dirty="0" smtClean="0"/>
              <a:t> </a:t>
            </a:r>
            <a:r>
              <a:rPr lang="de-DE" baseline="0" dirty="0" err="1" smtClean="0"/>
              <a:t>temporary</a:t>
            </a:r>
            <a:r>
              <a:rPr lang="de-DE" baseline="0" dirty="0" smtClean="0"/>
              <a:t> basal </a:t>
            </a:r>
            <a:r>
              <a:rPr lang="de-DE" baseline="0" dirty="0" err="1" smtClean="0"/>
              <a:t>rates</a:t>
            </a:r>
            <a:r>
              <a:rPr lang="de-DE" baseline="0" dirty="0" smtClean="0"/>
              <a:t>. SMBs (</a:t>
            </a:r>
            <a:r>
              <a:rPr lang="de-DE" baseline="0" dirty="0" err="1" smtClean="0"/>
              <a:t>oref</a:t>
            </a:r>
            <a:r>
              <a:rPr lang="de-DE" baseline="0" dirty="0" smtClean="0"/>
              <a:t>(1) </a:t>
            </a:r>
            <a:r>
              <a:rPr lang="de-DE" baseline="0" dirty="0" err="1" smtClean="0"/>
              <a:t>systems</a:t>
            </a:r>
            <a:r>
              <a:rPr lang="de-DE" baseline="0" dirty="0" smtClean="0"/>
              <a:t> and </a:t>
            </a:r>
            <a:r>
              <a:rPr lang="de-DE" baseline="0" dirty="0" err="1" smtClean="0"/>
              <a:t>FreeAPS</a:t>
            </a:r>
            <a:r>
              <a:rPr lang="de-DE" baseline="0" dirty="0" smtClean="0"/>
              <a:t>) </a:t>
            </a:r>
            <a:r>
              <a:rPr lang="de-DE" baseline="0" dirty="0" err="1" smtClean="0"/>
              <a:t>or</a:t>
            </a:r>
            <a:r>
              <a:rPr lang="de-DE" baseline="0" dirty="0" smtClean="0"/>
              <a:t> </a:t>
            </a:r>
            <a:r>
              <a:rPr lang="de-DE" baseline="0" dirty="0" err="1" smtClean="0"/>
              <a:t>Autoboluses</a:t>
            </a:r>
            <a:r>
              <a:rPr lang="de-DE" baseline="0" dirty="0" smtClean="0"/>
              <a:t> (iOS Loop </a:t>
            </a:r>
            <a:r>
              <a:rPr lang="de-DE" baseline="0" dirty="0" err="1" smtClean="0"/>
              <a:t>branch</a:t>
            </a:r>
            <a:r>
              <a:rPr lang="de-DE" baseline="0" dirty="0" smtClean="0"/>
              <a:t>) </a:t>
            </a:r>
            <a:r>
              <a:rPr lang="de-DE" baseline="0" dirty="0" err="1" smtClean="0"/>
              <a:t>enable</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a:t>
            </a:r>
            <a:r>
              <a:rPr lang="de-DE" baseline="0" dirty="0" err="1" smtClean="0"/>
              <a:t>for</a:t>
            </a:r>
            <a:r>
              <a:rPr lang="de-DE" baseline="0" dirty="0" smtClean="0"/>
              <a:t> </a:t>
            </a:r>
            <a:r>
              <a:rPr lang="de-DE" baseline="0" dirty="0" err="1" smtClean="0"/>
              <a:t>faster</a:t>
            </a:r>
            <a:r>
              <a:rPr lang="de-DE" baseline="0" dirty="0" smtClean="0"/>
              <a:t> </a:t>
            </a:r>
            <a:r>
              <a:rPr lang="de-DE" baseline="0" dirty="0" err="1" smtClean="0"/>
              <a:t>control</a:t>
            </a:r>
            <a:r>
              <a:rPr lang="de-DE" baseline="0" dirty="0" smtClean="0"/>
              <a:t>.  </a:t>
            </a:r>
            <a:r>
              <a:rPr lang="de-DE" baseline="0" dirty="0" err="1" smtClean="0"/>
              <a:t>We</a:t>
            </a:r>
            <a:r>
              <a:rPr lang="de-DE" baseline="0" dirty="0" smtClean="0"/>
              <a:t> will </a:t>
            </a:r>
            <a:r>
              <a:rPr lang="de-DE" baseline="0" dirty="0" err="1" smtClean="0"/>
              <a:t>look</a:t>
            </a:r>
            <a:r>
              <a:rPr lang="de-DE" baseline="0" dirty="0" smtClean="0"/>
              <a:t> </a:t>
            </a:r>
            <a:r>
              <a:rPr lang="de-DE" baseline="0" dirty="0" err="1" smtClean="0"/>
              <a:t>into</a:t>
            </a:r>
            <a:r>
              <a:rPr lang="de-DE" baseline="0" dirty="0" smtClean="0"/>
              <a:t>  </a:t>
            </a:r>
            <a:r>
              <a:rPr lang="de-DE" baseline="0" dirty="0" err="1" smtClean="0"/>
              <a:t>this</a:t>
            </a:r>
            <a:r>
              <a:rPr lang="de-DE" baseline="0" dirty="0" smtClean="0"/>
              <a:t> in </a:t>
            </a:r>
            <a:r>
              <a:rPr lang="de-DE" baseline="0" dirty="0" err="1" smtClean="0"/>
              <a:t>more</a:t>
            </a:r>
            <a:r>
              <a:rPr lang="de-DE" baseline="0" dirty="0" smtClean="0"/>
              <a:t> </a:t>
            </a:r>
            <a:r>
              <a:rPr lang="de-DE" baseline="0" dirty="0" err="1" smtClean="0"/>
              <a:t>detail</a:t>
            </a:r>
            <a:r>
              <a:rPr lang="de-DE" baseline="0" dirty="0" smtClean="0"/>
              <a:t> in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chapter</a:t>
            </a:r>
            <a:r>
              <a:rPr lang="de-DE"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a:t>
            </a:r>
            <a:r>
              <a:rPr lang="de-DE" baseline="0" dirty="0" err="1" smtClean="0"/>
              <a:t>Alternatively</a:t>
            </a:r>
            <a:r>
              <a:rPr lang="de-DE" baseline="0" dirty="0" smtClean="0"/>
              <a:t>, additional </a:t>
            </a:r>
            <a:r>
              <a:rPr lang="de-DE" baseline="0" dirty="0" err="1" smtClean="0"/>
              <a:t>bolussing</a:t>
            </a:r>
            <a:r>
              <a:rPr lang="de-DE" baseline="0" dirty="0" smtClean="0"/>
              <a:t> </a:t>
            </a:r>
            <a:r>
              <a:rPr lang="de-DE" baseline="0" dirty="0" err="1" smtClean="0"/>
              <a:t>could</a:t>
            </a:r>
            <a:r>
              <a:rPr lang="de-DE" baseline="0" dirty="0" smtClean="0"/>
              <a:t> </a:t>
            </a:r>
            <a:r>
              <a:rPr lang="de-DE" baseline="0" dirty="0" err="1" smtClean="0"/>
              <a:t>be</a:t>
            </a:r>
            <a:r>
              <a:rPr lang="de-DE" baseline="0" dirty="0" smtClean="0"/>
              <a:t> a </a:t>
            </a:r>
            <a:r>
              <a:rPr lang="de-DE" baseline="0" dirty="0" err="1" smtClean="0"/>
              <a:t>solution</a:t>
            </a:r>
            <a:r>
              <a:rPr lang="de-DE" baseline="0" dirty="0" smtClean="0"/>
              <a:t>, </a:t>
            </a:r>
            <a:r>
              <a:rPr lang="de-DE" baseline="0" dirty="0" err="1" smtClean="0"/>
              <a:t>see</a:t>
            </a:r>
            <a:r>
              <a:rPr lang="de-DE" baseline="0" dirty="0" smtClean="0"/>
              <a:t> 2 </a:t>
            </a:r>
            <a:r>
              <a:rPr lang="de-DE" baseline="0" dirty="0" err="1" smtClean="0"/>
              <a:t>slides</a:t>
            </a:r>
            <a:r>
              <a:rPr lang="de-DE" baseline="0" dirty="0" smtClean="0"/>
              <a:t> </a:t>
            </a:r>
            <a:r>
              <a:rPr lang="de-DE" baseline="0" dirty="0" err="1" smtClean="0"/>
              <a:t>further</a:t>
            </a:r>
            <a:r>
              <a:rPr lang="de-DE" baseline="0" dirty="0" smtClean="0"/>
              <a:t> down).</a:t>
            </a:r>
          </a:p>
          <a:p>
            <a:r>
              <a:rPr lang="de-DE" sz="1200" dirty="0" err="1" smtClean="0"/>
              <a:t>Very</a:t>
            </a:r>
            <a:r>
              <a:rPr lang="de-DE" sz="1200" dirty="0" smtClean="0"/>
              <a:t> </a:t>
            </a:r>
            <a:r>
              <a:rPr lang="de-DE" sz="1200" dirty="0" err="1" smtClean="0"/>
              <a:t>often</a:t>
            </a:r>
            <a:r>
              <a:rPr lang="de-DE" sz="1200" dirty="0" smtClean="0"/>
              <a:t>, lots </a:t>
            </a:r>
            <a:r>
              <a:rPr lang="de-DE" sz="1200" dirty="0" err="1" smtClean="0"/>
              <a:t>of</a:t>
            </a:r>
            <a:r>
              <a:rPr lang="de-DE" sz="1200" dirty="0" smtClean="0"/>
              <a:t> </a:t>
            </a:r>
            <a:r>
              <a:rPr lang="de-DE" sz="1200" dirty="0" err="1" smtClean="0"/>
              <a:t>insulin</a:t>
            </a:r>
            <a:r>
              <a:rPr lang="de-DE" sz="1200" dirty="0" smtClean="0"/>
              <a:t> </a:t>
            </a:r>
            <a:r>
              <a:rPr lang="de-DE" sz="1200" dirty="0" err="1" smtClean="0"/>
              <a:t>with</a:t>
            </a:r>
            <a:r>
              <a:rPr lang="de-DE" sz="1200" dirty="0" smtClean="0"/>
              <a:t> a </a:t>
            </a:r>
            <a:r>
              <a:rPr lang="de-DE" sz="1200" dirty="0" err="1" smtClean="0"/>
              <a:t>long</a:t>
            </a:r>
            <a:r>
              <a:rPr lang="de-DE" sz="1200" dirty="0" smtClean="0"/>
              <a:t> </a:t>
            </a:r>
            <a:r>
              <a:rPr lang="de-DE" sz="1200" u="sng" dirty="0" smtClean="0"/>
              <a:t>„</a:t>
            </a:r>
            <a:r>
              <a:rPr lang="de-DE" sz="1200" u="sng" dirty="0" err="1" smtClean="0"/>
              <a:t>tail</a:t>
            </a:r>
            <a:r>
              <a:rPr lang="de-DE" sz="1200" u="sng" dirty="0" smtClean="0"/>
              <a:t>“ </a:t>
            </a:r>
            <a:r>
              <a:rPr lang="de-DE" sz="1200" u="sng" dirty="0" err="1" smtClean="0"/>
              <a:t>of</a:t>
            </a:r>
            <a:r>
              <a:rPr lang="de-DE" sz="1200" u="sng" dirty="0" smtClean="0"/>
              <a:t> </a:t>
            </a:r>
            <a:r>
              <a:rPr lang="de-DE" sz="1200" u="sng" dirty="0" err="1" smtClean="0"/>
              <a:t>activity</a:t>
            </a:r>
            <a:r>
              <a:rPr lang="de-DE" sz="1200" u="sng" dirty="0" smtClean="0"/>
              <a:t> </a:t>
            </a:r>
            <a:r>
              <a:rPr lang="de-DE" sz="1200" dirty="0" err="1" smtClean="0"/>
              <a:t>is</a:t>
            </a:r>
            <a:r>
              <a:rPr lang="de-DE" sz="1200" dirty="0" smtClean="0"/>
              <a:t> </a:t>
            </a:r>
            <a:r>
              <a:rPr lang="de-DE" sz="1200" dirty="0" err="1" smtClean="0"/>
              <a:t>used</a:t>
            </a:r>
            <a:r>
              <a:rPr lang="de-DE" sz="1200" dirty="0" smtClean="0"/>
              <a:t> in </a:t>
            </a:r>
            <a:r>
              <a:rPr lang="de-DE" sz="1200" dirty="0" err="1" smtClean="0"/>
              <a:t>the</a:t>
            </a:r>
            <a:r>
              <a:rPr lang="de-DE" sz="1200" dirty="0" smtClean="0"/>
              <a:t> </a:t>
            </a:r>
            <a:r>
              <a:rPr lang="de-DE" sz="1200" dirty="0" err="1" smtClean="0"/>
              <a:t>pre</a:t>
            </a:r>
            <a:r>
              <a:rPr lang="de-DE" sz="1200" dirty="0" smtClean="0"/>
              <a:t>- and </a:t>
            </a:r>
            <a:r>
              <a:rPr lang="de-DE" sz="1200" dirty="0" err="1" smtClean="0"/>
              <a:t>early</a:t>
            </a:r>
            <a:r>
              <a:rPr lang="de-DE" sz="1200" dirty="0" smtClean="0"/>
              <a:t> </a:t>
            </a:r>
            <a:r>
              <a:rPr lang="de-DE" sz="1200" dirty="0" err="1" smtClean="0"/>
              <a:t>phases</a:t>
            </a:r>
            <a:r>
              <a:rPr lang="de-DE" sz="1200" dirty="0" smtClean="0"/>
              <a:t>. This </a:t>
            </a:r>
            <a:r>
              <a:rPr lang="de-DE" sz="1200" dirty="0" err="1" smtClean="0"/>
              <a:t>can</a:t>
            </a:r>
            <a:r>
              <a:rPr lang="de-DE" sz="1200" dirty="0" smtClean="0"/>
              <a:t> </a:t>
            </a:r>
            <a:r>
              <a:rPr lang="de-DE" sz="1200" dirty="0" err="1" smtClean="0"/>
              <a:t>present</a:t>
            </a:r>
            <a:r>
              <a:rPr lang="de-DE" sz="1200" dirty="0" smtClean="0"/>
              <a:t> an additional </a:t>
            </a:r>
            <a:r>
              <a:rPr lang="de-DE" sz="1200" dirty="0" err="1" smtClean="0"/>
              <a:t>problem</a:t>
            </a:r>
            <a:r>
              <a:rPr lang="de-DE" sz="1200" dirty="0" smtClean="0"/>
              <a:t> in </a:t>
            </a:r>
            <a:r>
              <a:rPr lang="de-DE" sz="1200" dirty="0" err="1" smtClean="0"/>
              <a:t>the</a:t>
            </a:r>
            <a:r>
              <a:rPr lang="de-DE" sz="1200" dirty="0" smtClean="0"/>
              <a:t> </a:t>
            </a:r>
            <a:r>
              <a:rPr lang="de-DE" sz="1200" dirty="0" err="1" smtClean="0"/>
              <a:t>late</a:t>
            </a:r>
            <a:r>
              <a:rPr lang="de-DE" sz="1200" dirty="0" smtClean="0"/>
              <a:t> </a:t>
            </a:r>
            <a:r>
              <a:rPr lang="de-DE" sz="1200" dirty="0" err="1" smtClean="0"/>
              <a:t>phase</a:t>
            </a:r>
            <a:r>
              <a:rPr lang="de-DE" sz="1200" dirty="0" smtClean="0"/>
              <a:t>, </a:t>
            </a:r>
            <a:r>
              <a:rPr lang="de-DE" sz="1200" dirty="0" err="1" smtClean="0"/>
              <a:t>because</a:t>
            </a:r>
            <a:endParaRPr lang="de-DE" sz="1200" dirty="0" smtClean="0"/>
          </a:p>
          <a:p>
            <a:pPr marL="0" indent="0">
              <a:buNone/>
            </a:pPr>
            <a:r>
              <a:rPr lang="de-DE" sz="1200" dirty="0" err="1" smtClean="0"/>
              <a:t>the</a:t>
            </a:r>
            <a:r>
              <a:rPr lang="de-DE" sz="1200" dirty="0" smtClean="0"/>
              <a:t> </a:t>
            </a:r>
            <a:r>
              <a:rPr lang="de-DE" sz="1200" dirty="0" err="1" smtClean="0"/>
              <a:t>loop‘s</a:t>
            </a:r>
            <a:r>
              <a:rPr lang="de-DE" sz="1200" dirty="0" smtClean="0"/>
              <a:t> power </a:t>
            </a:r>
            <a:r>
              <a:rPr lang="de-DE" sz="1200" dirty="0" err="1" smtClean="0"/>
              <a:t>to</a:t>
            </a:r>
            <a:r>
              <a:rPr lang="de-DE" sz="1200" dirty="0" smtClean="0"/>
              <a:t> do </a:t>
            </a:r>
            <a:r>
              <a:rPr lang="de-DE" sz="1200" dirty="0" err="1" smtClean="0"/>
              <a:t>corrections</a:t>
            </a:r>
            <a:r>
              <a:rPr lang="de-DE" sz="1200" dirty="0" smtClean="0"/>
              <a:t> will </a:t>
            </a:r>
            <a:r>
              <a:rPr lang="de-DE" sz="1200" dirty="0" err="1" smtClean="0"/>
              <a:t>be</a:t>
            </a:r>
            <a:r>
              <a:rPr lang="de-DE" sz="1200" dirty="0" smtClean="0"/>
              <a:t> limited </a:t>
            </a:r>
            <a:r>
              <a:rPr lang="de-DE" sz="1200" dirty="0" err="1" smtClean="0"/>
              <a:t>when</a:t>
            </a:r>
            <a:r>
              <a:rPr lang="de-DE" sz="1200" dirty="0" smtClean="0"/>
              <a:t> „</a:t>
            </a:r>
            <a:r>
              <a:rPr lang="de-DE" sz="1200" dirty="0" err="1" smtClean="0"/>
              <a:t>inheriting</a:t>
            </a:r>
            <a:r>
              <a:rPr lang="de-DE" sz="1200" dirty="0" smtClean="0"/>
              <a:t>“ a strong „</a:t>
            </a:r>
            <a:r>
              <a:rPr lang="de-DE" sz="1200" dirty="0" err="1" smtClean="0"/>
              <a:t>tail</a:t>
            </a:r>
            <a:r>
              <a:rPr lang="de-DE" sz="1200" dirty="0" smtClean="0"/>
              <a:t>“ </a:t>
            </a:r>
            <a:r>
              <a:rPr lang="de-DE" sz="1200" dirty="0" err="1" smtClean="0"/>
              <a:t>of</a:t>
            </a:r>
            <a:r>
              <a:rPr lang="de-DE" sz="1200" dirty="0" smtClean="0"/>
              <a:t> </a:t>
            </a:r>
            <a:r>
              <a:rPr lang="de-DE" sz="1200" dirty="0" err="1" smtClean="0"/>
              <a:t>insulin</a:t>
            </a:r>
            <a:r>
              <a:rPr lang="de-DE" sz="1200" dirty="0" smtClean="0"/>
              <a:t> </a:t>
            </a:r>
            <a:r>
              <a:rPr lang="de-DE" sz="1200" dirty="0" err="1" smtClean="0"/>
              <a:t>activity</a:t>
            </a:r>
            <a:r>
              <a:rPr lang="de-DE" sz="1200" dirty="0" smtClean="0"/>
              <a:t> </a:t>
            </a:r>
            <a:r>
              <a:rPr lang="de-DE" sz="1200" dirty="0" err="1" smtClean="0"/>
              <a:t>from</a:t>
            </a:r>
            <a:r>
              <a:rPr lang="de-DE" sz="1200" dirty="0" smtClean="0"/>
              <a:t> </a:t>
            </a:r>
            <a:r>
              <a:rPr lang="de-DE" sz="1200" dirty="0" err="1" smtClean="0"/>
              <a:t>the</a:t>
            </a:r>
            <a:r>
              <a:rPr lang="de-DE" sz="1200" dirty="0" smtClean="0"/>
              <a:t> </a:t>
            </a:r>
            <a:r>
              <a:rPr lang="de-DE" sz="1200" dirty="0" err="1" smtClean="0"/>
              <a:t>previous</a:t>
            </a:r>
            <a:r>
              <a:rPr lang="de-DE" sz="1200" dirty="0" smtClean="0"/>
              <a:t> </a:t>
            </a:r>
            <a:r>
              <a:rPr lang="de-DE" sz="1200" dirty="0" err="1" smtClean="0"/>
              <a:t>phase</a:t>
            </a:r>
            <a:r>
              <a:rPr lang="de-DE" sz="1200" dirty="0" smtClean="0"/>
              <a:t> (</a:t>
            </a:r>
            <a:r>
              <a:rPr lang="de-DE" sz="1200" dirty="0" err="1" smtClean="0"/>
              <a:t>notably</a:t>
            </a:r>
            <a:r>
              <a:rPr lang="de-DE" sz="1200" dirty="0" smtClean="0"/>
              <a:t> </a:t>
            </a:r>
            <a:r>
              <a:rPr lang="de-DE" sz="1200" dirty="0" err="1" smtClean="0"/>
              <a:t>the</a:t>
            </a:r>
            <a:r>
              <a:rPr lang="de-DE" sz="1200" dirty="0" smtClean="0"/>
              <a:t> </a:t>
            </a:r>
            <a:r>
              <a:rPr lang="de-DE" sz="1200" dirty="0" err="1" smtClean="0"/>
              <a:t>big</a:t>
            </a:r>
            <a:r>
              <a:rPr lang="de-DE" sz="1200" dirty="0" smtClean="0"/>
              <a:t> </a:t>
            </a:r>
            <a:r>
              <a:rPr lang="de-DE" sz="1200" dirty="0" err="1" smtClean="0"/>
              <a:t>user</a:t>
            </a:r>
            <a:r>
              <a:rPr lang="de-DE" sz="1200" dirty="0" smtClean="0"/>
              <a:t> </a:t>
            </a:r>
            <a:r>
              <a:rPr lang="de-DE" sz="1200" dirty="0" err="1" smtClean="0"/>
              <a:t>bolus</a:t>
            </a:r>
            <a:r>
              <a:rPr lang="de-DE" sz="1200" dirty="0" smtClean="0"/>
              <a:t>), </a:t>
            </a:r>
            <a:r>
              <a:rPr lang="de-DE" sz="1200" dirty="0" err="1" smtClean="0"/>
              <a:t>hitting</a:t>
            </a:r>
            <a:r>
              <a:rPr lang="de-DE" sz="1200" dirty="0" smtClean="0"/>
              <a:t> </a:t>
            </a:r>
            <a:r>
              <a:rPr lang="de-DE" sz="1200" dirty="0" err="1" smtClean="0"/>
              <a:t>when</a:t>
            </a:r>
            <a:r>
              <a:rPr lang="de-DE" sz="1200" dirty="0" smtClean="0"/>
              <a:t> </a:t>
            </a:r>
            <a:r>
              <a:rPr lang="de-DE" sz="1200" dirty="0" err="1" smtClean="0"/>
              <a:t>probably</a:t>
            </a:r>
            <a:r>
              <a:rPr lang="de-DE" sz="1200" dirty="0" smtClean="0"/>
              <a:t> </a:t>
            </a:r>
            <a:r>
              <a:rPr lang="de-DE" sz="1200" dirty="0" err="1" smtClean="0"/>
              <a:t>there</a:t>
            </a:r>
            <a:r>
              <a:rPr lang="de-DE" sz="1200" dirty="0" smtClean="0"/>
              <a:t> </a:t>
            </a:r>
            <a:r>
              <a:rPr lang="de-DE" sz="1200" dirty="0" err="1" smtClean="0"/>
              <a:t>are</a:t>
            </a:r>
            <a:r>
              <a:rPr lang="de-DE" sz="1200" dirty="0" smtClean="0"/>
              <a:t> </a:t>
            </a:r>
            <a:r>
              <a:rPr lang="de-DE" sz="1200" dirty="0" err="1" smtClean="0"/>
              <a:t>no</a:t>
            </a:r>
            <a:r>
              <a:rPr lang="de-DE" sz="1200" dirty="0" smtClean="0"/>
              <a:t> </a:t>
            </a:r>
            <a:r>
              <a:rPr lang="de-DE" sz="1200" dirty="0" err="1" smtClean="0"/>
              <a:t>more</a:t>
            </a:r>
            <a:r>
              <a:rPr lang="de-DE" sz="1200" dirty="0" smtClean="0"/>
              <a:t> </a:t>
            </a:r>
            <a:r>
              <a:rPr lang="de-DE" sz="1200" dirty="0" err="1" smtClean="0"/>
              <a:t>carbs</a:t>
            </a:r>
            <a:r>
              <a:rPr lang="de-DE" sz="1200" dirty="0" smtClean="0"/>
              <a:t> </a:t>
            </a:r>
            <a:r>
              <a:rPr lang="de-DE" sz="1200" dirty="0" err="1" smtClean="0"/>
              <a:t>to</a:t>
            </a:r>
            <a:r>
              <a:rPr lang="de-DE" sz="1200" dirty="0" smtClean="0"/>
              <a:t> </a:t>
            </a:r>
            <a:r>
              <a:rPr lang="de-DE" sz="1200" dirty="0" err="1" smtClean="0"/>
              <a:t>be</a:t>
            </a:r>
            <a:r>
              <a:rPr lang="de-DE" sz="1200" dirty="0" smtClean="0"/>
              <a:t> </a:t>
            </a:r>
            <a:r>
              <a:rPr lang="de-DE" sz="1200" dirty="0" err="1" smtClean="0"/>
              <a:t>absorbed</a:t>
            </a:r>
            <a:r>
              <a:rPr lang="de-DE"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24</a:t>
            </a:fld>
            <a:endParaRPr lang="de-DE"/>
          </a:p>
        </p:txBody>
      </p:sp>
    </p:spTree>
    <p:extLst>
      <p:ext uri="{BB962C8B-B14F-4D97-AF65-F5344CB8AC3E}">
        <p14:creationId xmlns:p14="http://schemas.microsoft.com/office/powerpoint/2010/main" val="601561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2400" b="0" dirty="0" err="1" smtClean="0"/>
              <a:t>We</a:t>
            </a:r>
            <a:r>
              <a:rPr lang="de-DE" sz="2400" b="0" dirty="0" smtClean="0"/>
              <a:t> </a:t>
            </a:r>
            <a:r>
              <a:rPr lang="de-DE" sz="2400" b="0" dirty="0" err="1" smtClean="0"/>
              <a:t>have</a:t>
            </a:r>
            <a:r>
              <a:rPr lang="de-DE" sz="2400" b="0" dirty="0" smtClean="0"/>
              <a:t> </a:t>
            </a:r>
            <a:r>
              <a:rPr lang="de-DE" sz="2400" b="0" dirty="0" err="1" smtClean="0"/>
              <a:t>seen</a:t>
            </a:r>
            <a:r>
              <a:rPr lang="de-DE" sz="2400" b="0" dirty="0" smtClean="0"/>
              <a:t> </a:t>
            </a:r>
            <a:r>
              <a:rPr lang="de-DE" sz="2400" b="0" dirty="0" err="1" smtClean="0"/>
              <a:t>that</a:t>
            </a:r>
            <a:r>
              <a:rPr lang="de-DE" sz="2400" b="0" dirty="0" smtClean="0"/>
              <a:t> </a:t>
            </a:r>
            <a:r>
              <a:rPr lang="de-DE" sz="2400" b="0" dirty="0" err="1" smtClean="0"/>
              <a:t>generally</a:t>
            </a:r>
            <a:r>
              <a:rPr lang="de-DE" sz="2400" b="0" dirty="0" smtClean="0"/>
              <a:t> </a:t>
            </a:r>
            <a:r>
              <a:rPr lang="de-DE" sz="2400" b="0" dirty="0" err="1" smtClean="0"/>
              <a:t>it</a:t>
            </a:r>
            <a:r>
              <a:rPr lang="de-DE" sz="2400" b="0" dirty="0" smtClean="0"/>
              <a:t> </a:t>
            </a:r>
            <a:r>
              <a:rPr lang="de-DE" sz="2400" b="0" dirty="0" err="1" smtClean="0"/>
              <a:t>can</a:t>
            </a:r>
            <a:r>
              <a:rPr lang="de-DE" sz="2400" b="0" dirty="0" smtClean="0"/>
              <a:t> </a:t>
            </a:r>
            <a:r>
              <a:rPr lang="de-DE" sz="2400" b="0" dirty="0" err="1" smtClean="0"/>
              <a:t>be</a:t>
            </a:r>
            <a:r>
              <a:rPr lang="de-DE" sz="2400" b="0" dirty="0" smtClean="0"/>
              <a:t> a </a:t>
            </a:r>
            <a:r>
              <a:rPr lang="de-DE" sz="2400" b="0" dirty="0" err="1" smtClean="0"/>
              <a:t>good</a:t>
            </a:r>
            <a:r>
              <a:rPr lang="de-DE" sz="2400" b="0" dirty="0" smtClean="0"/>
              <a:t> </a:t>
            </a:r>
            <a:r>
              <a:rPr lang="de-DE" sz="2400" b="0" dirty="0" err="1" smtClean="0"/>
              <a:t>idea</a:t>
            </a:r>
            <a:r>
              <a:rPr lang="de-DE" sz="2400" b="0" dirty="0" smtClean="0"/>
              <a:t> </a:t>
            </a:r>
            <a:r>
              <a:rPr lang="de-DE" sz="2400" b="0" dirty="0" err="1" smtClean="0"/>
              <a:t>to</a:t>
            </a:r>
            <a:r>
              <a:rPr lang="de-DE" sz="2400" b="0" dirty="0" smtClean="0"/>
              <a:t> </a:t>
            </a:r>
            <a:r>
              <a:rPr lang="de-DE" sz="2400" b="0" dirty="0" err="1" smtClean="0"/>
              <a:t>use</a:t>
            </a:r>
            <a:r>
              <a:rPr lang="de-DE" sz="2400" b="0" dirty="0" smtClean="0"/>
              <a:t> </a:t>
            </a:r>
            <a:r>
              <a:rPr lang="de-DE" sz="2400" b="0" dirty="0" err="1" smtClean="0">
                <a:solidFill>
                  <a:srgbClr val="0070C0"/>
                </a:solidFill>
              </a:rPr>
              <a:t>our</a:t>
            </a:r>
            <a:r>
              <a:rPr lang="de-DE" sz="2400" b="0" dirty="0" smtClean="0">
                <a:solidFill>
                  <a:srgbClr val="0070C0"/>
                </a:solidFill>
              </a:rPr>
              <a:t> </a:t>
            </a:r>
            <a:r>
              <a:rPr lang="de-DE" sz="2400" b="0" dirty="0" err="1" smtClean="0">
                <a:solidFill>
                  <a:srgbClr val="0070C0"/>
                </a:solidFill>
              </a:rPr>
              <a:t>knowledge</a:t>
            </a:r>
            <a:r>
              <a:rPr lang="de-DE" sz="2400" b="0" dirty="0" smtClean="0">
                <a:solidFill>
                  <a:srgbClr val="0070C0"/>
                </a:solidFill>
              </a:rPr>
              <a:t> </a:t>
            </a:r>
            <a:r>
              <a:rPr lang="de-DE" sz="2400" b="0" dirty="0" err="1" smtClean="0"/>
              <a:t>about</a:t>
            </a:r>
            <a:r>
              <a:rPr lang="de-DE" sz="2400" b="0" dirty="0" smtClean="0"/>
              <a:t>  </a:t>
            </a:r>
            <a:r>
              <a:rPr lang="de-DE" sz="2400" b="0" dirty="0" err="1" smtClean="0"/>
              <a:t>when</a:t>
            </a:r>
            <a:r>
              <a:rPr lang="de-DE" sz="2400" b="0" dirty="0" smtClean="0"/>
              <a:t> </a:t>
            </a:r>
            <a:r>
              <a:rPr lang="de-DE" sz="2400" b="0" dirty="0" err="1" smtClean="0"/>
              <a:t>we</a:t>
            </a:r>
            <a:r>
              <a:rPr lang="de-DE" sz="2400" b="0" dirty="0" smtClean="0"/>
              <a:t> </a:t>
            </a:r>
            <a:r>
              <a:rPr lang="de-DE" sz="2400" b="0" dirty="0" err="1" smtClean="0"/>
              <a:t>start</a:t>
            </a:r>
            <a:r>
              <a:rPr lang="de-DE" sz="2400" b="0" dirty="0" smtClean="0"/>
              <a:t> </a:t>
            </a:r>
            <a:r>
              <a:rPr lang="de-DE" sz="2400" b="0" dirty="0" err="1" smtClean="0"/>
              <a:t>eating</a:t>
            </a:r>
            <a:r>
              <a:rPr lang="de-DE" sz="2400" b="0" dirty="0" smtClean="0"/>
              <a:t>, and </a:t>
            </a:r>
            <a:r>
              <a:rPr lang="de-DE" sz="2400" b="0" dirty="0" err="1" smtClean="0"/>
              <a:t>what</a:t>
            </a:r>
            <a:r>
              <a:rPr lang="de-DE" sz="2400" b="0" dirty="0" smtClean="0"/>
              <a:t> </a:t>
            </a:r>
            <a:r>
              <a:rPr lang="de-DE" sz="2400" b="0" dirty="0" err="1" smtClean="0"/>
              <a:t>our</a:t>
            </a:r>
            <a:r>
              <a:rPr lang="de-DE" sz="2400" b="0" dirty="0" smtClean="0"/>
              <a:t> </a:t>
            </a:r>
            <a:r>
              <a:rPr lang="de-DE" sz="2400" b="0" dirty="0" err="1" smtClean="0"/>
              <a:t>meal</a:t>
            </a:r>
            <a:r>
              <a:rPr lang="de-DE" sz="2400" b="0" dirty="0" smtClean="0"/>
              <a:t> will </a:t>
            </a:r>
            <a:r>
              <a:rPr lang="de-DE" sz="2400" b="0" dirty="0" err="1" smtClean="0"/>
              <a:t>contain</a:t>
            </a:r>
            <a:r>
              <a:rPr lang="de-DE" sz="2400" b="0" dirty="0" smtClean="0"/>
              <a:t>, </a:t>
            </a:r>
            <a:r>
              <a:rPr lang="de-DE" sz="2400" b="0" dirty="0" err="1" smtClean="0"/>
              <a:t>to</a:t>
            </a:r>
            <a:r>
              <a:rPr lang="de-DE" sz="2400" b="0" dirty="0" smtClean="0"/>
              <a:t> </a:t>
            </a:r>
            <a:r>
              <a:rPr lang="de-DE" sz="2400" b="0" dirty="0" err="1" smtClean="0"/>
              <a:t>give</a:t>
            </a:r>
            <a:r>
              <a:rPr lang="de-DE" sz="2400" b="0" dirty="0" smtClean="0"/>
              <a:t> an </a:t>
            </a:r>
            <a:r>
              <a:rPr lang="de-DE" sz="2400" b="0" dirty="0" smtClean="0">
                <a:solidFill>
                  <a:srgbClr val="0070C0"/>
                </a:solidFill>
              </a:rPr>
              <a:t>initial </a:t>
            </a:r>
            <a:r>
              <a:rPr lang="de-DE" sz="2400" b="0" dirty="0" err="1" smtClean="0">
                <a:solidFill>
                  <a:srgbClr val="0070C0"/>
                </a:solidFill>
              </a:rPr>
              <a:t>meal</a:t>
            </a:r>
            <a:r>
              <a:rPr lang="de-DE" sz="2400" b="0" dirty="0" smtClean="0">
                <a:solidFill>
                  <a:srgbClr val="0070C0"/>
                </a:solidFill>
              </a:rPr>
              <a:t> </a:t>
            </a:r>
            <a:r>
              <a:rPr lang="de-DE" sz="2400" b="0" dirty="0" err="1" smtClean="0">
                <a:solidFill>
                  <a:srgbClr val="0070C0"/>
                </a:solidFill>
              </a:rPr>
              <a:t>bolus</a:t>
            </a:r>
            <a:r>
              <a:rPr lang="de-DE" sz="2400" b="0" dirty="0" smtClean="0">
                <a:solidFill>
                  <a:srgbClr val="0070C0"/>
                </a:solidFill>
              </a:rPr>
              <a:t>. </a:t>
            </a:r>
            <a:r>
              <a:rPr lang="de-DE" sz="2400" b="0" dirty="0" smtClean="0"/>
              <a:t>Else </a:t>
            </a:r>
            <a:r>
              <a:rPr lang="de-DE" sz="2400" b="0" dirty="0" err="1" smtClean="0"/>
              <a:t>insulin</a:t>
            </a:r>
            <a:r>
              <a:rPr lang="de-DE" sz="2400" b="0" dirty="0" smtClean="0"/>
              <a:t> </a:t>
            </a:r>
            <a:r>
              <a:rPr lang="de-DE" sz="2400" b="0" dirty="0" err="1" smtClean="0"/>
              <a:t>activity</a:t>
            </a:r>
            <a:r>
              <a:rPr lang="de-DE" sz="2400" b="0" dirty="0" smtClean="0"/>
              <a:t> </a:t>
            </a:r>
            <a:r>
              <a:rPr lang="de-DE" sz="2400" b="0" dirty="0" err="1" smtClean="0"/>
              <a:t>has</a:t>
            </a:r>
            <a:r>
              <a:rPr lang="de-DE" sz="2400" b="0" dirty="0" smtClean="0"/>
              <a:t> </a:t>
            </a:r>
            <a:r>
              <a:rPr lang="de-DE" sz="2400" b="0" dirty="0" err="1" smtClean="0"/>
              <a:t>no</a:t>
            </a:r>
            <a:r>
              <a:rPr lang="de-DE" sz="2400" b="0" dirty="0" smtClean="0"/>
              <a:t> </a:t>
            </a:r>
            <a:r>
              <a:rPr lang="de-DE" sz="2400" b="0" dirty="0" err="1" smtClean="0"/>
              <a:t>chance</a:t>
            </a:r>
            <a:r>
              <a:rPr lang="de-DE" sz="2400" b="0" dirty="0" smtClean="0"/>
              <a:t> </a:t>
            </a:r>
            <a:r>
              <a:rPr lang="de-DE" sz="2400" b="0" dirty="0" err="1" smtClean="0"/>
              <a:t>to</a:t>
            </a:r>
            <a:r>
              <a:rPr lang="de-DE" sz="2400" b="0" dirty="0" smtClean="0"/>
              <a:t> </a:t>
            </a:r>
            <a:r>
              <a:rPr lang="de-DE" sz="2400" b="0" dirty="0" err="1" smtClean="0"/>
              <a:t>keep</a:t>
            </a:r>
            <a:r>
              <a:rPr lang="de-DE" sz="2400" b="0" dirty="0" smtClean="0"/>
              <a:t> </a:t>
            </a:r>
            <a:r>
              <a:rPr lang="de-DE" sz="2400" b="0" dirty="0" err="1" smtClean="0"/>
              <a:t>up</a:t>
            </a:r>
            <a:r>
              <a:rPr lang="de-DE" sz="2400" b="0" dirty="0" smtClean="0"/>
              <a:t> </a:t>
            </a:r>
            <a:r>
              <a:rPr lang="de-DE" sz="2400" b="0" dirty="0" err="1" smtClean="0"/>
              <a:t>with</a:t>
            </a:r>
            <a:r>
              <a:rPr lang="de-DE" sz="2400" b="0" dirty="0" smtClean="0"/>
              <a:t> </a:t>
            </a:r>
            <a:r>
              <a:rPr lang="de-DE" sz="2400" b="0" dirty="0" err="1" smtClean="0"/>
              <a:t>carb</a:t>
            </a:r>
            <a:r>
              <a:rPr lang="de-DE" sz="2400" b="0" dirty="0" smtClean="0"/>
              <a:t> </a:t>
            </a:r>
            <a:r>
              <a:rPr lang="de-DE" sz="2400" b="0" dirty="0" err="1" smtClean="0"/>
              <a:t>absorption</a:t>
            </a:r>
            <a:r>
              <a:rPr lang="de-DE" sz="2400" b="0" dirty="0" smtClean="0"/>
              <a:t> </a:t>
            </a:r>
            <a:r>
              <a:rPr lang="de-DE" sz="2400" b="0" dirty="0" err="1" smtClean="0"/>
              <a:t>initially</a:t>
            </a:r>
            <a:r>
              <a:rPr lang="de-DE" sz="2400" b="0" dirty="0" smtClean="0"/>
              <a:t>,</a:t>
            </a:r>
            <a:r>
              <a:rPr lang="de-DE" sz="2400" b="0" baseline="0" dirty="0" smtClean="0"/>
              <a:t> </a:t>
            </a:r>
            <a:r>
              <a:rPr lang="de-DE" sz="2400" b="0" baseline="0" dirty="0" err="1" smtClean="0"/>
              <a:t>resulting</a:t>
            </a:r>
            <a:r>
              <a:rPr lang="de-DE" sz="2400" b="0" baseline="0" dirty="0" smtClean="0"/>
              <a:t> in</a:t>
            </a:r>
            <a:r>
              <a:rPr lang="de-DE" sz="2400" b="0" dirty="0" smtClean="0"/>
              <a:t> </a:t>
            </a:r>
            <a:r>
              <a:rPr lang="de-DE" sz="2400" b="0" dirty="0" err="1" smtClean="0"/>
              <a:t>rising</a:t>
            </a:r>
            <a:r>
              <a:rPr lang="de-DE" sz="2400" b="0" dirty="0" smtClean="0"/>
              <a:t> </a:t>
            </a:r>
            <a:r>
              <a:rPr lang="de-DE" sz="2400" b="0" dirty="0" err="1" smtClean="0"/>
              <a:t>glucose</a:t>
            </a:r>
            <a:r>
              <a:rPr lang="de-DE" sz="2400" b="0" dirty="0" smtClean="0"/>
              <a:t>.</a:t>
            </a:r>
          </a:p>
          <a:p>
            <a:r>
              <a:rPr lang="de-DE" sz="2400" b="0" dirty="0" smtClean="0"/>
              <a:t>The initial </a:t>
            </a:r>
            <a:r>
              <a:rPr lang="de-DE" sz="2400" b="0" dirty="0" err="1" smtClean="0"/>
              <a:t>bolus</a:t>
            </a:r>
            <a:r>
              <a:rPr lang="de-DE" sz="2400" b="0" dirty="0" smtClean="0"/>
              <a:t> </a:t>
            </a:r>
            <a:r>
              <a:rPr lang="de-DE" sz="2400" b="0" dirty="0" err="1" smtClean="0"/>
              <a:t>should</a:t>
            </a:r>
            <a:r>
              <a:rPr lang="de-DE" sz="2400" b="0" dirty="0" smtClean="0"/>
              <a:t> </a:t>
            </a:r>
            <a:r>
              <a:rPr lang="de-DE" sz="2400" b="0" dirty="0" err="1" smtClean="0"/>
              <a:t>cover</a:t>
            </a:r>
            <a:r>
              <a:rPr lang="de-DE" sz="2400" b="0" dirty="0" smtClean="0"/>
              <a:t> </a:t>
            </a:r>
            <a:r>
              <a:rPr lang="de-DE" sz="2400" b="0" dirty="0" err="1" smtClean="0"/>
              <a:t>those</a:t>
            </a:r>
            <a:r>
              <a:rPr lang="de-DE" sz="2400" b="0" dirty="0" smtClean="0"/>
              <a:t> </a:t>
            </a:r>
            <a:r>
              <a:rPr lang="de-DE" sz="2400" b="0" dirty="0" err="1" smtClean="0"/>
              <a:t>carbs</a:t>
            </a:r>
            <a:r>
              <a:rPr lang="de-DE" sz="2400" b="0" dirty="0" smtClean="0"/>
              <a:t> </a:t>
            </a:r>
            <a:r>
              <a:rPr lang="de-DE" sz="2400" b="0" dirty="0" err="1" smtClean="0"/>
              <a:t>that</a:t>
            </a:r>
            <a:r>
              <a:rPr lang="de-DE" sz="2400" b="0" dirty="0" smtClean="0"/>
              <a:t> </a:t>
            </a:r>
            <a:r>
              <a:rPr lang="de-DE" sz="2400" b="0" dirty="0" err="1" smtClean="0"/>
              <a:t>are</a:t>
            </a:r>
            <a:r>
              <a:rPr lang="de-DE" sz="2400" b="0" dirty="0" smtClean="0"/>
              <a:t> </a:t>
            </a:r>
            <a:r>
              <a:rPr lang="de-DE" sz="2400" b="0" dirty="0" err="1" smtClean="0"/>
              <a:t>getting</a:t>
            </a:r>
            <a:r>
              <a:rPr lang="de-DE" sz="2400" b="0" dirty="0" smtClean="0"/>
              <a:t> </a:t>
            </a:r>
            <a:r>
              <a:rPr lang="de-DE" sz="2400" b="0" dirty="0" err="1" smtClean="0"/>
              <a:t>absorbed</a:t>
            </a:r>
            <a:r>
              <a:rPr lang="de-DE" sz="2400" b="0" dirty="0" smtClean="0"/>
              <a:t> in </a:t>
            </a:r>
            <a:r>
              <a:rPr lang="de-DE" sz="2400" b="0" dirty="0" err="1" smtClean="0"/>
              <a:t>the</a:t>
            </a:r>
            <a:r>
              <a:rPr lang="de-DE" sz="2400" b="0" dirty="0" smtClean="0"/>
              <a:t> time </a:t>
            </a:r>
            <a:r>
              <a:rPr lang="de-DE" sz="2400" b="0" dirty="0" err="1" smtClean="0"/>
              <a:t>window</a:t>
            </a:r>
            <a:r>
              <a:rPr lang="de-DE" sz="2400" b="0" dirty="0" smtClean="0"/>
              <a:t> in </a:t>
            </a:r>
            <a:r>
              <a:rPr lang="de-DE" sz="2400" b="0" dirty="0" err="1" smtClean="0"/>
              <a:t>which</a:t>
            </a:r>
            <a:r>
              <a:rPr lang="de-DE" sz="2400" b="0" dirty="0" smtClean="0"/>
              <a:t> </a:t>
            </a:r>
            <a:r>
              <a:rPr lang="de-DE" sz="2400" b="0" dirty="0" err="1" smtClean="0"/>
              <a:t>our</a:t>
            </a:r>
            <a:r>
              <a:rPr lang="de-DE" sz="2400" b="0" dirty="0" smtClean="0"/>
              <a:t> </a:t>
            </a:r>
            <a:r>
              <a:rPr lang="de-DE" sz="2400" b="0" dirty="0" err="1" smtClean="0"/>
              <a:t>bolus</a:t>
            </a:r>
            <a:r>
              <a:rPr lang="de-DE" sz="2400" b="0" dirty="0" smtClean="0"/>
              <a:t> </a:t>
            </a:r>
            <a:r>
              <a:rPr lang="de-DE" sz="2400" b="0" dirty="0" err="1" smtClean="0"/>
              <a:t>has</a:t>
            </a:r>
            <a:r>
              <a:rPr lang="de-DE" sz="2400" b="0" dirty="0" smtClean="0"/>
              <a:t> </a:t>
            </a:r>
            <a:r>
              <a:rPr lang="de-DE" sz="2400" b="0" dirty="0" err="1" smtClean="0"/>
              <a:t>most</a:t>
            </a:r>
            <a:r>
              <a:rPr lang="de-DE" sz="2400" b="0" dirty="0" smtClean="0"/>
              <a:t> </a:t>
            </a:r>
            <a:r>
              <a:rPr lang="de-DE" sz="2400" b="0" dirty="0" err="1" smtClean="0"/>
              <a:t>of</a:t>
            </a:r>
            <a:r>
              <a:rPr lang="de-DE" sz="2400" b="0" dirty="0" smtClean="0"/>
              <a:t> </a:t>
            </a:r>
            <a:r>
              <a:rPr lang="de-DE" sz="2400" b="0" dirty="0" err="1" smtClean="0"/>
              <a:t>its</a:t>
            </a:r>
            <a:r>
              <a:rPr lang="de-DE" sz="2400" b="0" dirty="0" smtClean="0"/>
              <a:t> </a:t>
            </a:r>
            <a:r>
              <a:rPr lang="de-DE" sz="2400" b="0" dirty="0" err="1" smtClean="0"/>
              <a:t>activity</a:t>
            </a:r>
            <a:r>
              <a:rPr lang="de-DE" sz="2400" b="0" dirty="0" smtClean="0"/>
              <a:t>.</a:t>
            </a:r>
          </a:p>
          <a:p>
            <a:pPr lvl="1"/>
            <a:r>
              <a:rPr lang="de-DE" sz="2000" b="0" dirty="0" err="1" smtClean="0"/>
              <a:t>Lyumjev</a:t>
            </a:r>
            <a:r>
              <a:rPr lang="de-DE" sz="2000" b="0" dirty="0" smtClean="0"/>
              <a:t> and </a:t>
            </a:r>
            <a:r>
              <a:rPr lang="de-DE" sz="2000" b="0" dirty="0" err="1" smtClean="0"/>
              <a:t>Fiasp</a:t>
            </a:r>
            <a:r>
              <a:rPr lang="de-DE" sz="2000" b="0" dirty="0" smtClean="0"/>
              <a:t> </a:t>
            </a:r>
            <a:r>
              <a:rPr lang="de-DE" sz="2000" b="0" dirty="0" err="1" smtClean="0"/>
              <a:t>have</a:t>
            </a:r>
            <a:r>
              <a:rPr lang="de-DE" sz="2000" b="0" dirty="0" smtClean="0"/>
              <a:t> </a:t>
            </a:r>
            <a:r>
              <a:rPr lang="de-DE" sz="2000" b="0" dirty="0" err="1" smtClean="0"/>
              <a:t>about</a:t>
            </a:r>
            <a:r>
              <a:rPr lang="de-DE" sz="2000" b="0" dirty="0" smtClean="0"/>
              <a:t> 75% </a:t>
            </a:r>
            <a:r>
              <a:rPr lang="de-DE" sz="2000" b="0" dirty="0" err="1" smtClean="0"/>
              <a:t>of</a:t>
            </a:r>
            <a:r>
              <a:rPr lang="de-DE" sz="2000" b="0" dirty="0" smtClean="0"/>
              <a:t> all </a:t>
            </a:r>
            <a:r>
              <a:rPr lang="de-DE" sz="2000" b="0" dirty="0" err="1" smtClean="0"/>
              <a:t>activity</a:t>
            </a:r>
            <a:r>
              <a:rPr lang="de-DE" sz="2000" b="0" dirty="0" smtClean="0"/>
              <a:t> in </a:t>
            </a:r>
            <a:r>
              <a:rPr lang="de-DE" sz="2000" b="0" dirty="0" err="1" smtClean="0"/>
              <a:t>first</a:t>
            </a:r>
            <a:r>
              <a:rPr lang="de-DE" sz="2000" b="0" dirty="0" smtClean="0"/>
              <a:t> 2 </a:t>
            </a:r>
            <a:r>
              <a:rPr lang="de-DE" sz="2000" b="0" dirty="0" err="1" smtClean="0"/>
              <a:t>hours</a:t>
            </a:r>
            <a:r>
              <a:rPr lang="de-DE" sz="2000" b="0" dirty="0" smtClean="0"/>
              <a:t> after </a:t>
            </a:r>
            <a:r>
              <a:rPr lang="de-DE" sz="2000" b="0" dirty="0" err="1" smtClean="0"/>
              <a:t>injection</a:t>
            </a:r>
            <a:r>
              <a:rPr lang="de-DE" sz="2000" b="0" dirty="0" smtClean="0"/>
              <a:t> (=&gt; </a:t>
            </a:r>
            <a:r>
              <a:rPr lang="de-DE" sz="2000" b="0" dirty="0" err="1" smtClean="0"/>
              <a:t>up</a:t>
            </a:r>
            <a:r>
              <a:rPr lang="de-DE" sz="2000" b="0" dirty="0" smtClean="0"/>
              <a:t> </a:t>
            </a:r>
            <a:r>
              <a:rPr lang="de-DE" sz="2000" b="0" dirty="0" err="1" smtClean="0"/>
              <a:t>to</a:t>
            </a:r>
            <a:r>
              <a:rPr lang="de-DE" sz="2000" b="0" dirty="0" smtClean="0"/>
              <a:t> 60g </a:t>
            </a:r>
            <a:r>
              <a:rPr lang="de-DE" sz="2000" b="0" dirty="0" err="1" smtClean="0"/>
              <a:t>carbs</a:t>
            </a:r>
            <a:r>
              <a:rPr lang="de-DE" sz="2000" b="0" dirty="0" smtClean="0"/>
              <a:t> </a:t>
            </a:r>
            <a:r>
              <a:rPr lang="de-DE" sz="2000" b="0" dirty="0" err="1" smtClean="0"/>
              <a:t>absorbed</a:t>
            </a:r>
            <a:r>
              <a:rPr lang="de-DE" sz="2000" b="0" dirty="0" smtClean="0"/>
              <a:t> @ 30g/h *)</a:t>
            </a:r>
          </a:p>
          <a:p>
            <a:pPr lvl="1"/>
            <a:r>
              <a:rPr lang="de-DE" sz="2000" b="0" dirty="0" err="1" smtClean="0"/>
              <a:t>Humalog</a:t>
            </a:r>
            <a:r>
              <a:rPr lang="de-DE" sz="2000" b="0" dirty="0" smtClean="0"/>
              <a:t> and </a:t>
            </a:r>
            <a:r>
              <a:rPr lang="de-DE" sz="2000" b="0" dirty="0" err="1" smtClean="0"/>
              <a:t>Novorapid</a:t>
            </a:r>
            <a:r>
              <a:rPr lang="de-DE" sz="2000" b="0" dirty="0" smtClean="0"/>
              <a:t> </a:t>
            </a:r>
            <a:r>
              <a:rPr lang="de-DE" sz="2000" b="0" dirty="0" err="1" smtClean="0"/>
              <a:t>have</a:t>
            </a:r>
            <a:r>
              <a:rPr lang="de-DE" sz="2000" b="0" dirty="0" smtClean="0"/>
              <a:t> </a:t>
            </a:r>
            <a:r>
              <a:rPr lang="de-DE" sz="2000" b="0" dirty="0" err="1" smtClean="0"/>
              <a:t>over</a:t>
            </a:r>
            <a:r>
              <a:rPr lang="de-DE" sz="2000" b="0" dirty="0" smtClean="0"/>
              <a:t> 2.5 - 3 </a:t>
            </a:r>
            <a:r>
              <a:rPr lang="de-DE" sz="2000" b="0" dirty="0" err="1" smtClean="0"/>
              <a:t>hours</a:t>
            </a:r>
            <a:r>
              <a:rPr lang="de-DE" sz="2000" b="0" dirty="0" smtClean="0"/>
              <a:t> </a:t>
            </a:r>
            <a:r>
              <a:rPr lang="de-DE" sz="2000" b="0" dirty="0" err="1" smtClean="0"/>
              <a:t>of</a:t>
            </a:r>
            <a:r>
              <a:rPr lang="de-DE" sz="2000" b="0" dirty="0" smtClean="0"/>
              <a:t> strong </a:t>
            </a:r>
            <a:r>
              <a:rPr lang="de-DE" sz="2000" b="0" dirty="0" err="1" smtClean="0"/>
              <a:t>activity</a:t>
            </a:r>
            <a:r>
              <a:rPr lang="de-DE" sz="2000" b="0" dirty="0" smtClean="0"/>
              <a:t> (=&gt; 75 -90g </a:t>
            </a:r>
            <a:r>
              <a:rPr lang="de-DE" sz="2000" b="0" dirty="0" err="1" smtClean="0"/>
              <a:t>carbs</a:t>
            </a:r>
            <a:r>
              <a:rPr lang="de-DE" sz="2000" b="0" dirty="0" smtClean="0"/>
              <a:t> </a:t>
            </a:r>
            <a:r>
              <a:rPr lang="de-DE" sz="2000" b="0" dirty="0" err="1" smtClean="0"/>
              <a:t>are</a:t>
            </a:r>
            <a:r>
              <a:rPr lang="de-DE" sz="2000" b="0" dirty="0" smtClean="0"/>
              <a:t> </a:t>
            </a:r>
            <a:r>
              <a:rPr lang="de-DE" sz="2000" b="0" dirty="0" err="1" smtClean="0"/>
              <a:t>absorbed</a:t>
            </a:r>
            <a:r>
              <a:rPr lang="de-DE" sz="2000" b="0" dirty="0" smtClean="0"/>
              <a:t> @ 30g/h)</a:t>
            </a:r>
          </a:p>
          <a:p>
            <a:r>
              <a:rPr lang="de-DE" sz="2400" b="0" dirty="0" smtClean="0"/>
              <a:t>In </a:t>
            </a:r>
            <a:r>
              <a:rPr lang="de-DE" sz="2400" b="0" dirty="0" err="1" smtClean="0"/>
              <a:t>the</a:t>
            </a:r>
            <a:r>
              <a:rPr lang="de-DE" sz="2400" b="0" dirty="0" smtClean="0"/>
              <a:t> </a:t>
            </a:r>
            <a:r>
              <a:rPr lang="de-DE" sz="2400" b="0" dirty="0" smtClean="0">
                <a:solidFill>
                  <a:srgbClr val="7030A0"/>
                </a:solidFill>
              </a:rPr>
              <a:t>hybrid</a:t>
            </a:r>
            <a:r>
              <a:rPr lang="de-DE" sz="2400" b="0" dirty="0" smtClean="0"/>
              <a:t> </a:t>
            </a:r>
            <a:r>
              <a:rPr lang="de-DE" sz="2400" b="0" dirty="0" err="1" smtClean="0"/>
              <a:t>mode</a:t>
            </a:r>
            <a:r>
              <a:rPr lang="de-DE" sz="2400" b="0" dirty="0" smtClean="0"/>
              <a:t>, </a:t>
            </a:r>
            <a:r>
              <a:rPr lang="de-DE" sz="2400" b="0" dirty="0" err="1" smtClean="0"/>
              <a:t>the</a:t>
            </a:r>
            <a:r>
              <a:rPr lang="de-DE" sz="2400" b="0" dirty="0" smtClean="0"/>
              <a:t> </a:t>
            </a:r>
            <a:r>
              <a:rPr lang="de-DE" sz="2400" b="0" dirty="0" err="1" smtClean="0">
                <a:solidFill>
                  <a:schemeClr val="accent1">
                    <a:lumMod val="75000"/>
                  </a:schemeClr>
                </a:solidFill>
              </a:rPr>
              <a:t>user</a:t>
            </a:r>
            <a:r>
              <a:rPr lang="de-DE" sz="2400" b="0" dirty="0" smtClean="0"/>
              <a:t> </a:t>
            </a:r>
            <a:r>
              <a:rPr lang="de-DE" sz="2400" b="0" dirty="0" err="1" smtClean="0"/>
              <a:t>is</a:t>
            </a:r>
            <a:r>
              <a:rPr lang="de-DE" sz="2400" b="0" dirty="0" smtClean="0"/>
              <a:t> </a:t>
            </a:r>
            <a:r>
              <a:rPr lang="de-DE" sz="2400" b="0" dirty="0" err="1" smtClean="0"/>
              <a:t>really</a:t>
            </a:r>
            <a:r>
              <a:rPr lang="de-DE" sz="2400" b="0" dirty="0" smtClean="0"/>
              <a:t> </a:t>
            </a:r>
            <a:r>
              <a:rPr lang="de-DE" sz="2400" b="0" dirty="0" smtClean="0">
                <a:solidFill>
                  <a:schemeClr val="accent1">
                    <a:lumMod val="75000"/>
                  </a:schemeClr>
                </a:solidFill>
              </a:rPr>
              <a:t>in </a:t>
            </a:r>
            <a:r>
              <a:rPr lang="de-DE" sz="2400" b="0" dirty="0" err="1" smtClean="0">
                <a:solidFill>
                  <a:schemeClr val="accent1">
                    <a:lumMod val="75000"/>
                  </a:schemeClr>
                </a:solidFill>
              </a:rPr>
              <a:t>the</a:t>
            </a:r>
            <a:r>
              <a:rPr lang="de-DE" sz="2400" b="0" dirty="0" smtClean="0">
                <a:solidFill>
                  <a:schemeClr val="accent1">
                    <a:lumMod val="75000"/>
                  </a:schemeClr>
                </a:solidFill>
              </a:rPr>
              <a:t> </a:t>
            </a:r>
            <a:r>
              <a:rPr lang="de-DE" sz="2400" b="0" dirty="0" err="1" smtClean="0">
                <a:solidFill>
                  <a:schemeClr val="accent1">
                    <a:lumMod val="75000"/>
                  </a:schemeClr>
                </a:solidFill>
              </a:rPr>
              <a:t>driver‘s</a:t>
            </a:r>
            <a:r>
              <a:rPr lang="de-DE" sz="2400" b="0" dirty="0" smtClean="0">
                <a:solidFill>
                  <a:schemeClr val="accent1">
                    <a:lumMod val="75000"/>
                  </a:schemeClr>
                </a:solidFill>
              </a:rPr>
              <a:t> </a:t>
            </a:r>
            <a:r>
              <a:rPr lang="de-DE" sz="2400" b="0" dirty="0" err="1" smtClean="0">
                <a:solidFill>
                  <a:schemeClr val="accent1">
                    <a:lumMod val="75000"/>
                  </a:schemeClr>
                </a:solidFill>
              </a:rPr>
              <a:t>seat</a:t>
            </a:r>
            <a:r>
              <a:rPr lang="de-DE" sz="2400" b="0" dirty="0" smtClean="0">
                <a:solidFill>
                  <a:schemeClr val="accent1">
                    <a:lumMod val="75000"/>
                  </a:schemeClr>
                </a:solidFill>
              </a:rPr>
              <a:t> </a:t>
            </a:r>
            <a:r>
              <a:rPr lang="de-DE" sz="2400" b="0" dirty="0" err="1" smtClean="0">
                <a:solidFill>
                  <a:schemeClr val="accent1">
                    <a:lumMod val="75000"/>
                  </a:schemeClr>
                </a:solidFill>
              </a:rPr>
              <a:t>for</a:t>
            </a:r>
            <a:r>
              <a:rPr lang="de-DE" sz="2400" b="0" dirty="0" smtClean="0">
                <a:solidFill>
                  <a:schemeClr val="accent1">
                    <a:lumMod val="75000"/>
                  </a:schemeClr>
                </a:solidFill>
              </a:rPr>
              <a:t> </a:t>
            </a:r>
            <a:r>
              <a:rPr lang="de-DE" sz="2400" b="0" dirty="0" err="1" smtClean="0">
                <a:solidFill>
                  <a:schemeClr val="accent1">
                    <a:lumMod val="75000"/>
                  </a:schemeClr>
                </a:solidFill>
              </a:rPr>
              <a:t>the</a:t>
            </a:r>
            <a:r>
              <a:rPr lang="de-DE" sz="2400" b="0" dirty="0" smtClean="0">
                <a:solidFill>
                  <a:schemeClr val="accent1">
                    <a:lumMod val="75000"/>
                  </a:schemeClr>
                </a:solidFill>
              </a:rPr>
              <a:t> </a:t>
            </a:r>
            <a:r>
              <a:rPr lang="de-DE" sz="2400" b="0" dirty="0" err="1" smtClean="0">
                <a:solidFill>
                  <a:schemeClr val="accent1">
                    <a:lumMod val="75000"/>
                  </a:schemeClr>
                </a:solidFill>
              </a:rPr>
              <a:t>first</a:t>
            </a:r>
            <a:r>
              <a:rPr lang="de-DE" sz="2400" b="0" dirty="0" smtClean="0">
                <a:solidFill>
                  <a:schemeClr val="accent1">
                    <a:lumMod val="75000"/>
                  </a:schemeClr>
                </a:solidFill>
              </a:rPr>
              <a:t> </a:t>
            </a:r>
            <a:r>
              <a:rPr lang="de-DE" sz="2400" b="0" dirty="0" err="1" smtClean="0">
                <a:solidFill>
                  <a:schemeClr val="accent1">
                    <a:lumMod val="75000"/>
                  </a:schemeClr>
                </a:solidFill>
              </a:rPr>
              <a:t>hours</a:t>
            </a:r>
            <a:r>
              <a:rPr lang="de-DE" sz="2400" b="0" dirty="0" smtClean="0">
                <a:solidFill>
                  <a:schemeClr val="accent1">
                    <a:lumMod val="75000"/>
                  </a:schemeClr>
                </a:solidFill>
              </a:rPr>
              <a:t> </a:t>
            </a:r>
            <a:r>
              <a:rPr lang="de-DE" sz="2400" b="0" dirty="0" err="1" smtClean="0"/>
              <a:t>of</a:t>
            </a:r>
            <a:r>
              <a:rPr lang="de-DE" sz="2400" b="0" dirty="0" smtClean="0"/>
              <a:t> </a:t>
            </a:r>
            <a:r>
              <a:rPr lang="de-DE" sz="2400" b="0" dirty="0" err="1" smtClean="0"/>
              <a:t>any</a:t>
            </a:r>
            <a:r>
              <a:rPr lang="de-DE" sz="2400" b="0" dirty="0" smtClean="0"/>
              <a:t> </a:t>
            </a:r>
            <a:r>
              <a:rPr lang="de-DE" sz="2400" b="0" dirty="0" err="1" smtClean="0"/>
              <a:t>meal</a:t>
            </a:r>
            <a:r>
              <a:rPr lang="de-DE" sz="2400" b="0" dirty="0" smtClean="0"/>
              <a:t>. The </a:t>
            </a:r>
            <a:r>
              <a:rPr lang="de-DE" sz="2400" b="0" dirty="0" err="1" smtClean="0"/>
              <a:t>loop</a:t>
            </a:r>
            <a:r>
              <a:rPr lang="de-DE" sz="2400" b="0" dirty="0" smtClean="0"/>
              <a:t> </a:t>
            </a:r>
            <a:r>
              <a:rPr lang="de-DE" sz="2400" b="0" dirty="0" err="1" smtClean="0"/>
              <a:t>calculates</a:t>
            </a:r>
            <a:r>
              <a:rPr lang="de-DE" sz="2400" b="0" dirty="0" smtClean="0"/>
              <a:t> </a:t>
            </a:r>
            <a:r>
              <a:rPr lang="de-DE" sz="2400" b="0" dirty="0" err="1" smtClean="0"/>
              <a:t>every</a:t>
            </a:r>
            <a:r>
              <a:rPr lang="de-DE" sz="2400" b="0" dirty="0" smtClean="0"/>
              <a:t> 5 </a:t>
            </a:r>
            <a:r>
              <a:rPr lang="de-DE" sz="2400" b="0" dirty="0" err="1" smtClean="0"/>
              <a:t>minutes</a:t>
            </a:r>
            <a:r>
              <a:rPr lang="de-DE" sz="2400" b="0" dirty="0" smtClean="0"/>
              <a:t> </a:t>
            </a:r>
            <a:r>
              <a:rPr lang="de-DE" sz="2400" b="0" dirty="0" err="1" smtClean="0"/>
              <a:t>how</a:t>
            </a:r>
            <a:r>
              <a:rPr lang="de-DE" sz="2400" b="0" dirty="0" smtClean="0"/>
              <a:t> </a:t>
            </a:r>
            <a:r>
              <a:rPr lang="de-DE" sz="2400" b="0" dirty="0" err="1" smtClean="0"/>
              <a:t>much</a:t>
            </a:r>
            <a:r>
              <a:rPr lang="de-DE" sz="2400" b="0" dirty="0" smtClean="0"/>
              <a:t> sense </a:t>
            </a:r>
            <a:r>
              <a:rPr lang="de-DE" sz="2400" b="0" dirty="0" err="1" smtClean="0"/>
              <a:t>it</a:t>
            </a:r>
            <a:r>
              <a:rPr lang="de-DE" sz="2400" b="0" dirty="0" smtClean="0"/>
              <a:t> all </a:t>
            </a:r>
            <a:r>
              <a:rPr lang="de-DE" sz="2400" b="0" dirty="0" err="1" smtClean="0"/>
              <a:t>makes</a:t>
            </a:r>
            <a:r>
              <a:rPr lang="de-DE" sz="2400" b="0" dirty="0" smtClean="0"/>
              <a:t> </a:t>
            </a:r>
            <a:r>
              <a:rPr lang="de-DE" sz="2400" b="0" dirty="0" err="1" smtClean="0"/>
              <a:t>what</a:t>
            </a:r>
            <a:r>
              <a:rPr lang="de-DE" sz="2400" b="0" dirty="0" smtClean="0"/>
              <a:t> </a:t>
            </a:r>
            <a:r>
              <a:rPr lang="de-DE" sz="2400" b="0" dirty="0" err="1" smtClean="0"/>
              <a:t>it</a:t>
            </a:r>
            <a:r>
              <a:rPr lang="de-DE" sz="2400" b="0" dirty="0" smtClean="0"/>
              <a:t> </a:t>
            </a:r>
            <a:r>
              <a:rPr lang="de-DE" sz="2400" b="0" dirty="0" err="1" smtClean="0"/>
              <a:t>sees</a:t>
            </a:r>
            <a:r>
              <a:rPr lang="de-DE" sz="2400" b="0" dirty="0" smtClean="0"/>
              <a:t> </a:t>
            </a:r>
            <a:r>
              <a:rPr lang="de-DE" sz="2400" b="0" dirty="0" err="1" smtClean="0"/>
              <a:t>developing</a:t>
            </a:r>
            <a:r>
              <a:rPr lang="de-DE" sz="2400" b="0" dirty="0" smtClean="0"/>
              <a:t>, and, </a:t>
            </a:r>
            <a:r>
              <a:rPr lang="de-DE" sz="2400" b="0" dirty="0" err="1" smtClean="0"/>
              <a:t>for</a:t>
            </a:r>
            <a:r>
              <a:rPr lang="de-DE" sz="2400" b="0" dirty="0" smtClean="0"/>
              <a:t> </a:t>
            </a:r>
            <a:r>
              <a:rPr lang="de-DE" sz="2400" b="0" dirty="0" err="1" smtClean="0"/>
              <a:t>safety</a:t>
            </a:r>
            <a:r>
              <a:rPr lang="de-DE" sz="2400" b="0" dirty="0" smtClean="0"/>
              <a:t>, </a:t>
            </a:r>
            <a:r>
              <a:rPr lang="de-DE" sz="2400" b="0" dirty="0" err="1" smtClean="0"/>
              <a:t>interferes</a:t>
            </a:r>
            <a:r>
              <a:rPr lang="de-DE" sz="2400" b="0" dirty="0" smtClean="0"/>
              <a:t> </a:t>
            </a:r>
            <a:r>
              <a:rPr lang="de-DE" sz="2400" b="0" dirty="0" err="1" smtClean="0"/>
              <a:t>usually</a:t>
            </a:r>
            <a:r>
              <a:rPr lang="de-DE" sz="2400" b="0" dirty="0" smtClean="0"/>
              <a:t> </a:t>
            </a:r>
            <a:r>
              <a:rPr lang="de-DE" sz="2400" b="0" dirty="0" err="1" smtClean="0"/>
              <a:t>with</a:t>
            </a:r>
            <a:r>
              <a:rPr lang="de-DE" sz="2400" b="0" dirty="0" smtClean="0"/>
              <a:t> </a:t>
            </a:r>
            <a:r>
              <a:rPr lang="de-DE" sz="2400" b="0" dirty="0" err="1" smtClean="0"/>
              <a:t>reducing</a:t>
            </a:r>
            <a:r>
              <a:rPr lang="de-DE" sz="2400" b="0" dirty="0" smtClean="0"/>
              <a:t> basal </a:t>
            </a:r>
            <a:r>
              <a:rPr lang="de-DE" sz="2400" b="0" dirty="0" err="1" smtClean="0"/>
              <a:t>to</a:t>
            </a:r>
            <a:r>
              <a:rPr lang="de-DE" sz="2400" b="0" dirty="0" smtClean="0"/>
              <a:t> </a:t>
            </a:r>
            <a:r>
              <a:rPr lang="de-DE" sz="2400" b="0" dirty="0" err="1" smtClean="0"/>
              <a:t>zero</a:t>
            </a:r>
            <a:r>
              <a:rPr lang="de-DE" sz="2400" b="0" dirty="0" smtClean="0"/>
              <a:t> after </a:t>
            </a:r>
            <a:r>
              <a:rPr lang="de-DE" sz="2400" b="0" dirty="0" err="1" smtClean="0"/>
              <a:t>that</a:t>
            </a:r>
            <a:r>
              <a:rPr lang="de-DE" sz="2400" b="0" dirty="0" smtClean="0"/>
              <a:t> </a:t>
            </a:r>
            <a:r>
              <a:rPr lang="de-DE" sz="2400" b="0" dirty="0" err="1" smtClean="0"/>
              <a:t>big</a:t>
            </a:r>
            <a:r>
              <a:rPr lang="de-DE" sz="2400" b="0" dirty="0" smtClean="0"/>
              <a:t> </a:t>
            </a:r>
            <a:r>
              <a:rPr lang="de-DE" sz="2400" b="0" dirty="0" err="1" smtClean="0"/>
              <a:t>bolus</a:t>
            </a:r>
            <a:r>
              <a:rPr lang="de-DE" sz="2400" b="0" dirty="0" smtClean="0"/>
              <a:t> </a:t>
            </a:r>
            <a:r>
              <a:rPr lang="de-DE" sz="2400" b="0" dirty="0" err="1" smtClean="0"/>
              <a:t>given</a:t>
            </a:r>
            <a:r>
              <a:rPr lang="de-DE" sz="2400" b="0" dirty="0" smtClean="0"/>
              <a:t> </a:t>
            </a:r>
            <a:r>
              <a:rPr lang="de-DE" sz="2400" b="0" dirty="0" err="1" smtClean="0"/>
              <a:t>by</a:t>
            </a:r>
            <a:r>
              <a:rPr lang="de-DE" sz="2400" b="0" dirty="0" smtClean="0"/>
              <a:t> </a:t>
            </a:r>
            <a:r>
              <a:rPr lang="de-DE" sz="2400" b="0" dirty="0" err="1" smtClean="0"/>
              <a:t>the</a:t>
            </a:r>
            <a:r>
              <a:rPr lang="de-DE" sz="2400" b="0" dirty="0" smtClean="0"/>
              <a:t> </a:t>
            </a:r>
            <a:r>
              <a:rPr lang="de-DE" sz="2400" b="0" dirty="0" err="1" smtClean="0"/>
              <a:t>user</a:t>
            </a:r>
            <a:r>
              <a:rPr lang="de-DE" sz="2400" b="0" dirty="0" smtClean="0"/>
              <a:t>. As time </a:t>
            </a:r>
            <a:r>
              <a:rPr lang="de-DE" sz="2400" b="0" dirty="0" err="1" smtClean="0"/>
              <a:t>progresses</a:t>
            </a:r>
            <a:r>
              <a:rPr lang="de-DE" sz="2400" b="0" dirty="0" smtClean="0"/>
              <a:t> and </a:t>
            </a:r>
            <a:r>
              <a:rPr lang="de-DE" sz="2400" b="0" dirty="0" err="1" smtClean="0"/>
              <a:t>the</a:t>
            </a:r>
            <a:r>
              <a:rPr lang="de-DE" sz="2400" b="0" dirty="0" smtClean="0"/>
              <a:t> </a:t>
            </a:r>
            <a:r>
              <a:rPr lang="de-DE" sz="2400" b="0" dirty="0" err="1" smtClean="0"/>
              <a:t>user</a:t>
            </a:r>
            <a:r>
              <a:rPr lang="de-DE" sz="2400" b="0" dirty="0" smtClean="0"/>
              <a:t> </a:t>
            </a:r>
            <a:r>
              <a:rPr lang="de-DE" sz="2400" b="0" dirty="0" err="1" smtClean="0"/>
              <a:t>bolus</a:t>
            </a:r>
            <a:r>
              <a:rPr lang="de-DE" sz="2400" b="0" dirty="0" smtClean="0"/>
              <a:t> </a:t>
            </a:r>
            <a:r>
              <a:rPr lang="de-DE" sz="2400" b="0" dirty="0" err="1" smtClean="0"/>
              <a:t>begins</a:t>
            </a:r>
            <a:r>
              <a:rPr lang="de-DE" sz="2400" b="0" dirty="0" smtClean="0"/>
              <a:t> </a:t>
            </a:r>
            <a:r>
              <a:rPr lang="de-DE" sz="2400" b="0" dirty="0" err="1" smtClean="0"/>
              <a:t>to</a:t>
            </a:r>
            <a:r>
              <a:rPr lang="de-DE" sz="2400" b="0" dirty="0" smtClean="0"/>
              <a:t> fade, </a:t>
            </a:r>
            <a:r>
              <a:rPr lang="de-DE" sz="2400" b="0" dirty="0" err="1" smtClean="0"/>
              <a:t>the</a:t>
            </a:r>
            <a:r>
              <a:rPr lang="de-DE" sz="2400" b="0" dirty="0" smtClean="0"/>
              <a:t> </a:t>
            </a:r>
            <a:r>
              <a:rPr lang="de-DE" sz="2400" b="0" dirty="0" err="1" smtClean="0"/>
              <a:t>loop</a:t>
            </a:r>
            <a:r>
              <a:rPr lang="de-DE" sz="2400" b="0" dirty="0" smtClean="0"/>
              <a:t> </a:t>
            </a:r>
            <a:r>
              <a:rPr lang="de-DE" sz="2400" b="0" dirty="0" err="1" smtClean="0"/>
              <a:t>takes</a:t>
            </a:r>
            <a:r>
              <a:rPr lang="de-DE" sz="2400" b="0" dirty="0" smtClean="0"/>
              <a:t> </a:t>
            </a:r>
            <a:r>
              <a:rPr lang="de-DE" sz="2400" b="0" dirty="0" err="1" smtClean="0"/>
              <a:t>over</a:t>
            </a:r>
            <a:r>
              <a:rPr lang="de-DE" sz="2400" b="0" dirty="0" smtClean="0"/>
              <a:t>: </a:t>
            </a:r>
          </a:p>
          <a:p>
            <a:r>
              <a:rPr lang="de-DE" sz="2400" b="0" dirty="0" smtClean="0">
                <a:solidFill>
                  <a:schemeClr val="accent1">
                    <a:lumMod val="75000"/>
                  </a:schemeClr>
                </a:solidFill>
              </a:rPr>
              <a:t>„</a:t>
            </a:r>
            <a:r>
              <a:rPr lang="de-DE" sz="2400" b="0" dirty="0" err="1" smtClean="0">
                <a:solidFill>
                  <a:schemeClr val="accent1">
                    <a:lumMod val="75000"/>
                  </a:schemeClr>
                </a:solidFill>
              </a:rPr>
              <a:t>Later</a:t>
            </a:r>
            <a:r>
              <a:rPr lang="de-DE" sz="2400" b="0" dirty="0" smtClean="0">
                <a:solidFill>
                  <a:schemeClr val="accent1">
                    <a:lumMod val="75000"/>
                  </a:schemeClr>
                </a:solidFill>
              </a:rPr>
              <a:t>“ </a:t>
            </a:r>
            <a:r>
              <a:rPr lang="de-DE" sz="2400" b="0" dirty="0" err="1" smtClean="0">
                <a:solidFill>
                  <a:schemeClr val="accent1">
                    <a:lumMod val="75000"/>
                  </a:schemeClr>
                </a:solidFill>
              </a:rPr>
              <a:t>carbs</a:t>
            </a:r>
            <a:r>
              <a:rPr lang="de-DE" sz="2400" b="0" dirty="0" smtClean="0">
                <a:solidFill>
                  <a:schemeClr val="accent1">
                    <a:lumMod val="75000"/>
                  </a:schemeClr>
                </a:solidFill>
              </a:rPr>
              <a:t> (and FPU) </a:t>
            </a:r>
            <a:r>
              <a:rPr lang="de-DE" sz="2400" b="0" dirty="0" err="1" smtClean="0"/>
              <a:t>cannot</a:t>
            </a:r>
            <a:r>
              <a:rPr lang="de-DE" sz="2400" b="0" dirty="0" smtClean="0"/>
              <a:t> </a:t>
            </a:r>
            <a:r>
              <a:rPr lang="de-DE" sz="2400" b="0" dirty="0" err="1" smtClean="0"/>
              <a:t>be</a:t>
            </a:r>
            <a:r>
              <a:rPr lang="de-DE" sz="2400" b="0" dirty="0" smtClean="0"/>
              <a:t> </a:t>
            </a:r>
            <a:r>
              <a:rPr lang="de-DE" sz="2400" b="0" dirty="0" err="1" smtClean="0"/>
              <a:t>reasonably</a:t>
            </a:r>
            <a:r>
              <a:rPr lang="de-DE" sz="2400" b="0" dirty="0" smtClean="0"/>
              <a:t> </a:t>
            </a:r>
            <a:r>
              <a:rPr lang="de-DE" sz="2400" b="0" dirty="0" err="1" smtClean="0"/>
              <a:t>covered</a:t>
            </a:r>
            <a:r>
              <a:rPr lang="de-DE" sz="2400" b="0" dirty="0" smtClean="0"/>
              <a:t> </a:t>
            </a:r>
            <a:r>
              <a:rPr lang="de-DE" sz="2400" b="0" dirty="0" err="1" smtClean="0"/>
              <a:t>by</a:t>
            </a:r>
            <a:r>
              <a:rPr lang="de-DE" sz="2400" b="0" dirty="0" smtClean="0"/>
              <a:t> </a:t>
            </a:r>
            <a:r>
              <a:rPr lang="de-DE" sz="2400" b="0" dirty="0" err="1" smtClean="0"/>
              <a:t>the</a:t>
            </a:r>
            <a:r>
              <a:rPr lang="de-DE" sz="2400" b="0" dirty="0" smtClean="0"/>
              <a:t> </a:t>
            </a:r>
            <a:r>
              <a:rPr lang="de-DE" sz="2400" b="0" dirty="0" err="1" smtClean="0"/>
              <a:t>meal</a:t>
            </a:r>
            <a:r>
              <a:rPr lang="de-DE" sz="2400" b="0" dirty="0" smtClean="0"/>
              <a:t> </a:t>
            </a:r>
            <a:r>
              <a:rPr lang="de-DE" sz="2400" b="0" dirty="0" err="1" smtClean="0"/>
              <a:t>bolus</a:t>
            </a:r>
            <a:r>
              <a:rPr lang="de-DE" sz="2400" b="0" dirty="0" smtClean="0"/>
              <a:t>. This </a:t>
            </a:r>
            <a:r>
              <a:rPr lang="de-DE" sz="2400" b="0" dirty="0" err="1" smtClean="0"/>
              <a:t>is</a:t>
            </a:r>
            <a:r>
              <a:rPr lang="de-DE" sz="2400" b="0" dirty="0" smtClean="0"/>
              <a:t> </a:t>
            </a:r>
            <a:r>
              <a:rPr lang="de-DE" sz="2400" b="0" dirty="0" err="1" smtClean="0"/>
              <a:t>when</a:t>
            </a:r>
            <a:r>
              <a:rPr lang="de-DE" sz="2400" b="0" dirty="0" smtClean="0"/>
              <a:t> </a:t>
            </a:r>
            <a:r>
              <a:rPr lang="de-DE" sz="2400" b="0" dirty="0" err="1" smtClean="0"/>
              <a:t>the</a:t>
            </a:r>
            <a:r>
              <a:rPr lang="de-DE" sz="2400" b="0" dirty="0" smtClean="0"/>
              <a:t> </a:t>
            </a:r>
            <a:r>
              <a:rPr lang="de-DE" sz="2400" b="0" dirty="0" err="1" smtClean="0">
                <a:solidFill>
                  <a:schemeClr val="accent1">
                    <a:lumMod val="75000"/>
                  </a:schemeClr>
                </a:solidFill>
              </a:rPr>
              <a:t>loop</a:t>
            </a:r>
            <a:r>
              <a:rPr lang="de-DE" sz="2400" b="0" dirty="0" smtClean="0">
                <a:solidFill>
                  <a:schemeClr val="accent1">
                    <a:lumMod val="75000"/>
                  </a:schemeClr>
                </a:solidFill>
              </a:rPr>
              <a:t> </a:t>
            </a:r>
            <a:r>
              <a:rPr lang="de-DE" sz="2400" b="0" dirty="0" err="1" smtClean="0">
                <a:solidFill>
                  <a:schemeClr val="accent1">
                    <a:lumMod val="75000"/>
                  </a:schemeClr>
                </a:solidFill>
              </a:rPr>
              <a:t>increasingly</a:t>
            </a:r>
            <a:r>
              <a:rPr lang="de-DE" sz="2400" b="0" dirty="0" smtClean="0">
                <a:solidFill>
                  <a:schemeClr val="accent1">
                    <a:lumMod val="75000"/>
                  </a:schemeClr>
                </a:solidFill>
              </a:rPr>
              <a:t> </a:t>
            </a:r>
            <a:r>
              <a:rPr lang="de-DE" sz="2400" b="0" dirty="0" err="1" smtClean="0">
                <a:solidFill>
                  <a:schemeClr val="accent1">
                    <a:lumMod val="75000"/>
                  </a:schemeClr>
                </a:solidFill>
              </a:rPr>
              <a:t>takes</a:t>
            </a:r>
            <a:r>
              <a:rPr lang="de-DE" sz="2400" b="0" dirty="0" smtClean="0">
                <a:solidFill>
                  <a:schemeClr val="accent1">
                    <a:lumMod val="75000"/>
                  </a:schemeClr>
                </a:solidFill>
              </a:rPr>
              <a:t> </a:t>
            </a:r>
            <a:r>
              <a:rPr lang="de-DE" sz="2400" b="0" dirty="0" err="1" smtClean="0">
                <a:solidFill>
                  <a:schemeClr val="accent1">
                    <a:lumMod val="75000"/>
                  </a:schemeClr>
                </a:solidFill>
              </a:rPr>
              <a:t>over</a:t>
            </a:r>
            <a:r>
              <a:rPr lang="de-DE" sz="2400" b="0" dirty="0" smtClean="0">
                <a:solidFill>
                  <a:schemeClr val="accent1">
                    <a:lumMod val="75000"/>
                  </a:schemeClr>
                </a:solidFill>
              </a:rPr>
              <a:t> </a:t>
            </a:r>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25</a:t>
            </a:fld>
            <a:endParaRPr lang="de-DE"/>
          </a:p>
        </p:txBody>
      </p:sp>
    </p:spTree>
    <p:extLst>
      <p:ext uri="{BB962C8B-B14F-4D97-AF65-F5344CB8AC3E}">
        <p14:creationId xmlns:p14="http://schemas.microsoft.com/office/powerpoint/2010/main" val="3069754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If</a:t>
            </a:r>
            <a:r>
              <a:rPr lang="de-DE" dirty="0" smtClean="0"/>
              <a:t> </a:t>
            </a:r>
            <a:r>
              <a:rPr lang="de-DE" dirty="0" err="1" smtClean="0"/>
              <a:t>you</a:t>
            </a:r>
            <a:r>
              <a:rPr lang="de-DE" dirty="0" smtClean="0"/>
              <a:t> </a:t>
            </a:r>
            <a:r>
              <a:rPr lang="de-DE" dirty="0" err="1" smtClean="0"/>
              <a:t>are</a:t>
            </a:r>
            <a:r>
              <a:rPr lang="de-DE" dirty="0" smtClean="0"/>
              <a:t> </a:t>
            </a:r>
            <a:r>
              <a:rPr lang="de-DE" dirty="0" err="1" smtClean="0"/>
              <a:t>having</a:t>
            </a:r>
            <a:r>
              <a:rPr lang="de-DE" dirty="0" smtClean="0"/>
              <a:t> a substantial </a:t>
            </a:r>
            <a:r>
              <a:rPr lang="de-DE" dirty="0" err="1" smtClean="0"/>
              <a:t>second</a:t>
            </a:r>
            <a:r>
              <a:rPr lang="de-DE" dirty="0" smtClean="0"/>
              <a:t> (</a:t>
            </a:r>
            <a:r>
              <a:rPr lang="de-DE" dirty="0" err="1" smtClean="0"/>
              <a:t>or</a:t>
            </a:r>
            <a:r>
              <a:rPr lang="de-DE" dirty="0" smtClean="0"/>
              <a:t> </a:t>
            </a:r>
            <a:r>
              <a:rPr lang="de-DE" dirty="0" err="1" smtClean="0"/>
              <a:t>third</a:t>
            </a:r>
            <a:r>
              <a:rPr lang="de-DE" dirty="0" smtClean="0"/>
              <a:t>) </a:t>
            </a:r>
            <a:r>
              <a:rPr lang="de-DE" dirty="0" err="1" smtClean="0"/>
              <a:t>course</a:t>
            </a:r>
            <a:r>
              <a:rPr lang="de-DE" dirty="0" smtClean="0"/>
              <a:t>, </a:t>
            </a:r>
            <a:r>
              <a:rPr lang="de-DE" dirty="0" err="1" smtClean="0"/>
              <a:t>or</a:t>
            </a:r>
            <a:r>
              <a:rPr lang="de-DE" dirty="0" smtClean="0"/>
              <a:t> a </a:t>
            </a:r>
            <a:r>
              <a:rPr lang="de-DE" dirty="0" err="1" smtClean="0"/>
              <a:t>desert</a:t>
            </a:r>
            <a:r>
              <a:rPr lang="de-DE" dirty="0" smtClean="0"/>
              <a:t>, </a:t>
            </a:r>
            <a:r>
              <a:rPr lang="de-DE" dirty="0" err="1" smtClean="0"/>
              <a:t>you</a:t>
            </a:r>
            <a:r>
              <a:rPr lang="de-DE" dirty="0" smtClean="0"/>
              <a:t> </a:t>
            </a:r>
            <a:r>
              <a:rPr lang="de-DE" dirty="0" err="1" smtClean="0"/>
              <a:t>could</a:t>
            </a:r>
            <a:r>
              <a:rPr lang="de-DE" dirty="0" smtClean="0"/>
              <a:t> </a:t>
            </a:r>
            <a:r>
              <a:rPr lang="de-DE" dirty="0" err="1" smtClean="0"/>
              <a:t>be</a:t>
            </a:r>
            <a:r>
              <a:rPr lang="de-DE" dirty="0" smtClean="0"/>
              <a:t> </a:t>
            </a:r>
            <a:r>
              <a:rPr lang="de-DE" dirty="0" err="1" smtClean="0"/>
              <a:t>tempted</a:t>
            </a:r>
            <a:r>
              <a:rPr lang="de-DE" dirty="0" smtClean="0"/>
              <a:t> </a:t>
            </a:r>
            <a:r>
              <a:rPr lang="de-DE" dirty="0" err="1" smtClean="0"/>
              <a:t>to</a:t>
            </a:r>
            <a:r>
              <a:rPr lang="de-DE" dirty="0" smtClean="0"/>
              <a:t> </a:t>
            </a:r>
            <a:r>
              <a:rPr lang="de-DE" dirty="0" err="1" smtClean="0"/>
              <a:t>bolus</a:t>
            </a:r>
            <a:r>
              <a:rPr lang="de-DE" dirty="0" smtClean="0"/>
              <a:t> </a:t>
            </a:r>
            <a:r>
              <a:rPr lang="de-DE" dirty="0" err="1" smtClean="0"/>
              <a:t>for</a:t>
            </a:r>
            <a:r>
              <a:rPr lang="de-DE" dirty="0" smtClean="0"/>
              <a:t> </a:t>
            </a:r>
            <a:r>
              <a:rPr lang="de-DE" dirty="0" err="1" smtClean="0"/>
              <a:t>that</a:t>
            </a:r>
            <a:r>
              <a:rPr lang="de-DE" dirty="0" smtClean="0"/>
              <a:t> </a:t>
            </a:r>
            <a:r>
              <a:rPr lang="de-DE" dirty="0" err="1" smtClean="0"/>
              <a:t>yourself</a:t>
            </a:r>
            <a:r>
              <a:rPr lang="de-DE" dirty="0" smtClean="0"/>
              <a:t>,  </a:t>
            </a:r>
            <a:r>
              <a:rPr lang="de-DE" dirty="0" err="1" smtClean="0"/>
              <a:t>instead</a:t>
            </a:r>
            <a:r>
              <a:rPr lang="de-DE" dirty="0" smtClean="0"/>
              <a:t> </a:t>
            </a:r>
            <a:r>
              <a:rPr lang="de-DE" dirty="0" err="1" smtClean="0"/>
              <a:t>of</a:t>
            </a:r>
            <a:r>
              <a:rPr lang="de-DE" dirty="0" smtClean="0"/>
              <a:t> „</a:t>
            </a:r>
            <a:r>
              <a:rPr lang="de-DE" dirty="0" err="1" smtClean="0"/>
              <a:t>waiting</a:t>
            </a:r>
            <a:r>
              <a:rPr lang="de-DE" dirty="0" smtClean="0"/>
              <a:t> </a:t>
            </a:r>
            <a:r>
              <a:rPr lang="de-DE" dirty="0" err="1" smtClean="0"/>
              <a:t>for</a:t>
            </a:r>
            <a:r>
              <a:rPr lang="de-DE" dirty="0" smtClean="0"/>
              <a:t> </a:t>
            </a:r>
            <a:r>
              <a:rPr lang="de-DE" dirty="0" err="1" smtClean="0"/>
              <a:t>the</a:t>
            </a:r>
            <a:r>
              <a:rPr lang="de-DE" dirty="0" smtClean="0"/>
              <a:t> </a:t>
            </a:r>
            <a:r>
              <a:rPr lang="de-DE" dirty="0" err="1" smtClean="0"/>
              <a:t>loop</a:t>
            </a:r>
            <a:r>
              <a:rPr lang="de-DE" dirty="0" smtClean="0"/>
              <a:t>“ </a:t>
            </a:r>
            <a:r>
              <a:rPr lang="de-DE" dirty="0" err="1" smtClean="0"/>
              <a:t>to</a:t>
            </a:r>
            <a:r>
              <a:rPr lang="de-DE" dirty="0" smtClean="0"/>
              <a:t> </a:t>
            </a:r>
            <a:r>
              <a:rPr lang="de-DE" dirty="0" err="1" smtClean="0"/>
              <a:t>take</a:t>
            </a:r>
            <a:r>
              <a:rPr lang="de-DE" dirty="0" smtClean="0"/>
              <a:t> care.</a:t>
            </a:r>
            <a:r>
              <a:rPr lang="de-DE" baseline="0" dirty="0" smtClean="0"/>
              <a:t>                            In </a:t>
            </a:r>
            <a:r>
              <a:rPr lang="de-DE" baseline="0" dirty="0" err="1" smtClean="0"/>
              <a:t>case</a:t>
            </a:r>
            <a:r>
              <a:rPr lang="de-DE" baseline="0" dirty="0" smtClean="0"/>
              <a:t> </a:t>
            </a:r>
            <a:r>
              <a:rPr lang="de-DE" baseline="0" dirty="0" err="1" smtClean="0"/>
              <a:t>your</a:t>
            </a:r>
            <a:r>
              <a:rPr lang="de-DE" baseline="0" dirty="0" smtClean="0"/>
              <a:t> </a:t>
            </a:r>
            <a:r>
              <a:rPr lang="de-DE" baseline="0" dirty="0" err="1" smtClean="0"/>
              <a:t>loop</a:t>
            </a:r>
            <a:r>
              <a:rPr lang="de-DE" baseline="0" dirty="0" smtClean="0"/>
              <a:t> </a:t>
            </a:r>
            <a:r>
              <a:rPr lang="de-DE" baseline="0" dirty="0" err="1" smtClean="0"/>
              <a:t>has</a:t>
            </a:r>
            <a:r>
              <a:rPr lang="de-DE" baseline="0" dirty="0" smtClean="0"/>
              <a:t> </a:t>
            </a:r>
            <a:r>
              <a:rPr lang="de-DE" baseline="0" dirty="0" err="1" smtClean="0"/>
              <a:t>only</a:t>
            </a:r>
            <a:r>
              <a:rPr lang="de-DE" baseline="0" dirty="0" smtClean="0"/>
              <a:t> </a:t>
            </a:r>
            <a:r>
              <a:rPr lang="de-DE" baseline="0" dirty="0" err="1" smtClean="0"/>
              <a:t>temporary</a:t>
            </a:r>
            <a:r>
              <a:rPr lang="de-DE" baseline="0" dirty="0" smtClean="0"/>
              <a:t> basal </a:t>
            </a:r>
            <a:r>
              <a:rPr lang="de-DE" baseline="0" dirty="0" err="1" smtClean="0"/>
              <a:t>rates</a:t>
            </a:r>
            <a:r>
              <a:rPr lang="de-DE" baseline="0" dirty="0" smtClean="0"/>
              <a:t> </a:t>
            </a:r>
            <a:r>
              <a:rPr lang="de-DE" baseline="0" dirty="0" err="1" smtClean="0"/>
              <a:t>to</a:t>
            </a:r>
            <a:r>
              <a:rPr lang="de-DE" baseline="0" dirty="0" smtClean="0"/>
              <a:t> </a:t>
            </a:r>
            <a:r>
              <a:rPr lang="de-DE" baseline="0" dirty="0" err="1" smtClean="0"/>
              <a:t>work</a:t>
            </a:r>
            <a:r>
              <a:rPr lang="de-DE" baseline="0" dirty="0" smtClean="0"/>
              <a:t> </a:t>
            </a:r>
            <a:r>
              <a:rPr lang="de-DE" baseline="0" dirty="0" err="1" smtClean="0"/>
              <a:t>with</a:t>
            </a:r>
            <a:r>
              <a:rPr lang="de-DE" baseline="0" dirty="0" smtClean="0"/>
              <a:t> (i.e. </a:t>
            </a:r>
            <a:r>
              <a:rPr lang="de-DE" baseline="0" dirty="0" err="1" smtClean="0"/>
              <a:t>no</a:t>
            </a:r>
            <a:r>
              <a:rPr lang="de-DE" baseline="0" dirty="0" smtClean="0"/>
              <a:t> Autobolus </a:t>
            </a:r>
            <a:r>
              <a:rPr lang="de-DE" baseline="0" dirty="0" err="1" smtClean="0"/>
              <a:t>or</a:t>
            </a:r>
            <a:r>
              <a:rPr lang="de-DE" baseline="0" dirty="0" smtClean="0"/>
              <a:t> SMBs), </a:t>
            </a:r>
            <a:r>
              <a:rPr lang="de-DE" baseline="0" dirty="0" err="1" smtClean="0"/>
              <a:t>this</a:t>
            </a:r>
            <a:r>
              <a:rPr lang="de-DE" baseline="0" dirty="0" smtClean="0"/>
              <a:t> </a:t>
            </a:r>
            <a:r>
              <a:rPr lang="de-DE" baseline="0" dirty="0" err="1" smtClean="0"/>
              <a:t>can</a:t>
            </a:r>
            <a:r>
              <a:rPr lang="de-DE" baseline="0" dirty="0" smtClean="0"/>
              <a:t> </a:t>
            </a:r>
            <a:r>
              <a:rPr lang="de-DE" baseline="0" dirty="0" err="1" smtClean="0"/>
              <a:t>actually</a:t>
            </a:r>
            <a:r>
              <a:rPr lang="de-DE" baseline="0" dirty="0" smtClean="0"/>
              <a:t> </a:t>
            </a:r>
            <a:r>
              <a:rPr lang="de-DE" baseline="0" dirty="0" err="1" smtClean="0"/>
              <a:t>be</a:t>
            </a:r>
            <a:r>
              <a:rPr lang="de-DE" baseline="0" dirty="0" smtClean="0"/>
              <a:t> a </a:t>
            </a:r>
            <a:r>
              <a:rPr lang="de-DE" baseline="0" dirty="0" err="1" smtClean="0"/>
              <a:t>very</a:t>
            </a:r>
            <a:r>
              <a:rPr lang="de-DE" baseline="0" dirty="0" smtClean="0"/>
              <a:t> </a:t>
            </a:r>
            <a:r>
              <a:rPr lang="de-DE" baseline="0" dirty="0" err="1" smtClean="0"/>
              <a:t>good</a:t>
            </a:r>
            <a:r>
              <a:rPr lang="de-DE" baseline="0" dirty="0" smtClean="0"/>
              <a:t> </a:t>
            </a:r>
            <a:r>
              <a:rPr lang="de-DE" baseline="0" dirty="0" err="1" smtClean="0"/>
              <a:t>idea</a:t>
            </a:r>
            <a:r>
              <a:rPr lang="de-DE" baseline="0" dirty="0" smtClean="0"/>
              <a:t>,</a:t>
            </a:r>
          </a:p>
          <a:p>
            <a:r>
              <a:rPr lang="de-DE" baseline="0" dirty="0" err="1" smtClean="0"/>
              <a:t>To</a:t>
            </a:r>
            <a:r>
              <a:rPr lang="de-DE" baseline="0" dirty="0" smtClean="0"/>
              <a:t> </a:t>
            </a:r>
            <a:r>
              <a:rPr lang="de-DE" baseline="0" dirty="0" err="1" smtClean="0"/>
              <a:t>define</a:t>
            </a:r>
            <a:r>
              <a:rPr lang="de-DE" baseline="0" dirty="0" smtClean="0"/>
              <a:t> </a:t>
            </a:r>
            <a:r>
              <a:rPr lang="de-DE" baseline="0" dirty="0" err="1" smtClean="0"/>
              <a:t>the</a:t>
            </a:r>
            <a:r>
              <a:rPr lang="de-DE" baseline="0" dirty="0" smtClean="0"/>
              <a:t> </a:t>
            </a:r>
            <a:r>
              <a:rPr lang="de-DE" baseline="0" dirty="0" err="1" smtClean="0"/>
              <a:t>appropriate</a:t>
            </a:r>
            <a:r>
              <a:rPr lang="de-DE" baseline="0" dirty="0" smtClean="0"/>
              <a:t> </a:t>
            </a:r>
            <a:r>
              <a:rPr lang="de-DE" baseline="0" dirty="0" err="1" smtClean="0"/>
              <a:t>bolus</a:t>
            </a:r>
            <a:r>
              <a:rPr lang="de-DE" baseline="0" dirty="0" smtClean="0"/>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course</a:t>
            </a:r>
            <a:r>
              <a:rPr lang="de-DE" baseline="0" dirty="0" smtClean="0"/>
              <a:t> </a:t>
            </a:r>
            <a:r>
              <a:rPr lang="de-DE" baseline="0" dirty="0" err="1" smtClean="0"/>
              <a:t>or</a:t>
            </a:r>
            <a:r>
              <a:rPr lang="de-DE" baseline="0" dirty="0" smtClean="0"/>
              <a:t> </a:t>
            </a:r>
            <a:r>
              <a:rPr lang="de-DE" baseline="0" dirty="0" err="1" smtClean="0"/>
              <a:t>dessert</a:t>
            </a:r>
            <a:r>
              <a:rPr lang="de-DE" baseline="0" dirty="0" smtClean="0"/>
              <a:t>:</a:t>
            </a:r>
          </a:p>
          <a:p>
            <a:pPr marL="228600" indent="-228600">
              <a:buAutoNum type="arabicPeriod"/>
            </a:pPr>
            <a:r>
              <a:rPr lang="de-DE" baseline="0" dirty="0" err="1" smtClean="0"/>
              <a:t>Assume</a:t>
            </a:r>
            <a:r>
              <a:rPr lang="de-DE" baseline="0" dirty="0" smtClean="0"/>
              <a:t> </a:t>
            </a:r>
            <a:r>
              <a:rPr lang="de-DE" baseline="0" dirty="0" err="1" smtClean="0"/>
              <a:t>that</a:t>
            </a:r>
            <a:r>
              <a:rPr lang="de-DE" baseline="0" dirty="0" smtClean="0"/>
              <a:t> </a:t>
            </a:r>
            <a:r>
              <a:rPr lang="de-DE" baseline="0" dirty="0" err="1" smtClean="0"/>
              <a:t>you</a:t>
            </a:r>
            <a:r>
              <a:rPr lang="de-DE" baseline="0" dirty="0" smtClean="0"/>
              <a:t> </a:t>
            </a:r>
            <a:r>
              <a:rPr lang="de-DE" baseline="0" dirty="0" err="1" smtClean="0"/>
              <a:t>need</a:t>
            </a:r>
            <a:r>
              <a:rPr lang="de-DE" baseline="0" dirty="0" smtClean="0"/>
              <a:t> not </a:t>
            </a:r>
            <a:r>
              <a:rPr lang="de-DE" baseline="0" dirty="0" err="1" smtClean="0"/>
              <a:t>interfere</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situation</a:t>
            </a:r>
            <a:r>
              <a:rPr lang="de-DE" baseline="0" dirty="0" smtClean="0"/>
              <a:t> </a:t>
            </a:r>
            <a:r>
              <a:rPr lang="de-DE" baseline="0" dirty="0" err="1" smtClean="0"/>
              <a:t>from</a:t>
            </a:r>
            <a:r>
              <a:rPr lang="de-DE" baseline="0" dirty="0" smtClean="0"/>
              <a:t> </a:t>
            </a:r>
            <a:r>
              <a:rPr lang="de-DE" baseline="0" dirty="0" err="1" smtClean="0"/>
              <a:t>your</a:t>
            </a:r>
            <a:r>
              <a:rPr lang="de-DE" baseline="0" dirty="0" smtClean="0"/>
              <a:t> last </a:t>
            </a:r>
            <a:r>
              <a:rPr lang="de-DE" baseline="0" dirty="0" err="1" smtClean="0"/>
              <a:t>bolus</a:t>
            </a:r>
            <a:r>
              <a:rPr lang="de-DE" baseline="0" dirty="0" smtClean="0"/>
              <a:t> and </a:t>
            </a:r>
            <a:r>
              <a:rPr lang="de-DE" baseline="0" dirty="0" err="1" smtClean="0"/>
              <a:t>carbs</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prior</a:t>
            </a:r>
            <a:r>
              <a:rPr lang="de-DE" baseline="0" dirty="0" smtClean="0"/>
              <a:t> </a:t>
            </a:r>
            <a:r>
              <a:rPr lang="de-DE" baseline="0" dirty="0" err="1" smtClean="0"/>
              <a:t>course</a:t>
            </a:r>
            <a:r>
              <a:rPr lang="de-DE" baseline="0" dirty="0" smtClean="0"/>
              <a:t>, </a:t>
            </a:r>
            <a:r>
              <a:rPr lang="de-DE" baseline="0" dirty="0" err="1" smtClean="0"/>
              <a:t>no</a:t>
            </a:r>
            <a:r>
              <a:rPr lang="de-DE" baseline="0" dirty="0" smtClean="0"/>
              <a:t> matter </a:t>
            </a:r>
            <a:r>
              <a:rPr lang="de-DE" baseline="0" dirty="0" err="1" smtClean="0"/>
              <a:t>what</a:t>
            </a:r>
            <a:r>
              <a:rPr lang="de-DE" baseline="0" dirty="0" smtClean="0"/>
              <a:t> </a:t>
            </a:r>
            <a:r>
              <a:rPr lang="de-DE" baseline="0" dirty="0" err="1" smtClean="0"/>
              <a:t>the</a:t>
            </a:r>
            <a:r>
              <a:rPr lang="de-DE" baseline="0" dirty="0" smtClean="0"/>
              <a:t> </a:t>
            </a:r>
            <a:r>
              <a:rPr lang="de-DE" baseline="0" dirty="0" err="1" smtClean="0"/>
              <a:t>glucose</a:t>
            </a:r>
            <a:r>
              <a:rPr lang="de-DE" baseline="0" dirty="0" smtClean="0"/>
              <a:t>, </a:t>
            </a:r>
            <a:r>
              <a:rPr lang="de-DE" baseline="0" dirty="0" err="1" smtClean="0"/>
              <a:t>iob</a:t>
            </a:r>
            <a:r>
              <a:rPr lang="de-DE" baseline="0" dirty="0" smtClean="0"/>
              <a:t> and </a:t>
            </a:r>
            <a:r>
              <a:rPr lang="de-DE" baseline="0" dirty="0" err="1" smtClean="0"/>
              <a:t>cob</a:t>
            </a:r>
            <a:r>
              <a:rPr lang="de-DE" baseline="0" dirty="0" smtClean="0"/>
              <a:t> </a:t>
            </a:r>
            <a:r>
              <a:rPr lang="de-DE" baseline="0" dirty="0" err="1" smtClean="0"/>
              <a:t>levels</a:t>
            </a:r>
            <a:r>
              <a:rPr lang="de-DE" baseline="0" dirty="0" smtClean="0"/>
              <a:t> </a:t>
            </a:r>
            <a:r>
              <a:rPr lang="de-DE" baseline="0" dirty="0" err="1" smtClean="0"/>
              <a:t>currently</a:t>
            </a:r>
            <a:r>
              <a:rPr lang="de-DE" baseline="0" dirty="0" smtClean="0"/>
              <a:t> </a:t>
            </a:r>
            <a:r>
              <a:rPr lang="de-DE" baseline="0" dirty="0" err="1" smtClean="0"/>
              <a:t>are</a:t>
            </a:r>
            <a:endParaRPr lang="de-DE" baseline="0" dirty="0" smtClean="0"/>
          </a:p>
          <a:p>
            <a:pPr marL="228600" indent="-228600">
              <a:buAutoNum type="arabicPeriod"/>
            </a:pPr>
            <a:r>
              <a:rPr lang="de-DE" baseline="0" dirty="0" err="1" smtClean="0"/>
              <a:t>Divide</a:t>
            </a:r>
            <a:r>
              <a:rPr lang="de-DE" baseline="0" dirty="0" smtClean="0"/>
              <a:t> </a:t>
            </a:r>
            <a:r>
              <a:rPr lang="de-DE" baseline="0" dirty="0" err="1" smtClean="0"/>
              <a:t>the</a:t>
            </a:r>
            <a:r>
              <a:rPr lang="de-DE" baseline="0" dirty="0" smtClean="0"/>
              <a:t> </a:t>
            </a:r>
            <a:r>
              <a:rPr lang="de-DE" baseline="0" dirty="0" err="1" smtClean="0"/>
              <a:t>new</a:t>
            </a:r>
            <a:r>
              <a:rPr lang="de-DE" baseline="0" dirty="0" smtClean="0"/>
              <a:t> </a:t>
            </a:r>
            <a:r>
              <a:rPr lang="de-DE" baseline="0" dirty="0" err="1" smtClean="0"/>
              <a:t>amount</a:t>
            </a:r>
            <a:r>
              <a:rPr lang="de-DE" baseline="0" dirty="0" smtClean="0"/>
              <a:t> </a:t>
            </a:r>
            <a:r>
              <a:rPr lang="de-DE" baseline="0" dirty="0" err="1" smtClean="0"/>
              <a:t>of</a:t>
            </a:r>
            <a:r>
              <a:rPr lang="de-DE" baseline="0" dirty="0" smtClean="0"/>
              <a:t> </a:t>
            </a:r>
            <a:r>
              <a:rPr lang="de-DE" baseline="0" dirty="0" err="1" smtClean="0"/>
              <a:t>carbs</a:t>
            </a:r>
            <a:r>
              <a:rPr lang="de-DE" baseline="0" dirty="0" smtClean="0"/>
              <a:t> </a:t>
            </a:r>
            <a:r>
              <a:rPr lang="de-DE" baseline="0" dirty="0" err="1" smtClean="0"/>
              <a:t>by</a:t>
            </a:r>
            <a:r>
              <a:rPr lang="de-DE" baseline="0" dirty="0" smtClean="0"/>
              <a:t> </a:t>
            </a:r>
            <a:r>
              <a:rPr lang="de-DE" baseline="0" dirty="0" err="1" smtClean="0"/>
              <a:t>the</a:t>
            </a:r>
            <a:r>
              <a:rPr lang="de-DE" baseline="0" dirty="0" smtClean="0"/>
              <a:t> IC (</a:t>
            </a:r>
            <a:r>
              <a:rPr lang="de-DE" baseline="0" dirty="0" err="1" smtClean="0"/>
              <a:t>carb</a:t>
            </a:r>
            <a:r>
              <a:rPr lang="de-DE" baseline="0" dirty="0" smtClean="0"/>
              <a:t> </a:t>
            </a:r>
            <a:r>
              <a:rPr lang="de-DE" baseline="0" dirty="0" err="1" smtClean="0"/>
              <a:t>ratio</a:t>
            </a:r>
            <a:r>
              <a:rPr lang="de-DE" baseline="0" dirty="0" smtClean="0"/>
              <a:t>) </a:t>
            </a:r>
            <a:r>
              <a:rPr lang="de-DE" baseline="0" dirty="0" err="1" smtClean="0"/>
              <a:t>to</a:t>
            </a:r>
            <a:r>
              <a:rPr lang="de-DE" baseline="0" dirty="0" smtClean="0"/>
              <a:t> </a:t>
            </a:r>
            <a:r>
              <a:rPr lang="de-DE" baseline="0" dirty="0" err="1" smtClean="0"/>
              <a:t>calculate</a:t>
            </a:r>
            <a:r>
              <a:rPr lang="de-DE" baseline="0" dirty="0" smtClean="0"/>
              <a:t> </a:t>
            </a:r>
            <a:r>
              <a:rPr lang="de-DE" baseline="0" dirty="0" err="1" smtClean="0"/>
              <a:t>the</a:t>
            </a:r>
            <a:r>
              <a:rPr lang="de-DE" baseline="0" dirty="0" smtClean="0"/>
              <a:t> </a:t>
            </a:r>
            <a:r>
              <a:rPr lang="de-DE" baseline="0" dirty="0" err="1" smtClean="0"/>
              <a:t>new</a:t>
            </a:r>
            <a:r>
              <a:rPr lang="de-DE" baseline="0" dirty="0" smtClean="0"/>
              <a:t> </a:t>
            </a:r>
            <a:r>
              <a:rPr lang="de-DE" baseline="0" dirty="0" err="1" smtClean="0"/>
              <a:t>bolus</a:t>
            </a:r>
            <a:r>
              <a:rPr lang="de-DE" baseline="0" dirty="0" smtClean="0"/>
              <a:t>. (</a:t>
            </a:r>
            <a:r>
              <a:rPr lang="de-DE" baseline="0" dirty="0" err="1" smtClean="0"/>
              <a:t>To</a:t>
            </a:r>
            <a:r>
              <a:rPr lang="de-DE" baseline="0" dirty="0" smtClean="0"/>
              <a:t> do </a:t>
            </a:r>
            <a:r>
              <a:rPr lang="de-DE" baseline="0" dirty="0" err="1" smtClean="0"/>
              <a:t>this</a:t>
            </a:r>
            <a:r>
              <a:rPr lang="de-DE" baseline="0" dirty="0" smtClean="0"/>
              <a:t> in </a:t>
            </a:r>
            <a:r>
              <a:rPr lang="de-DE" baseline="0" dirty="0" err="1" smtClean="0"/>
              <a:t>the</a:t>
            </a:r>
            <a:r>
              <a:rPr lang="de-DE" baseline="0" dirty="0" smtClean="0"/>
              <a:t> </a:t>
            </a:r>
            <a:r>
              <a:rPr lang="de-DE" baseline="0" dirty="0" err="1" smtClean="0"/>
              <a:t>bolus</a:t>
            </a:r>
            <a:r>
              <a:rPr lang="de-DE" baseline="0" dirty="0" smtClean="0"/>
              <a:t> </a:t>
            </a:r>
            <a:r>
              <a:rPr lang="de-DE" baseline="0" dirty="0" err="1" smtClean="0"/>
              <a:t>calculator</a:t>
            </a:r>
            <a:r>
              <a:rPr lang="de-DE" baseline="0" dirty="0" smtClean="0"/>
              <a:t>, </a:t>
            </a:r>
            <a:r>
              <a:rPr lang="de-DE" baseline="0" dirty="0" err="1" smtClean="0"/>
              <a:t>un</a:t>
            </a:r>
            <a:r>
              <a:rPr lang="de-DE" baseline="0" dirty="0" smtClean="0"/>
              <a:t>-tick </a:t>
            </a:r>
            <a:r>
              <a:rPr lang="de-DE" baseline="0" dirty="0" err="1" smtClean="0"/>
              <a:t>the</a:t>
            </a:r>
            <a:r>
              <a:rPr lang="de-DE" baseline="0" dirty="0" smtClean="0"/>
              <a:t> </a:t>
            </a:r>
            <a:r>
              <a:rPr lang="de-DE" baseline="0" dirty="0" err="1" smtClean="0"/>
              <a:t>boxes</a:t>
            </a:r>
            <a:r>
              <a:rPr lang="de-DE" baseline="0" dirty="0" smtClean="0"/>
              <a:t> </a:t>
            </a:r>
            <a:r>
              <a:rPr lang="de-DE" baseline="0" dirty="0" err="1" smtClean="0"/>
              <a:t>that</a:t>
            </a:r>
            <a:r>
              <a:rPr lang="de-DE" baseline="0" dirty="0" smtClean="0"/>
              <a:t>, </a:t>
            </a:r>
            <a:r>
              <a:rPr lang="de-DE" baseline="0" dirty="0" err="1" smtClean="0"/>
              <a:t>otherwise</a:t>
            </a:r>
            <a:r>
              <a:rPr lang="de-DE" baseline="0" dirty="0" smtClean="0"/>
              <a:t>, </a:t>
            </a:r>
            <a:r>
              <a:rPr lang="de-DE" baseline="0" dirty="0" err="1" smtClean="0"/>
              <a:t>would</a:t>
            </a:r>
            <a:r>
              <a:rPr lang="de-DE" baseline="0" dirty="0" smtClean="0"/>
              <a:t> </a:t>
            </a:r>
            <a:r>
              <a:rPr lang="de-DE" baseline="0" dirty="0" err="1" smtClean="0"/>
              <a:t>consider</a:t>
            </a:r>
            <a:r>
              <a:rPr lang="de-DE" baseline="0" dirty="0" smtClean="0"/>
              <a:t> </a:t>
            </a:r>
            <a:r>
              <a:rPr lang="de-DE" baseline="0" dirty="0" err="1" smtClean="0"/>
              <a:t>current</a:t>
            </a:r>
            <a:r>
              <a:rPr lang="de-DE" baseline="0" dirty="0" smtClean="0"/>
              <a:t> </a:t>
            </a:r>
            <a:r>
              <a:rPr lang="de-DE" baseline="0" dirty="0" err="1" smtClean="0"/>
              <a:t>glucose</a:t>
            </a:r>
            <a:r>
              <a:rPr lang="de-DE" baseline="0" dirty="0" smtClean="0"/>
              <a:t> </a:t>
            </a:r>
            <a:r>
              <a:rPr lang="de-DE" baseline="0" dirty="0" err="1" smtClean="0"/>
              <a:t>level</a:t>
            </a:r>
            <a:r>
              <a:rPr lang="de-DE" baseline="0" dirty="0" smtClean="0"/>
              <a:t>, </a:t>
            </a:r>
            <a:r>
              <a:rPr lang="de-DE" baseline="0" dirty="0" err="1" smtClean="0"/>
              <a:t>iob</a:t>
            </a:r>
            <a:r>
              <a:rPr lang="de-DE" baseline="0" dirty="0" smtClean="0"/>
              <a:t> and „</a:t>
            </a:r>
            <a:r>
              <a:rPr lang="de-DE" baseline="0" dirty="0" err="1" smtClean="0"/>
              <a:t>old</a:t>
            </a:r>
            <a:r>
              <a:rPr lang="de-DE" baseline="0" dirty="0" smtClean="0"/>
              <a:t>“ </a:t>
            </a:r>
            <a:r>
              <a:rPr lang="de-DE" baseline="0" dirty="0" err="1" smtClean="0"/>
              <a:t>cob</a:t>
            </a:r>
            <a:r>
              <a:rPr lang="de-DE" baseline="0" dirty="0" smtClean="0"/>
              <a:t>). </a:t>
            </a:r>
            <a:r>
              <a:rPr lang="de-DE" sz="1200" u="sng" dirty="0" smtClean="0"/>
              <a:t>Do not </a:t>
            </a:r>
            <a:r>
              <a:rPr lang="de-DE" sz="1200" u="sng" dirty="0" err="1" smtClean="0"/>
              <a:t>enter</a:t>
            </a:r>
            <a:r>
              <a:rPr lang="de-DE" sz="1200" u="sng" dirty="0" smtClean="0"/>
              <a:t> </a:t>
            </a:r>
            <a:r>
              <a:rPr lang="de-DE" sz="1200" u="sng" dirty="0" err="1" smtClean="0"/>
              <a:t>more</a:t>
            </a:r>
            <a:r>
              <a:rPr lang="de-DE" sz="1200" u="sng" dirty="0" smtClean="0"/>
              <a:t> </a:t>
            </a:r>
            <a:r>
              <a:rPr lang="de-DE" sz="1200" u="sng" dirty="0" err="1" smtClean="0"/>
              <a:t>grams</a:t>
            </a:r>
            <a:r>
              <a:rPr lang="de-DE" sz="1200" u="sng" dirty="0" smtClean="0"/>
              <a:t> </a:t>
            </a:r>
            <a:r>
              <a:rPr lang="de-DE" sz="1200" u="sng" dirty="0" err="1" smtClean="0"/>
              <a:t>of</a:t>
            </a:r>
            <a:r>
              <a:rPr lang="de-DE" sz="1200" u="sng" dirty="0" smtClean="0"/>
              <a:t> </a:t>
            </a:r>
            <a:r>
              <a:rPr lang="de-DE" sz="1200" u="sng" dirty="0" err="1" smtClean="0"/>
              <a:t>carbs</a:t>
            </a:r>
            <a:r>
              <a:rPr lang="de-DE" sz="1200" u="sng" dirty="0" smtClean="0"/>
              <a:t> </a:t>
            </a:r>
            <a:r>
              <a:rPr lang="de-DE" sz="1200" u="sng" dirty="0" err="1" smtClean="0"/>
              <a:t>than</a:t>
            </a:r>
            <a:r>
              <a:rPr lang="de-DE" sz="1200" u="sng" dirty="0" smtClean="0"/>
              <a:t> </a:t>
            </a:r>
            <a:r>
              <a:rPr lang="de-DE" sz="1200" u="sng" dirty="0" err="1" smtClean="0"/>
              <a:t>can</a:t>
            </a:r>
            <a:r>
              <a:rPr lang="de-DE" sz="1200" u="sng" dirty="0" smtClean="0"/>
              <a:t> </a:t>
            </a:r>
            <a:r>
              <a:rPr lang="de-DE" sz="1200" u="sng" dirty="0" err="1" smtClean="0"/>
              <a:t>be</a:t>
            </a:r>
            <a:r>
              <a:rPr lang="de-DE" sz="1200" u="sng" dirty="0" smtClean="0"/>
              <a:t> </a:t>
            </a:r>
            <a:r>
              <a:rPr lang="de-DE" sz="1200" u="sng" dirty="0" err="1" smtClean="0"/>
              <a:t>absorbed</a:t>
            </a:r>
            <a:r>
              <a:rPr lang="de-DE" sz="1200" u="sng" dirty="0" smtClean="0"/>
              <a:t> </a:t>
            </a:r>
            <a:r>
              <a:rPr lang="de-DE" sz="1200" u="sng" dirty="0" err="1" smtClean="0"/>
              <a:t>while</a:t>
            </a:r>
            <a:r>
              <a:rPr lang="de-DE" sz="1200" u="sng" dirty="0" smtClean="0"/>
              <a:t> </a:t>
            </a:r>
            <a:r>
              <a:rPr lang="de-DE" sz="1200" u="sng" dirty="0" err="1" smtClean="0"/>
              <a:t>your</a:t>
            </a:r>
            <a:r>
              <a:rPr lang="de-DE" sz="1200" u="sng" dirty="0" smtClean="0"/>
              <a:t> </a:t>
            </a:r>
            <a:r>
              <a:rPr lang="de-DE" sz="1200" u="sng" dirty="0" err="1" smtClean="0"/>
              <a:t>new</a:t>
            </a:r>
            <a:r>
              <a:rPr lang="de-DE" sz="1200" u="sng" dirty="0" smtClean="0"/>
              <a:t> </a:t>
            </a:r>
            <a:r>
              <a:rPr lang="de-DE" sz="1200" u="sng" dirty="0" err="1" smtClean="0"/>
              <a:t>bolus</a:t>
            </a:r>
            <a:r>
              <a:rPr lang="de-DE" sz="1200" u="sng" dirty="0" smtClean="0"/>
              <a:t> </a:t>
            </a:r>
            <a:r>
              <a:rPr lang="de-DE" sz="1200" u="sng" dirty="0" err="1" smtClean="0"/>
              <a:t>is</a:t>
            </a:r>
            <a:r>
              <a:rPr lang="de-DE" sz="1200" u="sng" dirty="0" smtClean="0"/>
              <a:t> </a:t>
            </a:r>
            <a:r>
              <a:rPr lang="de-DE" sz="1200" u="sng" dirty="0" err="1" smtClean="0"/>
              <a:t>very</a:t>
            </a:r>
            <a:r>
              <a:rPr lang="de-DE" sz="1200" u="sng" dirty="0" smtClean="0"/>
              <a:t> </a:t>
            </a:r>
            <a:r>
              <a:rPr lang="de-DE" sz="1200" u="sng" dirty="0" err="1" smtClean="0"/>
              <a:t>active</a:t>
            </a:r>
            <a:r>
              <a:rPr lang="de-DE" sz="1200" u="sng" dirty="0" smtClean="0"/>
              <a:t>! </a:t>
            </a:r>
            <a:r>
              <a:rPr lang="de-DE" sz="1200" dirty="0" smtClean="0"/>
              <a:t> </a:t>
            </a:r>
            <a:r>
              <a:rPr lang="de-DE" sz="1200" dirty="0" err="1" smtClean="0"/>
              <a:t>For</a:t>
            </a:r>
            <a:r>
              <a:rPr lang="de-DE" sz="1200" dirty="0" smtClean="0"/>
              <a:t> </a:t>
            </a:r>
            <a:r>
              <a:rPr lang="de-DE" sz="1200" dirty="0" err="1" smtClean="0"/>
              <a:t>the</a:t>
            </a:r>
            <a:r>
              <a:rPr lang="de-DE" sz="1200" dirty="0" smtClean="0"/>
              <a:t> </a:t>
            </a:r>
            <a:r>
              <a:rPr lang="de-DE" sz="1200" dirty="0" err="1" smtClean="0"/>
              <a:t>rest</a:t>
            </a:r>
            <a:r>
              <a:rPr lang="de-DE" sz="1200" dirty="0" smtClean="0"/>
              <a:t>, plus </a:t>
            </a:r>
            <a:r>
              <a:rPr lang="de-DE" sz="1200" dirty="0" err="1" smtClean="0"/>
              <a:t>for</a:t>
            </a:r>
            <a:r>
              <a:rPr lang="de-DE" sz="1200" dirty="0" smtClean="0"/>
              <a:t> </a:t>
            </a:r>
            <a:r>
              <a:rPr lang="de-DE" sz="1200" dirty="0" err="1" smtClean="0"/>
              <a:t>any</a:t>
            </a:r>
            <a:r>
              <a:rPr lang="de-DE" sz="1200" dirty="0" smtClean="0"/>
              <a:t> FPU </a:t>
            </a:r>
            <a:r>
              <a:rPr lang="de-DE" sz="1200" dirty="0" err="1" smtClean="0"/>
              <a:t>equivalents</a:t>
            </a:r>
            <a:r>
              <a:rPr lang="de-DE" sz="1200" dirty="0" smtClean="0"/>
              <a:t>, </a:t>
            </a:r>
            <a:r>
              <a:rPr lang="de-DE" sz="1200" dirty="0" err="1" smtClean="0"/>
              <a:t>make</a:t>
            </a:r>
            <a:r>
              <a:rPr lang="de-DE" sz="1200" dirty="0" smtClean="0"/>
              <a:t> </a:t>
            </a:r>
            <a:r>
              <a:rPr lang="de-DE" sz="1200" dirty="0" err="1" smtClean="0"/>
              <a:t>carb</a:t>
            </a:r>
            <a:r>
              <a:rPr lang="de-DE" sz="1200" dirty="0" smtClean="0"/>
              <a:t> </a:t>
            </a:r>
            <a:r>
              <a:rPr lang="de-DE" sz="1200" dirty="0" err="1" smtClean="0"/>
              <a:t>entries</a:t>
            </a:r>
            <a:r>
              <a:rPr lang="de-DE" sz="1200" baseline="0" dirty="0" smtClean="0"/>
              <a:t> </a:t>
            </a:r>
            <a:r>
              <a:rPr lang="de-DE" sz="1200" baseline="0" dirty="0" err="1" smtClean="0"/>
              <a:t>with</a:t>
            </a:r>
            <a:r>
              <a:rPr lang="de-DE" sz="1200" baseline="0" dirty="0" smtClean="0"/>
              <a:t> </a:t>
            </a:r>
            <a:r>
              <a:rPr lang="de-DE" sz="1200" baseline="0" dirty="0" err="1" smtClean="0"/>
              <a:t>absorption</a:t>
            </a:r>
            <a:r>
              <a:rPr lang="de-DE" sz="1200" baseline="0" dirty="0" smtClean="0"/>
              <a:t> time in </a:t>
            </a:r>
            <a:r>
              <a:rPr lang="de-DE" sz="1200" baseline="0" dirty="0" err="1" smtClean="0"/>
              <a:t>the</a:t>
            </a:r>
            <a:r>
              <a:rPr lang="de-DE" sz="1200" baseline="0" dirty="0" smtClean="0"/>
              <a:t> </a:t>
            </a:r>
            <a:r>
              <a:rPr lang="de-DE" sz="1200" baseline="0" dirty="0" err="1" smtClean="0"/>
              <a:t>next</a:t>
            </a:r>
            <a:r>
              <a:rPr lang="de-DE" sz="1200" baseline="0" dirty="0" smtClean="0"/>
              <a:t> </a:t>
            </a:r>
            <a:r>
              <a:rPr lang="de-DE" sz="1200" baseline="0" dirty="0" err="1" smtClean="0"/>
              <a:t>hours</a:t>
            </a:r>
            <a:r>
              <a:rPr lang="de-DE" sz="1200" baseline="0" dirty="0" smtClean="0"/>
              <a:t>.</a:t>
            </a:r>
            <a:endParaRPr lang="de-DE" sz="1200" u="sng" dirty="0" smtClean="0"/>
          </a:p>
          <a:p>
            <a:pPr marL="228600" indent="-228600">
              <a:buAutoNum type="arabicPeriod"/>
            </a:pPr>
            <a:r>
              <a:rPr lang="de-DE" baseline="0" dirty="0" smtClean="0"/>
              <a:t>A </a:t>
            </a:r>
            <a:r>
              <a:rPr lang="de-DE" baseline="0" dirty="0" err="1" smtClean="0"/>
              <a:t>tricky</a:t>
            </a:r>
            <a:r>
              <a:rPr lang="de-DE" baseline="0" dirty="0" smtClean="0"/>
              <a:t> </a:t>
            </a:r>
            <a:r>
              <a:rPr lang="de-DE" baseline="0" dirty="0" err="1" smtClean="0"/>
              <a:t>problem</a:t>
            </a:r>
            <a:r>
              <a:rPr lang="de-DE" baseline="0" dirty="0" smtClean="0"/>
              <a:t> </a:t>
            </a:r>
            <a:r>
              <a:rPr lang="de-DE" baseline="0" dirty="0" err="1" smtClean="0"/>
              <a:t>arises</a:t>
            </a:r>
            <a:r>
              <a:rPr lang="de-DE" baseline="0" dirty="0" smtClean="0"/>
              <a:t>, </a:t>
            </a:r>
            <a:r>
              <a:rPr lang="de-DE" baseline="0" dirty="0" err="1" smtClean="0"/>
              <a:t>if</a:t>
            </a:r>
            <a:r>
              <a:rPr lang="de-DE" baseline="0" dirty="0" smtClean="0"/>
              <a:t> </a:t>
            </a:r>
            <a:r>
              <a:rPr lang="de-DE" baseline="0" dirty="0" err="1" smtClean="0"/>
              <a:t>the</a:t>
            </a:r>
            <a:r>
              <a:rPr lang="de-DE" baseline="0" dirty="0" smtClean="0"/>
              <a:t> </a:t>
            </a:r>
            <a:r>
              <a:rPr lang="de-DE" baseline="0" dirty="0" err="1" smtClean="0"/>
              <a:t>amount</a:t>
            </a:r>
            <a:r>
              <a:rPr lang="de-DE" baseline="0" dirty="0" smtClean="0"/>
              <a:t> </a:t>
            </a:r>
            <a:r>
              <a:rPr lang="de-DE" baseline="0" dirty="0" err="1" smtClean="0"/>
              <a:t>of</a:t>
            </a:r>
            <a:r>
              <a:rPr lang="de-DE" baseline="0" dirty="0" smtClean="0"/>
              <a:t> </a:t>
            </a:r>
            <a:r>
              <a:rPr lang="de-DE" baseline="0" dirty="0" err="1" smtClean="0"/>
              <a:t>new</a:t>
            </a:r>
            <a:r>
              <a:rPr lang="de-DE" baseline="0" dirty="0" smtClean="0"/>
              <a:t> „extra“ </a:t>
            </a:r>
            <a:r>
              <a:rPr lang="de-DE" baseline="0" dirty="0" err="1" smtClean="0"/>
              <a:t>carbs</a:t>
            </a:r>
            <a:r>
              <a:rPr lang="de-DE" baseline="0" dirty="0" smtClean="0"/>
              <a:t> </a:t>
            </a:r>
            <a:r>
              <a:rPr lang="de-DE" baseline="0" dirty="0" err="1" smtClean="0"/>
              <a:t>is</a:t>
            </a:r>
            <a:r>
              <a:rPr lang="de-DE" baseline="0" dirty="0" smtClean="0"/>
              <a:t> high, and/</a:t>
            </a:r>
            <a:r>
              <a:rPr lang="de-DE" baseline="0" dirty="0" err="1" smtClean="0"/>
              <a:t>or</a:t>
            </a:r>
            <a:r>
              <a:rPr lang="de-DE" baseline="0" dirty="0" smtClean="0"/>
              <a:t> </a:t>
            </a:r>
            <a:r>
              <a:rPr lang="de-DE" baseline="0" dirty="0" err="1" smtClean="0"/>
              <a:t>the</a:t>
            </a:r>
            <a:r>
              <a:rPr lang="de-DE" baseline="0" dirty="0" smtClean="0"/>
              <a:t> time </a:t>
            </a:r>
            <a:r>
              <a:rPr lang="de-DE" baseline="0" dirty="0" err="1" smtClean="0"/>
              <a:t>gap</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previously</a:t>
            </a:r>
            <a:r>
              <a:rPr lang="de-DE" baseline="0" dirty="0" smtClean="0"/>
              <a:t> </a:t>
            </a:r>
            <a:r>
              <a:rPr lang="de-DE" baseline="0" dirty="0" err="1" smtClean="0"/>
              <a:t>taken</a:t>
            </a:r>
            <a:r>
              <a:rPr lang="de-DE" baseline="0" dirty="0" smtClean="0"/>
              <a:t> </a:t>
            </a:r>
            <a:r>
              <a:rPr lang="de-DE" baseline="0" dirty="0" err="1" smtClean="0"/>
              <a:t>carbs</a:t>
            </a:r>
            <a:r>
              <a:rPr lang="de-DE" baseline="0" dirty="0" smtClean="0"/>
              <a:t> (and </a:t>
            </a:r>
            <a:r>
              <a:rPr lang="de-DE" baseline="0" dirty="0" err="1" smtClean="0"/>
              <a:t>bolus</a:t>
            </a:r>
            <a:r>
              <a:rPr lang="de-DE" baseline="0" dirty="0" smtClean="0"/>
              <a:t>) </a:t>
            </a:r>
            <a:r>
              <a:rPr lang="de-DE" baseline="0" dirty="0" err="1" smtClean="0"/>
              <a:t>is</a:t>
            </a:r>
            <a:r>
              <a:rPr lang="de-DE" baseline="0" dirty="0" smtClean="0"/>
              <a:t> </a:t>
            </a:r>
            <a:r>
              <a:rPr lang="de-DE" baseline="0" dirty="0" err="1" smtClean="0"/>
              <a:t>short</a:t>
            </a:r>
            <a:r>
              <a:rPr lang="de-DE" baseline="0" dirty="0" smtClean="0"/>
              <a:t>. </a:t>
            </a:r>
            <a:r>
              <a:rPr lang="de-DE" baseline="0" dirty="0" err="1" smtClean="0"/>
              <a:t>Then</a:t>
            </a:r>
            <a:r>
              <a:rPr lang="de-DE" baseline="0" dirty="0" smtClean="0"/>
              <a:t> </a:t>
            </a:r>
            <a:r>
              <a:rPr lang="de-DE" baseline="0" dirty="0" err="1" smtClean="0"/>
              <a:t>look</a:t>
            </a:r>
            <a:r>
              <a:rPr lang="de-DE" baseline="0" dirty="0" smtClean="0"/>
              <a:t> </a:t>
            </a:r>
            <a:r>
              <a:rPr lang="de-DE" baseline="0" dirty="0" err="1" smtClean="0"/>
              <a:t>into</a:t>
            </a:r>
            <a:r>
              <a:rPr lang="de-DE" baseline="0" dirty="0" smtClean="0"/>
              <a:t>:</a:t>
            </a:r>
          </a:p>
          <a:p>
            <a:pPr marL="0" indent="0">
              <a:buNone/>
            </a:pPr>
            <a:r>
              <a:rPr lang="de-DE" baseline="0" dirty="0" smtClean="0"/>
              <a:t>      (a) </a:t>
            </a:r>
            <a:r>
              <a:rPr lang="de-DE" baseline="0" dirty="0" err="1" smtClean="0"/>
              <a:t>whether</a:t>
            </a:r>
            <a:r>
              <a:rPr lang="de-DE" baseline="0" dirty="0" smtClean="0"/>
              <a:t> a </a:t>
            </a:r>
            <a:r>
              <a:rPr lang="de-DE" baseline="0" dirty="0" err="1" smtClean="0"/>
              <a:t>dangerously</a:t>
            </a:r>
            <a:r>
              <a:rPr lang="de-DE" baseline="0" dirty="0" smtClean="0"/>
              <a:t> high </a:t>
            </a:r>
            <a:r>
              <a:rPr lang="de-DE" baseline="0" dirty="0" err="1" smtClean="0"/>
              <a:t>iob</a:t>
            </a:r>
            <a:r>
              <a:rPr lang="de-DE" baseline="0" dirty="0" smtClean="0"/>
              <a:t>, </a:t>
            </a:r>
            <a:r>
              <a:rPr lang="de-DE" baseline="0" dirty="0" err="1" smtClean="0"/>
              <a:t>followed</a:t>
            </a:r>
            <a:r>
              <a:rPr lang="de-DE" baseline="0" dirty="0" smtClean="0"/>
              <a:t> </a:t>
            </a:r>
            <a:r>
              <a:rPr lang="de-DE" baseline="0" dirty="0" err="1" smtClean="0"/>
              <a:t>by</a:t>
            </a:r>
            <a:r>
              <a:rPr lang="de-DE" baseline="0" dirty="0" smtClean="0"/>
              <a:t> an </a:t>
            </a:r>
            <a:r>
              <a:rPr lang="de-DE" baseline="0" dirty="0" err="1" smtClean="0"/>
              <a:t>insulin</a:t>
            </a:r>
            <a:r>
              <a:rPr lang="de-DE" baseline="0" dirty="0" smtClean="0"/>
              <a:t> </a:t>
            </a:r>
            <a:r>
              <a:rPr lang="de-DE" baseline="0" dirty="0" err="1" smtClean="0"/>
              <a:t>activity</a:t>
            </a:r>
            <a:r>
              <a:rPr lang="de-DE" baseline="0" dirty="0" smtClean="0"/>
              <a:t> </a:t>
            </a:r>
            <a:r>
              <a:rPr lang="de-DE" baseline="0" dirty="0" err="1" smtClean="0"/>
              <a:t>maximum</a:t>
            </a:r>
            <a:r>
              <a:rPr lang="de-DE" baseline="0" dirty="0" smtClean="0"/>
              <a:t>, </a:t>
            </a:r>
            <a:r>
              <a:rPr lang="de-DE" baseline="0" dirty="0" err="1" smtClean="0"/>
              <a:t>might</a:t>
            </a:r>
            <a:r>
              <a:rPr lang="de-DE" baseline="0" dirty="0" smtClean="0"/>
              <a:t> </a:t>
            </a:r>
            <a:r>
              <a:rPr lang="de-DE" baseline="0" dirty="0" err="1" smtClean="0"/>
              <a:t>result</a:t>
            </a:r>
            <a:r>
              <a:rPr lang="de-DE" baseline="0" dirty="0" smtClean="0"/>
              <a:t> – </a:t>
            </a:r>
            <a:r>
              <a:rPr lang="de-DE" baseline="0" dirty="0" err="1" smtClean="0"/>
              <a:t>which</a:t>
            </a:r>
            <a:r>
              <a:rPr lang="de-DE" baseline="0" dirty="0" smtClean="0"/>
              <a:t> </a:t>
            </a:r>
            <a:r>
              <a:rPr lang="de-DE" baseline="0" dirty="0" err="1" smtClean="0"/>
              <a:t>could</a:t>
            </a:r>
            <a:r>
              <a:rPr lang="de-DE" baseline="0" dirty="0" smtClean="0"/>
              <a:t> </a:t>
            </a:r>
            <a:r>
              <a:rPr lang="de-DE" baseline="0" dirty="0" err="1" smtClean="0"/>
              <a:t>lead</a:t>
            </a:r>
            <a:r>
              <a:rPr lang="de-DE" baseline="0" dirty="0" smtClean="0"/>
              <a:t> </a:t>
            </a:r>
            <a:r>
              <a:rPr lang="de-DE" baseline="0" dirty="0" err="1" smtClean="0"/>
              <a:t>to</a:t>
            </a:r>
            <a:r>
              <a:rPr lang="de-DE" baseline="0" dirty="0" smtClean="0"/>
              <a:t> a </a:t>
            </a:r>
            <a:r>
              <a:rPr lang="de-DE" baseline="0" dirty="0" err="1" smtClean="0"/>
              <a:t>hypoglycemia</a:t>
            </a:r>
            <a:r>
              <a:rPr lang="de-DE" baseline="0" dirty="0" smtClean="0"/>
              <a:t> …</a:t>
            </a:r>
          </a:p>
          <a:p>
            <a:pPr marL="0" indent="0">
              <a:buNone/>
            </a:pPr>
            <a:r>
              <a:rPr lang="de-DE" baseline="0" dirty="0" smtClean="0"/>
              <a:t>      (b) </a:t>
            </a:r>
            <a:r>
              <a:rPr lang="de-DE" baseline="0" dirty="0" err="1" smtClean="0"/>
              <a:t>whether</a:t>
            </a:r>
            <a:r>
              <a:rPr lang="de-DE" baseline="0" dirty="0" smtClean="0"/>
              <a:t> </a:t>
            </a:r>
            <a:r>
              <a:rPr lang="de-DE" baseline="0" dirty="0" err="1" smtClean="0"/>
              <a:t>there</a:t>
            </a:r>
            <a:r>
              <a:rPr lang="de-DE" baseline="0" dirty="0" smtClean="0"/>
              <a:t> </a:t>
            </a:r>
            <a:r>
              <a:rPr lang="de-DE" baseline="0" dirty="0" err="1" smtClean="0"/>
              <a:t>is</a:t>
            </a:r>
            <a:r>
              <a:rPr lang="de-DE" baseline="0" dirty="0" smtClean="0"/>
              <a:t> a </a:t>
            </a:r>
            <a:r>
              <a:rPr lang="de-DE" baseline="0" dirty="0" err="1" smtClean="0"/>
              <a:t>bottleneck</a:t>
            </a:r>
            <a:r>
              <a:rPr lang="de-DE" baseline="0" dirty="0" smtClean="0"/>
              <a:t>, so </a:t>
            </a:r>
            <a:r>
              <a:rPr lang="de-DE" baseline="0" dirty="0" err="1" smtClean="0"/>
              <a:t>the</a:t>
            </a:r>
            <a:r>
              <a:rPr lang="de-DE" baseline="0" dirty="0" smtClean="0"/>
              <a:t> extra </a:t>
            </a:r>
            <a:r>
              <a:rPr lang="de-DE" baseline="0" dirty="0" err="1" smtClean="0"/>
              <a:t>carbs</a:t>
            </a:r>
            <a:r>
              <a:rPr lang="de-DE" baseline="0" dirty="0" smtClean="0"/>
              <a:t> </a:t>
            </a:r>
            <a:r>
              <a:rPr lang="de-DE" baseline="0" dirty="0" err="1" smtClean="0"/>
              <a:t>can</a:t>
            </a:r>
            <a:r>
              <a:rPr lang="de-DE" baseline="0" dirty="0" smtClean="0"/>
              <a:t> </a:t>
            </a:r>
            <a:r>
              <a:rPr lang="de-DE" baseline="0" dirty="0" err="1" smtClean="0"/>
              <a:t>really</a:t>
            </a:r>
            <a:r>
              <a:rPr lang="de-DE" baseline="0" dirty="0" smtClean="0"/>
              <a:t> not </a:t>
            </a:r>
            <a:r>
              <a:rPr lang="de-DE" baseline="0" dirty="0" err="1" smtClean="0"/>
              <a:t>be</a:t>
            </a:r>
            <a:r>
              <a:rPr lang="de-DE" baseline="0" dirty="0" smtClean="0"/>
              <a:t> </a:t>
            </a:r>
            <a:r>
              <a:rPr lang="de-DE" baseline="0" dirty="0" err="1" smtClean="0"/>
              <a:t>absorbed</a:t>
            </a:r>
            <a:r>
              <a:rPr lang="de-DE" baseline="0" dirty="0" smtClean="0"/>
              <a:t> </a:t>
            </a:r>
            <a:r>
              <a:rPr lang="de-DE" baseline="0" dirty="0" err="1" smtClean="0"/>
              <a:t>right</a:t>
            </a:r>
            <a:r>
              <a:rPr lang="de-DE" baseline="0" dirty="0" smtClean="0"/>
              <a:t> </a:t>
            </a:r>
            <a:r>
              <a:rPr lang="de-DE" baseline="0" dirty="0" err="1" smtClean="0"/>
              <a:t>away</a:t>
            </a:r>
            <a:r>
              <a:rPr lang="de-DE" baseline="0" dirty="0" smtClean="0"/>
              <a:t>. (</a:t>
            </a:r>
            <a:r>
              <a:rPr lang="de-DE" baseline="0" dirty="0" err="1" smtClean="0"/>
              <a:t>Usually</a:t>
            </a:r>
            <a:r>
              <a:rPr lang="de-DE" baseline="0" dirty="0" smtClean="0"/>
              <a:t> </a:t>
            </a:r>
            <a:r>
              <a:rPr lang="de-DE" baseline="0" dirty="0" err="1" smtClean="0"/>
              <a:t>there</a:t>
            </a:r>
            <a:r>
              <a:rPr lang="de-DE" baseline="0" dirty="0" smtClean="0"/>
              <a:t> </a:t>
            </a:r>
            <a:r>
              <a:rPr lang="de-DE" baseline="0" dirty="0" err="1" smtClean="0"/>
              <a:t>seems</a:t>
            </a:r>
            <a:r>
              <a:rPr lang="de-DE" baseline="0" dirty="0" smtClean="0"/>
              <a:t> </a:t>
            </a:r>
            <a:r>
              <a:rPr lang="de-DE" baseline="0" dirty="0" err="1" smtClean="0"/>
              <a:t>to</a:t>
            </a:r>
            <a:r>
              <a:rPr lang="de-DE" baseline="0" dirty="0" smtClean="0"/>
              <a:t> </a:t>
            </a:r>
            <a:r>
              <a:rPr lang="de-DE" baseline="0" dirty="0" err="1" smtClean="0"/>
              <a:t>be</a:t>
            </a:r>
            <a:r>
              <a:rPr lang="de-DE" baseline="0" dirty="0" smtClean="0"/>
              <a:t> a 30g/h </a:t>
            </a:r>
            <a:r>
              <a:rPr lang="de-DE" baseline="0" dirty="0" err="1" smtClean="0"/>
              <a:t>limit</a:t>
            </a:r>
            <a:r>
              <a:rPr lang="de-DE" baseline="0" dirty="0" smtClean="0"/>
              <a:t>; </a:t>
            </a:r>
            <a:r>
              <a:rPr lang="de-DE" baseline="0" dirty="0" err="1" smtClean="0"/>
              <a:t>less</a:t>
            </a:r>
            <a:r>
              <a:rPr lang="de-DE" baseline="0" dirty="0" smtClean="0"/>
              <a:t> in </a:t>
            </a:r>
            <a:r>
              <a:rPr lang="de-DE" baseline="0" dirty="0" err="1" smtClean="0"/>
              <a:t>gastroparesis</a:t>
            </a:r>
            <a:r>
              <a:rPr lang="de-DE"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      In </a:t>
            </a:r>
            <a:r>
              <a:rPr lang="de-DE" baseline="0" dirty="0" err="1" smtClean="0"/>
              <a:t>that</a:t>
            </a:r>
            <a:r>
              <a:rPr lang="de-DE" baseline="0" dirty="0" smtClean="0"/>
              <a:t> </a:t>
            </a:r>
            <a:r>
              <a:rPr lang="de-DE" baseline="0" dirty="0" err="1" smtClean="0"/>
              <a:t>case</a:t>
            </a:r>
            <a:r>
              <a:rPr lang="de-DE" baseline="0" dirty="0" smtClean="0"/>
              <a:t>, </a:t>
            </a:r>
            <a:r>
              <a:rPr lang="de-DE" baseline="0" dirty="0" err="1" smtClean="0"/>
              <a:t>reduce</a:t>
            </a:r>
            <a:r>
              <a:rPr lang="de-DE" baseline="0" dirty="0" smtClean="0"/>
              <a:t> </a:t>
            </a:r>
            <a:r>
              <a:rPr lang="de-DE" baseline="0" dirty="0" err="1" smtClean="0"/>
              <a:t>the</a:t>
            </a:r>
            <a:r>
              <a:rPr lang="de-DE" baseline="0" dirty="0" smtClean="0"/>
              <a:t> </a:t>
            </a:r>
            <a:r>
              <a:rPr lang="de-DE" baseline="0" dirty="0" err="1" smtClean="0"/>
              <a:t>bolus</a:t>
            </a:r>
            <a:r>
              <a:rPr lang="de-DE" baseline="0" dirty="0" smtClean="0"/>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second</a:t>
            </a:r>
            <a:r>
              <a:rPr lang="de-DE" baseline="0" dirty="0" smtClean="0"/>
              <a:t> </a:t>
            </a:r>
            <a:r>
              <a:rPr lang="de-DE" baseline="0" dirty="0" err="1" smtClean="0"/>
              <a:t>course</a:t>
            </a:r>
            <a:r>
              <a:rPr lang="de-DE" baseline="0" dirty="0" smtClean="0"/>
              <a:t>, and </a:t>
            </a:r>
            <a:r>
              <a:rPr lang="de-DE" baseline="0" dirty="0" err="1" smtClean="0"/>
              <a:t>input</a:t>
            </a:r>
            <a:r>
              <a:rPr lang="de-DE" baseline="0" dirty="0" smtClean="0"/>
              <a:t> </a:t>
            </a:r>
            <a:r>
              <a:rPr lang="de-DE" baseline="0" dirty="0" err="1" smtClean="0"/>
              <a:t>some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carbs</a:t>
            </a:r>
            <a:r>
              <a:rPr lang="de-DE" sz="1200" dirty="0" smtClean="0"/>
              <a:t>,</a:t>
            </a:r>
            <a:r>
              <a:rPr lang="de-DE" sz="1200" baseline="0" dirty="0" smtClean="0"/>
              <a:t> and </a:t>
            </a:r>
            <a:r>
              <a:rPr lang="de-DE" sz="1200" baseline="0" dirty="0" err="1" smtClean="0"/>
              <a:t>any</a:t>
            </a:r>
            <a:r>
              <a:rPr lang="de-DE" sz="1200" baseline="0" dirty="0" smtClean="0"/>
              <a:t> </a:t>
            </a:r>
            <a:r>
              <a:rPr lang="de-DE" sz="1200" baseline="0" dirty="0" err="1" smtClean="0"/>
              <a:t>fat</a:t>
            </a:r>
            <a:r>
              <a:rPr lang="de-DE" sz="1200" baseline="0" dirty="0" smtClean="0"/>
              <a:t> and </a:t>
            </a:r>
            <a:r>
              <a:rPr lang="de-DE" sz="1200" baseline="0" dirty="0" err="1" smtClean="0"/>
              <a:t>protein</a:t>
            </a:r>
            <a:r>
              <a:rPr lang="de-DE" sz="1200" baseline="0" dirty="0" smtClean="0"/>
              <a:t> </a:t>
            </a:r>
            <a:r>
              <a:rPr lang="de-DE" sz="1200" baseline="0" dirty="0" err="1" smtClean="0"/>
              <a:t>units</a:t>
            </a:r>
            <a:r>
              <a:rPr lang="de-DE" sz="1200" baseline="0" dirty="0" smtClean="0"/>
              <a:t> </a:t>
            </a:r>
            <a:r>
              <a:rPr lang="de-DE" sz="1200" baseline="0" dirty="0" err="1" smtClean="0"/>
              <a:t>from</a:t>
            </a:r>
            <a:r>
              <a:rPr lang="de-DE" sz="1200" baseline="0" dirty="0" smtClean="0"/>
              <a:t> </a:t>
            </a:r>
            <a:r>
              <a:rPr lang="de-DE" sz="1200" baseline="0" dirty="0" err="1" smtClean="0"/>
              <a:t>the</a:t>
            </a:r>
            <a:r>
              <a:rPr lang="de-DE" sz="1200" baseline="0" dirty="0" smtClean="0"/>
              <a:t> </a:t>
            </a:r>
            <a:r>
              <a:rPr lang="de-DE" sz="1200" baseline="0" dirty="0" err="1" smtClean="0"/>
              <a:t>second</a:t>
            </a:r>
            <a:r>
              <a:rPr lang="de-DE" sz="1200" baseline="0" dirty="0" smtClean="0"/>
              <a:t> </a:t>
            </a:r>
            <a:r>
              <a:rPr lang="de-DE" sz="1200" baseline="0" dirty="0" err="1" smtClean="0"/>
              <a:t>course</a:t>
            </a:r>
            <a:r>
              <a:rPr lang="de-DE" sz="1200" baseline="0" dirty="0" smtClean="0"/>
              <a:t>, </a:t>
            </a:r>
            <a:r>
              <a:rPr lang="de-DE" sz="1200" dirty="0" err="1" smtClean="0"/>
              <a:t>into</a:t>
            </a:r>
            <a:r>
              <a:rPr lang="de-DE" sz="1200" dirty="0" smtClean="0"/>
              <a:t> a </a:t>
            </a:r>
            <a:r>
              <a:rPr lang="de-DE" sz="1200" dirty="0" err="1" smtClean="0"/>
              <a:t>new</a:t>
            </a:r>
            <a:r>
              <a:rPr lang="de-DE" sz="1200" dirty="0" smtClean="0"/>
              <a:t> </a:t>
            </a:r>
            <a:r>
              <a:rPr lang="de-DE" sz="1200" dirty="0" err="1" smtClean="0"/>
              <a:t>future</a:t>
            </a:r>
            <a:r>
              <a:rPr lang="de-DE" sz="1200" dirty="0" smtClean="0"/>
              <a:t> </a:t>
            </a:r>
            <a:r>
              <a:rPr lang="de-DE" sz="1200" dirty="0" err="1" smtClean="0"/>
              <a:t>carbs</a:t>
            </a:r>
            <a:r>
              <a:rPr lang="de-DE" sz="1200" dirty="0" smtClean="0"/>
              <a:t> </a:t>
            </a:r>
            <a:r>
              <a:rPr lang="de-DE" sz="1200" dirty="0" err="1" smtClean="0"/>
              <a:t>entry</a:t>
            </a:r>
            <a:r>
              <a:rPr lang="de-DE" sz="1200" dirty="0" smtClean="0"/>
              <a:t> </a:t>
            </a:r>
            <a:r>
              <a:rPr lang="de-DE" sz="1200" dirty="0" err="1" smtClean="0"/>
              <a:t>for</a:t>
            </a:r>
            <a:r>
              <a:rPr lang="de-DE" sz="1200" dirty="0" smtClean="0"/>
              <a:t> </a:t>
            </a:r>
            <a:r>
              <a:rPr lang="de-DE" sz="1200" dirty="0" err="1" smtClean="0"/>
              <a:t>the</a:t>
            </a:r>
            <a:endParaRPr lang="de-DE"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smtClean="0"/>
              <a:t>      </a:t>
            </a:r>
            <a:r>
              <a:rPr lang="de-DE" sz="1200" dirty="0" err="1" smtClean="0"/>
              <a:t>loop</a:t>
            </a:r>
            <a:r>
              <a:rPr lang="de-DE" sz="1200" dirty="0" smtClean="0"/>
              <a:t> </a:t>
            </a:r>
            <a:r>
              <a:rPr lang="de-DE" sz="1200" dirty="0" err="1" smtClean="0"/>
              <a:t>to</a:t>
            </a:r>
            <a:r>
              <a:rPr lang="de-DE" sz="1200" dirty="0" smtClean="0"/>
              <a:t> </a:t>
            </a:r>
            <a:r>
              <a:rPr lang="de-DE" sz="1200" dirty="0" err="1" smtClean="0"/>
              <a:t>take</a:t>
            </a:r>
            <a:r>
              <a:rPr lang="de-DE" sz="1200" dirty="0" smtClean="0"/>
              <a:t> care </a:t>
            </a:r>
            <a:r>
              <a:rPr lang="de-DE" sz="1200" dirty="0" err="1" smtClean="0"/>
              <a:t>of</a:t>
            </a:r>
            <a:r>
              <a:rPr lang="de-DE" sz="1200" dirty="0" smtClean="0"/>
              <a:t> </a:t>
            </a:r>
            <a:r>
              <a:rPr lang="de-DE" sz="1200" dirty="0" err="1" smtClean="0"/>
              <a:t>later</a:t>
            </a:r>
            <a:r>
              <a:rPr lang="de-DE" sz="1200" dirty="0" smtClean="0"/>
              <a:t>, </a:t>
            </a:r>
            <a:r>
              <a:rPr lang="de-DE" sz="1200" dirty="0" err="1" smtClean="0"/>
              <a:t>when</a:t>
            </a:r>
            <a:r>
              <a:rPr lang="de-DE" sz="1200" dirty="0" smtClean="0"/>
              <a:t> </a:t>
            </a:r>
            <a:r>
              <a:rPr lang="de-DE" sz="1200" dirty="0" err="1" smtClean="0"/>
              <a:t>your</a:t>
            </a:r>
            <a:r>
              <a:rPr lang="de-DE" sz="1200" dirty="0" smtClean="0"/>
              <a:t> 2nd </a:t>
            </a:r>
            <a:r>
              <a:rPr lang="de-DE" sz="1200" dirty="0" err="1" smtClean="0"/>
              <a:t>bolus</a:t>
            </a:r>
            <a:r>
              <a:rPr lang="de-DE" sz="1200" dirty="0" smtClean="0"/>
              <a:t> </a:t>
            </a:r>
            <a:r>
              <a:rPr lang="de-DE" sz="1200" dirty="0" err="1" smtClean="0"/>
              <a:t>begins</a:t>
            </a:r>
            <a:r>
              <a:rPr lang="de-DE" sz="1200" dirty="0" smtClean="0"/>
              <a:t> </a:t>
            </a:r>
            <a:r>
              <a:rPr lang="de-DE" sz="1200" dirty="0" err="1" smtClean="0"/>
              <a:t>to</a:t>
            </a:r>
            <a:r>
              <a:rPr lang="de-DE" sz="1200" dirty="0" smtClean="0"/>
              <a:t> fade out.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aseline="0" dirty="0" err="1" smtClean="0"/>
              <a:t>If</a:t>
            </a:r>
            <a:r>
              <a:rPr lang="de-DE" sz="1200" baseline="0" dirty="0" smtClean="0"/>
              <a:t> </a:t>
            </a:r>
            <a:r>
              <a:rPr lang="de-DE" sz="1200" baseline="0" dirty="0" err="1" smtClean="0"/>
              <a:t>activity</a:t>
            </a:r>
            <a:r>
              <a:rPr lang="de-DE" sz="1200" baseline="0" dirty="0" smtClean="0"/>
              <a:t>/</a:t>
            </a:r>
            <a:r>
              <a:rPr lang="de-DE" sz="1200" baseline="0" dirty="0" err="1" smtClean="0"/>
              <a:t>sports</a:t>
            </a:r>
            <a:r>
              <a:rPr lang="de-DE" sz="1200" baseline="0" dirty="0" smtClean="0"/>
              <a:t> </a:t>
            </a:r>
            <a:r>
              <a:rPr lang="de-DE" sz="1200" baseline="0" dirty="0" err="1" smtClean="0"/>
              <a:t>follows</a:t>
            </a:r>
            <a:r>
              <a:rPr lang="de-DE" sz="1200" baseline="0" dirty="0" smtClean="0"/>
              <a:t> after a </a:t>
            </a:r>
            <a:r>
              <a:rPr lang="de-DE" sz="1200" baseline="0" dirty="0" err="1" smtClean="0"/>
              <a:t>meal</a:t>
            </a:r>
            <a:r>
              <a:rPr lang="de-DE" sz="1200" baseline="0" dirty="0" smtClean="0"/>
              <a:t>, </a:t>
            </a:r>
            <a:r>
              <a:rPr lang="de-DE" sz="1200" baseline="0" dirty="0" err="1" smtClean="0"/>
              <a:t>see</a:t>
            </a:r>
            <a:r>
              <a:rPr lang="de-DE" sz="1200" baseline="0" dirty="0" smtClean="0"/>
              <a:t> p.40.</a:t>
            </a:r>
            <a:endParaRPr lang="de-DE" baseline="0" dirty="0" smtClean="0"/>
          </a:p>
          <a:p>
            <a:pPr marL="0" indent="0">
              <a:buNone/>
            </a:pP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26</a:t>
            </a:fld>
            <a:endParaRPr lang="de-DE"/>
          </a:p>
        </p:txBody>
      </p:sp>
    </p:spTree>
    <p:extLst>
      <p:ext uri="{BB962C8B-B14F-4D97-AF65-F5344CB8AC3E}">
        <p14:creationId xmlns:p14="http://schemas.microsoft.com/office/powerpoint/2010/main" val="2078831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smtClean="0"/>
              <a:t>A user-</a:t>
            </a:r>
            <a:r>
              <a:rPr lang="de-DE" sz="1200" dirty="0" err="1" smtClean="0"/>
              <a:t>initiated</a:t>
            </a:r>
            <a:r>
              <a:rPr lang="de-DE" sz="1200" dirty="0" smtClean="0"/>
              <a:t> </a:t>
            </a:r>
            <a:r>
              <a:rPr lang="de-DE" sz="1200" dirty="0" err="1" smtClean="0"/>
              <a:t>bolus</a:t>
            </a:r>
            <a:r>
              <a:rPr lang="de-DE" sz="1200" dirty="0" smtClean="0"/>
              <a:t> </a:t>
            </a:r>
            <a:r>
              <a:rPr lang="de-DE" sz="1200" dirty="0" err="1" smtClean="0"/>
              <a:t>can</a:t>
            </a:r>
            <a:r>
              <a:rPr lang="de-DE" sz="1200" dirty="0" smtClean="0"/>
              <a:t> </a:t>
            </a:r>
            <a:r>
              <a:rPr lang="de-DE" sz="1200" dirty="0" err="1" smtClean="0"/>
              <a:t>help</a:t>
            </a:r>
            <a:r>
              <a:rPr lang="de-DE" sz="1200" dirty="0" smtClean="0"/>
              <a:t> bring </a:t>
            </a:r>
            <a:r>
              <a:rPr lang="de-DE" sz="1200" b="0" dirty="0" smtClean="0">
                <a:solidFill>
                  <a:schemeClr val="accent6"/>
                </a:solidFill>
              </a:rPr>
              <a:t>in </a:t>
            </a:r>
            <a:r>
              <a:rPr lang="de-DE" sz="1200" b="0" dirty="0" err="1" smtClean="0">
                <a:solidFill>
                  <a:schemeClr val="accent6"/>
                </a:solidFill>
              </a:rPr>
              <a:t>sync</a:t>
            </a:r>
            <a:endParaRPr lang="de-DE" sz="1200" b="0" dirty="0" smtClean="0">
              <a:solidFill>
                <a:schemeClr val="accent6"/>
              </a:solidFill>
            </a:endParaRPr>
          </a:p>
          <a:p>
            <a:pPr marL="342900" indent="-342900">
              <a:buFont typeface="Arial" panose="020B0604020202020204" pitchFamily="34" charset="0"/>
              <a:buChar char="•"/>
            </a:pPr>
            <a:r>
              <a:rPr lang="de-DE" sz="1200" dirty="0" err="1" smtClean="0"/>
              <a:t>how</a:t>
            </a:r>
            <a:r>
              <a:rPr lang="de-DE" sz="1200" dirty="0" smtClean="0"/>
              <a:t> fast</a:t>
            </a:r>
            <a:r>
              <a:rPr lang="de-DE" sz="1200" b="1" dirty="0" smtClean="0">
                <a:solidFill>
                  <a:schemeClr val="accent4">
                    <a:lumMod val="75000"/>
                  </a:schemeClr>
                </a:solidFill>
              </a:rPr>
              <a:t> </a:t>
            </a:r>
            <a:r>
              <a:rPr lang="de-DE" sz="1200" dirty="0" err="1" smtClean="0"/>
              <a:t>our</a:t>
            </a:r>
            <a:r>
              <a:rPr lang="de-DE" sz="1200" dirty="0" smtClean="0"/>
              <a:t> </a:t>
            </a:r>
            <a:r>
              <a:rPr lang="de-DE" sz="1200" b="0" dirty="0" err="1" smtClean="0">
                <a:solidFill>
                  <a:schemeClr val="accent6"/>
                </a:solidFill>
              </a:rPr>
              <a:t>carbs</a:t>
            </a:r>
            <a:r>
              <a:rPr lang="de-DE" sz="1200" b="0" dirty="0" smtClean="0"/>
              <a:t> </a:t>
            </a:r>
            <a:r>
              <a:rPr lang="de-DE" sz="1200" b="0" dirty="0" err="1" smtClean="0"/>
              <a:t>are</a:t>
            </a:r>
            <a:r>
              <a:rPr lang="de-DE" sz="1200" b="0" dirty="0" smtClean="0"/>
              <a:t> </a:t>
            </a:r>
            <a:r>
              <a:rPr lang="de-DE" sz="1200" b="0" dirty="0" err="1" smtClean="0">
                <a:solidFill>
                  <a:schemeClr val="accent6"/>
                </a:solidFill>
              </a:rPr>
              <a:t>digested</a:t>
            </a:r>
            <a:r>
              <a:rPr lang="de-DE" sz="1200" b="0" dirty="0" smtClean="0"/>
              <a:t> </a:t>
            </a:r>
          </a:p>
          <a:p>
            <a:pPr marL="342900" indent="-342900">
              <a:buFont typeface="Arial" panose="020B0604020202020204" pitchFamily="34" charset="0"/>
              <a:buChar char="•"/>
            </a:pPr>
            <a:r>
              <a:rPr lang="de-DE" sz="1200" b="0" dirty="0" smtClean="0"/>
              <a:t>and</a:t>
            </a:r>
            <a:r>
              <a:rPr lang="de-DE" sz="1200" b="0" dirty="0" smtClean="0">
                <a:solidFill>
                  <a:schemeClr val="accent6"/>
                </a:solidFill>
              </a:rPr>
              <a:t> </a:t>
            </a:r>
            <a:r>
              <a:rPr lang="de-DE" sz="1200" b="0" dirty="0" err="1" smtClean="0"/>
              <a:t>how</a:t>
            </a:r>
            <a:r>
              <a:rPr lang="de-DE" sz="1200" b="0" dirty="0" smtClean="0"/>
              <a:t> </a:t>
            </a:r>
            <a:r>
              <a:rPr lang="de-DE" sz="1200" b="0" dirty="0" err="1" smtClean="0"/>
              <a:t>sluggish</a:t>
            </a:r>
            <a:r>
              <a:rPr lang="de-DE" sz="1200" b="0" dirty="0" smtClean="0">
                <a:solidFill>
                  <a:srgbClr val="0070C0"/>
                </a:solidFill>
              </a:rPr>
              <a:t> </a:t>
            </a:r>
            <a:r>
              <a:rPr lang="de-DE" sz="1200" b="0" dirty="0" err="1" smtClean="0">
                <a:solidFill>
                  <a:schemeClr val="accent6"/>
                </a:solidFill>
              </a:rPr>
              <a:t>insulin</a:t>
            </a:r>
            <a:r>
              <a:rPr lang="de-DE" sz="1200" b="0" dirty="0" smtClean="0">
                <a:solidFill>
                  <a:schemeClr val="accent6"/>
                </a:solidFill>
              </a:rPr>
              <a:t> </a:t>
            </a:r>
            <a:r>
              <a:rPr lang="de-DE" sz="1200" b="0" dirty="0" err="1" smtClean="0">
                <a:solidFill>
                  <a:schemeClr val="accent6"/>
                </a:solidFill>
              </a:rPr>
              <a:t>activity</a:t>
            </a:r>
            <a:r>
              <a:rPr lang="de-DE" sz="1200" b="0" dirty="0" smtClean="0">
                <a:solidFill>
                  <a:schemeClr val="accent6"/>
                </a:solidFill>
              </a:rPr>
              <a:t> </a:t>
            </a:r>
            <a:r>
              <a:rPr lang="de-DE" sz="1200" b="0" dirty="0" err="1" smtClean="0"/>
              <a:t>comes</a:t>
            </a:r>
            <a:r>
              <a:rPr lang="de-DE" sz="1200" b="0" dirty="0" smtClean="0"/>
              <a:t> </a:t>
            </a:r>
            <a:r>
              <a:rPr lang="de-DE" sz="1200" dirty="0" err="1" smtClean="0"/>
              <a:t>into</a:t>
            </a:r>
            <a:r>
              <a:rPr lang="de-DE" sz="1200" dirty="0" smtClean="0"/>
              <a:t> </a:t>
            </a:r>
            <a:r>
              <a:rPr lang="de-DE" sz="1200" dirty="0" err="1" smtClean="0"/>
              <a:t>play</a:t>
            </a:r>
            <a:r>
              <a:rPr lang="de-DE" sz="1200" dirty="0" smtClean="0"/>
              <a:t>, and fades out.</a:t>
            </a:r>
          </a:p>
          <a:p>
            <a:pPr marL="0" indent="0">
              <a:buFont typeface="Arial" panose="020B0604020202020204" pitchFamily="34" charset="0"/>
              <a:buNone/>
            </a:pPr>
            <a:r>
              <a:rPr lang="de-DE" sz="1200" dirty="0" smtClean="0"/>
              <a:t>And, </a:t>
            </a:r>
            <a:r>
              <a:rPr lang="de-DE" sz="1200" dirty="0" err="1" smtClean="0"/>
              <a:t>it</a:t>
            </a:r>
            <a:r>
              <a:rPr lang="de-DE" sz="1200" dirty="0" smtClean="0"/>
              <a:t> </a:t>
            </a:r>
            <a:r>
              <a:rPr lang="de-DE" sz="1200" dirty="0" err="1" smtClean="0"/>
              <a:t>is</a:t>
            </a:r>
            <a:r>
              <a:rPr lang="de-DE" sz="1200" dirty="0" smtClean="0"/>
              <a:t> </a:t>
            </a:r>
            <a:r>
              <a:rPr lang="de-DE" sz="1200" dirty="0" err="1" smtClean="0"/>
              <a:t>what</a:t>
            </a:r>
            <a:r>
              <a:rPr lang="de-DE" sz="1200" dirty="0" smtClean="0"/>
              <a:t> </a:t>
            </a:r>
            <a:r>
              <a:rPr lang="de-DE" sz="1200" dirty="0" err="1" smtClean="0"/>
              <a:t>we</a:t>
            </a:r>
            <a:r>
              <a:rPr lang="de-DE" sz="1200" dirty="0" smtClean="0"/>
              <a:t> </a:t>
            </a:r>
            <a:r>
              <a:rPr lang="de-DE" sz="1200" dirty="0" err="1" smtClean="0"/>
              <a:t>were</a:t>
            </a:r>
            <a:r>
              <a:rPr lang="de-DE" sz="1200" dirty="0" smtClean="0"/>
              <a:t> </a:t>
            </a:r>
            <a:r>
              <a:rPr lang="de-DE" sz="1200" dirty="0" err="1" smtClean="0"/>
              <a:t>used</a:t>
            </a:r>
            <a:r>
              <a:rPr lang="de-DE" sz="1200" dirty="0" smtClean="0"/>
              <a:t> </a:t>
            </a:r>
            <a:r>
              <a:rPr lang="de-DE" sz="1200" dirty="0" err="1" smtClean="0"/>
              <a:t>to</a:t>
            </a:r>
            <a:r>
              <a:rPr lang="de-DE" sz="1200" dirty="0" smtClean="0"/>
              <a:t>. (</a:t>
            </a:r>
            <a:r>
              <a:rPr lang="de-DE" sz="1200" dirty="0" err="1" smtClean="0"/>
              <a:t>Actually</a:t>
            </a:r>
            <a:r>
              <a:rPr lang="de-DE" sz="1200" dirty="0" smtClean="0"/>
              <a:t>, </a:t>
            </a:r>
            <a:r>
              <a:rPr lang="de-DE" sz="1200" dirty="0" err="1" smtClean="0"/>
              <a:t>we</a:t>
            </a:r>
            <a:r>
              <a:rPr lang="de-DE" sz="1200" dirty="0" smtClean="0"/>
              <a:t> </a:t>
            </a:r>
            <a:r>
              <a:rPr lang="de-DE" sz="1200" dirty="0" err="1" smtClean="0"/>
              <a:t>may</a:t>
            </a:r>
            <a:r>
              <a:rPr lang="de-DE" sz="1200" dirty="0" smtClean="0"/>
              <a:t> miss </a:t>
            </a:r>
            <a:r>
              <a:rPr lang="de-DE" sz="1200" dirty="0" err="1" smtClean="0"/>
              <a:t>some</a:t>
            </a:r>
            <a:r>
              <a:rPr lang="de-DE" sz="1200" dirty="0" smtClean="0"/>
              <a:t> </a:t>
            </a:r>
            <a:r>
              <a:rPr lang="de-DE" sz="1200" dirty="0" err="1" smtClean="0"/>
              <a:t>of</a:t>
            </a:r>
            <a:r>
              <a:rPr lang="de-DE" sz="1200" dirty="0" smtClean="0"/>
              <a:t> </a:t>
            </a:r>
            <a:r>
              <a:rPr lang="de-DE" sz="1200" dirty="0" err="1" smtClean="0"/>
              <a:t>the</a:t>
            </a:r>
            <a:r>
              <a:rPr lang="de-DE" sz="1200" dirty="0" smtClean="0"/>
              <a:t> </a:t>
            </a:r>
            <a:r>
              <a:rPr lang="de-DE" sz="1200" dirty="0" err="1" smtClean="0"/>
              <a:t>refinements</a:t>
            </a:r>
            <a:r>
              <a:rPr lang="de-DE" sz="1200" dirty="0" smtClean="0"/>
              <a:t> </a:t>
            </a:r>
            <a:r>
              <a:rPr lang="de-DE" sz="1200" dirty="0" err="1" smtClean="0"/>
              <a:t>we</a:t>
            </a:r>
            <a:r>
              <a:rPr lang="de-DE" sz="1200" dirty="0" smtClean="0"/>
              <a:t> </a:t>
            </a:r>
            <a:r>
              <a:rPr lang="de-DE" sz="1200" dirty="0" err="1" smtClean="0"/>
              <a:t>had</a:t>
            </a:r>
            <a:r>
              <a:rPr lang="de-DE" sz="1200" dirty="0" smtClean="0"/>
              <a:t>, like multi-bolus).</a:t>
            </a:r>
          </a:p>
          <a:p>
            <a:r>
              <a:rPr lang="de-DE" sz="1200" dirty="0" err="1" smtClean="0">
                <a:solidFill>
                  <a:srgbClr val="FF0000"/>
                </a:solidFill>
              </a:rPr>
              <a:t>However</a:t>
            </a:r>
            <a:r>
              <a:rPr lang="de-DE" sz="1200" dirty="0" smtClean="0">
                <a:solidFill>
                  <a:srgbClr val="FF0000"/>
                </a:solidFill>
              </a:rPr>
              <a:t>: </a:t>
            </a:r>
            <a:r>
              <a:rPr lang="de-DE" sz="1200" dirty="0" smtClean="0"/>
              <a:t>A </a:t>
            </a:r>
            <a:r>
              <a:rPr lang="de-DE" sz="1200" dirty="0" err="1" smtClean="0"/>
              <a:t>user</a:t>
            </a:r>
            <a:r>
              <a:rPr lang="de-DE" sz="1200" dirty="0" smtClean="0"/>
              <a:t> </a:t>
            </a:r>
            <a:r>
              <a:rPr lang="de-DE" sz="1200" dirty="0" err="1" smtClean="0"/>
              <a:t>bolus</a:t>
            </a:r>
            <a:r>
              <a:rPr lang="de-DE" sz="1200" dirty="0" smtClean="0"/>
              <a:t> </a:t>
            </a:r>
            <a:r>
              <a:rPr lang="de-DE" sz="1200" dirty="0" err="1" smtClean="0">
                <a:solidFill>
                  <a:srgbClr val="FF0000"/>
                </a:solidFill>
              </a:rPr>
              <a:t>disturbs</a:t>
            </a:r>
            <a:r>
              <a:rPr lang="de-DE" sz="1200" dirty="0" smtClean="0">
                <a:solidFill>
                  <a:srgbClr val="FF0000"/>
                </a:solidFill>
              </a:rPr>
              <a:t> </a:t>
            </a:r>
            <a:r>
              <a:rPr lang="de-DE" sz="1200" dirty="0" err="1" smtClean="0">
                <a:solidFill>
                  <a:srgbClr val="FF0000"/>
                </a:solidFill>
              </a:rPr>
              <a:t>the</a:t>
            </a:r>
            <a:r>
              <a:rPr lang="de-DE" sz="1200" dirty="0" smtClean="0">
                <a:solidFill>
                  <a:srgbClr val="FF0000"/>
                </a:solidFill>
              </a:rPr>
              <a:t> </a:t>
            </a:r>
            <a:r>
              <a:rPr lang="de-DE" sz="1200" dirty="0" err="1" smtClean="0">
                <a:solidFill>
                  <a:srgbClr val="FF0000"/>
                </a:solidFill>
              </a:rPr>
              <a:t>loop</a:t>
            </a:r>
            <a:r>
              <a:rPr lang="de-DE" sz="1200" dirty="0" smtClean="0">
                <a:solidFill>
                  <a:srgbClr val="FF0000"/>
                </a:solidFill>
              </a:rPr>
              <a:t>. </a:t>
            </a:r>
          </a:p>
          <a:p>
            <a:r>
              <a:rPr lang="de-DE" sz="1200" dirty="0" smtClean="0">
                <a:solidFill>
                  <a:srgbClr val="FF0000"/>
                </a:solidFill>
              </a:rPr>
              <a:t>The </a:t>
            </a:r>
            <a:r>
              <a:rPr lang="de-DE" sz="1200" dirty="0" err="1" smtClean="0">
                <a:solidFill>
                  <a:srgbClr val="FF0000"/>
                </a:solidFill>
              </a:rPr>
              <a:t>loop</a:t>
            </a:r>
            <a:r>
              <a:rPr lang="de-DE" sz="1200" dirty="0" smtClean="0">
                <a:solidFill>
                  <a:srgbClr val="FF0000"/>
                </a:solidFill>
              </a:rPr>
              <a:t> </a:t>
            </a:r>
            <a:r>
              <a:rPr lang="de-DE" sz="1200" dirty="0" err="1" smtClean="0">
                <a:solidFill>
                  <a:srgbClr val="FF0000"/>
                </a:solidFill>
              </a:rPr>
              <a:t>has</a:t>
            </a:r>
            <a:r>
              <a:rPr lang="de-DE" sz="1200" dirty="0" smtClean="0">
                <a:solidFill>
                  <a:srgbClr val="FF0000"/>
                </a:solidFill>
              </a:rPr>
              <a:t> a </a:t>
            </a:r>
            <a:r>
              <a:rPr lang="de-DE" sz="1200" dirty="0" err="1" smtClean="0">
                <a:solidFill>
                  <a:srgbClr val="FF0000"/>
                </a:solidFill>
              </a:rPr>
              <a:t>set</a:t>
            </a:r>
            <a:r>
              <a:rPr lang="de-DE" sz="1200" dirty="0" smtClean="0">
                <a:solidFill>
                  <a:srgbClr val="FF0000"/>
                </a:solidFill>
              </a:rPr>
              <a:t> </a:t>
            </a:r>
            <a:r>
              <a:rPr lang="de-DE" sz="1200" dirty="0" err="1" smtClean="0">
                <a:solidFill>
                  <a:srgbClr val="FF0000"/>
                </a:solidFill>
              </a:rPr>
              <a:t>of</a:t>
            </a:r>
            <a:r>
              <a:rPr lang="de-DE" sz="1200" dirty="0" smtClean="0">
                <a:solidFill>
                  <a:srgbClr val="FF0000"/>
                </a:solidFill>
              </a:rPr>
              <a:t> </a:t>
            </a:r>
            <a:r>
              <a:rPr lang="de-DE" sz="1200" dirty="0" err="1" smtClean="0">
                <a:solidFill>
                  <a:srgbClr val="FF0000"/>
                </a:solidFill>
              </a:rPr>
              <a:t>rules</a:t>
            </a:r>
            <a:r>
              <a:rPr lang="de-DE" sz="1200" dirty="0" smtClean="0">
                <a:solidFill>
                  <a:srgbClr val="FF0000"/>
                </a:solidFill>
              </a:rPr>
              <a:t> (an </a:t>
            </a:r>
            <a:r>
              <a:rPr lang="de-DE" sz="1200" dirty="0" err="1" smtClean="0">
                <a:solidFill>
                  <a:srgbClr val="FF0000"/>
                </a:solidFill>
              </a:rPr>
              <a:t>algorithm</a:t>
            </a:r>
            <a:r>
              <a:rPr lang="de-DE" sz="1200" dirty="0" smtClean="0">
                <a:solidFill>
                  <a:srgbClr val="FF0000"/>
                </a:solidFill>
              </a:rPr>
              <a:t>) </a:t>
            </a:r>
            <a:r>
              <a:rPr lang="de-DE" sz="1200" dirty="0" err="1" smtClean="0">
                <a:solidFill>
                  <a:srgbClr val="FF0000"/>
                </a:solidFill>
              </a:rPr>
              <a:t>how</a:t>
            </a:r>
            <a:r>
              <a:rPr lang="de-DE" sz="1200" dirty="0" smtClean="0">
                <a:solidFill>
                  <a:srgbClr val="FF0000"/>
                </a:solidFill>
              </a:rPr>
              <a:t> </a:t>
            </a:r>
            <a:r>
              <a:rPr lang="de-DE" sz="1200" dirty="0" err="1" smtClean="0">
                <a:solidFill>
                  <a:srgbClr val="FF0000"/>
                </a:solidFill>
              </a:rPr>
              <a:t>to</a:t>
            </a:r>
            <a:r>
              <a:rPr lang="de-DE" sz="1200" dirty="0" smtClean="0">
                <a:solidFill>
                  <a:srgbClr val="FF0000"/>
                </a:solidFill>
              </a:rPr>
              <a:t> deal,</a:t>
            </a:r>
            <a:r>
              <a:rPr lang="de-DE" sz="1200" baseline="0" dirty="0" smtClean="0">
                <a:solidFill>
                  <a:srgbClr val="FF0000"/>
                </a:solidFill>
              </a:rPr>
              <a:t> </a:t>
            </a:r>
            <a:r>
              <a:rPr lang="de-DE" sz="1200" baseline="0" dirty="0" err="1" smtClean="0">
                <a:solidFill>
                  <a:srgbClr val="FF0000"/>
                </a:solidFill>
              </a:rPr>
              <a:t>every</a:t>
            </a:r>
            <a:r>
              <a:rPr lang="de-DE" sz="1200" baseline="0" dirty="0" smtClean="0">
                <a:solidFill>
                  <a:srgbClr val="FF0000"/>
                </a:solidFill>
              </a:rPr>
              <a:t> 5 </a:t>
            </a:r>
            <a:r>
              <a:rPr lang="de-DE" sz="1200" baseline="0" dirty="0" err="1" smtClean="0">
                <a:solidFill>
                  <a:srgbClr val="FF0000"/>
                </a:solidFill>
              </a:rPr>
              <a:t>minutes</a:t>
            </a:r>
            <a:r>
              <a:rPr lang="de-DE" sz="1200" baseline="0" dirty="0" smtClean="0">
                <a:solidFill>
                  <a:srgbClr val="FF0000"/>
                </a:solidFill>
              </a:rPr>
              <a:t>, and </a:t>
            </a:r>
            <a:r>
              <a:rPr lang="de-DE" sz="1200" baseline="0" dirty="0" err="1" smtClean="0">
                <a:solidFill>
                  <a:srgbClr val="FF0000"/>
                </a:solidFill>
              </a:rPr>
              <a:t>based</a:t>
            </a:r>
            <a:r>
              <a:rPr lang="de-DE" sz="1200" baseline="0" dirty="0" smtClean="0">
                <a:solidFill>
                  <a:srgbClr val="FF0000"/>
                </a:solidFill>
              </a:rPr>
              <a:t> on </a:t>
            </a:r>
            <a:r>
              <a:rPr lang="de-DE" sz="1200" baseline="0" dirty="0" err="1" smtClean="0">
                <a:solidFill>
                  <a:srgbClr val="FF0000"/>
                </a:solidFill>
              </a:rPr>
              <a:t>mathematical</a:t>
            </a:r>
            <a:r>
              <a:rPr lang="de-DE" sz="1200" baseline="0" dirty="0" smtClean="0">
                <a:solidFill>
                  <a:srgbClr val="FF0000"/>
                </a:solidFill>
              </a:rPr>
              <a:t> </a:t>
            </a:r>
            <a:r>
              <a:rPr lang="de-DE" sz="1200" baseline="0" dirty="0" err="1" smtClean="0">
                <a:solidFill>
                  <a:srgbClr val="FF0000"/>
                </a:solidFill>
              </a:rPr>
              <a:t>predictions</a:t>
            </a:r>
            <a:r>
              <a:rPr lang="de-DE" sz="1200" baseline="0" dirty="0" smtClean="0">
                <a:solidFill>
                  <a:srgbClr val="FF0000"/>
                </a:solidFill>
              </a:rPr>
              <a:t>, </a:t>
            </a:r>
            <a:r>
              <a:rPr lang="de-DE" sz="1200" baseline="0" dirty="0" err="1" smtClean="0">
                <a:solidFill>
                  <a:srgbClr val="FF0000"/>
                </a:solidFill>
              </a:rPr>
              <a:t>with</a:t>
            </a:r>
            <a:r>
              <a:rPr lang="de-DE" sz="1200" baseline="0" dirty="0" smtClean="0">
                <a:solidFill>
                  <a:srgbClr val="FF0000"/>
                </a:solidFill>
              </a:rPr>
              <a:t> </a:t>
            </a:r>
            <a:r>
              <a:rPr lang="de-DE" sz="1200" baseline="0" dirty="0" err="1" smtClean="0">
                <a:solidFill>
                  <a:srgbClr val="FF0000"/>
                </a:solidFill>
              </a:rPr>
              <a:t>any</a:t>
            </a:r>
            <a:r>
              <a:rPr lang="de-DE" sz="1200" baseline="0" dirty="0" smtClean="0">
                <a:solidFill>
                  <a:srgbClr val="FF0000"/>
                </a:solidFill>
              </a:rPr>
              <a:t> </a:t>
            </a:r>
            <a:r>
              <a:rPr lang="de-DE" sz="1200" baseline="0" dirty="0" err="1" smtClean="0">
                <a:solidFill>
                  <a:srgbClr val="FF0000"/>
                </a:solidFill>
              </a:rPr>
              <a:t>situation</a:t>
            </a:r>
            <a:r>
              <a:rPr lang="de-DE" sz="1200" baseline="0" dirty="0" smtClean="0">
                <a:solidFill>
                  <a:srgbClr val="FF0000"/>
                </a:solidFill>
              </a:rPr>
              <a:t>. And </a:t>
            </a:r>
            <a:r>
              <a:rPr lang="de-DE" sz="1200" baseline="0" dirty="0" err="1" smtClean="0">
                <a:solidFill>
                  <a:srgbClr val="FF0000"/>
                </a:solidFill>
              </a:rPr>
              <a:t>then</a:t>
            </a:r>
            <a:r>
              <a:rPr lang="de-DE" sz="1200" baseline="0" dirty="0" smtClean="0">
                <a:solidFill>
                  <a:srgbClr val="FF0000"/>
                </a:solidFill>
              </a:rPr>
              <a:t> </a:t>
            </a:r>
            <a:r>
              <a:rPr lang="de-DE" sz="1200" baseline="0" dirty="0" err="1" smtClean="0">
                <a:solidFill>
                  <a:srgbClr val="FF0000"/>
                </a:solidFill>
              </a:rPr>
              <a:t>you</a:t>
            </a:r>
            <a:r>
              <a:rPr lang="de-DE" sz="1200" baseline="0" dirty="0" smtClean="0">
                <a:solidFill>
                  <a:srgbClr val="FF0000"/>
                </a:solidFill>
              </a:rPr>
              <a:t> </a:t>
            </a:r>
            <a:r>
              <a:rPr lang="de-DE" sz="1200" baseline="0" dirty="0" err="1" smtClean="0">
                <a:solidFill>
                  <a:srgbClr val="FF0000"/>
                </a:solidFill>
              </a:rPr>
              <a:t>come</a:t>
            </a:r>
            <a:r>
              <a:rPr lang="de-DE" sz="1200" baseline="0" dirty="0" smtClean="0">
                <a:solidFill>
                  <a:srgbClr val="FF0000"/>
                </a:solidFill>
              </a:rPr>
              <a:t> in, </a:t>
            </a:r>
            <a:r>
              <a:rPr lang="de-DE" sz="1200" baseline="0" dirty="0" err="1" smtClean="0">
                <a:solidFill>
                  <a:srgbClr val="FF0000"/>
                </a:solidFill>
              </a:rPr>
              <a:t>with</a:t>
            </a:r>
            <a:r>
              <a:rPr lang="de-DE" sz="1200" baseline="0" dirty="0" smtClean="0">
                <a:solidFill>
                  <a:srgbClr val="FF0000"/>
                </a:solidFill>
              </a:rPr>
              <a:t> a </a:t>
            </a:r>
            <a:r>
              <a:rPr lang="de-DE" sz="1200" baseline="0" dirty="0" err="1" smtClean="0">
                <a:solidFill>
                  <a:srgbClr val="FF0000"/>
                </a:solidFill>
              </a:rPr>
              <a:t>very</a:t>
            </a:r>
            <a:r>
              <a:rPr lang="de-DE" sz="1200" baseline="0" dirty="0" smtClean="0">
                <a:solidFill>
                  <a:srgbClr val="FF0000"/>
                </a:solidFill>
              </a:rPr>
              <a:t> </a:t>
            </a:r>
            <a:r>
              <a:rPr lang="de-DE" sz="1200" baseline="0" dirty="0" err="1" smtClean="0">
                <a:solidFill>
                  <a:srgbClr val="FF0000"/>
                </a:solidFill>
              </a:rPr>
              <a:t>coarse</a:t>
            </a:r>
            <a:r>
              <a:rPr lang="de-DE" sz="1200" baseline="0" dirty="0" smtClean="0">
                <a:solidFill>
                  <a:srgbClr val="FF0000"/>
                </a:solidFill>
              </a:rPr>
              <a:t> </a:t>
            </a:r>
            <a:r>
              <a:rPr lang="de-DE" sz="1200" baseline="0" dirty="0" err="1" smtClean="0">
                <a:solidFill>
                  <a:srgbClr val="FF0000"/>
                </a:solidFill>
              </a:rPr>
              <a:t>idea</a:t>
            </a:r>
            <a:r>
              <a:rPr lang="de-DE" sz="1200" baseline="0" dirty="0" smtClean="0">
                <a:solidFill>
                  <a:srgbClr val="FF0000"/>
                </a:solidFill>
              </a:rPr>
              <a:t>, and </a:t>
            </a:r>
            <a:r>
              <a:rPr lang="de-DE" sz="1200" baseline="0" dirty="0" err="1" smtClean="0">
                <a:solidFill>
                  <a:srgbClr val="FF0000"/>
                </a:solidFill>
              </a:rPr>
              <a:t>brute</a:t>
            </a:r>
            <a:r>
              <a:rPr lang="de-DE" sz="1200" baseline="0" dirty="0" smtClean="0">
                <a:solidFill>
                  <a:srgbClr val="FF0000"/>
                </a:solidFill>
              </a:rPr>
              <a:t> </a:t>
            </a:r>
            <a:r>
              <a:rPr lang="de-DE" sz="1200" baseline="0" dirty="0" err="1" smtClean="0">
                <a:solidFill>
                  <a:srgbClr val="FF0000"/>
                </a:solidFill>
              </a:rPr>
              <a:t>bolus</a:t>
            </a:r>
            <a:r>
              <a:rPr lang="de-DE" sz="1200" baseline="0" dirty="0" smtClean="0">
                <a:solidFill>
                  <a:srgbClr val="FF0000"/>
                </a:solidFill>
              </a:rPr>
              <a:t> … </a:t>
            </a:r>
            <a:r>
              <a:rPr lang="de-DE" sz="1200" baseline="0" dirty="0" err="1" smtClean="0">
                <a:solidFill>
                  <a:srgbClr val="FF0000"/>
                </a:solidFill>
              </a:rPr>
              <a:t>It</a:t>
            </a:r>
            <a:r>
              <a:rPr lang="de-DE" sz="1200" baseline="0" dirty="0" smtClean="0">
                <a:solidFill>
                  <a:srgbClr val="FF0000"/>
                </a:solidFill>
              </a:rPr>
              <a:t> </a:t>
            </a:r>
            <a:r>
              <a:rPr lang="de-DE" sz="1200" baseline="0" dirty="0" err="1" smtClean="0">
                <a:solidFill>
                  <a:srgbClr val="FF0000"/>
                </a:solidFill>
              </a:rPr>
              <a:t>is</a:t>
            </a:r>
            <a:r>
              <a:rPr lang="de-DE" sz="1200" baseline="0" dirty="0" smtClean="0">
                <a:solidFill>
                  <a:srgbClr val="FF0000"/>
                </a:solidFill>
              </a:rPr>
              <a:t> like on a </a:t>
            </a:r>
            <a:r>
              <a:rPr lang="de-DE" sz="1200" baseline="0" dirty="0" err="1" smtClean="0">
                <a:solidFill>
                  <a:srgbClr val="FF0000"/>
                </a:solidFill>
              </a:rPr>
              <a:t>ship</a:t>
            </a:r>
            <a:r>
              <a:rPr lang="de-DE" sz="1200" baseline="0" dirty="0" smtClean="0">
                <a:solidFill>
                  <a:srgbClr val="FF0000"/>
                </a:solidFill>
              </a:rPr>
              <a:t> </a:t>
            </a:r>
            <a:r>
              <a:rPr lang="de-DE" sz="1200" baseline="0" dirty="0" err="1" smtClean="0">
                <a:solidFill>
                  <a:srgbClr val="FF0000"/>
                </a:solidFill>
              </a:rPr>
              <a:t>with</a:t>
            </a:r>
            <a:r>
              <a:rPr lang="de-DE" sz="1200" baseline="0" dirty="0" smtClean="0">
                <a:solidFill>
                  <a:srgbClr val="FF0000"/>
                </a:solidFill>
              </a:rPr>
              <a:t> 2 </a:t>
            </a:r>
            <a:r>
              <a:rPr lang="de-DE" sz="1200" baseline="0" dirty="0" err="1" smtClean="0">
                <a:solidFill>
                  <a:srgbClr val="FF0000"/>
                </a:solidFill>
              </a:rPr>
              <a:t>captains</a:t>
            </a:r>
            <a:r>
              <a:rPr lang="de-DE" sz="1200" baseline="0" dirty="0" smtClean="0">
                <a:solidFill>
                  <a:srgbClr val="FF0000"/>
                </a:solidFill>
              </a:rPr>
              <a:t> </a:t>
            </a:r>
            <a:r>
              <a:rPr lang="de-DE" sz="1200" baseline="0" dirty="0" err="1" smtClean="0">
                <a:solidFill>
                  <a:srgbClr val="FF0000"/>
                </a:solidFill>
              </a:rPr>
              <a:t>with</a:t>
            </a:r>
            <a:r>
              <a:rPr lang="de-DE" sz="1200" baseline="0" dirty="0" smtClean="0">
                <a:solidFill>
                  <a:srgbClr val="FF0000"/>
                </a:solidFill>
              </a:rPr>
              <a:t> </a:t>
            </a:r>
            <a:r>
              <a:rPr lang="de-DE" sz="1200" baseline="0" dirty="0" err="1" smtClean="0">
                <a:solidFill>
                  <a:srgbClr val="FF0000"/>
                </a:solidFill>
              </a:rPr>
              <a:t>extremely</a:t>
            </a:r>
            <a:r>
              <a:rPr lang="de-DE" sz="1200" baseline="0" dirty="0" smtClean="0">
                <a:solidFill>
                  <a:srgbClr val="FF0000"/>
                </a:solidFill>
              </a:rPr>
              <a:t> different </a:t>
            </a:r>
            <a:r>
              <a:rPr lang="de-DE" sz="1200" baseline="0" dirty="0" err="1" smtClean="0">
                <a:solidFill>
                  <a:srgbClr val="FF0000"/>
                </a:solidFill>
              </a:rPr>
              <a:t>attitudes</a:t>
            </a:r>
            <a:r>
              <a:rPr lang="de-DE" sz="1200" baseline="0" dirty="0" smtClean="0">
                <a:solidFill>
                  <a:srgbClr val="FF0000"/>
                </a:solidFill>
              </a:rPr>
              <a:t> …</a:t>
            </a:r>
            <a:endParaRPr lang="de-DE" sz="1200" dirty="0" smtClean="0">
              <a:solidFill>
                <a:srgbClr val="FF0000"/>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dirty="0" smtClean="0"/>
              <a:t>The </a:t>
            </a:r>
            <a:r>
              <a:rPr lang="de-DE" sz="1200" dirty="0" err="1" smtClean="0"/>
              <a:t>user</a:t>
            </a:r>
            <a:r>
              <a:rPr lang="de-DE" sz="1200" dirty="0" smtClean="0"/>
              <a:t> </a:t>
            </a:r>
            <a:r>
              <a:rPr lang="de-DE" sz="1200" dirty="0" err="1" smtClean="0"/>
              <a:t>induces</a:t>
            </a:r>
            <a:r>
              <a:rPr lang="de-DE" sz="1200" dirty="0" smtClean="0"/>
              <a:t> a </a:t>
            </a:r>
            <a:r>
              <a:rPr lang="de-DE" sz="1200" dirty="0" err="1" smtClean="0">
                <a:solidFill>
                  <a:srgbClr val="FF0000"/>
                </a:solidFill>
              </a:rPr>
              <a:t>hypo</a:t>
            </a:r>
            <a:r>
              <a:rPr lang="de-DE" sz="1200" dirty="0" smtClean="0">
                <a:solidFill>
                  <a:srgbClr val="FF0000"/>
                </a:solidFill>
              </a:rPr>
              <a:t> </a:t>
            </a:r>
            <a:r>
              <a:rPr lang="de-DE" sz="1200" dirty="0" err="1" smtClean="0">
                <a:solidFill>
                  <a:srgbClr val="FF0000"/>
                </a:solidFill>
              </a:rPr>
              <a:t>risk</a:t>
            </a:r>
            <a:r>
              <a:rPr lang="de-DE" sz="1200" dirty="0" smtClean="0">
                <a:solidFill>
                  <a:srgbClr val="FF0000"/>
                </a:solidFill>
              </a:rPr>
              <a:t> </a:t>
            </a:r>
            <a:r>
              <a:rPr lang="de-DE" sz="1200" dirty="0" err="1" smtClean="0"/>
              <a:t>that</a:t>
            </a:r>
            <a:r>
              <a:rPr lang="de-DE" sz="1200" dirty="0" smtClean="0">
                <a:solidFill>
                  <a:srgbClr val="FF0000"/>
                </a:solidFill>
              </a:rPr>
              <a:t> </a:t>
            </a:r>
            <a:r>
              <a:rPr lang="de-DE" sz="1200" dirty="0" err="1" smtClean="0"/>
              <a:t>the</a:t>
            </a:r>
            <a:r>
              <a:rPr lang="de-DE" sz="1200" dirty="0" smtClean="0"/>
              <a:t> </a:t>
            </a:r>
            <a:r>
              <a:rPr lang="de-DE" sz="1200" dirty="0" err="1" smtClean="0"/>
              <a:t>loop</a:t>
            </a:r>
            <a:r>
              <a:rPr lang="de-DE" sz="1200" dirty="0" smtClean="0"/>
              <a:t> </a:t>
            </a:r>
            <a:r>
              <a:rPr lang="de-DE" sz="1200" dirty="0" err="1" smtClean="0"/>
              <a:t>might</a:t>
            </a:r>
            <a:r>
              <a:rPr lang="de-DE" sz="1200" dirty="0" smtClean="0"/>
              <a:t> not </a:t>
            </a:r>
            <a:r>
              <a:rPr lang="de-DE" sz="1200" dirty="0" err="1" smtClean="0"/>
              <a:t>be</a:t>
            </a:r>
            <a:r>
              <a:rPr lang="de-DE" sz="1200" dirty="0" smtClean="0"/>
              <a:t> </a:t>
            </a:r>
            <a:r>
              <a:rPr lang="de-DE" sz="1200" dirty="0" err="1" smtClean="0"/>
              <a:t>able</a:t>
            </a:r>
            <a:r>
              <a:rPr lang="de-DE" sz="1200" dirty="0" smtClean="0"/>
              <a:t> </a:t>
            </a:r>
            <a:r>
              <a:rPr lang="de-DE" sz="1200" dirty="0" err="1" smtClean="0"/>
              <a:t>to</a:t>
            </a:r>
            <a:r>
              <a:rPr lang="de-DE" sz="1200" dirty="0" smtClean="0"/>
              <a:t> manage </a:t>
            </a:r>
            <a:r>
              <a:rPr lang="de-DE" sz="1200" dirty="0" smtClean="0">
                <a:solidFill>
                  <a:schemeClr val="bg1">
                    <a:lumMod val="50000"/>
                  </a:schemeClr>
                </a:solidFill>
              </a:rPr>
              <a:t>(</a:t>
            </a:r>
            <a:r>
              <a:rPr lang="de-DE" sz="1200" dirty="0" err="1" smtClean="0">
                <a:solidFill>
                  <a:schemeClr val="bg1">
                    <a:lumMod val="50000"/>
                  </a:schemeClr>
                </a:solidFill>
              </a:rPr>
              <a:t>except</a:t>
            </a:r>
            <a:r>
              <a:rPr lang="de-DE" sz="1200" dirty="0" smtClean="0">
                <a:solidFill>
                  <a:schemeClr val="bg1">
                    <a:lumMod val="50000"/>
                  </a:schemeClr>
                </a:solidFill>
              </a:rPr>
              <a:t> </a:t>
            </a:r>
            <a:r>
              <a:rPr lang="de-DE" sz="1200" dirty="0" err="1" smtClean="0">
                <a:solidFill>
                  <a:schemeClr val="bg1">
                    <a:lumMod val="50000"/>
                  </a:schemeClr>
                </a:solidFill>
              </a:rPr>
              <a:t>for</a:t>
            </a:r>
            <a:r>
              <a:rPr lang="de-DE" sz="1200" dirty="0" smtClean="0">
                <a:solidFill>
                  <a:schemeClr val="bg1">
                    <a:lumMod val="50000"/>
                  </a:schemeClr>
                </a:solidFill>
              </a:rPr>
              <a:t> </a:t>
            </a:r>
            <a:r>
              <a:rPr lang="de-DE" sz="1200" dirty="0" err="1" smtClean="0">
                <a:solidFill>
                  <a:schemeClr val="bg1">
                    <a:lumMod val="50000"/>
                  </a:schemeClr>
                </a:solidFill>
              </a:rPr>
              <a:t>giving</a:t>
            </a:r>
            <a:r>
              <a:rPr lang="de-DE" sz="1200" dirty="0" smtClean="0">
                <a:solidFill>
                  <a:schemeClr val="bg1">
                    <a:lumMod val="50000"/>
                  </a:schemeClr>
                </a:solidFill>
              </a:rPr>
              <a:t> </a:t>
            </a:r>
            <a:r>
              <a:rPr lang="de-DE" sz="1200" dirty="0" err="1" smtClean="0">
                <a:solidFill>
                  <a:schemeClr val="bg1">
                    <a:lumMod val="50000"/>
                  </a:schemeClr>
                </a:solidFill>
              </a:rPr>
              <a:t>alarm</a:t>
            </a:r>
            <a:r>
              <a:rPr lang="de-DE" sz="1200" dirty="0" smtClean="0">
                <a:solidFill>
                  <a:schemeClr val="bg1">
                    <a:lumMod val="50000"/>
                  </a:schemeClr>
                </a:solidFill>
              </a:rPr>
              <a:t>)</a:t>
            </a:r>
          </a:p>
          <a:p>
            <a:pPr marL="342900" indent="-342900">
              <a:buFont typeface="Arial" panose="020B0604020202020204" pitchFamily="34" charset="0"/>
              <a:buChar char="•"/>
            </a:pPr>
            <a:r>
              <a:rPr lang="de-DE" sz="1200" dirty="0" err="1" smtClean="0"/>
              <a:t>For</a:t>
            </a:r>
            <a:r>
              <a:rPr lang="de-DE" sz="1200" dirty="0" smtClean="0"/>
              <a:t> </a:t>
            </a:r>
            <a:r>
              <a:rPr lang="de-DE" sz="1200" dirty="0" err="1" smtClean="0"/>
              <a:t>safety</a:t>
            </a:r>
            <a:r>
              <a:rPr lang="de-DE" sz="1200" dirty="0" smtClean="0"/>
              <a:t>, </a:t>
            </a:r>
            <a:r>
              <a:rPr lang="de-DE" sz="1200" dirty="0" err="1" smtClean="0"/>
              <a:t>the</a:t>
            </a:r>
            <a:r>
              <a:rPr lang="de-DE" sz="1200" dirty="0" smtClean="0"/>
              <a:t> </a:t>
            </a:r>
            <a:r>
              <a:rPr lang="de-DE" sz="1200" dirty="0" err="1" smtClean="0"/>
              <a:t>loop</a:t>
            </a:r>
            <a:r>
              <a:rPr lang="de-DE" sz="1200" dirty="0" smtClean="0"/>
              <a:t> must </a:t>
            </a:r>
            <a:r>
              <a:rPr lang="de-DE" sz="1200" dirty="0" err="1" smtClean="0"/>
              <a:t>shut</a:t>
            </a:r>
            <a:r>
              <a:rPr lang="de-DE" sz="1200" dirty="0" smtClean="0"/>
              <a:t> down basal </a:t>
            </a:r>
            <a:r>
              <a:rPr lang="de-DE" sz="1200" dirty="0" err="1" smtClean="0"/>
              <a:t>supply</a:t>
            </a:r>
            <a:r>
              <a:rPr lang="de-DE" sz="1200" dirty="0" smtClean="0"/>
              <a:t> (</a:t>
            </a:r>
            <a:r>
              <a:rPr lang="de-DE" sz="1200" dirty="0" err="1" smtClean="0"/>
              <a:t>fully</a:t>
            </a:r>
            <a:r>
              <a:rPr lang="de-DE" sz="1200" dirty="0" smtClean="0"/>
              <a:t>, </a:t>
            </a:r>
            <a:r>
              <a:rPr lang="de-DE" sz="1200" dirty="0" err="1" smtClean="0"/>
              <a:t>or</a:t>
            </a:r>
            <a:r>
              <a:rPr lang="de-DE" sz="1200" dirty="0" smtClean="0"/>
              <a:t> </a:t>
            </a:r>
            <a:r>
              <a:rPr lang="de-DE" sz="1200" dirty="0" err="1" smtClean="0"/>
              <a:t>partially</a:t>
            </a:r>
            <a:r>
              <a:rPr lang="de-DE" sz="1200" dirty="0" smtClean="0"/>
              <a:t>) </a:t>
            </a:r>
            <a:r>
              <a:rPr lang="de-DE" sz="1200" dirty="0" err="1" smtClean="0"/>
              <a:t>for</a:t>
            </a:r>
            <a:r>
              <a:rPr lang="de-DE" sz="1200" dirty="0" smtClean="0"/>
              <a:t> </a:t>
            </a:r>
            <a:r>
              <a:rPr lang="de-DE" sz="1200" dirty="0" err="1" smtClean="0"/>
              <a:t>some</a:t>
            </a:r>
            <a:r>
              <a:rPr lang="de-DE" sz="1200" dirty="0" smtClean="0"/>
              <a:t> time, in </a:t>
            </a:r>
            <a:r>
              <a:rPr lang="de-DE" sz="1200" dirty="0" err="1" smtClean="0"/>
              <a:t>response</a:t>
            </a:r>
            <a:r>
              <a:rPr lang="de-DE" sz="1200" dirty="0" smtClean="0"/>
              <a:t> </a:t>
            </a:r>
            <a:r>
              <a:rPr lang="de-DE" sz="1200" dirty="0" err="1" smtClean="0"/>
              <a:t>to</a:t>
            </a:r>
            <a:r>
              <a:rPr lang="de-DE" sz="1200" dirty="0" smtClean="0"/>
              <a:t> a </a:t>
            </a:r>
            <a:r>
              <a:rPr lang="de-DE" sz="1200" dirty="0" err="1" smtClean="0"/>
              <a:t>bolus</a:t>
            </a:r>
            <a:r>
              <a:rPr lang="de-DE" sz="1200" dirty="0" smtClean="0"/>
              <a:t> </a:t>
            </a:r>
            <a:r>
              <a:rPr lang="de-DE" sz="1200" dirty="0" err="1" smtClean="0"/>
              <a:t>the</a:t>
            </a:r>
            <a:r>
              <a:rPr lang="de-DE" sz="1200" dirty="0" smtClean="0"/>
              <a:t> </a:t>
            </a:r>
            <a:r>
              <a:rPr lang="de-DE" sz="1200" dirty="0" err="1" smtClean="0"/>
              <a:t>user</a:t>
            </a:r>
            <a:r>
              <a:rPr lang="de-DE" sz="1200" dirty="0" smtClean="0"/>
              <a:t> </a:t>
            </a:r>
            <a:r>
              <a:rPr lang="de-DE" sz="1200" dirty="0" err="1" smtClean="0"/>
              <a:t>issued</a:t>
            </a:r>
            <a:endParaRPr lang="de-DE" sz="1200" dirty="0" smtClean="0"/>
          </a:p>
          <a:p>
            <a:pPr marL="342900" indent="-342900">
              <a:buFont typeface="Arial" panose="020B0604020202020204" pitchFamily="34" charset="0"/>
              <a:buChar char="•"/>
            </a:pPr>
            <a:r>
              <a:rPr lang="de-DE" sz="1200" dirty="0" err="1" smtClean="0"/>
              <a:t>Specifically</a:t>
            </a:r>
            <a:r>
              <a:rPr lang="de-DE" sz="1200" dirty="0" smtClean="0"/>
              <a:t> </a:t>
            </a:r>
            <a:r>
              <a:rPr lang="de-DE" sz="1200" dirty="0" err="1" smtClean="0"/>
              <a:t>when</a:t>
            </a:r>
            <a:r>
              <a:rPr lang="de-DE" sz="1200" dirty="0" smtClean="0"/>
              <a:t> </a:t>
            </a:r>
            <a:r>
              <a:rPr lang="de-DE" sz="1200" dirty="0" err="1" smtClean="0"/>
              <a:t>pre-bolussing</a:t>
            </a:r>
            <a:r>
              <a:rPr lang="de-DE" sz="1200" dirty="0" smtClean="0"/>
              <a:t>, </a:t>
            </a:r>
            <a:r>
              <a:rPr lang="de-DE" sz="1200" dirty="0" err="1" smtClean="0"/>
              <a:t>pulling</a:t>
            </a:r>
            <a:r>
              <a:rPr lang="de-DE" sz="1200" dirty="0" smtClean="0"/>
              <a:t> </a:t>
            </a:r>
            <a:r>
              <a:rPr lang="de-DE" sz="1200" dirty="0" err="1" smtClean="0"/>
              <a:t>the</a:t>
            </a:r>
            <a:r>
              <a:rPr lang="de-DE" sz="1200" dirty="0" smtClean="0"/>
              <a:t> </a:t>
            </a:r>
            <a:r>
              <a:rPr lang="de-DE" sz="1200" dirty="0" err="1" smtClean="0"/>
              <a:t>bolus</a:t>
            </a:r>
            <a:r>
              <a:rPr lang="de-DE" sz="1200" dirty="0" smtClean="0"/>
              <a:t> </a:t>
            </a:r>
            <a:r>
              <a:rPr lang="de-DE" sz="1200" dirty="0" err="1" smtClean="0"/>
              <a:t>to</a:t>
            </a:r>
            <a:r>
              <a:rPr lang="de-DE" sz="1200" dirty="0" smtClean="0"/>
              <a:t> an </a:t>
            </a:r>
            <a:r>
              <a:rPr lang="de-DE" sz="1200" dirty="0" err="1" smtClean="0"/>
              <a:t>earlier</a:t>
            </a:r>
            <a:r>
              <a:rPr lang="de-DE" sz="1200" dirty="0" smtClean="0"/>
              <a:t> </a:t>
            </a:r>
            <a:r>
              <a:rPr lang="de-DE" sz="1200" dirty="0" err="1" smtClean="0"/>
              <a:t>point</a:t>
            </a:r>
            <a:r>
              <a:rPr lang="de-DE" sz="1200" dirty="0" smtClean="0"/>
              <a:t> </a:t>
            </a:r>
            <a:r>
              <a:rPr lang="de-DE" sz="1200" dirty="0" err="1" smtClean="0"/>
              <a:t>of</a:t>
            </a:r>
            <a:r>
              <a:rPr lang="de-DE" sz="1200" dirty="0" smtClean="0"/>
              <a:t> time </a:t>
            </a:r>
            <a:r>
              <a:rPr lang="de-DE" sz="1200" dirty="0" err="1" smtClean="0"/>
              <a:t>leads</a:t>
            </a:r>
            <a:r>
              <a:rPr lang="de-DE" sz="1200" dirty="0" smtClean="0"/>
              <a:t> </a:t>
            </a:r>
            <a:r>
              <a:rPr lang="de-DE" sz="1200" dirty="0" err="1" smtClean="0"/>
              <a:t>to</a:t>
            </a:r>
            <a:r>
              <a:rPr lang="de-DE" sz="1200" dirty="0" smtClean="0"/>
              <a:t> </a:t>
            </a:r>
            <a:r>
              <a:rPr lang="de-DE" sz="1200" dirty="0" err="1" smtClean="0"/>
              <a:t>earlier</a:t>
            </a:r>
            <a:r>
              <a:rPr lang="de-DE" sz="1200" dirty="0" smtClean="0"/>
              <a:t> </a:t>
            </a:r>
            <a:r>
              <a:rPr lang="de-DE" sz="1200" dirty="0" err="1" smtClean="0"/>
              <a:t>fading</a:t>
            </a:r>
            <a:r>
              <a:rPr lang="de-DE" sz="1200" dirty="0" smtClean="0"/>
              <a:t> </a:t>
            </a:r>
            <a:r>
              <a:rPr lang="de-DE" sz="1200" dirty="0" err="1" smtClean="0"/>
              <a:t>insulin</a:t>
            </a:r>
            <a:r>
              <a:rPr lang="de-DE" sz="1200" dirty="0" smtClean="0"/>
              <a:t> </a:t>
            </a:r>
            <a:r>
              <a:rPr lang="de-DE" sz="1200" dirty="0" err="1" smtClean="0"/>
              <a:t>activity</a:t>
            </a:r>
            <a:r>
              <a:rPr lang="de-DE" sz="1200" dirty="0" smtClean="0"/>
              <a:t>, </a:t>
            </a:r>
            <a:r>
              <a:rPr lang="de-DE" sz="1200" dirty="0" err="1" smtClean="0"/>
              <a:t>which</a:t>
            </a:r>
            <a:r>
              <a:rPr lang="de-DE" sz="1200" dirty="0" smtClean="0"/>
              <a:t> – </a:t>
            </a:r>
            <a:r>
              <a:rPr lang="de-DE" sz="1200" dirty="0" err="1" smtClean="0"/>
              <a:t>especially</a:t>
            </a:r>
            <a:r>
              <a:rPr lang="de-DE" sz="1200" dirty="0" smtClean="0"/>
              <a:t> after </a:t>
            </a:r>
            <a:r>
              <a:rPr lang="de-DE" sz="1200" dirty="0" err="1" smtClean="0"/>
              <a:t>the</a:t>
            </a:r>
            <a:r>
              <a:rPr lang="de-DE" sz="1200" dirty="0" smtClean="0"/>
              <a:t> just </a:t>
            </a:r>
            <a:r>
              <a:rPr lang="de-DE" sz="1200" dirty="0" err="1" smtClean="0"/>
              <a:t>mentioned</a:t>
            </a:r>
            <a:r>
              <a:rPr lang="de-DE" sz="1200" dirty="0" smtClean="0"/>
              <a:t> </a:t>
            </a:r>
            <a:r>
              <a:rPr lang="de-DE" sz="1200" dirty="0" err="1" smtClean="0"/>
              <a:t>shutting</a:t>
            </a:r>
            <a:r>
              <a:rPr lang="de-DE" sz="1200" dirty="0" smtClean="0"/>
              <a:t> down </a:t>
            </a:r>
            <a:r>
              <a:rPr lang="de-DE" sz="1200" dirty="0" err="1" smtClean="0"/>
              <a:t>of</a:t>
            </a:r>
            <a:r>
              <a:rPr lang="de-DE" sz="1200" dirty="0" smtClean="0"/>
              <a:t> basal - </a:t>
            </a:r>
            <a:r>
              <a:rPr lang="de-DE" sz="1200" dirty="0" err="1" smtClean="0">
                <a:solidFill>
                  <a:srgbClr val="FF0000"/>
                </a:solidFill>
              </a:rPr>
              <a:t>increases</a:t>
            </a:r>
            <a:r>
              <a:rPr lang="de-DE" sz="1200" dirty="0" smtClean="0">
                <a:solidFill>
                  <a:srgbClr val="FF0000"/>
                </a:solidFill>
              </a:rPr>
              <a:t> </a:t>
            </a:r>
            <a:r>
              <a:rPr lang="de-DE" sz="1200" dirty="0" err="1" smtClean="0">
                <a:solidFill>
                  <a:srgbClr val="FF0000"/>
                </a:solidFill>
              </a:rPr>
              <a:t>the</a:t>
            </a:r>
            <a:r>
              <a:rPr lang="de-DE" sz="1200" dirty="0" smtClean="0">
                <a:solidFill>
                  <a:srgbClr val="FF0000"/>
                </a:solidFill>
              </a:rPr>
              <a:t> </a:t>
            </a:r>
            <a:r>
              <a:rPr lang="de-DE" sz="1200" dirty="0" err="1" smtClean="0">
                <a:solidFill>
                  <a:srgbClr val="FF0000"/>
                </a:solidFill>
              </a:rPr>
              <a:t>difficulties</a:t>
            </a:r>
            <a:r>
              <a:rPr lang="de-DE" sz="1200" dirty="0" smtClean="0">
                <a:solidFill>
                  <a:srgbClr val="FF0000"/>
                </a:solidFill>
              </a:rPr>
              <a:t> </a:t>
            </a:r>
            <a:r>
              <a:rPr lang="de-DE" sz="1200" dirty="0" err="1" smtClean="0">
                <a:solidFill>
                  <a:srgbClr val="FF0000"/>
                </a:solidFill>
              </a:rPr>
              <a:t>for</a:t>
            </a:r>
            <a:r>
              <a:rPr lang="de-DE" sz="1200" dirty="0" smtClean="0">
                <a:solidFill>
                  <a:srgbClr val="FF0000"/>
                </a:solidFill>
              </a:rPr>
              <a:t> </a:t>
            </a:r>
            <a:r>
              <a:rPr lang="de-DE" sz="1200" dirty="0" err="1" smtClean="0">
                <a:solidFill>
                  <a:srgbClr val="FF0000"/>
                </a:solidFill>
              </a:rPr>
              <a:t>the</a:t>
            </a:r>
            <a:r>
              <a:rPr lang="de-DE" sz="1200" dirty="0" smtClean="0">
                <a:solidFill>
                  <a:srgbClr val="FF0000"/>
                </a:solidFill>
              </a:rPr>
              <a:t> </a:t>
            </a:r>
            <a:r>
              <a:rPr lang="de-DE" sz="1200" dirty="0" err="1" smtClean="0">
                <a:solidFill>
                  <a:srgbClr val="FF0000"/>
                </a:solidFill>
              </a:rPr>
              <a:t>loop</a:t>
            </a:r>
            <a:r>
              <a:rPr lang="de-DE" sz="1200" dirty="0" smtClean="0">
                <a:solidFill>
                  <a:srgbClr val="FF0000"/>
                </a:solidFill>
              </a:rPr>
              <a:t> </a:t>
            </a:r>
            <a:r>
              <a:rPr lang="de-DE" sz="1200" dirty="0" err="1" smtClean="0">
                <a:solidFill>
                  <a:srgbClr val="FF0000"/>
                </a:solidFill>
              </a:rPr>
              <a:t>to</a:t>
            </a:r>
            <a:r>
              <a:rPr lang="de-DE" sz="1200" dirty="0" smtClean="0">
                <a:solidFill>
                  <a:srgbClr val="FF0000"/>
                </a:solidFill>
              </a:rPr>
              <a:t> </a:t>
            </a:r>
            <a:r>
              <a:rPr lang="de-DE" sz="1200" dirty="0" err="1" smtClean="0">
                <a:solidFill>
                  <a:srgbClr val="FF0000"/>
                </a:solidFill>
              </a:rPr>
              <a:t>take</a:t>
            </a:r>
            <a:r>
              <a:rPr lang="de-DE" sz="1200" dirty="0" smtClean="0">
                <a:solidFill>
                  <a:srgbClr val="FF0000"/>
                </a:solidFill>
              </a:rPr>
              <a:t> care </a:t>
            </a:r>
            <a:r>
              <a:rPr lang="de-DE" sz="1200" dirty="0" err="1" smtClean="0">
                <a:solidFill>
                  <a:srgbClr val="FF0000"/>
                </a:solidFill>
              </a:rPr>
              <a:t>of</a:t>
            </a:r>
            <a:r>
              <a:rPr lang="de-DE" sz="1200" dirty="0" smtClean="0">
                <a:solidFill>
                  <a:srgbClr val="FF0000"/>
                </a:solidFill>
              </a:rPr>
              <a:t> LATE </a:t>
            </a:r>
            <a:r>
              <a:rPr lang="de-DE" sz="1200" dirty="0" err="1" smtClean="0">
                <a:solidFill>
                  <a:srgbClr val="FF0000"/>
                </a:solidFill>
              </a:rPr>
              <a:t>carbs</a:t>
            </a:r>
            <a:r>
              <a:rPr lang="de-DE" sz="1200" dirty="0" smtClean="0">
                <a:solidFill>
                  <a:srgbClr val="FF0000"/>
                </a:solidFill>
              </a:rPr>
              <a:t> </a:t>
            </a:r>
            <a:r>
              <a:rPr lang="de-DE" sz="1200" dirty="0" smtClean="0"/>
              <a:t>and FPUs.</a:t>
            </a:r>
          </a:p>
          <a:p>
            <a:pPr marL="0" indent="0">
              <a:buFont typeface="Arial" panose="020B0604020202020204" pitchFamily="34" charset="0"/>
              <a:buNone/>
            </a:pPr>
            <a:r>
              <a:rPr lang="de-DE" sz="1200" dirty="0" smtClean="0"/>
              <a:t>Still, </a:t>
            </a:r>
            <a:r>
              <a:rPr lang="de-DE" sz="1200" dirty="0" err="1" smtClean="0"/>
              <a:t>it</a:t>
            </a:r>
            <a:r>
              <a:rPr lang="de-DE" sz="1200" dirty="0" smtClean="0"/>
              <a:t> </a:t>
            </a:r>
            <a:r>
              <a:rPr lang="de-DE" sz="1200" dirty="0" err="1" smtClean="0"/>
              <a:t>is</a:t>
            </a:r>
            <a:r>
              <a:rPr lang="de-DE" sz="1200" dirty="0" smtClean="0"/>
              <a:t> </a:t>
            </a:r>
            <a:r>
              <a:rPr lang="de-DE" sz="1200" dirty="0" err="1" smtClean="0"/>
              <a:t>usually</a:t>
            </a:r>
            <a:r>
              <a:rPr lang="de-DE" sz="1200" dirty="0" smtClean="0"/>
              <a:t> a </a:t>
            </a:r>
            <a:r>
              <a:rPr lang="de-DE" sz="1200" dirty="0" err="1" smtClean="0"/>
              <a:t>good</a:t>
            </a:r>
            <a:r>
              <a:rPr lang="de-DE" sz="1200" dirty="0" smtClean="0"/>
              <a:t> </a:t>
            </a:r>
            <a:r>
              <a:rPr lang="de-DE" sz="1200" dirty="0" err="1" smtClean="0"/>
              <a:t>strategy</a:t>
            </a:r>
            <a:r>
              <a:rPr lang="de-DE" sz="1200" dirty="0" smtClean="0"/>
              <a:t> </a:t>
            </a:r>
            <a:r>
              <a:rPr lang="de-DE" sz="1200" dirty="0" err="1" smtClean="0"/>
              <a:t>to</a:t>
            </a:r>
            <a:r>
              <a:rPr lang="de-DE" sz="1200" dirty="0" smtClean="0"/>
              <a:t> </a:t>
            </a:r>
            <a:r>
              <a:rPr lang="de-DE" sz="1200" dirty="0" err="1" smtClean="0"/>
              <a:t>focus</a:t>
            </a:r>
            <a:r>
              <a:rPr lang="de-DE" sz="1200" dirty="0" smtClean="0"/>
              <a:t> on </a:t>
            </a:r>
            <a:r>
              <a:rPr lang="de-DE" sz="1200" dirty="0" err="1" smtClean="0"/>
              <a:t>the</a:t>
            </a:r>
            <a:r>
              <a:rPr lang="de-DE" sz="1200" dirty="0" smtClean="0"/>
              <a:t> immediate </a:t>
            </a:r>
            <a:r>
              <a:rPr lang="de-DE" sz="1200" dirty="0" err="1" smtClean="0"/>
              <a:t>problem</a:t>
            </a:r>
            <a:r>
              <a:rPr lang="de-DE" sz="1200" dirty="0" smtClean="0"/>
              <a:t> </a:t>
            </a:r>
            <a:r>
              <a:rPr lang="de-DE" sz="1200" dirty="0" err="1" smtClean="0"/>
              <a:t>first</a:t>
            </a:r>
            <a:r>
              <a:rPr lang="de-DE" sz="1200" dirty="0" smtClean="0"/>
              <a:t> (</a:t>
            </a:r>
            <a:r>
              <a:rPr lang="de-DE" sz="1200" dirty="0" err="1" smtClean="0"/>
              <a:t>to</a:t>
            </a:r>
            <a:r>
              <a:rPr lang="de-DE" sz="1200" dirty="0" smtClean="0"/>
              <a:t> </a:t>
            </a:r>
            <a:r>
              <a:rPr lang="de-DE" sz="1200" dirty="0" err="1" smtClean="0"/>
              <a:t>pre</a:t>
            </a:r>
            <a:r>
              <a:rPr lang="de-DE" sz="1200" dirty="0" smtClean="0"/>
              <a:t>-bolus </a:t>
            </a:r>
            <a:r>
              <a:rPr lang="de-DE" sz="1200" dirty="0" err="1" smtClean="0"/>
              <a:t>against</a:t>
            </a:r>
            <a:r>
              <a:rPr lang="de-DE" sz="1200" dirty="0" smtClean="0"/>
              <a:t> a strong </a:t>
            </a:r>
            <a:r>
              <a:rPr lang="de-DE" sz="1200" dirty="0" err="1" smtClean="0"/>
              <a:t>glucose</a:t>
            </a:r>
            <a:r>
              <a:rPr lang="de-DE" sz="1200" dirty="0" smtClean="0"/>
              <a:t> </a:t>
            </a:r>
            <a:r>
              <a:rPr lang="de-DE" sz="1200" dirty="0" err="1" smtClean="0"/>
              <a:t>rise</a:t>
            </a:r>
            <a:r>
              <a:rPr lang="de-DE" sz="1200" dirty="0" smtClean="0"/>
              <a:t>).</a:t>
            </a:r>
            <a:r>
              <a:rPr lang="de-DE" sz="1200" baseline="0" dirty="0" smtClean="0"/>
              <a:t> </a:t>
            </a:r>
            <a:r>
              <a:rPr lang="de-DE" sz="1200" baseline="0" dirty="0" err="1" smtClean="0"/>
              <a:t>Any</a:t>
            </a:r>
            <a:r>
              <a:rPr lang="de-DE" sz="1200" baseline="0" dirty="0" smtClean="0"/>
              <a:t> „</a:t>
            </a:r>
            <a:r>
              <a:rPr lang="de-DE" sz="1200" baseline="0" dirty="0" err="1" smtClean="0"/>
              <a:t>side-effects</a:t>
            </a:r>
            <a:r>
              <a:rPr lang="de-DE" sz="1200" baseline="0" dirty="0" smtClean="0"/>
              <a:t>“ </a:t>
            </a:r>
            <a:r>
              <a:rPr lang="de-DE" sz="1200" baseline="0" dirty="0" err="1" smtClean="0"/>
              <a:t>from</a:t>
            </a:r>
            <a:r>
              <a:rPr lang="de-DE" sz="1200" baseline="0" dirty="0" smtClean="0"/>
              <a:t> </a:t>
            </a:r>
            <a:r>
              <a:rPr lang="de-DE" sz="1200" baseline="0" dirty="0" err="1" smtClean="0"/>
              <a:t>that</a:t>
            </a:r>
            <a:r>
              <a:rPr lang="de-DE" sz="1200" baseline="0" dirty="0" smtClean="0"/>
              <a:t>, plus </a:t>
            </a:r>
            <a:r>
              <a:rPr lang="de-DE" sz="1200" baseline="0" dirty="0" err="1" smtClean="0"/>
              <a:t>new</a:t>
            </a:r>
            <a:r>
              <a:rPr lang="de-DE" sz="1200" baseline="0" dirty="0" smtClean="0"/>
              <a:t> </a:t>
            </a:r>
            <a:r>
              <a:rPr lang="de-DE" sz="1200" baseline="0" dirty="0" err="1" smtClean="0"/>
              <a:t>occurring</a:t>
            </a:r>
            <a:r>
              <a:rPr lang="de-DE" sz="1200" baseline="0" dirty="0" smtClean="0"/>
              <a:t> </a:t>
            </a:r>
            <a:r>
              <a:rPr lang="de-DE" sz="1200" baseline="0" dirty="0" err="1" smtClean="0"/>
              <a:t>challenges</a:t>
            </a:r>
            <a:r>
              <a:rPr lang="de-DE" sz="1200" baseline="0" dirty="0" smtClean="0"/>
              <a:t>, </a:t>
            </a:r>
            <a:r>
              <a:rPr lang="de-DE" sz="1200" baseline="0" dirty="0" err="1" smtClean="0"/>
              <a:t>can</a:t>
            </a:r>
            <a:r>
              <a:rPr lang="de-DE" sz="1200" baseline="0" dirty="0" smtClean="0"/>
              <a:t> </a:t>
            </a:r>
            <a:r>
              <a:rPr lang="de-DE" sz="1200" baseline="0" dirty="0" err="1" smtClean="0"/>
              <a:t>be</a:t>
            </a:r>
            <a:r>
              <a:rPr lang="de-DE" sz="1200" baseline="0" dirty="0" smtClean="0"/>
              <a:t> </a:t>
            </a:r>
            <a:r>
              <a:rPr lang="de-DE" sz="1200" baseline="0" dirty="0" err="1" smtClean="0"/>
              <a:t>managed</a:t>
            </a:r>
            <a:r>
              <a:rPr lang="de-DE" sz="1200" baseline="0" dirty="0" smtClean="0"/>
              <a:t> (in </a:t>
            </a:r>
            <a:r>
              <a:rPr lang="de-DE" sz="1200" baseline="0" dirty="0" err="1" smtClean="0"/>
              <a:t>more</a:t>
            </a:r>
            <a:r>
              <a:rPr lang="de-DE" sz="1200" baseline="0" dirty="0" smtClean="0"/>
              <a:t> </a:t>
            </a:r>
            <a:r>
              <a:rPr lang="de-DE" sz="1200" baseline="0" dirty="0" err="1" smtClean="0"/>
              <a:t>than</a:t>
            </a:r>
            <a:r>
              <a:rPr lang="de-DE" sz="1200" baseline="0" dirty="0" smtClean="0"/>
              <a:t> 1 </a:t>
            </a:r>
            <a:r>
              <a:rPr lang="de-DE" sz="1200" baseline="0" dirty="0" err="1" smtClean="0"/>
              <a:t>way</a:t>
            </a:r>
            <a:r>
              <a:rPr lang="de-DE" sz="1200" baseline="0" dirty="0" smtClean="0"/>
              <a:t>), </a:t>
            </a:r>
            <a:r>
              <a:rPr lang="de-DE" sz="1200" baseline="0" dirty="0" err="1" smtClean="0"/>
              <a:t>thereafter</a:t>
            </a:r>
            <a:r>
              <a:rPr lang="de-DE" sz="1200" baseline="0" dirty="0" smtClean="0"/>
              <a:t>.  Managing </a:t>
            </a:r>
            <a:r>
              <a:rPr lang="de-DE" sz="1200" baseline="0" dirty="0" err="1" smtClean="0"/>
              <a:t>that</a:t>
            </a:r>
            <a:r>
              <a:rPr lang="de-DE" sz="1200" baseline="0" dirty="0" smtClean="0"/>
              <a:t> </a:t>
            </a:r>
            <a:r>
              <a:rPr lang="de-DE" sz="1200" baseline="0" dirty="0" err="1" smtClean="0"/>
              <a:t>late</a:t>
            </a:r>
            <a:r>
              <a:rPr lang="de-DE" sz="1200" baseline="0" dirty="0" smtClean="0"/>
              <a:t> </a:t>
            </a:r>
            <a:r>
              <a:rPr lang="de-DE" sz="1200" baseline="0" dirty="0" err="1" smtClean="0"/>
              <a:t>meal</a:t>
            </a:r>
            <a:r>
              <a:rPr lang="de-DE" sz="1200" baseline="0" dirty="0" smtClean="0"/>
              <a:t> </a:t>
            </a:r>
            <a:r>
              <a:rPr lang="de-DE" sz="1200" baseline="0" dirty="0" err="1" smtClean="0"/>
              <a:t>phase</a:t>
            </a:r>
            <a:r>
              <a:rPr lang="de-DE" sz="1200" baseline="0" dirty="0" smtClean="0"/>
              <a:t> </a:t>
            </a:r>
            <a:r>
              <a:rPr lang="de-DE" sz="1200" baseline="0" dirty="0" err="1" smtClean="0"/>
              <a:t>is</a:t>
            </a:r>
            <a:r>
              <a:rPr lang="de-DE" sz="1200" baseline="0" dirty="0" smtClean="0"/>
              <a:t> </a:t>
            </a:r>
            <a:r>
              <a:rPr lang="de-DE" sz="1200" baseline="0" dirty="0" err="1" smtClean="0"/>
              <a:t>the</a:t>
            </a:r>
            <a:r>
              <a:rPr lang="de-DE" sz="1200" baseline="0" dirty="0" smtClean="0"/>
              <a:t> </a:t>
            </a:r>
            <a:r>
              <a:rPr lang="de-DE" sz="1200" baseline="0" dirty="0" err="1" smtClean="0"/>
              <a:t>topic</a:t>
            </a:r>
            <a:r>
              <a:rPr lang="de-DE" sz="1200" baseline="0" dirty="0" smtClean="0"/>
              <a:t> </a:t>
            </a:r>
            <a:r>
              <a:rPr lang="de-DE" sz="1200" baseline="0" dirty="0" err="1" smtClean="0"/>
              <a:t>of</a:t>
            </a:r>
            <a:r>
              <a:rPr lang="de-DE" sz="1200" baseline="0" dirty="0" smtClean="0"/>
              <a:t> </a:t>
            </a:r>
            <a:r>
              <a:rPr lang="de-DE" sz="1200" baseline="0" dirty="0" err="1" smtClean="0"/>
              <a:t>our</a:t>
            </a:r>
            <a:r>
              <a:rPr lang="de-DE" sz="1200" baseline="0" dirty="0" smtClean="0"/>
              <a:t> </a:t>
            </a:r>
            <a:r>
              <a:rPr lang="de-DE" sz="1200" baseline="0" dirty="0" err="1" smtClean="0"/>
              <a:t>next</a:t>
            </a:r>
            <a:r>
              <a:rPr lang="de-DE" sz="1200" baseline="0" dirty="0" smtClean="0"/>
              <a:t> </a:t>
            </a:r>
            <a:r>
              <a:rPr lang="de-DE" sz="1200" baseline="0" dirty="0" err="1" smtClean="0"/>
              <a:t>chapter</a:t>
            </a:r>
            <a:r>
              <a:rPr lang="de-DE" sz="1200" baseline="0" dirty="0" smtClean="0"/>
              <a:t>.</a:t>
            </a:r>
          </a:p>
          <a:p>
            <a:pPr marL="0" indent="0">
              <a:buFont typeface="Arial" panose="020B0604020202020204" pitchFamily="34" charset="0"/>
              <a:buNone/>
            </a:pPr>
            <a:r>
              <a:rPr lang="de-DE" sz="1200" baseline="0" dirty="0" smtClean="0"/>
              <a:t>---------------------------</a:t>
            </a:r>
          </a:p>
          <a:p>
            <a:pPr marL="0" indent="0">
              <a:buFont typeface="Arial" panose="020B0604020202020204" pitchFamily="34" charset="0"/>
              <a:buNone/>
            </a:pPr>
            <a:r>
              <a:rPr lang="de-DE" dirty="0" err="1" smtClean="0"/>
              <a:t>With</a:t>
            </a:r>
            <a:r>
              <a:rPr lang="de-DE" dirty="0" smtClean="0"/>
              <a:t> a </a:t>
            </a:r>
            <a:r>
              <a:rPr lang="de-DE" dirty="0" err="1" smtClean="0"/>
              <a:t>very</a:t>
            </a:r>
            <a:r>
              <a:rPr lang="de-DE" dirty="0" smtClean="0"/>
              <a:t> fast </a:t>
            </a:r>
            <a:r>
              <a:rPr lang="de-DE" dirty="0" err="1" smtClean="0"/>
              <a:t>insulin</a:t>
            </a:r>
            <a:r>
              <a:rPr lang="de-DE" dirty="0" smtClean="0"/>
              <a:t>, a </a:t>
            </a:r>
            <a:r>
              <a:rPr lang="de-DE" dirty="0" err="1" smtClean="0"/>
              <a:t>suitable</a:t>
            </a:r>
            <a:r>
              <a:rPr lang="de-DE" dirty="0" smtClean="0"/>
              <a:t> CGM and </a:t>
            </a:r>
            <a:r>
              <a:rPr lang="de-DE" dirty="0" err="1" smtClean="0"/>
              <a:t>algorithm</a:t>
            </a:r>
            <a:r>
              <a:rPr lang="de-DE" dirty="0" smtClean="0"/>
              <a:t>, </a:t>
            </a:r>
            <a:r>
              <a:rPr lang="de-DE" dirty="0" err="1" smtClean="0"/>
              <a:t>carefully</a:t>
            </a:r>
            <a:r>
              <a:rPr lang="de-DE" dirty="0" smtClean="0"/>
              <a:t> </a:t>
            </a:r>
            <a:r>
              <a:rPr lang="de-DE" dirty="0" err="1" smtClean="0"/>
              <a:t>determined</a:t>
            </a:r>
            <a:r>
              <a:rPr lang="de-DE" dirty="0" smtClean="0"/>
              <a:t>,</a:t>
            </a:r>
            <a:r>
              <a:rPr lang="de-DE" baseline="0" dirty="0" smtClean="0"/>
              <a:t> not </a:t>
            </a:r>
            <a:r>
              <a:rPr lang="de-DE" baseline="0" dirty="0" err="1" smtClean="0"/>
              <a:t>too-unstable</a:t>
            </a:r>
            <a:r>
              <a:rPr lang="de-DE" baseline="0" dirty="0" smtClean="0"/>
              <a:t> „</a:t>
            </a:r>
            <a:r>
              <a:rPr lang="de-DE" baseline="0" dirty="0" err="1" smtClean="0"/>
              <a:t>profile</a:t>
            </a:r>
            <a:r>
              <a:rPr lang="de-DE" baseline="0" dirty="0" smtClean="0"/>
              <a:t>“, </a:t>
            </a:r>
            <a:r>
              <a:rPr lang="de-DE" dirty="0" smtClean="0"/>
              <a:t>and </a:t>
            </a:r>
            <a:r>
              <a:rPr lang="de-DE" dirty="0" err="1" smtClean="0"/>
              <a:t>avoiding</a:t>
            </a:r>
            <a:r>
              <a:rPr lang="de-DE" dirty="0" smtClean="0"/>
              <a:t> </a:t>
            </a:r>
            <a:r>
              <a:rPr lang="de-DE" dirty="0" err="1" smtClean="0"/>
              <a:t>meal</a:t>
            </a:r>
            <a:r>
              <a:rPr lang="de-DE" dirty="0" smtClean="0"/>
              <a:t> extremes, </a:t>
            </a:r>
            <a:r>
              <a:rPr lang="de-DE" dirty="0" err="1" smtClean="0"/>
              <a:t>carb</a:t>
            </a:r>
            <a:r>
              <a:rPr lang="de-DE" dirty="0" smtClean="0"/>
              <a:t> </a:t>
            </a:r>
            <a:r>
              <a:rPr lang="de-DE" dirty="0" err="1" smtClean="0"/>
              <a:t>absorption</a:t>
            </a:r>
            <a:r>
              <a:rPr lang="de-DE" dirty="0" smtClean="0"/>
              <a:t> and </a:t>
            </a:r>
            <a:r>
              <a:rPr lang="de-DE" dirty="0" err="1" smtClean="0"/>
              <a:t>insulin</a:t>
            </a:r>
            <a:r>
              <a:rPr lang="de-DE" dirty="0" smtClean="0"/>
              <a:t> </a:t>
            </a:r>
            <a:r>
              <a:rPr lang="de-DE" dirty="0" err="1" smtClean="0"/>
              <a:t>activity</a:t>
            </a:r>
            <a:r>
              <a:rPr lang="de-DE" dirty="0" smtClean="0"/>
              <a:t> </a:t>
            </a:r>
            <a:r>
              <a:rPr lang="de-DE" dirty="0" err="1" smtClean="0"/>
              <a:t>can</a:t>
            </a:r>
            <a:r>
              <a:rPr lang="de-DE" dirty="0" smtClean="0"/>
              <a:t> </a:t>
            </a:r>
            <a:r>
              <a:rPr lang="de-DE" dirty="0" err="1" smtClean="0"/>
              <a:t>be</a:t>
            </a:r>
            <a:r>
              <a:rPr lang="de-DE" dirty="0" smtClean="0"/>
              <a:t> </a:t>
            </a:r>
            <a:r>
              <a:rPr lang="de-DE" dirty="0" err="1" smtClean="0"/>
              <a:t>brought</a:t>
            </a:r>
            <a:r>
              <a:rPr lang="de-DE" dirty="0" smtClean="0"/>
              <a:t> </a:t>
            </a:r>
            <a:r>
              <a:rPr lang="de-DE" dirty="0" err="1" smtClean="0"/>
              <a:t>good-enough</a:t>
            </a:r>
            <a:r>
              <a:rPr lang="de-DE" dirty="0" smtClean="0"/>
              <a:t> in </a:t>
            </a:r>
            <a:r>
              <a:rPr lang="de-DE" dirty="0" err="1" smtClean="0"/>
              <a:t>sync</a:t>
            </a:r>
            <a:r>
              <a:rPr lang="de-DE" dirty="0" smtClean="0"/>
              <a:t> </a:t>
            </a:r>
            <a:r>
              <a:rPr lang="de-DE" dirty="0" err="1" smtClean="0"/>
              <a:t>for</a:t>
            </a:r>
            <a:r>
              <a:rPr lang="de-DE" dirty="0" smtClean="0"/>
              <a:t> </a:t>
            </a:r>
            <a:r>
              <a:rPr lang="de-DE" dirty="0" err="1" smtClean="0"/>
              <a:t>looping</a:t>
            </a:r>
            <a:r>
              <a:rPr lang="de-DE" dirty="0" smtClean="0"/>
              <a:t> </a:t>
            </a:r>
            <a:r>
              <a:rPr lang="de-DE" dirty="0" err="1" smtClean="0"/>
              <a:t>the</a:t>
            </a:r>
            <a:r>
              <a:rPr lang="de-DE" dirty="0" smtClean="0"/>
              <a:t> </a:t>
            </a:r>
            <a:r>
              <a:rPr lang="de-DE" dirty="0" err="1" smtClean="0"/>
              <a:t>entire</a:t>
            </a:r>
            <a:r>
              <a:rPr lang="de-DE" dirty="0" smtClean="0"/>
              <a:t> </a:t>
            </a:r>
            <a:r>
              <a:rPr lang="de-DE" dirty="0" err="1" smtClean="0"/>
              <a:t>meal</a:t>
            </a:r>
            <a:r>
              <a:rPr lang="de-DE" dirty="0" smtClean="0"/>
              <a:t> </a:t>
            </a:r>
            <a:r>
              <a:rPr lang="de-DE" dirty="0" err="1" smtClean="0"/>
              <a:t>period</a:t>
            </a:r>
            <a:r>
              <a:rPr lang="de-DE" dirty="0" smtClean="0"/>
              <a:t> =&gt; An </a:t>
            </a:r>
            <a:r>
              <a:rPr lang="de-DE" dirty="0" err="1" smtClean="0"/>
              <a:t>increasing</a:t>
            </a:r>
            <a:r>
              <a:rPr lang="de-DE" dirty="0" smtClean="0"/>
              <a:t> </a:t>
            </a:r>
            <a:r>
              <a:rPr lang="de-DE" dirty="0" err="1" smtClean="0"/>
              <a:t>number</a:t>
            </a:r>
            <a:r>
              <a:rPr lang="de-DE" dirty="0" smtClean="0"/>
              <a:t> </a:t>
            </a:r>
            <a:r>
              <a:rPr lang="de-DE" dirty="0" err="1" smtClean="0"/>
              <a:t>of</a:t>
            </a:r>
            <a:r>
              <a:rPr lang="de-DE" dirty="0" smtClean="0"/>
              <a:t> </a:t>
            </a:r>
            <a:r>
              <a:rPr lang="de-DE" dirty="0" err="1" smtClean="0"/>
              <a:t>loopers</a:t>
            </a:r>
            <a:r>
              <a:rPr lang="de-DE" dirty="0" smtClean="0"/>
              <a:t> manage </a:t>
            </a:r>
            <a:r>
              <a:rPr lang="de-DE" dirty="0" err="1" smtClean="0"/>
              <a:t>to</a:t>
            </a:r>
            <a:r>
              <a:rPr lang="de-DE" dirty="0" smtClean="0"/>
              <a:t> do a </a:t>
            </a:r>
            <a:r>
              <a:rPr lang="de-DE" dirty="0" err="1" smtClean="0"/>
              <a:t>fully</a:t>
            </a:r>
            <a:r>
              <a:rPr lang="de-DE" dirty="0" smtClean="0"/>
              <a:t> </a:t>
            </a:r>
            <a:r>
              <a:rPr lang="de-DE" dirty="0" err="1" smtClean="0"/>
              <a:t>closed</a:t>
            </a:r>
            <a:r>
              <a:rPr lang="de-DE" dirty="0" smtClean="0"/>
              <a:t> </a:t>
            </a:r>
            <a:r>
              <a:rPr lang="de-DE" dirty="0" err="1" smtClean="0"/>
              <a:t>loop</a:t>
            </a:r>
            <a:r>
              <a:rPr lang="de-DE" dirty="0" smtClean="0"/>
              <a:t> </a:t>
            </a:r>
            <a:r>
              <a:rPr lang="de-DE" sz="1000" dirty="0" smtClean="0">
                <a:solidFill>
                  <a:schemeClr val="bg1">
                    <a:lumMod val="65000"/>
                  </a:schemeClr>
                </a:solidFill>
              </a:rPr>
              <a:t>(-&gt;last </a:t>
            </a:r>
            <a:r>
              <a:rPr lang="de-DE" sz="1000" dirty="0" err="1" smtClean="0">
                <a:solidFill>
                  <a:schemeClr val="bg1">
                    <a:lumMod val="65000"/>
                  </a:schemeClr>
                </a:solidFill>
              </a:rPr>
              <a:t>chapter</a:t>
            </a:r>
            <a:r>
              <a:rPr lang="de-DE" sz="1000" dirty="0" smtClean="0">
                <a:solidFill>
                  <a:schemeClr val="bg1">
                    <a:lumMod val="65000"/>
                  </a:schemeClr>
                </a:solidFill>
              </a:rPr>
              <a:t>)  </a:t>
            </a:r>
            <a:r>
              <a:rPr lang="de-DE" sz="1000" dirty="0" smtClean="0">
                <a:solidFill>
                  <a:schemeClr val="bg1"/>
                </a:solidFill>
              </a:rPr>
              <a:t>.</a:t>
            </a:r>
          </a:p>
          <a:p>
            <a:pPr marL="0" indent="0">
              <a:buFont typeface="Arial" panose="020B0604020202020204" pitchFamily="34" charset="0"/>
              <a:buNone/>
            </a:pPr>
            <a:r>
              <a:rPr lang="de-DE" sz="1000" dirty="0" err="1" smtClean="0">
                <a:solidFill>
                  <a:schemeClr val="bg1"/>
                </a:solidFill>
              </a:rPr>
              <a:t>Some</a:t>
            </a:r>
            <a:r>
              <a:rPr lang="de-DE" sz="1000" dirty="0" smtClean="0">
                <a:solidFill>
                  <a:schemeClr val="bg1"/>
                </a:solidFill>
              </a:rPr>
              <a:t> </a:t>
            </a:r>
            <a:r>
              <a:rPr lang="de-DE" sz="1000" dirty="0" err="1" smtClean="0">
                <a:solidFill>
                  <a:schemeClr val="bg1"/>
                </a:solidFill>
              </a:rPr>
              <a:t>medical</a:t>
            </a:r>
            <a:r>
              <a:rPr lang="de-DE" sz="1000" dirty="0" smtClean="0">
                <a:solidFill>
                  <a:schemeClr val="bg1"/>
                </a:solidFill>
              </a:rPr>
              <a:t> </a:t>
            </a:r>
            <a:r>
              <a:rPr lang="de-DE" sz="1000" dirty="0" err="1" smtClean="0">
                <a:solidFill>
                  <a:schemeClr val="bg1"/>
                </a:solidFill>
              </a:rPr>
              <a:t>authors</a:t>
            </a:r>
            <a:r>
              <a:rPr lang="de-DE" sz="1000" dirty="0" smtClean="0">
                <a:solidFill>
                  <a:schemeClr val="bg1"/>
                </a:solidFill>
              </a:rPr>
              <a:t> </a:t>
            </a:r>
            <a:r>
              <a:rPr lang="de-DE" sz="1000" dirty="0" err="1" smtClean="0">
                <a:solidFill>
                  <a:schemeClr val="bg1"/>
                </a:solidFill>
              </a:rPr>
              <a:t>even</a:t>
            </a:r>
            <a:r>
              <a:rPr lang="de-DE" sz="1000" dirty="0" smtClean="0">
                <a:solidFill>
                  <a:schemeClr val="bg1"/>
                </a:solidFill>
              </a:rPr>
              <a:t> </a:t>
            </a:r>
            <a:r>
              <a:rPr lang="de-DE" sz="1000" dirty="0" err="1" smtClean="0">
                <a:solidFill>
                  <a:schemeClr val="bg1"/>
                </a:solidFill>
              </a:rPr>
              <a:t>postulated</a:t>
            </a:r>
            <a:r>
              <a:rPr lang="de-DE" sz="1000" baseline="0" dirty="0" smtClean="0">
                <a:solidFill>
                  <a:schemeClr val="bg1"/>
                </a:solidFill>
              </a:rPr>
              <a:t> </a:t>
            </a:r>
            <a:r>
              <a:rPr lang="de-DE" sz="1000" baseline="0" dirty="0" err="1" smtClean="0">
                <a:solidFill>
                  <a:schemeClr val="bg1"/>
                </a:solidFill>
              </a:rPr>
              <a:t>that</a:t>
            </a:r>
            <a:r>
              <a:rPr lang="de-DE" sz="1000" baseline="0" dirty="0" smtClean="0">
                <a:solidFill>
                  <a:schemeClr val="bg1"/>
                </a:solidFill>
              </a:rPr>
              <a:t> in </a:t>
            </a:r>
            <a:r>
              <a:rPr lang="de-DE" sz="1000" baseline="0" dirty="0" err="1" smtClean="0">
                <a:solidFill>
                  <a:schemeClr val="bg1"/>
                </a:solidFill>
              </a:rPr>
              <a:t>pprincuipal</a:t>
            </a:r>
            <a:r>
              <a:rPr lang="de-DE" sz="1000" baseline="0" dirty="0" smtClean="0">
                <a:solidFill>
                  <a:schemeClr val="bg1"/>
                </a:solidFill>
              </a:rPr>
              <a:t> </a:t>
            </a:r>
            <a:r>
              <a:rPr lang="de-DE" sz="1000" baseline="0" dirty="0" err="1" smtClean="0">
                <a:solidFill>
                  <a:schemeClr val="bg1"/>
                </a:solidFill>
              </a:rPr>
              <a:t>they</a:t>
            </a:r>
            <a:r>
              <a:rPr lang="de-DE" sz="1000" baseline="0" dirty="0" smtClean="0">
                <a:solidFill>
                  <a:schemeClr val="bg1"/>
                </a:solidFill>
              </a:rPr>
              <a:t> </a:t>
            </a:r>
            <a:r>
              <a:rPr lang="de-DE" sz="1000" baseline="0" dirty="0" err="1" smtClean="0">
                <a:solidFill>
                  <a:schemeClr val="bg1"/>
                </a:solidFill>
              </a:rPr>
              <a:t>could</a:t>
            </a:r>
            <a:r>
              <a:rPr lang="de-DE" sz="1000" baseline="0" dirty="0" smtClean="0">
                <a:solidFill>
                  <a:schemeClr val="bg1"/>
                </a:solidFill>
              </a:rPr>
              <a:t> </a:t>
            </a:r>
            <a:r>
              <a:rPr lang="de-DE" sz="1000" baseline="0" dirty="0" err="1" smtClean="0">
                <a:solidFill>
                  <a:schemeClr val="bg1"/>
                </a:solidFill>
              </a:rPr>
              <a:t>see</a:t>
            </a:r>
            <a:r>
              <a:rPr lang="de-DE" sz="1000" baseline="0" dirty="0" smtClean="0">
                <a:solidFill>
                  <a:schemeClr val="bg1"/>
                </a:solidFill>
              </a:rPr>
              <a:t> </a:t>
            </a:r>
            <a:r>
              <a:rPr lang="de-DE" sz="1000" baseline="0" dirty="0" err="1" smtClean="0">
                <a:solidFill>
                  <a:schemeClr val="bg1"/>
                </a:solidFill>
              </a:rPr>
              <a:t>full</a:t>
            </a:r>
            <a:r>
              <a:rPr lang="de-DE" sz="1000" baseline="0" dirty="0" smtClean="0">
                <a:solidFill>
                  <a:schemeClr val="bg1"/>
                </a:solidFill>
              </a:rPr>
              <a:t> </a:t>
            </a:r>
            <a:r>
              <a:rPr lang="de-DE" sz="1000" baseline="0" dirty="0" err="1" smtClean="0">
                <a:solidFill>
                  <a:schemeClr val="bg1"/>
                </a:solidFill>
              </a:rPr>
              <a:t>closed</a:t>
            </a:r>
            <a:r>
              <a:rPr lang="de-DE" sz="1000" baseline="0" dirty="0" smtClean="0">
                <a:solidFill>
                  <a:schemeClr val="bg1"/>
                </a:solidFill>
              </a:rPr>
              <a:t> </a:t>
            </a:r>
            <a:r>
              <a:rPr lang="de-DE" sz="1000" baseline="0" dirty="0" err="1" smtClean="0">
                <a:solidFill>
                  <a:schemeClr val="bg1"/>
                </a:solidFill>
              </a:rPr>
              <a:t>loop</a:t>
            </a:r>
            <a:r>
              <a:rPr lang="de-DE" sz="1000" baseline="0" dirty="0" smtClean="0">
                <a:solidFill>
                  <a:schemeClr val="bg1"/>
                </a:solidFill>
              </a:rPr>
              <a:t> </a:t>
            </a:r>
            <a:r>
              <a:rPr lang="de-DE" sz="1000" baseline="0" dirty="0" err="1" smtClean="0">
                <a:solidFill>
                  <a:schemeClr val="bg1"/>
                </a:solidFill>
              </a:rPr>
              <a:t>outperform</a:t>
            </a:r>
            <a:r>
              <a:rPr lang="de-DE" sz="1000" baseline="0" dirty="0" smtClean="0">
                <a:solidFill>
                  <a:schemeClr val="bg1"/>
                </a:solidFill>
              </a:rPr>
              <a:t> hybrid </a:t>
            </a:r>
            <a:r>
              <a:rPr lang="de-DE" sz="1000" baseline="0" dirty="0" err="1" smtClean="0">
                <a:solidFill>
                  <a:schemeClr val="bg1"/>
                </a:solidFill>
              </a:rPr>
              <a:t>closed</a:t>
            </a:r>
            <a:r>
              <a:rPr lang="de-DE" sz="1000" baseline="0" dirty="0" smtClean="0">
                <a:solidFill>
                  <a:schemeClr val="bg1"/>
                </a:solidFill>
              </a:rPr>
              <a:t> </a:t>
            </a:r>
            <a:r>
              <a:rPr lang="de-DE" sz="1000" baseline="0" dirty="0" err="1" smtClean="0">
                <a:solidFill>
                  <a:schemeClr val="bg1"/>
                </a:solidFill>
              </a:rPr>
              <a:t>loop</a:t>
            </a:r>
            <a:r>
              <a:rPr lang="de-DE" sz="1000" baseline="0" dirty="0" smtClean="0">
                <a:solidFill>
                  <a:schemeClr val="bg1"/>
                </a:solidFill>
              </a:rPr>
              <a:t>:  https://www.researchgate.net/publication/351273207_Full_closed_loop_open-source_algorithm_performance_comparison_in_pigs_with_diabetes  „</a:t>
            </a:r>
            <a:r>
              <a:rPr lang="en-US" sz="1000" dirty="0" smtClean="0"/>
              <a:t>As algorithm design for closed loop systems continues to develop, the strategies employed in the </a:t>
            </a:r>
            <a:r>
              <a:rPr lang="en-US" sz="1000" dirty="0" err="1" smtClean="0"/>
              <a:t>OpenAPS</a:t>
            </a:r>
            <a:r>
              <a:rPr lang="en-US" sz="1000" dirty="0" smtClean="0"/>
              <a:t> algorithm (known as oref1) as implemented in </a:t>
            </a:r>
            <a:r>
              <a:rPr lang="en-US" sz="1000" dirty="0" err="1" smtClean="0"/>
              <a:t>AndroidAPS</a:t>
            </a:r>
            <a:r>
              <a:rPr lang="en-US" sz="1000" dirty="0" smtClean="0"/>
              <a:t> for unannounced meals may result in a better overall control for full closed loop systems.”</a:t>
            </a:r>
            <a:r>
              <a:rPr lang="de-DE" sz="1000" dirty="0" smtClean="0">
                <a:solidFill>
                  <a:schemeClr val="bg1"/>
                </a:solidFill>
              </a:rPr>
              <a:t>  </a:t>
            </a:r>
            <a:r>
              <a:rPr lang="de-DE" sz="1000" dirty="0" smtClean="0">
                <a:solidFill>
                  <a:schemeClr val="bg1">
                    <a:lumMod val="50000"/>
                  </a:schemeClr>
                </a:solidFill>
              </a:rPr>
              <a:t>                                                                                                          </a:t>
            </a:r>
            <a:endParaRPr lang="de-DE" sz="1000" b="1" dirty="0" smtClean="0"/>
          </a:p>
          <a:p>
            <a:pPr defTabSz="966338">
              <a:defRPr/>
            </a:pPr>
            <a:endParaRPr lang="de-DE" baseline="0" dirty="0" smtClean="0">
              <a:solidFill>
                <a:srgbClr val="7030A0"/>
              </a:solidFill>
            </a:endParaRPr>
          </a:p>
          <a:p>
            <a:pPr defTabSz="966338">
              <a:defRPr/>
            </a:pPr>
            <a:endParaRPr lang="de-DE" dirty="0" smtClean="0">
              <a:solidFill>
                <a:srgbClr val="7030A0"/>
              </a:solidFill>
            </a:endParaRPr>
          </a:p>
          <a:p>
            <a:endParaRPr lang="de-DE" sz="1300" dirty="0" smtClean="0">
              <a:pattFill prst="smCheck">
                <a:fgClr>
                  <a:srgbClr val="008A3E"/>
                </a:fgClr>
                <a:bgClr>
                  <a:schemeClr val="tx1">
                    <a:lumMod val="85000"/>
                    <a:lumOff val="15000"/>
                  </a:schemeClr>
                </a:bgClr>
              </a:pattFill>
            </a:endParaRPr>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27</a:t>
            </a:fld>
            <a:endParaRPr lang="de-DE"/>
          </a:p>
        </p:txBody>
      </p:sp>
    </p:spTree>
    <p:extLst>
      <p:ext uri="{BB962C8B-B14F-4D97-AF65-F5344CB8AC3E}">
        <p14:creationId xmlns:p14="http://schemas.microsoft.com/office/powerpoint/2010/main" val="4236275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Now</a:t>
            </a:r>
            <a:r>
              <a:rPr lang="de-DE" dirty="0" smtClean="0"/>
              <a:t> </a:t>
            </a:r>
            <a:r>
              <a:rPr lang="de-DE" dirty="0" err="1" smtClean="0"/>
              <a:t>we</a:t>
            </a:r>
            <a:r>
              <a:rPr lang="de-DE" dirty="0" smtClean="0"/>
              <a:t> </a:t>
            </a:r>
            <a:r>
              <a:rPr lang="de-DE" dirty="0" err="1" smtClean="0"/>
              <a:t>are</a:t>
            </a:r>
            <a:r>
              <a:rPr lang="de-DE" dirty="0" smtClean="0"/>
              <a:t> </a:t>
            </a:r>
            <a:r>
              <a:rPr lang="de-DE" dirty="0" err="1" smtClean="0"/>
              <a:t>getting</a:t>
            </a:r>
            <a:r>
              <a:rPr lang="de-DE" dirty="0" smtClean="0"/>
              <a:t> </a:t>
            </a:r>
            <a:r>
              <a:rPr lang="de-DE" dirty="0" err="1" smtClean="0"/>
              <a:t>to</a:t>
            </a:r>
            <a:r>
              <a:rPr lang="de-DE" dirty="0" smtClean="0"/>
              <a:t> </a:t>
            </a:r>
            <a:r>
              <a:rPr lang="de-DE" dirty="0" err="1" smtClean="0"/>
              <a:t>the</a:t>
            </a:r>
            <a:r>
              <a:rPr lang="de-DE" dirty="0" smtClean="0"/>
              <a:t> </a:t>
            </a:r>
            <a:r>
              <a:rPr lang="de-DE" dirty="0" err="1" smtClean="0"/>
              <a:t>late</a:t>
            </a:r>
            <a:r>
              <a:rPr lang="de-DE" dirty="0" smtClean="0"/>
              <a:t> </a:t>
            </a:r>
            <a:r>
              <a:rPr lang="de-DE" dirty="0" err="1" smtClean="0"/>
              <a:t>phase</a:t>
            </a:r>
            <a:r>
              <a:rPr lang="de-DE" dirty="0" smtClean="0"/>
              <a:t> </a:t>
            </a:r>
            <a:r>
              <a:rPr lang="de-DE" dirty="0" err="1" smtClean="0"/>
              <a:t>of</a:t>
            </a:r>
            <a:r>
              <a:rPr lang="de-DE" dirty="0" smtClean="0"/>
              <a:t> a</a:t>
            </a:r>
            <a:r>
              <a:rPr lang="de-DE" baseline="0" dirty="0" smtClean="0"/>
              <a:t> </a:t>
            </a:r>
            <a:r>
              <a:rPr lang="de-DE" baseline="0" dirty="0" err="1" smtClean="0"/>
              <a:t>meal</a:t>
            </a:r>
            <a:r>
              <a:rPr lang="de-DE" baseline="0" dirty="0" smtClean="0"/>
              <a:t> </a:t>
            </a:r>
            <a:r>
              <a:rPr lang="de-DE" baseline="0" dirty="0" err="1" smtClean="0"/>
              <a:t>which</a:t>
            </a:r>
            <a:r>
              <a:rPr lang="de-DE" baseline="0" dirty="0" smtClean="0"/>
              <a:t> </a:t>
            </a:r>
            <a:r>
              <a:rPr lang="de-DE" baseline="0" dirty="0" err="1" smtClean="0"/>
              <a:t>is</a:t>
            </a:r>
            <a:r>
              <a:rPr lang="de-DE" baseline="0" dirty="0" smtClean="0"/>
              <a:t> </a:t>
            </a:r>
            <a:r>
              <a:rPr lang="de-DE" baseline="0" dirty="0" err="1" smtClean="0"/>
              <a:t>where</a:t>
            </a:r>
            <a:r>
              <a:rPr lang="de-DE" baseline="0" dirty="0" smtClean="0"/>
              <a:t> </a:t>
            </a:r>
            <a:r>
              <a:rPr lang="de-DE" baseline="0" dirty="0" err="1" smtClean="0"/>
              <a:t>the</a:t>
            </a:r>
            <a:r>
              <a:rPr lang="de-DE" baseline="0" dirty="0" smtClean="0"/>
              <a:t> </a:t>
            </a:r>
            <a:r>
              <a:rPr lang="de-DE" baseline="0" dirty="0" err="1" smtClean="0"/>
              <a:t>loops</a:t>
            </a:r>
            <a:r>
              <a:rPr lang="de-DE" baseline="0" dirty="0" smtClean="0"/>
              <a:t> </a:t>
            </a:r>
            <a:r>
              <a:rPr lang="de-DE" baseline="0" dirty="0" err="1" smtClean="0"/>
              <a:t>really</a:t>
            </a:r>
            <a:r>
              <a:rPr lang="de-DE" baseline="0" dirty="0" smtClean="0"/>
              <a:t> </a:t>
            </a:r>
            <a:r>
              <a:rPr lang="de-DE" baseline="0" dirty="0" err="1" smtClean="0"/>
              <a:t>take</a:t>
            </a:r>
            <a:r>
              <a:rPr lang="de-DE" baseline="0" dirty="0" smtClean="0"/>
              <a:t> </a:t>
            </a:r>
            <a:r>
              <a:rPr lang="de-DE" baseline="0" dirty="0" err="1" smtClean="0"/>
              <a:t>over</a:t>
            </a:r>
            <a:r>
              <a:rPr lang="de-DE" baseline="0" dirty="0" smtClean="0"/>
              <a:t> </a:t>
            </a:r>
            <a:r>
              <a:rPr lang="de-DE" baseline="0" dirty="0" err="1" smtClean="0"/>
              <a:t>the</a:t>
            </a:r>
            <a:r>
              <a:rPr lang="de-DE" baseline="0" dirty="0" smtClean="0"/>
              <a:t> </a:t>
            </a:r>
            <a:r>
              <a:rPr lang="de-DE" baseline="0" dirty="0" err="1" smtClean="0"/>
              <a:t>management</a:t>
            </a:r>
            <a:r>
              <a:rPr lang="de-DE" baseline="0" dirty="0" smtClean="0"/>
              <a:t>, and </a:t>
            </a:r>
            <a:r>
              <a:rPr lang="de-DE" baseline="0" dirty="0" err="1" smtClean="0"/>
              <a:t>take</a:t>
            </a:r>
            <a:r>
              <a:rPr lang="de-DE" baseline="0" dirty="0" smtClean="0"/>
              <a:t> care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late</a:t>
            </a:r>
            <a:r>
              <a:rPr lang="de-DE" baseline="0" dirty="0" smtClean="0"/>
              <a:t> </a:t>
            </a:r>
            <a:r>
              <a:rPr lang="de-DE" baseline="0" dirty="0" err="1" smtClean="0"/>
              <a:t>carbs</a:t>
            </a:r>
            <a:r>
              <a:rPr lang="de-DE" baseline="0" dirty="0" smtClean="0"/>
              <a:t> and </a:t>
            </a:r>
            <a:r>
              <a:rPr lang="de-DE" baseline="0" dirty="0" err="1" smtClean="0"/>
              <a:t>fat</a:t>
            </a:r>
            <a:r>
              <a:rPr lang="de-DE" baseline="0" dirty="0" smtClean="0"/>
              <a:t>/</a:t>
            </a:r>
            <a:r>
              <a:rPr lang="de-DE" baseline="0" dirty="0" err="1" smtClean="0"/>
              <a:t>protein</a:t>
            </a:r>
            <a:r>
              <a:rPr lang="de-DE" baseline="0" dirty="0" smtClean="0"/>
              <a:t> </a:t>
            </a:r>
            <a:r>
              <a:rPr lang="de-DE" baseline="0" dirty="0" err="1" smtClean="0"/>
              <a:t>units</a:t>
            </a:r>
            <a:r>
              <a:rPr lang="de-DE" baseline="0" dirty="0" smtClean="0"/>
              <a:t> (FPU). </a:t>
            </a:r>
            <a:r>
              <a:rPr lang="de-DE" baseline="0" dirty="0" err="1" smtClean="0"/>
              <a:t>How</a:t>
            </a:r>
            <a:r>
              <a:rPr lang="de-DE" baseline="0" dirty="0" smtClean="0"/>
              <a:t> </a:t>
            </a:r>
            <a:r>
              <a:rPr lang="de-DE" baseline="0" dirty="0" err="1" smtClean="0"/>
              <a:t>they</a:t>
            </a:r>
            <a:r>
              <a:rPr lang="de-DE" baseline="0" dirty="0" smtClean="0"/>
              <a:t> do </a:t>
            </a:r>
            <a:r>
              <a:rPr lang="de-DE" baseline="0" dirty="0" err="1" smtClean="0"/>
              <a:t>this</a:t>
            </a:r>
            <a:r>
              <a:rPr lang="de-DE" baseline="0" dirty="0" smtClean="0"/>
              <a:t> </a:t>
            </a:r>
            <a:r>
              <a:rPr lang="de-DE" baseline="0" dirty="0" err="1" smtClean="0"/>
              <a:t>differs</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used</a:t>
            </a:r>
            <a:r>
              <a:rPr lang="de-DE" baseline="0" dirty="0" smtClean="0"/>
              <a:t> </a:t>
            </a:r>
            <a:r>
              <a:rPr lang="de-DE" baseline="0" dirty="0" err="1" smtClean="0"/>
              <a:t>algorithm</a:t>
            </a:r>
            <a:r>
              <a:rPr lang="de-DE" baseline="0" dirty="0" smtClean="0"/>
              <a:t>, so </a:t>
            </a:r>
            <a:r>
              <a:rPr lang="de-DE" baseline="0" dirty="0" err="1" smtClean="0"/>
              <a:t>we</a:t>
            </a:r>
            <a:r>
              <a:rPr lang="de-DE" baseline="0" dirty="0" smtClean="0"/>
              <a:t> </a:t>
            </a:r>
            <a:r>
              <a:rPr lang="de-DE" baseline="0" dirty="0" err="1" smtClean="0"/>
              <a:t>can</a:t>
            </a:r>
            <a:r>
              <a:rPr lang="de-DE" baseline="0" dirty="0" smtClean="0"/>
              <a:t> </a:t>
            </a:r>
            <a:r>
              <a:rPr lang="de-DE" baseline="0" dirty="0" err="1" smtClean="0"/>
              <a:t>only</a:t>
            </a:r>
            <a:r>
              <a:rPr lang="de-DE" baseline="0" dirty="0" smtClean="0"/>
              <a:t> </a:t>
            </a:r>
            <a:r>
              <a:rPr lang="de-DE" baseline="0" dirty="0" err="1" smtClean="0"/>
              <a:t>roughly</a:t>
            </a:r>
            <a:r>
              <a:rPr lang="de-DE" baseline="0" dirty="0" smtClean="0"/>
              <a:t> </a:t>
            </a:r>
            <a:r>
              <a:rPr lang="de-DE" baseline="0" dirty="0" err="1" smtClean="0"/>
              <a:t>sketch</a:t>
            </a:r>
            <a:r>
              <a:rPr lang="de-DE" baseline="0" dirty="0" smtClean="0"/>
              <a:t> </a:t>
            </a:r>
            <a:r>
              <a:rPr lang="de-DE" baseline="0" dirty="0" err="1" smtClean="0"/>
              <a:t>the</a:t>
            </a:r>
            <a:r>
              <a:rPr lang="de-DE" baseline="0" dirty="0" smtClean="0"/>
              <a:t> </a:t>
            </a:r>
            <a:r>
              <a:rPr lang="de-DE" baseline="0" dirty="0" err="1" smtClean="0"/>
              <a:t>common</a:t>
            </a:r>
            <a:r>
              <a:rPr lang="de-DE" baseline="0" dirty="0" smtClean="0"/>
              <a:t> </a:t>
            </a:r>
            <a:r>
              <a:rPr lang="de-DE" baseline="0" dirty="0" err="1" smtClean="0"/>
              <a:t>key</a:t>
            </a:r>
            <a:r>
              <a:rPr lang="de-DE" baseline="0" dirty="0" smtClean="0"/>
              <a:t> </a:t>
            </a:r>
            <a:r>
              <a:rPr lang="de-DE" baseline="0" dirty="0" err="1" smtClean="0"/>
              <a:t>points</a:t>
            </a:r>
            <a:r>
              <a:rPr lang="de-DE" baseline="0" dirty="0" smtClean="0"/>
              <a:t>,  and must </a:t>
            </a:r>
            <a:r>
              <a:rPr lang="de-DE" baseline="0" dirty="0" err="1" smtClean="0"/>
              <a:t>give</a:t>
            </a:r>
            <a:r>
              <a:rPr lang="de-DE" baseline="0" dirty="0" smtClean="0"/>
              <a:t> </a:t>
            </a:r>
            <a:r>
              <a:rPr lang="de-DE" baseline="0" dirty="0" err="1" smtClean="0"/>
              <a:t>some</a:t>
            </a:r>
            <a:r>
              <a:rPr lang="de-DE" baseline="0" dirty="0" smtClean="0"/>
              <a:t> </a:t>
            </a:r>
            <a:r>
              <a:rPr lang="de-DE" baseline="0" dirty="0" err="1" smtClean="0"/>
              <a:t>references</a:t>
            </a:r>
            <a:r>
              <a:rPr lang="de-DE" baseline="0" dirty="0" smtClean="0"/>
              <a:t> </a:t>
            </a:r>
            <a:r>
              <a:rPr lang="de-DE" baseline="0" dirty="0" err="1" smtClean="0"/>
              <a:t>for</a:t>
            </a:r>
            <a:r>
              <a:rPr lang="de-DE" baseline="0" dirty="0" smtClean="0"/>
              <a:t> </a:t>
            </a:r>
            <a:r>
              <a:rPr lang="de-DE" baseline="0" dirty="0" err="1" smtClean="0"/>
              <a:t>further</a:t>
            </a:r>
            <a:r>
              <a:rPr lang="de-DE" baseline="0" dirty="0" smtClean="0"/>
              <a:t> </a:t>
            </a:r>
            <a:r>
              <a:rPr lang="de-DE" baseline="0" dirty="0" err="1" smtClean="0"/>
              <a:t>study</a:t>
            </a:r>
            <a:r>
              <a:rPr lang="de-DE" baseline="0" dirty="0" smtClean="0"/>
              <a:t>.</a:t>
            </a:r>
          </a:p>
          <a:p>
            <a:r>
              <a:rPr lang="de-DE" baseline="0" dirty="0" err="1" smtClean="0"/>
              <a:t>We</a:t>
            </a:r>
            <a:r>
              <a:rPr lang="de-DE" baseline="0" dirty="0" smtClean="0"/>
              <a:t> </a:t>
            </a:r>
            <a:r>
              <a:rPr lang="de-DE" baseline="0" dirty="0" err="1" smtClean="0"/>
              <a:t>then</a:t>
            </a:r>
            <a:r>
              <a:rPr lang="de-DE" baseline="0" dirty="0" smtClean="0"/>
              <a:t> </a:t>
            </a:r>
            <a:r>
              <a:rPr lang="de-DE" baseline="0" dirty="0" err="1" smtClean="0"/>
              <a:t>touch</a:t>
            </a:r>
            <a:r>
              <a:rPr lang="de-DE" baseline="0" dirty="0" smtClean="0"/>
              <a:t> on </a:t>
            </a:r>
            <a:r>
              <a:rPr lang="de-DE" baseline="0" dirty="0" err="1" smtClean="0"/>
              <a:t>common</a:t>
            </a:r>
            <a:r>
              <a:rPr lang="de-DE" baseline="0" dirty="0" smtClean="0"/>
              <a:t> </a:t>
            </a:r>
            <a:r>
              <a:rPr lang="de-DE" baseline="0" dirty="0" err="1" smtClean="0"/>
              <a:t>troubles</a:t>
            </a:r>
            <a:r>
              <a:rPr lang="de-DE" baseline="0" dirty="0" smtClean="0"/>
              <a:t> in </a:t>
            </a:r>
            <a:r>
              <a:rPr lang="de-DE" baseline="0" dirty="0" err="1" smtClean="0"/>
              <a:t>the</a:t>
            </a:r>
            <a:r>
              <a:rPr lang="de-DE" baseline="0" dirty="0" smtClean="0"/>
              <a:t> </a:t>
            </a:r>
            <a:r>
              <a:rPr lang="de-DE" baseline="0" dirty="0" err="1" smtClean="0"/>
              <a:t>late</a:t>
            </a:r>
            <a:r>
              <a:rPr lang="de-DE" baseline="0" dirty="0" smtClean="0"/>
              <a:t> </a:t>
            </a:r>
            <a:r>
              <a:rPr lang="de-DE" baseline="0" dirty="0" err="1" smtClean="0"/>
              <a:t>phase</a:t>
            </a:r>
            <a:r>
              <a:rPr lang="de-DE" baseline="0" dirty="0" smtClean="0"/>
              <a:t>, </a:t>
            </a:r>
            <a:r>
              <a:rPr lang="de-DE" baseline="0" dirty="0" err="1" smtClean="0"/>
              <a:t>notably</a:t>
            </a:r>
            <a:r>
              <a:rPr lang="de-DE" baseline="0" dirty="0" smtClean="0"/>
              <a:t> </a:t>
            </a:r>
            <a:r>
              <a:rPr lang="de-DE" baseline="0" dirty="0" err="1" smtClean="0"/>
              <a:t>hard-to-correcct</a:t>
            </a:r>
            <a:r>
              <a:rPr lang="de-DE" baseline="0" dirty="0" smtClean="0"/>
              <a:t> high </a:t>
            </a:r>
            <a:r>
              <a:rPr lang="de-DE" baseline="0" dirty="0" err="1" smtClean="0"/>
              <a:t>values</a:t>
            </a:r>
            <a:r>
              <a:rPr lang="de-DE" baseline="0" dirty="0" smtClean="0"/>
              <a:t>, and </a:t>
            </a:r>
            <a:r>
              <a:rPr lang="de-DE" baseline="0" dirty="0" err="1" smtClean="0"/>
              <a:t>how</a:t>
            </a:r>
            <a:r>
              <a:rPr lang="de-DE" baseline="0" dirty="0" smtClean="0"/>
              <a:t> </a:t>
            </a:r>
            <a:r>
              <a:rPr lang="de-DE" baseline="0" dirty="0" err="1" smtClean="0"/>
              <a:t>to</a:t>
            </a:r>
            <a:r>
              <a:rPr lang="de-DE" baseline="0" dirty="0" smtClean="0"/>
              <a:t> deal </a:t>
            </a:r>
            <a:r>
              <a:rPr lang="de-DE" baseline="0" dirty="0" err="1" smtClean="0"/>
              <a:t>with</a:t>
            </a:r>
            <a:r>
              <a:rPr lang="de-DE" baseline="0" dirty="0" smtClean="0"/>
              <a:t> </a:t>
            </a:r>
            <a:r>
              <a:rPr lang="de-DE" baseline="0" dirty="0" err="1" smtClean="0"/>
              <a:t>thosem</a:t>
            </a:r>
            <a:r>
              <a:rPr lang="de-DE" baseline="0" dirty="0" smtClean="0"/>
              <a:t> and </a:t>
            </a:r>
            <a:r>
              <a:rPr lang="de-DE" baseline="0" dirty="0" err="1" smtClean="0"/>
              <a:t>with</a:t>
            </a:r>
            <a:r>
              <a:rPr lang="de-DE" baseline="0" dirty="0" smtClean="0"/>
              <a:t> </a:t>
            </a:r>
            <a:r>
              <a:rPr lang="de-DE" baseline="0" dirty="0" err="1" smtClean="0"/>
              <a:t>other</a:t>
            </a:r>
            <a:r>
              <a:rPr lang="de-DE" baseline="0" dirty="0" smtClean="0"/>
              <a:t> </a:t>
            </a:r>
            <a:r>
              <a:rPr lang="de-DE" baseline="0" dirty="0" err="1" smtClean="0"/>
              <a:t>troubles</a:t>
            </a:r>
            <a:r>
              <a:rPr lang="de-DE" baseline="0" dirty="0" smtClean="0"/>
              <a:t>.</a:t>
            </a:r>
          </a:p>
          <a:p>
            <a:r>
              <a:rPr lang="de-DE" baseline="0" dirty="0" err="1" smtClean="0"/>
              <a:t>We</a:t>
            </a:r>
            <a:r>
              <a:rPr lang="de-DE" baseline="0" dirty="0" smtClean="0"/>
              <a:t> </a:t>
            </a:r>
            <a:r>
              <a:rPr lang="de-DE" baseline="0" dirty="0" err="1" smtClean="0"/>
              <a:t>close</a:t>
            </a:r>
            <a:r>
              <a:rPr lang="de-DE" baseline="0" dirty="0" smtClean="0"/>
              <a:t> </a:t>
            </a:r>
            <a:r>
              <a:rPr lang="de-DE" baseline="0" dirty="0" err="1" smtClean="0"/>
              <a:t>this</a:t>
            </a:r>
            <a:r>
              <a:rPr lang="de-DE" baseline="0" dirty="0" smtClean="0"/>
              <a:t> </a:t>
            </a:r>
            <a:r>
              <a:rPr lang="de-DE" baseline="0" dirty="0" err="1" smtClean="0"/>
              <a:t>chapter</a:t>
            </a:r>
            <a:r>
              <a:rPr lang="de-DE" baseline="0" dirty="0" smtClean="0"/>
              <a:t> </a:t>
            </a:r>
            <a:r>
              <a:rPr lang="de-DE" baseline="0" dirty="0" err="1" smtClean="0"/>
              <a:t>with</a:t>
            </a:r>
            <a:r>
              <a:rPr lang="de-DE" baseline="0" dirty="0" smtClean="0"/>
              <a:t> a </a:t>
            </a:r>
            <a:r>
              <a:rPr lang="de-DE" baseline="0" dirty="0" err="1" smtClean="0"/>
              <a:t>critical</a:t>
            </a:r>
            <a:r>
              <a:rPr lang="de-DE" baseline="0" dirty="0" smtClean="0"/>
              <a:t> </a:t>
            </a:r>
            <a:r>
              <a:rPr lang="de-DE" baseline="0" dirty="0" err="1" smtClean="0"/>
              <a:t>view</a:t>
            </a:r>
            <a:r>
              <a:rPr lang="de-DE" baseline="0" dirty="0" smtClean="0"/>
              <a:t> on </a:t>
            </a:r>
            <a:r>
              <a:rPr lang="de-DE" baseline="0" dirty="0" err="1" smtClean="0"/>
              <a:t>some</a:t>
            </a:r>
            <a:r>
              <a:rPr lang="de-DE" baseline="0" dirty="0" smtClean="0"/>
              <a:t> </a:t>
            </a:r>
            <a:r>
              <a:rPr lang="de-DE" baseline="0" dirty="0" err="1" smtClean="0"/>
              <a:t>interventions</a:t>
            </a:r>
            <a:r>
              <a:rPr lang="de-DE" baseline="0" dirty="0" smtClean="0"/>
              <a:t>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a:t>
            </a:r>
            <a:r>
              <a:rPr lang="de-DE" baseline="0" dirty="0" err="1" smtClean="0"/>
              <a:t>which</a:t>
            </a:r>
            <a:r>
              <a:rPr lang="de-DE" baseline="0" dirty="0" smtClean="0"/>
              <a:t> </a:t>
            </a:r>
            <a:r>
              <a:rPr lang="de-DE" baseline="0" dirty="0" err="1" smtClean="0"/>
              <a:t>may</a:t>
            </a:r>
            <a:r>
              <a:rPr lang="de-DE" baseline="0" dirty="0" smtClean="0"/>
              <a:t> </a:t>
            </a:r>
            <a:r>
              <a:rPr lang="de-DE" baseline="0" dirty="0" err="1" smtClean="0"/>
              <a:t>or</a:t>
            </a:r>
            <a:r>
              <a:rPr lang="de-DE" baseline="0" dirty="0" smtClean="0"/>
              <a:t> </a:t>
            </a:r>
            <a:r>
              <a:rPr lang="de-DE" baseline="0" dirty="0" err="1" smtClean="0"/>
              <a:t>may</a:t>
            </a:r>
            <a:r>
              <a:rPr lang="de-DE" baseline="0" dirty="0" smtClean="0"/>
              <a:t> not </a:t>
            </a:r>
            <a:r>
              <a:rPr lang="de-DE" baseline="0" dirty="0" err="1" smtClean="0"/>
              <a:t>be</a:t>
            </a:r>
            <a:r>
              <a:rPr lang="de-DE" baseline="0" dirty="0" smtClean="0"/>
              <a:t> smart </a:t>
            </a:r>
            <a:r>
              <a:rPr lang="de-DE" baseline="0" dirty="0" err="1" smtClean="0"/>
              <a:t>when</a:t>
            </a:r>
            <a:r>
              <a:rPr lang="de-DE" baseline="0" dirty="0" smtClean="0"/>
              <a:t> </a:t>
            </a:r>
            <a:r>
              <a:rPr lang="de-DE" baseline="0" dirty="0" err="1" smtClean="0"/>
              <a:t>we</a:t>
            </a:r>
            <a:r>
              <a:rPr lang="de-DE" baseline="0" dirty="0" smtClean="0"/>
              <a:t> </a:t>
            </a:r>
            <a:r>
              <a:rPr lang="de-DE" baseline="0" dirty="0" err="1" smtClean="0"/>
              <a:t>are</a:t>
            </a:r>
            <a:r>
              <a:rPr lang="de-DE" baseline="0" dirty="0" smtClean="0"/>
              <a:t> </a:t>
            </a:r>
            <a:r>
              <a:rPr lang="de-DE" baseline="0" dirty="0" err="1" smtClean="0"/>
              <a:t>dissatisfied</a:t>
            </a:r>
            <a:r>
              <a:rPr lang="de-DE" baseline="0" dirty="0" smtClean="0"/>
              <a:t> </a:t>
            </a:r>
            <a:r>
              <a:rPr lang="de-DE" baseline="0" dirty="0" err="1" smtClean="0"/>
              <a:t>with</a:t>
            </a:r>
            <a:r>
              <a:rPr lang="de-DE" baseline="0" dirty="0" smtClean="0"/>
              <a:t> </a:t>
            </a:r>
            <a:r>
              <a:rPr lang="de-DE" baseline="0" dirty="0" err="1" smtClean="0"/>
              <a:t>our</a:t>
            </a:r>
            <a:r>
              <a:rPr lang="de-DE" baseline="0" dirty="0" smtClean="0"/>
              <a:t> </a:t>
            </a:r>
            <a:r>
              <a:rPr lang="de-DE" baseline="0" dirty="0" err="1" smtClean="0"/>
              <a:t>loop</a:t>
            </a:r>
            <a:r>
              <a:rPr lang="de-DE" baseline="0" dirty="0" smtClean="0"/>
              <a:t>.</a:t>
            </a:r>
          </a:p>
          <a:p>
            <a:pPr marL="0" indent="0">
              <a:buFont typeface="Arial" panose="020B0604020202020204" pitchFamily="34" charset="0"/>
              <a:buNone/>
            </a:pPr>
            <a:endParaRPr lang="de-DE" baseline="0" dirty="0" smtClean="0"/>
          </a:p>
          <a:p>
            <a:endParaRPr lang="de-DE" baseline="0" dirty="0" smtClean="0"/>
          </a:p>
          <a:p>
            <a:r>
              <a:rPr lang="de-DE" baseline="0" dirty="0" smtClean="0"/>
              <a:t> </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28</a:t>
            </a:fld>
            <a:endParaRPr lang="de-DE"/>
          </a:p>
        </p:txBody>
      </p:sp>
    </p:spTree>
    <p:extLst>
      <p:ext uri="{BB962C8B-B14F-4D97-AF65-F5344CB8AC3E}">
        <p14:creationId xmlns:p14="http://schemas.microsoft.com/office/powerpoint/2010/main" val="3436387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sz="1200" i="0" baseline="0" dirty="0" err="1" smtClean="0"/>
              <a:t>For</a:t>
            </a:r>
            <a:r>
              <a:rPr lang="de-DE" sz="1200" i="0" baseline="0" dirty="0" smtClean="0"/>
              <a:t> </a:t>
            </a:r>
            <a:r>
              <a:rPr lang="de-DE" sz="1200" i="0" baseline="0" dirty="0" err="1" smtClean="0"/>
              <a:t>the</a:t>
            </a:r>
            <a:r>
              <a:rPr lang="de-DE" sz="1200" i="0" baseline="0" dirty="0" smtClean="0"/>
              <a:t> </a:t>
            </a:r>
            <a:r>
              <a:rPr lang="de-DE" sz="1200" i="0" baseline="0" dirty="0" err="1" smtClean="0"/>
              <a:t>late</a:t>
            </a:r>
            <a:r>
              <a:rPr lang="de-DE" sz="1200" i="0" baseline="0" dirty="0" smtClean="0"/>
              <a:t> </a:t>
            </a:r>
            <a:r>
              <a:rPr lang="de-DE" sz="1200" i="0" baseline="0" dirty="0" err="1" smtClean="0"/>
              <a:t>phase</a:t>
            </a:r>
            <a:r>
              <a:rPr lang="de-DE" sz="1200" i="0" baseline="0" dirty="0" smtClean="0"/>
              <a:t>, i.e. </a:t>
            </a:r>
            <a:r>
              <a:rPr lang="de-DE" sz="1200" i="0" baseline="0" dirty="0" err="1" smtClean="0"/>
              <a:t>the</a:t>
            </a:r>
            <a:r>
              <a:rPr lang="de-DE" sz="1200" i="0" baseline="0" dirty="0" smtClean="0"/>
              <a:t> time </a:t>
            </a:r>
            <a:r>
              <a:rPr lang="de-DE" sz="1200" i="0" baseline="0" dirty="0" err="1" smtClean="0"/>
              <a:t>window</a:t>
            </a:r>
            <a:r>
              <a:rPr lang="de-DE" sz="1200" i="0" baseline="0" dirty="0" smtClean="0"/>
              <a:t> </a:t>
            </a:r>
            <a:r>
              <a:rPr lang="de-DE" sz="1200" i="0" baseline="0" dirty="0" err="1" smtClean="0"/>
              <a:t>when</a:t>
            </a:r>
            <a:r>
              <a:rPr lang="de-DE" sz="1200" i="0" baseline="0" dirty="0" smtClean="0"/>
              <a:t> </a:t>
            </a:r>
            <a:r>
              <a:rPr lang="de-DE" sz="1200" i="0" baseline="0" dirty="0" err="1" smtClean="0"/>
              <a:t>our</a:t>
            </a:r>
            <a:r>
              <a:rPr lang="de-DE" sz="1200" i="0" baseline="0" dirty="0" smtClean="0"/>
              <a:t> </a:t>
            </a:r>
            <a:r>
              <a:rPr lang="de-DE" sz="1200" i="0" baseline="0" dirty="0" err="1" smtClean="0"/>
              <a:t>meal</a:t>
            </a:r>
            <a:r>
              <a:rPr lang="de-DE" sz="1200" i="0" baseline="0" dirty="0" smtClean="0"/>
              <a:t> </a:t>
            </a:r>
            <a:r>
              <a:rPr lang="de-DE" sz="1200" i="0" baseline="0" dirty="0" err="1" smtClean="0"/>
              <a:t>bolus</a:t>
            </a:r>
            <a:r>
              <a:rPr lang="de-DE" sz="1200" i="0" baseline="0" dirty="0" smtClean="0"/>
              <a:t> lost </a:t>
            </a:r>
            <a:r>
              <a:rPr lang="de-DE" sz="1200" i="0" baseline="0" dirty="0" err="1" smtClean="0"/>
              <a:t>most</a:t>
            </a:r>
            <a:r>
              <a:rPr lang="de-DE" sz="1200" i="0" baseline="0" dirty="0" smtClean="0"/>
              <a:t> </a:t>
            </a:r>
            <a:r>
              <a:rPr lang="de-DE" sz="1200" i="0" baseline="0" dirty="0" err="1" smtClean="0"/>
              <a:t>of</a:t>
            </a:r>
            <a:r>
              <a:rPr lang="de-DE" sz="1200" i="0" baseline="0" dirty="0" smtClean="0"/>
              <a:t> </a:t>
            </a:r>
            <a:r>
              <a:rPr lang="de-DE" sz="1200" i="0" baseline="0" dirty="0" err="1" smtClean="0"/>
              <a:t>its</a:t>
            </a:r>
            <a:r>
              <a:rPr lang="de-DE" sz="1200" i="0" baseline="0" dirty="0" smtClean="0"/>
              <a:t> power *) </a:t>
            </a:r>
            <a:r>
              <a:rPr lang="de-DE" sz="1200" i="0" baseline="0" dirty="0" err="1" smtClean="0"/>
              <a:t>we</a:t>
            </a:r>
            <a:r>
              <a:rPr lang="de-DE" sz="1200" i="0" baseline="0" dirty="0" smtClean="0"/>
              <a:t> must </a:t>
            </a:r>
            <a:r>
              <a:rPr lang="de-DE" sz="1200" i="0" baseline="0" dirty="0" err="1" smtClean="0"/>
              <a:t>enter</a:t>
            </a:r>
            <a:r>
              <a:rPr lang="de-DE" sz="1200" i="0" baseline="0" dirty="0" smtClean="0"/>
              <a:t> </a:t>
            </a:r>
            <a:r>
              <a:rPr lang="de-DE" sz="1200" i="0" baseline="0" dirty="0" err="1" smtClean="0"/>
              <a:t>the</a:t>
            </a:r>
            <a:r>
              <a:rPr lang="de-DE" sz="1200" i="0" baseline="0" dirty="0" smtClean="0"/>
              <a:t> </a:t>
            </a:r>
            <a:r>
              <a:rPr lang="de-DE" sz="1200" i="0" baseline="0" dirty="0" err="1" smtClean="0"/>
              <a:t>carbs</a:t>
            </a:r>
            <a:r>
              <a:rPr lang="de-DE" sz="1200" i="0" baseline="0" dirty="0" smtClean="0"/>
              <a:t> </a:t>
            </a:r>
            <a:r>
              <a:rPr lang="de-DE" sz="1200" i="0" baseline="0" dirty="0" err="1" smtClean="0"/>
              <a:t>that</a:t>
            </a:r>
            <a:r>
              <a:rPr lang="de-DE" sz="1200" i="0" baseline="0" dirty="0" smtClean="0"/>
              <a:t> will </a:t>
            </a:r>
            <a:r>
              <a:rPr lang="de-DE" sz="1200" i="0" baseline="0" dirty="0" err="1" smtClean="0"/>
              <a:t>be</a:t>
            </a:r>
            <a:r>
              <a:rPr lang="de-DE" sz="1200" i="0" baseline="0" dirty="0" smtClean="0"/>
              <a:t> </a:t>
            </a:r>
            <a:r>
              <a:rPr lang="de-DE" sz="1200" i="0" baseline="0" dirty="0" err="1" smtClean="0"/>
              <a:t>absorbed</a:t>
            </a:r>
            <a:r>
              <a:rPr lang="de-DE" sz="1200" i="0" baseline="0" dirty="0" smtClean="0"/>
              <a:t> after </a:t>
            </a:r>
            <a:r>
              <a:rPr lang="de-DE" sz="1200" i="0" baseline="0" dirty="0" err="1" smtClean="0"/>
              <a:t>this</a:t>
            </a:r>
            <a:r>
              <a:rPr lang="de-DE" sz="1200" i="0" baseline="0" dirty="0" smtClean="0"/>
              <a:t> time </a:t>
            </a:r>
            <a:r>
              <a:rPr lang="de-DE" sz="1200" i="0" baseline="0" dirty="0" err="1" smtClean="0"/>
              <a:t>window</a:t>
            </a:r>
            <a:r>
              <a:rPr lang="de-DE" sz="1200" i="0" baseline="0" dirty="0" smtClean="0"/>
              <a:t>. </a:t>
            </a:r>
          </a:p>
          <a:p>
            <a:pPr marL="0" indent="0">
              <a:buFontTx/>
              <a:buNone/>
            </a:pPr>
            <a:r>
              <a:rPr lang="de-DE" sz="1200" i="0" baseline="0" dirty="0" err="1" smtClean="0"/>
              <a:t>We</a:t>
            </a:r>
            <a:r>
              <a:rPr lang="de-DE" sz="1200" i="0" baseline="0" dirty="0" smtClean="0"/>
              <a:t> just </a:t>
            </a:r>
            <a:r>
              <a:rPr lang="de-DE" sz="1200" i="0" baseline="0" dirty="0" err="1" smtClean="0"/>
              <a:t>inform</a:t>
            </a:r>
            <a:r>
              <a:rPr lang="de-DE" sz="1200" i="0" baseline="0" dirty="0" smtClean="0"/>
              <a:t> </a:t>
            </a:r>
            <a:r>
              <a:rPr lang="de-DE" sz="1200" i="0" baseline="0" dirty="0" err="1" smtClean="0"/>
              <a:t>the</a:t>
            </a:r>
            <a:r>
              <a:rPr lang="de-DE" sz="1200" i="0" baseline="0" dirty="0" smtClean="0"/>
              <a:t> </a:t>
            </a:r>
            <a:r>
              <a:rPr lang="de-DE" sz="1200" i="0" baseline="0" dirty="0" err="1" smtClean="0"/>
              <a:t>loop</a:t>
            </a:r>
            <a:r>
              <a:rPr lang="de-DE" sz="1200" i="0" baseline="0" dirty="0" smtClean="0"/>
              <a:t> </a:t>
            </a:r>
            <a:r>
              <a:rPr lang="de-DE" sz="1200" i="0" baseline="0" dirty="0" err="1" smtClean="0"/>
              <a:t>of</a:t>
            </a:r>
            <a:r>
              <a:rPr lang="de-DE" sz="1200" i="0" baseline="0" dirty="0" smtClean="0"/>
              <a:t> </a:t>
            </a:r>
            <a:r>
              <a:rPr lang="de-DE" sz="1200" i="0" baseline="0" dirty="0" err="1" smtClean="0"/>
              <a:t>how</a:t>
            </a:r>
            <a:r>
              <a:rPr lang="de-DE" sz="1200" i="0" baseline="0" dirty="0" smtClean="0"/>
              <a:t> </a:t>
            </a:r>
            <a:r>
              <a:rPr lang="de-DE" sz="1200" i="0" baseline="0" dirty="0" err="1" smtClean="0"/>
              <a:t>much</a:t>
            </a:r>
            <a:r>
              <a:rPr lang="de-DE" sz="1200" i="0" baseline="0" dirty="0" smtClean="0"/>
              <a:t> (gram </a:t>
            </a:r>
            <a:r>
              <a:rPr lang="de-DE" sz="1200" i="0" baseline="0" dirty="0" err="1" smtClean="0"/>
              <a:t>amounts</a:t>
            </a:r>
            <a:r>
              <a:rPr lang="de-DE" sz="1200" i="0" baseline="0" dirty="0" smtClean="0"/>
              <a:t>) and </a:t>
            </a:r>
            <a:r>
              <a:rPr lang="de-DE" sz="1200" i="0" baseline="0" dirty="0" err="1" smtClean="0"/>
              <a:t>about</a:t>
            </a:r>
            <a:r>
              <a:rPr lang="de-DE" sz="1200" i="0" baseline="0" dirty="0" smtClean="0"/>
              <a:t> </a:t>
            </a:r>
            <a:r>
              <a:rPr lang="de-DE" sz="1200" i="0" baseline="0" dirty="0" err="1" smtClean="0"/>
              <a:t>when</a:t>
            </a:r>
            <a:r>
              <a:rPr lang="de-DE" sz="1200" i="0" baseline="0" dirty="0" smtClean="0"/>
              <a:t> (</a:t>
            </a:r>
            <a:r>
              <a:rPr lang="de-DE" sz="1200" i="0" baseline="0" dirty="0" err="1" smtClean="0"/>
              <a:t>absorption</a:t>
            </a:r>
            <a:r>
              <a:rPr lang="de-DE" sz="1200" i="0" baseline="0" dirty="0" smtClean="0"/>
              <a:t> </a:t>
            </a:r>
            <a:r>
              <a:rPr lang="de-DE" sz="1200" i="0" baseline="0" dirty="0" err="1" smtClean="0"/>
              <a:t>times</a:t>
            </a:r>
            <a:r>
              <a:rPr lang="de-DE" sz="1200" i="0" baseline="0" dirty="0" smtClean="0"/>
              <a:t>) </a:t>
            </a:r>
            <a:r>
              <a:rPr lang="de-DE" sz="1200" i="0" baseline="0" dirty="0" err="1" smtClean="0"/>
              <a:t>more</a:t>
            </a:r>
            <a:r>
              <a:rPr lang="de-DE" sz="1200" i="0" baseline="0" dirty="0" smtClean="0"/>
              <a:t> </a:t>
            </a:r>
            <a:r>
              <a:rPr lang="de-DE" sz="1200" i="0" baseline="0" dirty="0" err="1" smtClean="0"/>
              <a:t>carbs</a:t>
            </a:r>
            <a:r>
              <a:rPr lang="de-DE" sz="1200" i="0" baseline="0" dirty="0" smtClean="0"/>
              <a:t> will </a:t>
            </a:r>
            <a:r>
              <a:rPr lang="de-DE" sz="1200" i="0" baseline="0" dirty="0" err="1" smtClean="0"/>
              <a:t>be</a:t>
            </a:r>
            <a:r>
              <a:rPr lang="de-DE" sz="1200" i="0" baseline="0" dirty="0" smtClean="0"/>
              <a:t> </a:t>
            </a:r>
            <a:r>
              <a:rPr lang="de-DE" sz="1200" i="0" baseline="0" dirty="0" err="1" smtClean="0"/>
              <a:t>absporbed</a:t>
            </a:r>
            <a:r>
              <a:rPr lang="de-DE" sz="1200" i="0" baseline="0" dirty="0" smtClean="0"/>
              <a:t> and </a:t>
            </a:r>
            <a:r>
              <a:rPr lang="de-DE" sz="1200" i="0" baseline="0" dirty="0" err="1" smtClean="0"/>
              <a:t>require</a:t>
            </a:r>
            <a:r>
              <a:rPr lang="de-DE" sz="1200" i="0" baseline="0" dirty="0" smtClean="0"/>
              <a:t> </a:t>
            </a:r>
            <a:r>
              <a:rPr lang="de-DE" sz="1200" i="0" baseline="0" dirty="0" err="1" smtClean="0"/>
              <a:t>insulin</a:t>
            </a:r>
            <a:r>
              <a:rPr lang="de-DE" sz="1200" i="0" baseline="0" dirty="0" smtClean="0"/>
              <a:t> </a:t>
            </a:r>
            <a:r>
              <a:rPr lang="de-DE" sz="1200" i="0" baseline="0" dirty="0" err="1" smtClean="0"/>
              <a:t>activity</a:t>
            </a:r>
            <a:r>
              <a:rPr lang="de-DE" sz="1200" i="0" baseline="0" dirty="0" smtClean="0"/>
              <a:t>. </a:t>
            </a:r>
            <a:r>
              <a:rPr lang="de-DE" sz="1200" i="0" baseline="0" dirty="0" err="1" smtClean="0"/>
              <a:t>We</a:t>
            </a:r>
            <a:r>
              <a:rPr lang="de-DE" sz="1200" i="0" baseline="0" dirty="0" smtClean="0"/>
              <a:t> do not </a:t>
            </a:r>
            <a:r>
              <a:rPr lang="de-DE" sz="1200" i="0" baseline="0" dirty="0" err="1" smtClean="0"/>
              <a:t>bolus</a:t>
            </a:r>
            <a:r>
              <a:rPr lang="de-DE" sz="1200" i="0" baseline="0" dirty="0" smtClean="0"/>
              <a:t> </a:t>
            </a:r>
            <a:r>
              <a:rPr lang="de-DE" sz="1200" i="0" baseline="0" dirty="0" err="1" smtClean="0"/>
              <a:t>for</a:t>
            </a:r>
            <a:r>
              <a:rPr lang="de-DE" sz="1200" i="0" baseline="0" dirty="0" smtClean="0"/>
              <a:t> </a:t>
            </a:r>
            <a:r>
              <a:rPr lang="de-DE" sz="1200" i="0" baseline="0" dirty="0" err="1" smtClean="0"/>
              <a:t>those</a:t>
            </a:r>
            <a:r>
              <a:rPr lang="de-DE" sz="1200" i="0" baseline="0" dirty="0" smtClean="0"/>
              <a:t>, and – </a:t>
            </a:r>
            <a:r>
              <a:rPr lang="de-DE" sz="1200" i="0" baseline="0" dirty="0" err="1" smtClean="0"/>
              <a:t>this</a:t>
            </a:r>
            <a:r>
              <a:rPr lang="de-DE" sz="1200" i="0" baseline="0" dirty="0" smtClean="0"/>
              <a:t> </a:t>
            </a:r>
            <a:r>
              <a:rPr lang="de-DE" sz="1200" i="0" baseline="0" dirty="0" err="1" smtClean="0"/>
              <a:t>may</a:t>
            </a:r>
            <a:r>
              <a:rPr lang="de-DE" sz="1200" i="0" baseline="0" dirty="0" smtClean="0"/>
              <a:t> </a:t>
            </a:r>
            <a:r>
              <a:rPr lang="de-DE" sz="1200" i="0" baseline="0" dirty="0" err="1" smtClean="0"/>
              <a:t>depend</a:t>
            </a:r>
            <a:r>
              <a:rPr lang="de-DE" sz="1200" i="0" baseline="0" dirty="0" smtClean="0"/>
              <a:t> on </a:t>
            </a:r>
            <a:r>
              <a:rPr lang="de-DE" sz="1200" i="0" baseline="0" dirty="0" err="1" smtClean="0"/>
              <a:t>your</a:t>
            </a:r>
            <a:r>
              <a:rPr lang="de-DE" sz="1200" i="0" baseline="0" dirty="0" smtClean="0"/>
              <a:t> </a:t>
            </a:r>
            <a:r>
              <a:rPr lang="de-DE" sz="1200" i="0" baseline="0" dirty="0" err="1" smtClean="0"/>
              <a:t>looping</a:t>
            </a:r>
            <a:r>
              <a:rPr lang="de-DE" sz="1200" i="0" baseline="0" dirty="0" smtClean="0"/>
              <a:t> </a:t>
            </a:r>
            <a:r>
              <a:rPr lang="de-DE" sz="1200" i="0" baseline="0" dirty="0" err="1" smtClean="0"/>
              <a:t>system</a:t>
            </a:r>
            <a:r>
              <a:rPr lang="de-DE" sz="1200" i="0" baseline="0" dirty="0" smtClean="0"/>
              <a:t> – </a:t>
            </a:r>
            <a:r>
              <a:rPr lang="de-DE" sz="1200" i="0" baseline="0" dirty="0" err="1" smtClean="0"/>
              <a:t>you</a:t>
            </a:r>
            <a:r>
              <a:rPr lang="de-DE" sz="1200" i="0" baseline="0" dirty="0" smtClean="0"/>
              <a:t> do not </a:t>
            </a:r>
            <a:r>
              <a:rPr lang="de-DE" sz="1200" i="0" baseline="0" dirty="0" err="1" smtClean="0"/>
              <a:t>enter</a:t>
            </a:r>
            <a:r>
              <a:rPr lang="de-DE" sz="1200" i="0" baseline="0" dirty="0" smtClean="0"/>
              <a:t> </a:t>
            </a:r>
            <a:r>
              <a:rPr lang="de-DE" sz="1200" i="0" baseline="0" dirty="0" err="1" smtClean="0"/>
              <a:t>them</a:t>
            </a:r>
            <a:r>
              <a:rPr lang="de-DE" sz="1200" i="0" baseline="0" dirty="0" smtClean="0"/>
              <a:t> </a:t>
            </a:r>
            <a:r>
              <a:rPr lang="de-DE" sz="1200" i="0" baseline="0" dirty="0" err="1" smtClean="0"/>
              <a:t>into</a:t>
            </a:r>
            <a:r>
              <a:rPr lang="de-DE" sz="1200" i="0" baseline="0" dirty="0" smtClean="0"/>
              <a:t> </a:t>
            </a:r>
            <a:r>
              <a:rPr lang="de-DE" sz="1200" i="0" baseline="0" dirty="0" err="1" smtClean="0"/>
              <a:t>the</a:t>
            </a:r>
            <a:r>
              <a:rPr lang="de-DE" sz="1200" i="0" baseline="0" dirty="0" smtClean="0"/>
              <a:t> </a:t>
            </a:r>
            <a:r>
              <a:rPr lang="de-DE" sz="1200" i="0" baseline="0" dirty="0" err="1" smtClean="0"/>
              <a:t>calculator</a:t>
            </a:r>
            <a:r>
              <a:rPr lang="de-DE" sz="1200" i="0" baseline="0" dirty="0" smtClean="0"/>
              <a:t> but via a </a:t>
            </a:r>
            <a:r>
              <a:rPr lang="de-DE" sz="1200" i="0" baseline="0" dirty="0" err="1" smtClean="0"/>
              <a:t>special</a:t>
            </a:r>
            <a:r>
              <a:rPr lang="de-DE" sz="1200" i="0" baseline="0" dirty="0" smtClean="0"/>
              <a:t> „</a:t>
            </a:r>
            <a:r>
              <a:rPr lang="de-DE" sz="1200" i="0" baseline="0" dirty="0" err="1" smtClean="0"/>
              <a:t>eCarbs</a:t>
            </a:r>
            <a:r>
              <a:rPr lang="de-DE" sz="1200" i="0" baseline="0" dirty="0" smtClean="0"/>
              <a:t>“ </a:t>
            </a:r>
            <a:r>
              <a:rPr lang="de-DE" sz="1200" i="0" baseline="0" dirty="0" err="1" smtClean="0"/>
              <a:t>entry</a:t>
            </a:r>
            <a:r>
              <a:rPr lang="de-DE" sz="1200" i="0" baseline="0" dirty="0" smtClean="0"/>
              <a:t> (e.g. </a:t>
            </a:r>
            <a:r>
              <a:rPr lang="de-DE" sz="1200" i="0" baseline="0" dirty="0" err="1" smtClean="0"/>
              <a:t>Carbs</a:t>
            </a:r>
            <a:r>
              <a:rPr lang="de-DE" sz="1200" i="0" baseline="0" dirty="0" smtClean="0"/>
              <a:t> </a:t>
            </a:r>
            <a:r>
              <a:rPr lang="de-DE" sz="1200" i="0" baseline="0" dirty="0" err="1" smtClean="0"/>
              <a:t>button</a:t>
            </a:r>
            <a:r>
              <a:rPr lang="de-DE" sz="1200" i="0" baseline="0" dirty="0" smtClean="0"/>
              <a:t> in </a:t>
            </a:r>
            <a:r>
              <a:rPr lang="de-DE" sz="1200" i="0" baseline="0" dirty="0" err="1" smtClean="0"/>
              <a:t>AndroidAPS</a:t>
            </a:r>
            <a:r>
              <a:rPr lang="de-DE" sz="1200" i="0" baseline="0" dirty="0" smtClean="0"/>
              <a:t>).</a:t>
            </a:r>
          </a:p>
          <a:p>
            <a:pPr marL="0" indent="0">
              <a:buFontTx/>
              <a:buNone/>
            </a:pPr>
            <a:r>
              <a:rPr lang="de-DE" sz="1200" i="0" baseline="0" dirty="0" smtClean="0"/>
              <a:t>The </a:t>
            </a:r>
            <a:r>
              <a:rPr lang="de-DE" sz="1200" b="1" i="0" baseline="0" dirty="0" smtClean="0"/>
              <a:t>„</a:t>
            </a:r>
            <a:r>
              <a:rPr lang="de-DE" sz="1200" b="1" i="0" baseline="0" dirty="0" err="1" smtClean="0"/>
              <a:t>eCarb</a:t>
            </a:r>
            <a:r>
              <a:rPr lang="de-DE" sz="1200" b="1" i="0" baseline="0" dirty="0" smtClean="0"/>
              <a:t>“ </a:t>
            </a:r>
            <a:r>
              <a:rPr lang="de-DE" sz="1200" b="1" i="0" baseline="0" dirty="0" err="1" smtClean="0"/>
              <a:t>amount</a:t>
            </a:r>
            <a:r>
              <a:rPr lang="de-DE" sz="1200" b="1" i="0" baseline="0" dirty="0" smtClean="0"/>
              <a:t> </a:t>
            </a:r>
            <a:r>
              <a:rPr lang="de-DE" sz="1200" i="0" baseline="0" dirty="0" err="1" smtClean="0"/>
              <a:t>consists</a:t>
            </a:r>
            <a:r>
              <a:rPr lang="de-DE" sz="1200" i="0" baseline="0" dirty="0" smtClean="0"/>
              <a:t> </a:t>
            </a:r>
            <a:r>
              <a:rPr lang="de-DE" sz="1200" i="0" baseline="0" dirty="0" err="1" smtClean="0"/>
              <a:t>of</a:t>
            </a:r>
            <a:r>
              <a:rPr lang="de-DE" sz="1200" i="0" baseline="0" dirty="0" smtClean="0"/>
              <a:t>:</a:t>
            </a:r>
          </a:p>
          <a:p>
            <a:pPr marL="342900" indent="-342900">
              <a:buFont typeface="Arial" panose="020B0604020202020204" pitchFamily="34" charset="0"/>
              <a:buChar char="•"/>
            </a:pPr>
            <a:r>
              <a:rPr lang="de-DE" sz="1200" dirty="0" err="1" smtClean="0"/>
              <a:t>Carbs</a:t>
            </a:r>
            <a:r>
              <a:rPr lang="de-DE" sz="1200" dirty="0" smtClean="0"/>
              <a:t> </a:t>
            </a:r>
            <a:r>
              <a:rPr lang="de-DE" sz="1200" dirty="0" err="1" smtClean="0"/>
              <a:t>exceeding</a:t>
            </a:r>
            <a:r>
              <a:rPr lang="de-DE" sz="1200" dirty="0" smtClean="0"/>
              <a:t> ~ 60g  (</a:t>
            </a:r>
            <a:r>
              <a:rPr lang="de-DE" sz="1200" dirty="0" err="1" smtClean="0"/>
              <a:t>with</a:t>
            </a:r>
            <a:r>
              <a:rPr lang="de-DE" sz="1200" dirty="0" smtClean="0"/>
              <a:t> </a:t>
            </a:r>
            <a:r>
              <a:rPr lang="de-DE" sz="1200" dirty="0" err="1" smtClean="0"/>
              <a:t>slow</a:t>
            </a:r>
            <a:r>
              <a:rPr lang="de-DE" sz="1200" dirty="0" smtClean="0"/>
              <a:t> </a:t>
            </a:r>
            <a:r>
              <a:rPr lang="de-DE" sz="1200" dirty="0" err="1" smtClean="0"/>
              <a:t>insulins</a:t>
            </a:r>
            <a:r>
              <a:rPr lang="de-DE" sz="1200" dirty="0" smtClean="0"/>
              <a:t> 75-90g)  </a:t>
            </a:r>
          </a:p>
          <a:p>
            <a:pPr marL="342900" indent="-342900">
              <a:buFont typeface="Arial" panose="020B0604020202020204" pitchFamily="34" charset="0"/>
              <a:buChar char="•"/>
            </a:pPr>
            <a:r>
              <a:rPr lang="de-DE" sz="1200" dirty="0" smtClean="0"/>
              <a:t>plus a „FPU“</a:t>
            </a:r>
            <a:r>
              <a:rPr lang="de-DE" sz="1200" baseline="0" dirty="0" smtClean="0"/>
              <a:t> </a:t>
            </a:r>
            <a:r>
              <a:rPr lang="de-DE" sz="1200" baseline="0" dirty="0" err="1" smtClean="0"/>
              <a:t>contribution</a:t>
            </a:r>
            <a:r>
              <a:rPr lang="de-DE" sz="1200" baseline="0" dirty="0" smtClean="0"/>
              <a:t>  </a:t>
            </a:r>
            <a:r>
              <a:rPr lang="de-DE" sz="1200" baseline="0" dirty="0" err="1" smtClean="0"/>
              <a:t>from</a:t>
            </a:r>
            <a:r>
              <a:rPr lang="de-DE" sz="1200" baseline="0" dirty="0" smtClean="0"/>
              <a:t> </a:t>
            </a:r>
            <a:r>
              <a:rPr lang="de-DE" sz="1200" b="0" dirty="0" err="1" smtClean="0">
                <a:solidFill>
                  <a:srgbClr val="0070C0"/>
                </a:solidFill>
              </a:rPr>
              <a:t>proteins</a:t>
            </a:r>
            <a:r>
              <a:rPr lang="de-DE" sz="1200" b="0" dirty="0" smtClean="0">
                <a:solidFill>
                  <a:srgbClr val="0070C0"/>
                </a:solidFill>
              </a:rPr>
              <a:t> </a:t>
            </a:r>
            <a:r>
              <a:rPr lang="de-DE" sz="1200" b="0" dirty="0" smtClean="0"/>
              <a:t>and </a:t>
            </a:r>
            <a:r>
              <a:rPr lang="de-DE" sz="1200" b="0" dirty="0" err="1" smtClean="0">
                <a:solidFill>
                  <a:srgbClr val="0070C0"/>
                </a:solidFill>
              </a:rPr>
              <a:t>fats</a:t>
            </a:r>
            <a:r>
              <a:rPr lang="de-DE" sz="1200" b="0" dirty="0" smtClean="0">
                <a:solidFill>
                  <a:srgbClr val="0070C0"/>
                </a:solidFill>
              </a:rPr>
              <a:t>, </a:t>
            </a:r>
            <a:r>
              <a:rPr lang="de-DE" sz="1200" b="0" dirty="0" err="1" smtClean="0">
                <a:solidFill>
                  <a:srgbClr val="0070C0"/>
                </a:solidFill>
              </a:rPr>
              <a:t>which</a:t>
            </a:r>
            <a:r>
              <a:rPr lang="de-DE" sz="1200" b="0" dirty="0" smtClean="0">
                <a:solidFill>
                  <a:srgbClr val="0070C0"/>
                </a:solidFill>
              </a:rPr>
              <a:t> </a:t>
            </a:r>
            <a:r>
              <a:rPr lang="de-DE" sz="1200" b="0" dirty="0" err="1" smtClean="0">
                <a:solidFill>
                  <a:srgbClr val="0070C0"/>
                </a:solidFill>
              </a:rPr>
              <a:t>c</a:t>
            </a:r>
            <a:r>
              <a:rPr lang="de-DE" sz="1200" dirty="0" err="1" smtClean="0"/>
              <a:t>an</a:t>
            </a:r>
            <a:r>
              <a:rPr lang="de-DE" sz="1200" dirty="0" smtClean="0"/>
              <a:t> </a:t>
            </a:r>
            <a:r>
              <a:rPr lang="de-DE" sz="1200" dirty="0" err="1" smtClean="0"/>
              <a:t>be</a:t>
            </a:r>
            <a:r>
              <a:rPr lang="de-DE" sz="1200" dirty="0" smtClean="0"/>
              <a:t> </a:t>
            </a:r>
            <a:r>
              <a:rPr lang="de-DE" sz="1200" dirty="0" err="1" smtClean="0"/>
              <a:t>counted</a:t>
            </a:r>
            <a:r>
              <a:rPr lang="de-DE" sz="1200" dirty="0" smtClean="0"/>
              <a:t> </a:t>
            </a:r>
            <a:r>
              <a:rPr lang="de-DE" sz="1200" dirty="0" err="1" smtClean="0"/>
              <a:t>as</a:t>
            </a:r>
            <a:r>
              <a:rPr lang="de-DE" sz="1200" dirty="0" smtClean="0"/>
              <a:t> </a:t>
            </a:r>
            <a:r>
              <a:rPr lang="de-DE" sz="1200" dirty="0" err="1" smtClean="0"/>
              <a:t>grams</a:t>
            </a:r>
            <a:r>
              <a:rPr lang="de-DE" sz="1200" dirty="0" smtClean="0"/>
              <a:t> </a:t>
            </a:r>
            <a:r>
              <a:rPr lang="de-DE" sz="1200" dirty="0" err="1" smtClean="0"/>
              <a:t>of</a:t>
            </a:r>
            <a:r>
              <a:rPr lang="de-DE" sz="1200" dirty="0" smtClean="0"/>
              <a:t> e-</a:t>
            </a:r>
            <a:r>
              <a:rPr lang="de-DE" sz="1200" dirty="0" err="1" smtClean="0"/>
              <a:t>Carbs</a:t>
            </a:r>
            <a:r>
              <a:rPr lang="de-DE" sz="1200" dirty="0" smtClean="0"/>
              <a:t> </a:t>
            </a:r>
            <a:r>
              <a:rPr lang="de-DE" sz="1200" dirty="0" err="1" smtClean="0"/>
              <a:t>using</a:t>
            </a:r>
            <a:r>
              <a:rPr lang="de-DE" sz="1200" dirty="0" smtClean="0"/>
              <a:t> </a:t>
            </a:r>
            <a:r>
              <a:rPr lang="de-DE" sz="1200" dirty="0" err="1" smtClean="0"/>
              <a:t>factors</a:t>
            </a:r>
            <a:r>
              <a:rPr lang="de-DE" sz="1200" baseline="0" dirty="0" smtClean="0"/>
              <a:t> </a:t>
            </a:r>
            <a:r>
              <a:rPr lang="de-DE" sz="1200" dirty="0" smtClean="0"/>
              <a:t>50-60</a:t>
            </a:r>
            <a:r>
              <a:rPr lang="de-DE" sz="1200" b="1" dirty="0" smtClean="0">
                <a:solidFill>
                  <a:srgbClr val="0070C0"/>
                </a:solidFill>
              </a:rPr>
              <a:t>%</a:t>
            </a:r>
            <a:r>
              <a:rPr lang="de-DE" sz="1200" dirty="0" smtClean="0"/>
              <a:t> * g (</a:t>
            </a:r>
            <a:r>
              <a:rPr lang="de-DE" sz="1200" dirty="0" err="1" smtClean="0"/>
              <a:t>protein</a:t>
            </a:r>
            <a:r>
              <a:rPr lang="de-DE" sz="1200" dirty="0" smtClean="0"/>
              <a:t>);  </a:t>
            </a:r>
            <a:r>
              <a:rPr lang="de-DE" sz="1200" dirty="0" err="1" smtClean="0"/>
              <a:t>or</a:t>
            </a:r>
            <a:r>
              <a:rPr lang="de-DE" sz="1200" dirty="0" smtClean="0"/>
              <a:t>  10-20</a:t>
            </a:r>
            <a:r>
              <a:rPr lang="de-DE" sz="1200" b="1" dirty="0" smtClean="0">
                <a:solidFill>
                  <a:srgbClr val="0070C0"/>
                </a:solidFill>
              </a:rPr>
              <a:t>%</a:t>
            </a:r>
            <a:r>
              <a:rPr lang="de-DE" sz="1200" dirty="0" smtClean="0"/>
              <a:t> * g (</a:t>
            </a:r>
            <a:r>
              <a:rPr lang="de-DE" sz="1200" dirty="0" err="1" smtClean="0"/>
              <a:t>fat</a:t>
            </a:r>
            <a:r>
              <a:rPr lang="de-DE" sz="1200" dirty="0" smtClean="0"/>
              <a:t>). </a:t>
            </a:r>
          </a:p>
          <a:p>
            <a:pPr marL="342900" indent="-342900">
              <a:buFont typeface="Arial" panose="020B0604020202020204" pitchFamily="34" charset="0"/>
              <a:buChar char="•"/>
            </a:pPr>
            <a:r>
              <a:rPr lang="de-DE" sz="1200" dirty="0" smtClean="0"/>
              <a:t>Also </a:t>
            </a:r>
            <a:r>
              <a:rPr lang="de-DE" sz="1200" dirty="0" err="1" smtClean="0"/>
              <a:t>lower</a:t>
            </a:r>
            <a:r>
              <a:rPr lang="de-DE" sz="1200" dirty="0" smtClean="0"/>
              <a:t> %</a:t>
            </a:r>
            <a:r>
              <a:rPr lang="de-DE" sz="1200" dirty="0" err="1" smtClean="0"/>
              <a:t>age</a:t>
            </a:r>
            <a:r>
              <a:rPr lang="de-DE" sz="1200" dirty="0" smtClean="0"/>
              <a:t> </a:t>
            </a:r>
            <a:r>
              <a:rPr lang="de-DE" sz="1200" dirty="0" err="1" smtClean="0"/>
              <a:t>for</a:t>
            </a:r>
            <a:r>
              <a:rPr lang="de-DE" sz="1200" dirty="0" smtClean="0"/>
              <a:t> </a:t>
            </a:r>
            <a:r>
              <a:rPr lang="de-DE" sz="1200" dirty="0" err="1" smtClean="0"/>
              <a:t>protein</a:t>
            </a:r>
            <a:r>
              <a:rPr lang="de-DE" sz="1200" dirty="0" smtClean="0"/>
              <a:t> and </a:t>
            </a:r>
            <a:r>
              <a:rPr lang="de-DE" sz="1200" dirty="0" err="1" smtClean="0"/>
              <a:t>higher</a:t>
            </a:r>
            <a:r>
              <a:rPr lang="de-DE" sz="1200" dirty="0" smtClean="0"/>
              <a:t> %</a:t>
            </a:r>
            <a:r>
              <a:rPr lang="de-DE" sz="1200" dirty="0" err="1" smtClean="0"/>
              <a:t>age</a:t>
            </a:r>
            <a:r>
              <a:rPr lang="de-DE" sz="1200" dirty="0" smtClean="0"/>
              <a:t> </a:t>
            </a:r>
            <a:r>
              <a:rPr lang="de-DE" sz="1200" dirty="0" err="1" smtClean="0"/>
              <a:t>for</a:t>
            </a:r>
            <a:r>
              <a:rPr lang="de-DE" sz="1200" dirty="0" smtClean="0"/>
              <a:t> </a:t>
            </a:r>
            <a:r>
              <a:rPr lang="de-DE" sz="1200" dirty="0" err="1" smtClean="0"/>
              <a:t>fats</a:t>
            </a:r>
            <a:r>
              <a:rPr lang="de-DE" sz="1200" dirty="0" smtClean="0"/>
              <a:t> </a:t>
            </a:r>
            <a:r>
              <a:rPr lang="de-DE" sz="1200" dirty="0" err="1" smtClean="0"/>
              <a:t>is</a:t>
            </a:r>
            <a:r>
              <a:rPr lang="de-DE" sz="1200" dirty="0" smtClean="0"/>
              <a:t> </a:t>
            </a:r>
            <a:r>
              <a:rPr lang="de-DE" sz="1200" dirty="0" err="1" smtClean="0"/>
              <a:t>sometimes</a:t>
            </a:r>
            <a:r>
              <a:rPr lang="de-DE" sz="1200" dirty="0" smtClean="0"/>
              <a:t> </a:t>
            </a:r>
            <a:r>
              <a:rPr lang="de-DE" sz="1200" dirty="0" err="1" smtClean="0"/>
              <a:t>suggested</a:t>
            </a:r>
            <a:r>
              <a:rPr lang="de-DE" sz="1200" dirty="0" smtClean="0"/>
              <a:t> </a:t>
            </a:r>
            <a:r>
              <a:rPr lang="de-DE" sz="1200" i="1" dirty="0" smtClean="0"/>
              <a:t>(</a:t>
            </a:r>
            <a:r>
              <a:rPr lang="de-DE" sz="1200" i="1" dirty="0" err="1" smtClean="0"/>
              <a:t>see</a:t>
            </a:r>
            <a:r>
              <a:rPr lang="de-DE" sz="1200" i="1" dirty="0" smtClean="0"/>
              <a:t> </a:t>
            </a:r>
            <a:r>
              <a:rPr lang="de-DE" sz="1200" i="1" dirty="0" err="1" smtClean="0"/>
              <a:t>remarks</a:t>
            </a:r>
            <a:r>
              <a:rPr lang="de-DE" sz="1200" i="1" dirty="0" smtClean="0"/>
              <a:t> in </a:t>
            </a:r>
            <a:r>
              <a:rPr lang="de-DE" sz="1200" i="1" dirty="0" err="1" smtClean="0"/>
              <a:t>comments</a:t>
            </a:r>
            <a:r>
              <a:rPr lang="de-DE" sz="1200" i="1" dirty="0" smtClean="0"/>
              <a:t> at </a:t>
            </a:r>
            <a:r>
              <a:rPr lang="de-DE" sz="1200" i="1" dirty="0" err="1" smtClean="0"/>
              <a:t>bottom</a:t>
            </a:r>
            <a:r>
              <a:rPr lang="de-DE" sz="1200" i="1" dirty="0" smtClean="0"/>
              <a:t>)     </a:t>
            </a:r>
            <a:r>
              <a:rPr lang="de-DE" sz="1200" i="1" dirty="0" smtClean="0">
                <a:solidFill>
                  <a:schemeClr val="bg1">
                    <a:lumMod val="50000"/>
                  </a:schemeClr>
                </a:solidFill>
              </a:rPr>
              <a:t> </a:t>
            </a:r>
          </a:p>
          <a:p>
            <a:pPr marL="342900" indent="-342900">
              <a:buFont typeface="Arial" panose="020B0604020202020204" pitchFamily="34" charset="0"/>
              <a:buChar char="•"/>
            </a:pPr>
            <a:r>
              <a:rPr lang="de-DE" sz="1200" i="1" dirty="0" err="1" smtClean="0">
                <a:solidFill>
                  <a:schemeClr val="bg1">
                    <a:lumMod val="50000"/>
                  </a:schemeClr>
                </a:solidFill>
              </a:rPr>
              <a:t>Alternatively</a:t>
            </a:r>
            <a:r>
              <a:rPr lang="de-DE" sz="1200" i="1" dirty="0" smtClean="0">
                <a:solidFill>
                  <a:schemeClr val="bg1">
                    <a:lumMod val="50000"/>
                  </a:schemeClr>
                </a:solidFill>
              </a:rPr>
              <a:t> </a:t>
            </a:r>
            <a:r>
              <a:rPr lang="de-DE" sz="1200" i="1" dirty="0" err="1" smtClean="0">
                <a:solidFill>
                  <a:schemeClr val="bg1">
                    <a:lumMod val="50000"/>
                  </a:schemeClr>
                </a:solidFill>
              </a:rPr>
              <a:t>there</a:t>
            </a:r>
            <a:r>
              <a:rPr lang="de-DE" sz="1200" i="1" dirty="0" smtClean="0">
                <a:solidFill>
                  <a:schemeClr val="bg1">
                    <a:lumMod val="50000"/>
                  </a:schemeClr>
                </a:solidFill>
              </a:rPr>
              <a:t> </a:t>
            </a:r>
            <a:r>
              <a:rPr lang="de-DE" sz="1200" i="1" dirty="0" err="1" smtClean="0">
                <a:solidFill>
                  <a:schemeClr val="bg1">
                    <a:lumMod val="50000"/>
                  </a:schemeClr>
                </a:solidFill>
              </a:rPr>
              <a:t>is</a:t>
            </a:r>
            <a:r>
              <a:rPr lang="de-DE" sz="1200" i="1" dirty="0" smtClean="0">
                <a:solidFill>
                  <a:schemeClr val="bg1">
                    <a:lumMod val="50000"/>
                  </a:schemeClr>
                </a:solidFill>
              </a:rPr>
              <a:t> a </a:t>
            </a:r>
            <a:r>
              <a:rPr lang="de-DE" sz="1200" i="1" dirty="0" err="1" smtClean="0">
                <a:solidFill>
                  <a:schemeClr val="bg1">
                    <a:lumMod val="50000"/>
                  </a:schemeClr>
                </a:solidFill>
              </a:rPr>
              <a:t>conversion</a:t>
            </a:r>
            <a:r>
              <a:rPr lang="de-DE" sz="1200" i="1" dirty="0" smtClean="0">
                <a:solidFill>
                  <a:schemeClr val="bg1">
                    <a:lumMod val="50000"/>
                  </a:schemeClr>
                </a:solidFill>
              </a:rPr>
              <a:t> via kcal </a:t>
            </a:r>
            <a:r>
              <a:rPr lang="de-DE" sz="1200" i="1" dirty="0" err="1" smtClean="0">
                <a:solidFill>
                  <a:schemeClr val="bg1">
                    <a:lumMod val="50000"/>
                  </a:schemeClr>
                </a:solidFill>
              </a:rPr>
              <a:t>from</a:t>
            </a:r>
            <a:r>
              <a:rPr lang="de-DE" sz="1200" i="1" dirty="0" smtClean="0">
                <a:solidFill>
                  <a:schemeClr val="bg1">
                    <a:lumMod val="50000"/>
                  </a:schemeClr>
                </a:solidFill>
              </a:rPr>
              <a:t> </a:t>
            </a:r>
            <a:r>
              <a:rPr lang="de-DE" sz="1200" i="1" dirty="0" err="1" smtClean="0">
                <a:solidFill>
                  <a:schemeClr val="bg1">
                    <a:lumMod val="50000"/>
                  </a:schemeClr>
                </a:solidFill>
              </a:rPr>
              <a:t>fat&amp;protein</a:t>
            </a:r>
            <a:r>
              <a:rPr lang="de-DE" sz="1200" i="1" dirty="0" smtClean="0">
                <a:solidFill>
                  <a:schemeClr val="bg1">
                    <a:lumMod val="50000"/>
                  </a:schemeClr>
                </a:solidFill>
              </a:rPr>
              <a:t> (</a:t>
            </a:r>
            <a:r>
              <a:rPr lang="de-DE" sz="1200" i="1" dirty="0" err="1" smtClean="0">
                <a:solidFill>
                  <a:schemeClr val="bg1">
                    <a:lumMod val="50000"/>
                  </a:schemeClr>
                </a:solidFill>
              </a:rPr>
              <a:t>see</a:t>
            </a:r>
            <a:r>
              <a:rPr lang="de-DE" sz="1200" i="1" dirty="0" smtClean="0">
                <a:solidFill>
                  <a:schemeClr val="bg1">
                    <a:lumMod val="50000"/>
                  </a:schemeClr>
                </a:solidFill>
              </a:rPr>
              <a:t> </a:t>
            </a:r>
            <a:r>
              <a:rPr lang="de-DE" sz="1200" i="1" dirty="0" err="1" smtClean="0">
                <a:solidFill>
                  <a:schemeClr val="bg1">
                    <a:lumMod val="50000"/>
                  </a:schemeClr>
                </a:solidFill>
              </a:rPr>
              <a:t>next</a:t>
            </a:r>
            <a:r>
              <a:rPr lang="de-DE" sz="1200" i="1" dirty="0" smtClean="0">
                <a:solidFill>
                  <a:schemeClr val="bg1">
                    <a:lumMod val="50000"/>
                  </a:schemeClr>
                </a:solidFill>
              </a:rPr>
              <a:t> </a:t>
            </a:r>
            <a:r>
              <a:rPr lang="de-DE" sz="1200" i="1" dirty="0" err="1" smtClean="0">
                <a:solidFill>
                  <a:schemeClr val="bg1">
                    <a:lumMod val="50000"/>
                  </a:schemeClr>
                </a:solidFill>
              </a:rPr>
              <a:t>page</a:t>
            </a:r>
            <a:r>
              <a:rPr lang="de-DE" sz="1200" i="1" dirty="0" smtClean="0">
                <a:solidFill>
                  <a:schemeClr val="bg1">
                    <a:lumMod val="50000"/>
                  </a:schemeClr>
                </a:solidFill>
              </a:rPr>
              <a:t>)</a:t>
            </a:r>
          </a:p>
          <a:p>
            <a:r>
              <a:rPr lang="de-DE" sz="1200" b="0" dirty="0" err="1" smtClean="0">
                <a:solidFill>
                  <a:srgbClr val="0070C0"/>
                </a:solidFill>
              </a:rPr>
              <a:t>Notably</a:t>
            </a:r>
            <a:r>
              <a:rPr lang="de-DE" sz="1200" b="0" baseline="0" dirty="0" smtClean="0">
                <a:solidFill>
                  <a:srgbClr val="0070C0"/>
                </a:solidFill>
              </a:rPr>
              <a:t> </a:t>
            </a:r>
            <a:r>
              <a:rPr lang="de-DE" sz="1200" b="0" u="sng" baseline="0" dirty="0" smtClean="0">
                <a:solidFill>
                  <a:srgbClr val="0070C0"/>
                </a:solidFill>
              </a:rPr>
              <a:t>iOS Loop </a:t>
            </a:r>
            <a:r>
              <a:rPr lang="de-DE" sz="1200" b="0" baseline="0" dirty="0" err="1" smtClean="0">
                <a:solidFill>
                  <a:srgbClr val="0070C0"/>
                </a:solidFill>
              </a:rPr>
              <a:t>systems</a:t>
            </a:r>
            <a:r>
              <a:rPr lang="de-DE" sz="1200" b="0" baseline="0" dirty="0" smtClean="0">
                <a:solidFill>
                  <a:srgbClr val="0070C0"/>
                </a:solidFill>
              </a:rPr>
              <a:t> also </a:t>
            </a:r>
            <a:r>
              <a:rPr lang="de-DE" sz="1200" b="0" baseline="0" dirty="0" err="1" smtClean="0">
                <a:solidFill>
                  <a:srgbClr val="0070C0"/>
                </a:solidFill>
              </a:rPr>
              <a:t>require</a:t>
            </a:r>
            <a:r>
              <a:rPr lang="de-DE" sz="1200" b="0" baseline="0" dirty="0" smtClean="0">
                <a:solidFill>
                  <a:srgbClr val="0070C0"/>
                </a:solidFill>
              </a:rPr>
              <a:t> </a:t>
            </a:r>
            <a:r>
              <a:rPr lang="de-DE" sz="1200" b="0" baseline="0" dirty="0" err="1" smtClean="0">
                <a:solidFill>
                  <a:srgbClr val="0070C0"/>
                </a:solidFill>
              </a:rPr>
              <a:t>details</a:t>
            </a:r>
            <a:r>
              <a:rPr lang="de-DE" sz="1200" b="0" baseline="0" dirty="0" smtClean="0">
                <a:solidFill>
                  <a:srgbClr val="0070C0"/>
                </a:solidFill>
              </a:rPr>
              <a:t> </a:t>
            </a:r>
            <a:r>
              <a:rPr lang="de-DE" sz="1200" b="0" baseline="0" dirty="0" err="1" smtClean="0">
                <a:solidFill>
                  <a:srgbClr val="0070C0"/>
                </a:solidFill>
              </a:rPr>
              <a:t>about</a:t>
            </a:r>
            <a:r>
              <a:rPr lang="de-DE" sz="1200" b="0" baseline="0" dirty="0" smtClean="0">
                <a:solidFill>
                  <a:srgbClr val="0070C0"/>
                </a:solidFill>
              </a:rPr>
              <a:t> </a:t>
            </a:r>
            <a:r>
              <a:rPr lang="de-DE" sz="1200" b="1" baseline="0" dirty="0" err="1" smtClean="0">
                <a:solidFill>
                  <a:srgbClr val="0070C0"/>
                </a:solidFill>
              </a:rPr>
              <a:t>absorption</a:t>
            </a:r>
            <a:r>
              <a:rPr lang="de-DE" sz="1200" b="1" baseline="0" dirty="0" smtClean="0">
                <a:solidFill>
                  <a:srgbClr val="0070C0"/>
                </a:solidFill>
              </a:rPr>
              <a:t> </a:t>
            </a:r>
            <a:r>
              <a:rPr lang="de-DE" sz="1200" b="1" baseline="0" dirty="0" err="1" smtClean="0">
                <a:solidFill>
                  <a:srgbClr val="0070C0"/>
                </a:solidFill>
              </a:rPr>
              <a:t>times</a:t>
            </a:r>
            <a:r>
              <a:rPr lang="de-DE" sz="1200" b="1" baseline="0" dirty="0" smtClean="0">
                <a:solidFill>
                  <a:srgbClr val="0070C0"/>
                </a:solidFill>
              </a:rPr>
              <a:t>. </a:t>
            </a:r>
            <a:r>
              <a:rPr lang="de-DE" sz="1200" dirty="0" smtClean="0"/>
              <a:t>These </a:t>
            </a:r>
            <a:r>
              <a:rPr lang="de-DE" sz="1200" dirty="0" err="1" smtClean="0"/>
              <a:t>are</a:t>
            </a:r>
            <a:r>
              <a:rPr lang="de-DE" sz="1200" dirty="0" smtClean="0"/>
              <a:t> </a:t>
            </a:r>
            <a:r>
              <a:rPr lang="de-DE" sz="1200" dirty="0" err="1" smtClean="0"/>
              <a:t>derived</a:t>
            </a:r>
            <a:r>
              <a:rPr lang="de-DE" sz="1200" dirty="0" smtClean="0"/>
              <a:t> </a:t>
            </a:r>
            <a:r>
              <a:rPr lang="de-DE" sz="1200" dirty="0" err="1" smtClean="0"/>
              <a:t>for</a:t>
            </a:r>
            <a:r>
              <a:rPr lang="de-DE" sz="1200" dirty="0" smtClean="0"/>
              <a:t> </a:t>
            </a:r>
            <a:r>
              <a:rPr lang="de-DE" sz="1200" dirty="0" err="1" smtClean="0"/>
              <a:t>the</a:t>
            </a:r>
            <a:r>
              <a:rPr lang="de-DE" sz="1200" dirty="0" smtClean="0"/>
              <a:t> e-</a:t>
            </a:r>
            <a:r>
              <a:rPr lang="de-DE" sz="1200" dirty="0" err="1" smtClean="0"/>
              <a:t>Carbs</a:t>
            </a:r>
            <a:r>
              <a:rPr lang="de-DE" sz="1200" dirty="0" smtClean="0"/>
              <a:t> </a:t>
            </a:r>
            <a:r>
              <a:rPr lang="de-DE" sz="1200" dirty="0" err="1" smtClean="0"/>
              <a:t>by</a:t>
            </a:r>
            <a:r>
              <a:rPr lang="de-DE" sz="1200" dirty="0" smtClean="0"/>
              <a:t> </a:t>
            </a:r>
            <a:r>
              <a:rPr lang="de-DE" sz="1200" dirty="0" err="1" smtClean="0"/>
              <a:t>major</a:t>
            </a:r>
            <a:r>
              <a:rPr lang="de-DE" sz="1200" dirty="0" smtClean="0"/>
              <a:t> </a:t>
            </a:r>
            <a:r>
              <a:rPr lang="de-DE" sz="1200" dirty="0" err="1" smtClean="0"/>
              <a:t>food</a:t>
            </a:r>
            <a:r>
              <a:rPr lang="de-DE" sz="1200" dirty="0" smtClean="0"/>
              <a:t> </a:t>
            </a:r>
            <a:r>
              <a:rPr lang="de-DE" sz="1200" dirty="0" err="1" smtClean="0"/>
              <a:t>component</a:t>
            </a:r>
            <a:r>
              <a:rPr lang="de-DE" sz="1200" dirty="0" smtClean="0"/>
              <a:t>, and </a:t>
            </a:r>
            <a:r>
              <a:rPr lang="de-DE" sz="1200" dirty="0" err="1" smtClean="0"/>
              <a:t>considering</a:t>
            </a:r>
            <a:r>
              <a:rPr lang="de-DE" sz="1200" dirty="0" smtClean="0"/>
              <a:t>:</a:t>
            </a:r>
            <a:endParaRPr lang="de-DE" sz="1200" b="0" baseline="0" dirty="0" smtClean="0">
              <a:solidFill>
                <a:srgbClr val="0070C0"/>
              </a:solidFill>
            </a:endParaRPr>
          </a:p>
          <a:p>
            <a:pPr lvl="3"/>
            <a:r>
              <a:rPr lang="de-DE" sz="1200" dirty="0" smtClean="0"/>
              <a:t>Limited total </a:t>
            </a:r>
            <a:r>
              <a:rPr lang="de-DE" sz="1200" dirty="0" err="1" smtClean="0"/>
              <a:t>absorption</a:t>
            </a:r>
            <a:r>
              <a:rPr lang="de-DE" sz="1200" dirty="0" smtClean="0"/>
              <a:t> </a:t>
            </a:r>
            <a:r>
              <a:rPr lang="de-DE" sz="1200" dirty="0" err="1" smtClean="0"/>
              <a:t>capacity</a:t>
            </a:r>
            <a:r>
              <a:rPr lang="de-DE" sz="1200" dirty="0" smtClean="0"/>
              <a:t> (~ 30g/h)</a:t>
            </a:r>
          </a:p>
          <a:p>
            <a:pPr lvl="3"/>
            <a:r>
              <a:rPr lang="de-DE" sz="1200" dirty="0" smtClean="0"/>
              <a:t>Absorption </a:t>
            </a:r>
            <a:r>
              <a:rPr lang="de-DE" sz="1200" dirty="0" err="1" smtClean="0"/>
              <a:t>is</a:t>
            </a:r>
            <a:r>
              <a:rPr lang="de-DE" sz="1200" dirty="0" smtClean="0"/>
              <a:t> </a:t>
            </a:r>
            <a:r>
              <a:rPr lang="de-DE" sz="1200" dirty="0" err="1" smtClean="0"/>
              <a:t>slowed</a:t>
            </a:r>
            <a:r>
              <a:rPr lang="de-DE" sz="1200" dirty="0" smtClean="0"/>
              <a:t> </a:t>
            </a:r>
            <a:r>
              <a:rPr lang="de-DE" sz="1200" dirty="0" err="1" smtClean="0"/>
              <a:t>by</a:t>
            </a:r>
            <a:r>
              <a:rPr lang="de-DE" sz="1200" dirty="0" smtClean="0"/>
              <a:t> </a:t>
            </a:r>
            <a:r>
              <a:rPr lang="de-DE" sz="1200" dirty="0" err="1" smtClean="0"/>
              <a:t>fibre</a:t>
            </a:r>
            <a:r>
              <a:rPr lang="de-DE" sz="1200" dirty="0" smtClean="0"/>
              <a:t> </a:t>
            </a:r>
          </a:p>
          <a:p>
            <a:pPr lvl="3"/>
            <a:r>
              <a:rPr lang="de-DE" sz="1200" dirty="0" smtClean="0"/>
              <a:t>Absorption </a:t>
            </a:r>
            <a:r>
              <a:rPr lang="de-DE" sz="1200" dirty="0" err="1" smtClean="0"/>
              <a:t>is</a:t>
            </a:r>
            <a:r>
              <a:rPr lang="de-DE" sz="1200" dirty="0" smtClean="0"/>
              <a:t> </a:t>
            </a:r>
            <a:r>
              <a:rPr lang="de-DE" sz="1200" dirty="0" err="1" smtClean="0"/>
              <a:t>slowed</a:t>
            </a:r>
            <a:r>
              <a:rPr lang="de-DE" sz="1200" dirty="0" smtClean="0"/>
              <a:t> </a:t>
            </a:r>
            <a:r>
              <a:rPr lang="de-DE" sz="1200" dirty="0" err="1" smtClean="0"/>
              <a:t>by</a:t>
            </a:r>
            <a:r>
              <a:rPr lang="de-DE" sz="1200" dirty="0" smtClean="0"/>
              <a:t> </a:t>
            </a:r>
            <a:r>
              <a:rPr lang="de-DE" sz="1200" dirty="0" err="1" smtClean="0"/>
              <a:t>fat</a:t>
            </a:r>
            <a:r>
              <a:rPr lang="de-DE" sz="1200" dirty="0" smtClean="0"/>
              <a:t> .   </a:t>
            </a:r>
          </a:p>
          <a:p>
            <a:pPr lvl="1"/>
            <a:r>
              <a:rPr lang="de-DE" sz="1200" dirty="0" smtClean="0"/>
              <a:t>3 </a:t>
            </a:r>
            <a:r>
              <a:rPr lang="de-DE" sz="1200" dirty="0" err="1" smtClean="0"/>
              <a:t>pages</a:t>
            </a:r>
            <a:r>
              <a:rPr lang="de-DE" sz="1200" dirty="0" smtClean="0"/>
              <a:t> </a:t>
            </a:r>
            <a:r>
              <a:rPr lang="de-DE" sz="1200" dirty="0" err="1" smtClean="0"/>
              <a:t>later</a:t>
            </a:r>
            <a:r>
              <a:rPr lang="de-DE" sz="1200" dirty="0" smtClean="0"/>
              <a:t> </a:t>
            </a:r>
            <a:r>
              <a:rPr lang="de-DE" sz="1200" dirty="0" err="1" smtClean="0"/>
              <a:t>we</a:t>
            </a:r>
            <a:r>
              <a:rPr lang="de-DE" sz="1200" dirty="0" smtClean="0"/>
              <a:t> will </a:t>
            </a:r>
            <a:r>
              <a:rPr lang="de-DE" sz="1200" dirty="0" err="1" smtClean="0"/>
              <a:t>look</a:t>
            </a:r>
            <a:r>
              <a:rPr lang="de-DE" sz="1200" dirty="0" smtClean="0"/>
              <a:t> </a:t>
            </a:r>
            <a:r>
              <a:rPr lang="de-DE" sz="1200" dirty="0" err="1" smtClean="0"/>
              <a:t>into</a:t>
            </a:r>
            <a:r>
              <a:rPr lang="de-DE" sz="1200" dirty="0" smtClean="0"/>
              <a:t> </a:t>
            </a:r>
            <a:r>
              <a:rPr lang="de-DE" sz="1200" dirty="0" err="1" smtClean="0"/>
              <a:t>this</a:t>
            </a:r>
            <a:r>
              <a:rPr lang="de-DE" sz="1200" dirty="0" smtClean="0"/>
              <a:t> in </a:t>
            </a:r>
            <a:r>
              <a:rPr lang="de-DE" sz="1200" dirty="0" err="1" smtClean="0"/>
              <a:t>more</a:t>
            </a:r>
            <a:r>
              <a:rPr lang="de-DE" sz="1200" dirty="0" smtClean="0"/>
              <a:t> </a:t>
            </a:r>
            <a:r>
              <a:rPr lang="de-DE" sz="1200" dirty="0" err="1" smtClean="0"/>
              <a:t>detail</a:t>
            </a:r>
            <a:r>
              <a:rPr lang="de-DE" sz="1200" dirty="0" smtClean="0"/>
              <a:t>.</a:t>
            </a:r>
          </a:p>
          <a:p>
            <a:pPr lvl="0"/>
            <a:r>
              <a:rPr lang="de-DE" sz="1200" dirty="0" err="1" smtClean="0"/>
              <a:t>Carb</a:t>
            </a:r>
            <a:r>
              <a:rPr lang="de-DE" sz="1200" dirty="0" smtClean="0"/>
              <a:t> and e-</a:t>
            </a:r>
            <a:r>
              <a:rPr lang="de-DE" sz="1200" dirty="0" err="1" smtClean="0"/>
              <a:t>Carb</a:t>
            </a:r>
            <a:r>
              <a:rPr lang="de-DE" sz="1200" dirty="0" smtClean="0"/>
              <a:t> </a:t>
            </a:r>
            <a:r>
              <a:rPr lang="de-DE" sz="1200" b="1" dirty="0" err="1" smtClean="0">
                <a:solidFill>
                  <a:srgbClr val="0070C0"/>
                </a:solidFill>
              </a:rPr>
              <a:t>entries</a:t>
            </a:r>
            <a:r>
              <a:rPr lang="de-DE" sz="1200" dirty="0" smtClean="0"/>
              <a:t> (</a:t>
            </a:r>
            <a:r>
              <a:rPr lang="de-DE" sz="1200" dirty="0" err="1" smtClean="0"/>
              <a:t>amounts</a:t>
            </a:r>
            <a:r>
              <a:rPr lang="de-DE" sz="1200" dirty="0" smtClean="0"/>
              <a:t> and </a:t>
            </a:r>
            <a:r>
              <a:rPr lang="de-DE" sz="1200" dirty="0" err="1" smtClean="0"/>
              <a:t>absorption</a:t>
            </a:r>
            <a:r>
              <a:rPr lang="de-DE" sz="1200" dirty="0" smtClean="0"/>
              <a:t> time </a:t>
            </a:r>
            <a:r>
              <a:rPr lang="de-DE" sz="1200" dirty="0" err="1" smtClean="0"/>
              <a:t>info</a:t>
            </a:r>
            <a:r>
              <a:rPr lang="de-DE" sz="1200" dirty="0" smtClean="0"/>
              <a:t>) </a:t>
            </a:r>
            <a:r>
              <a:rPr lang="de-DE" sz="1200" dirty="0" err="1" smtClean="0"/>
              <a:t>can</a:t>
            </a:r>
            <a:r>
              <a:rPr lang="de-DE" sz="1200" dirty="0" smtClean="0"/>
              <a:t> also </a:t>
            </a:r>
            <a:r>
              <a:rPr lang="de-DE" sz="1200" dirty="0" err="1" smtClean="0"/>
              <a:t>be</a:t>
            </a:r>
            <a:r>
              <a:rPr lang="de-DE" sz="1200" dirty="0" smtClean="0"/>
              <a:t> </a:t>
            </a:r>
            <a:r>
              <a:rPr lang="de-DE" sz="1200" u="sng" dirty="0" err="1" smtClean="0"/>
              <a:t>partially</a:t>
            </a:r>
            <a:r>
              <a:rPr lang="de-DE" sz="1200" u="sng" dirty="0" smtClean="0"/>
              <a:t> </a:t>
            </a:r>
            <a:r>
              <a:rPr lang="de-DE" sz="1200" u="sng" dirty="0" err="1" smtClean="0"/>
              <a:t>automated</a:t>
            </a:r>
            <a:r>
              <a:rPr lang="de-DE" sz="1200" u="sng" dirty="0" smtClean="0"/>
              <a:t> and </a:t>
            </a:r>
            <a:r>
              <a:rPr lang="de-DE" sz="1200" u="sng" dirty="0" err="1" smtClean="0"/>
              <a:t>connected</a:t>
            </a:r>
            <a:r>
              <a:rPr lang="de-DE" sz="1200" u="sng" dirty="0" smtClean="0"/>
              <a:t> </a:t>
            </a:r>
            <a:r>
              <a:rPr lang="de-DE" sz="1200" u="sng" dirty="0" err="1" smtClean="0"/>
              <a:t>to</a:t>
            </a:r>
            <a:r>
              <a:rPr lang="de-DE" sz="1200" u="sng" dirty="0" smtClean="0"/>
              <a:t> </a:t>
            </a:r>
            <a:r>
              <a:rPr lang="de-DE" sz="1200" u="sng" dirty="0" err="1" smtClean="0"/>
              <a:t>food</a:t>
            </a:r>
            <a:r>
              <a:rPr lang="de-DE" sz="1200" u="sng" dirty="0" smtClean="0"/>
              <a:t> </a:t>
            </a:r>
            <a:r>
              <a:rPr lang="de-DE" sz="1200" u="sng" dirty="0" err="1" smtClean="0"/>
              <a:t>databases</a:t>
            </a:r>
            <a:r>
              <a:rPr lang="de-DE" sz="1200" u="sng" dirty="0" smtClean="0"/>
              <a:t> </a:t>
            </a:r>
            <a:r>
              <a:rPr lang="de-DE" sz="1200" dirty="0" smtClean="0"/>
              <a:t>like </a:t>
            </a:r>
            <a:r>
              <a:rPr lang="de-DE" sz="1200" dirty="0" err="1" smtClean="0"/>
              <a:t>Sugarmate</a:t>
            </a:r>
            <a:r>
              <a:rPr lang="de-DE" sz="1200" dirty="0" smtClean="0"/>
              <a:t>. (As </a:t>
            </a:r>
            <a:r>
              <a:rPr lang="de-DE" sz="1200" dirty="0" err="1" smtClean="0"/>
              <a:t>we</a:t>
            </a:r>
            <a:r>
              <a:rPr lang="de-DE" sz="1200" dirty="0" smtClean="0"/>
              <a:t> will </a:t>
            </a:r>
            <a:r>
              <a:rPr lang="de-DE" sz="1200" dirty="0" err="1" smtClean="0"/>
              <a:t>discuss</a:t>
            </a:r>
            <a:r>
              <a:rPr lang="de-DE" sz="1200" dirty="0" smtClean="0"/>
              <a:t> in </a:t>
            </a:r>
            <a:r>
              <a:rPr lang="de-DE" sz="1200" dirty="0" err="1" smtClean="0"/>
              <a:t>the</a:t>
            </a:r>
            <a:r>
              <a:rPr lang="de-DE" sz="1200" dirty="0" smtClean="0"/>
              <a:t> last </a:t>
            </a:r>
            <a:r>
              <a:rPr lang="de-DE" sz="1200" dirty="0" err="1" smtClean="0"/>
              <a:t>chapter</a:t>
            </a:r>
            <a:r>
              <a:rPr lang="de-DE" sz="1200" dirty="0" smtClean="0"/>
              <a:t>, </a:t>
            </a:r>
            <a:r>
              <a:rPr lang="de-DE" sz="1200" dirty="0" err="1" smtClean="0"/>
              <a:t>detailing</a:t>
            </a:r>
            <a:r>
              <a:rPr lang="de-DE" sz="1200" dirty="0" smtClean="0"/>
              <a:t> </a:t>
            </a:r>
            <a:r>
              <a:rPr lang="de-DE" sz="1200" dirty="0" err="1" smtClean="0"/>
              <a:t>the</a:t>
            </a:r>
            <a:r>
              <a:rPr lang="de-DE" sz="1200" dirty="0" smtClean="0"/>
              <a:t> </a:t>
            </a:r>
            <a:r>
              <a:rPr lang="de-DE" sz="1200" dirty="0" err="1" smtClean="0"/>
              <a:t>eCarbs</a:t>
            </a:r>
            <a:r>
              <a:rPr lang="de-DE" sz="1200" dirty="0" smtClean="0"/>
              <a:t> </a:t>
            </a:r>
            <a:r>
              <a:rPr lang="de-DE" sz="1200" dirty="0" err="1" smtClean="0"/>
              <a:t>carefully</a:t>
            </a:r>
            <a:r>
              <a:rPr lang="de-DE" sz="1200" dirty="0" smtClean="0"/>
              <a:t> </a:t>
            </a:r>
            <a:r>
              <a:rPr lang="de-DE" sz="1200" dirty="0" err="1" smtClean="0"/>
              <a:t>is</a:t>
            </a:r>
            <a:r>
              <a:rPr lang="de-DE" sz="1200" dirty="0" smtClean="0"/>
              <a:t> not </a:t>
            </a:r>
            <a:r>
              <a:rPr lang="de-DE" sz="1200" dirty="0" err="1" smtClean="0"/>
              <a:t>necessary</a:t>
            </a:r>
            <a:r>
              <a:rPr lang="de-DE" sz="1200" dirty="0" smtClean="0"/>
              <a:t> </a:t>
            </a:r>
            <a:r>
              <a:rPr lang="de-DE" sz="1200" dirty="0" err="1" smtClean="0"/>
              <a:t>with</a:t>
            </a:r>
            <a:r>
              <a:rPr lang="de-DE" sz="1200" dirty="0" smtClean="0"/>
              <a:t> </a:t>
            </a:r>
            <a:r>
              <a:rPr lang="de-DE" sz="1200" dirty="0" err="1" smtClean="0"/>
              <a:t>oref</a:t>
            </a:r>
            <a:r>
              <a:rPr lang="de-DE" sz="1200" dirty="0" smtClean="0"/>
              <a:t>(1) </a:t>
            </a:r>
            <a:r>
              <a:rPr lang="de-DE" sz="1200" dirty="0" err="1" smtClean="0"/>
              <a:t>systems</a:t>
            </a:r>
            <a:r>
              <a:rPr lang="de-DE" sz="1200" dirty="0" smtClean="0"/>
              <a:t>). </a:t>
            </a:r>
            <a:endParaRPr lang="de-DE" sz="1200" i="0" baseline="0" dirty="0"/>
          </a:p>
          <a:p>
            <a:pPr marL="0" indent="0">
              <a:buFontTx/>
              <a:buNone/>
            </a:pPr>
            <a:r>
              <a:rPr lang="de-DE" sz="1200" i="0" baseline="0" dirty="0"/>
              <a:t>------------------</a:t>
            </a:r>
          </a:p>
          <a:p>
            <a:pPr marL="0" indent="0">
              <a:buFont typeface="Arial" panose="020B0604020202020204" pitchFamily="34" charset="0"/>
              <a:buNone/>
            </a:pPr>
            <a:r>
              <a:rPr lang="de-DE" sz="1200" i="0" baseline="0" dirty="0" smtClean="0"/>
              <a:t>*) </a:t>
            </a:r>
            <a:r>
              <a:rPr lang="de-DE" sz="1200" i="0" baseline="0" dirty="0" err="1" smtClean="0"/>
              <a:t>Rule</a:t>
            </a:r>
            <a:r>
              <a:rPr lang="de-DE" sz="1200" i="0" baseline="0" dirty="0" smtClean="0"/>
              <a:t> </a:t>
            </a:r>
            <a:r>
              <a:rPr lang="de-DE" sz="1200" i="0" baseline="0" dirty="0" err="1" smtClean="0"/>
              <a:t>of</a:t>
            </a:r>
            <a:r>
              <a:rPr lang="de-DE" sz="1200" i="0" baseline="0" dirty="0" smtClean="0"/>
              <a:t> </a:t>
            </a:r>
            <a:r>
              <a:rPr lang="de-DE" sz="1200" i="0" baseline="0" dirty="0" err="1" smtClean="0"/>
              <a:t>thumb</a:t>
            </a:r>
            <a:r>
              <a:rPr lang="de-DE" sz="1200" i="0" baseline="0" dirty="0" smtClean="0"/>
              <a:t>, 75-80% lost, </a:t>
            </a:r>
            <a:r>
              <a:rPr lang="de-DE" sz="1200" i="0" baseline="0" dirty="0" err="1" smtClean="0"/>
              <a:t>this</a:t>
            </a:r>
            <a:r>
              <a:rPr lang="de-DE" sz="1200" i="0" baseline="0" dirty="0" smtClean="0"/>
              <a:t> </a:t>
            </a:r>
            <a:r>
              <a:rPr lang="de-DE" sz="1200" i="0" baseline="0" dirty="0" err="1" smtClean="0"/>
              <a:t>is</a:t>
            </a:r>
            <a:r>
              <a:rPr lang="de-DE" sz="1200" i="0" baseline="0" dirty="0" smtClean="0"/>
              <a:t> </a:t>
            </a:r>
            <a:r>
              <a:rPr lang="de-DE" sz="1200" i="0" baseline="0" dirty="0" err="1" smtClean="0"/>
              <a:t>about</a:t>
            </a:r>
            <a:r>
              <a:rPr lang="de-DE" sz="1200" i="0" baseline="0" dirty="0" smtClean="0"/>
              <a:t> 3 </a:t>
            </a:r>
            <a:r>
              <a:rPr lang="de-DE" sz="1200" i="0" baseline="0" dirty="0" err="1" smtClean="0"/>
              <a:t>hours</a:t>
            </a:r>
            <a:r>
              <a:rPr lang="de-DE" sz="1200" i="0" baseline="0" dirty="0" smtClean="0"/>
              <a:t> after </a:t>
            </a:r>
            <a:r>
              <a:rPr lang="de-DE" sz="1200" i="0" baseline="0" dirty="0" err="1" smtClean="0"/>
              <a:t>bolus</a:t>
            </a:r>
            <a:r>
              <a:rPr lang="de-DE" sz="1200" i="0" baseline="0" dirty="0" smtClean="0"/>
              <a:t> </a:t>
            </a:r>
            <a:r>
              <a:rPr lang="de-DE" sz="1200" i="0" baseline="0" dirty="0" err="1" smtClean="0"/>
              <a:t>for</a:t>
            </a:r>
            <a:r>
              <a:rPr lang="de-DE" sz="1200" i="0" baseline="0" dirty="0" smtClean="0"/>
              <a:t> </a:t>
            </a:r>
            <a:r>
              <a:rPr lang="de-DE" sz="1200" i="0" baseline="0" dirty="0" err="1" smtClean="0"/>
              <a:t>Humalog</a:t>
            </a:r>
            <a:r>
              <a:rPr lang="de-DE" sz="1200" i="0" baseline="0" dirty="0" smtClean="0"/>
              <a:t>; </a:t>
            </a:r>
            <a:r>
              <a:rPr lang="de-DE" sz="1200" i="0" baseline="0" dirty="0" err="1" smtClean="0"/>
              <a:t>or</a:t>
            </a:r>
            <a:r>
              <a:rPr lang="de-DE" sz="1200" i="0" baseline="0" dirty="0" smtClean="0"/>
              <a:t> 2.5 </a:t>
            </a:r>
            <a:r>
              <a:rPr lang="de-DE" sz="1200" i="0" baseline="0" dirty="0" err="1" smtClean="0"/>
              <a:t>hours</a:t>
            </a:r>
            <a:r>
              <a:rPr lang="de-DE" sz="1200" i="0" baseline="0" dirty="0" smtClean="0"/>
              <a:t> </a:t>
            </a:r>
            <a:r>
              <a:rPr lang="de-DE" sz="1200" i="0" baseline="0" dirty="0" err="1" smtClean="0"/>
              <a:t>for</a:t>
            </a:r>
            <a:r>
              <a:rPr lang="de-DE" sz="1200" i="0" baseline="0" dirty="0" smtClean="0"/>
              <a:t> </a:t>
            </a:r>
            <a:r>
              <a:rPr lang="de-DE" sz="1200" i="0" baseline="0" dirty="0" err="1" smtClean="0"/>
              <a:t>Fiasp</a:t>
            </a:r>
            <a:r>
              <a:rPr lang="de-DE" sz="1200" i="0" baseline="0" dirty="0" smtClean="0"/>
              <a:t> </a:t>
            </a:r>
            <a:r>
              <a:rPr lang="de-DE" sz="1200" i="0" baseline="0" dirty="0" err="1" smtClean="0"/>
              <a:t>or</a:t>
            </a:r>
            <a:r>
              <a:rPr lang="de-DE" sz="1200" i="0" baseline="0" dirty="0" smtClean="0"/>
              <a:t> 2 </a:t>
            </a:r>
            <a:r>
              <a:rPr lang="de-DE" sz="1200" i="0" baseline="0" dirty="0" err="1" smtClean="0"/>
              <a:t>hrs</a:t>
            </a:r>
            <a:r>
              <a:rPr lang="de-DE" sz="1200" i="0" baseline="0" dirty="0" smtClean="0"/>
              <a:t> </a:t>
            </a:r>
            <a:r>
              <a:rPr lang="de-DE" sz="1200" i="0" baseline="0" dirty="0" err="1" smtClean="0"/>
              <a:t>with</a:t>
            </a:r>
            <a:r>
              <a:rPr lang="de-DE" sz="1200" i="0" baseline="0" dirty="0" smtClean="0"/>
              <a:t> </a:t>
            </a:r>
            <a:r>
              <a:rPr lang="de-DE" sz="1200" i="0" baseline="0" dirty="0" err="1" smtClean="0"/>
              <a:t>Lyumjev</a:t>
            </a:r>
            <a:r>
              <a:rPr lang="de-DE" sz="1200" i="0" baseline="0" dirty="0" smtClean="0"/>
              <a:t> </a:t>
            </a:r>
          </a:p>
          <a:p>
            <a:pPr marL="0" indent="0">
              <a:buFont typeface="Arial" panose="020B0604020202020204" pitchFamily="34" charset="0"/>
              <a:buNone/>
            </a:pPr>
            <a:r>
              <a:rPr lang="de-DE" sz="1200" i="0" baseline="0" dirty="0" smtClean="0"/>
              <a:t>Food </a:t>
            </a:r>
            <a:r>
              <a:rPr lang="de-DE" sz="1200" i="0" baseline="0" dirty="0" err="1" smtClean="0"/>
              <a:t>databases</a:t>
            </a:r>
            <a:r>
              <a:rPr lang="de-DE" sz="1200" i="0" dirty="0" smtClean="0"/>
              <a:t>: </a:t>
            </a:r>
            <a:r>
              <a:rPr lang="de-DE" sz="1200" u="sng" kern="1200" dirty="0" smtClean="0">
                <a:solidFill>
                  <a:schemeClr val="tx1"/>
                </a:solidFill>
                <a:effectLst/>
                <a:latin typeface="+mn-lt"/>
                <a:ea typeface="+mn-ea"/>
                <a:cs typeface="+mn-cs"/>
                <a:hlinkClick r:id="rId3"/>
              </a:rPr>
              <a:t>https://</a:t>
            </a:r>
            <a:r>
              <a:rPr lang="de-DE" sz="1200" b="1" u="sng" kern="1200" dirty="0" smtClean="0">
                <a:solidFill>
                  <a:schemeClr val="tx1"/>
                </a:solidFill>
                <a:effectLst/>
                <a:latin typeface="+mn-lt"/>
                <a:ea typeface="+mn-ea"/>
                <a:cs typeface="+mn-cs"/>
                <a:hlinkClick r:id="rId3"/>
              </a:rPr>
              <a:t>sugarmate</a:t>
            </a:r>
            <a:r>
              <a:rPr lang="de-DE" sz="1200" u="sng" kern="1200" dirty="0" smtClean="0">
                <a:solidFill>
                  <a:schemeClr val="tx1"/>
                </a:solidFill>
                <a:effectLst/>
                <a:latin typeface="+mn-lt"/>
                <a:ea typeface="+mn-ea"/>
                <a:cs typeface="+mn-cs"/>
                <a:hlinkClick r:id="rId3"/>
              </a:rPr>
              <a:t>.io</a:t>
            </a:r>
            <a:r>
              <a:rPr lang="de-DE" sz="1200" u="none" kern="120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4"/>
              </a:rPr>
              <a:t>Fleisch </a:t>
            </a:r>
            <a:r>
              <a:rPr lang="de-DE" sz="1200" u="sng" kern="1200" dirty="0">
                <a:solidFill>
                  <a:schemeClr val="tx1"/>
                </a:solidFill>
                <a:effectLst/>
                <a:latin typeface="+mn-lt"/>
                <a:ea typeface="+mn-ea"/>
                <a:cs typeface="+mn-cs"/>
                <a:hlinkClick r:id="rId4"/>
              </a:rPr>
              <a:t>- Tierische Produkte - Kalorien </a:t>
            </a:r>
            <a:r>
              <a:rPr lang="de-DE" sz="1200" u="sng" kern="1200" dirty="0" smtClean="0">
                <a:solidFill>
                  <a:schemeClr val="tx1"/>
                </a:solidFill>
                <a:effectLst/>
                <a:latin typeface="+mn-lt"/>
                <a:ea typeface="+mn-ea"/>
                <a:cs typeface="+mn-cs"/>
                <a:hlinkClick r:id="rId4"/>
              </a:rPr>
              <a:t>– </a:t>
            </a:r>
            <a:r>
              <a:rPr lang="de-DE" sz="1200" b="1" u="sng" kern="1200" dirty="0" err="1" smtClean="0">
                <a:solidFill>
                  <a:schemeClr val="tx1"/>
                </a:solidFill>
                <a:effectLst/>
                <a:latin typeface="+mn-lt"/>
                <a:ea typeface="+mn-ea"/>
                <a:cs typeface="+mn-cs"/>
                <a:hlinkClick r:id="rId4"/>
              </a:rPr>
              <a:t>Fddb</a:t>
            </a:r>
            <a:endParaRPr lang="de-DE" sz="1200" b="1" u="sng" kern="1200" dirty="0" smtClean="0">
              <a:solidFill>
                <a:schemeClr val="tx1"/>
              </a:solidFill>
              <a:effectLst/>
              <a:latin typeface="+mn-lt"/>
              <a:ea typeface="+mn-ea"/>
              <a:cs typeface="+mn-cs"/>
            </a:endParaRPr>
          </a:p>
          <a:p>
            <a:pPr marL="0" indent="0">
              <a:buFont typeface="Arial" panose="020B0604020202020204" pitchFamily="34" charset="0"/>
              <a:buNone/>
            </a:pPr>
            <a:r>
              <a:rPr lang="de-DE" sz="1200" b="0" u="sng" kern="1200" dirty="0" smtClean="0">
                <a:solidFill>
                  <a:schemeClr val="tx1"/>
                </a:solidFill>
                <a:effectLst/>
                <a:latin typeface="+mn-lt"/>
                <a:ea typeface="+mn-ea"/>
                <a:cs typeface="+mn-cs"/>
              </a:rPr>
              <a:t>General </a:t>
            </a:r>
            <a:r>
              <a:rPr lang="de-DE" sz="1200" b="0" u="sng" kern="1200" dirty="0" err="1" smtClean="0">
                <a:solidFill>
                  <a:schemeClr val="tx1"/>
                </a:solidFill>
                <a:effectLst/>
                <a:latin typeface="+mn-lt"/>
                <a:ea typeface="+mn-ea"/>
                <a:cs typeface="+mn-cs"/>
              </a:rPr>
              <a:t>overwiew</a:t>
            </a:r>
            <a:r>
              <a:rPr lang="de-DE" sz="1200" b="0" u="sng" kern="1200" dirty="0" smtClean="0">
                <a:solidFill>
                  <a:schemeClr val="tx1"/>
                </a:solidFill>
                <a:effectLst/>
                <a:latin typeface="+mn-lt"/>
                <a:ea typeface="+mn-ea"/>
                <a:cs typeface="+mn-cs"/>
              </a:rPr>
              <a:t>,</a:t>
            </a:r>
            <a:r>
              <a:rPr lang="de-DE" sz="1200" b="0" u="sng" kern="1200" baseline="0" dirty="0" smtClean="0">
                <a:solidFill>
                  <a:schemeClr val="tx1"/>
                </a:solidFill>
                <a:effectLst/>
                <a:latin typeface="+mn-lt"/>
                <a:ea typeface="+mn-ea"/>
                <a:cs typeface="+mn-cs"/>
              </a:rPr>
              <a:t> </a:t>
            </a:r>
            <a:r>
              <a:rPr lang="de-DE" sz="1200" b="0" u="sng" kern="1200" baseline="0" dirty="0" err="1" smtClean="0">
                <a:solidFill>
                  <a:schemeClr val="tx1"/>
                </a:solidFill>
                <a:effectLst/>
                <a:latin typeface="+mn-lt"/>
                <a:ea typeface="+mn-ea"/>
                <a:cs typeface="+mn-cs"/>
              </a:rPr>
              <a:t>effects</a:t>
            </a:r>
            <a:r>
              <a:rPr lang="de-DE" sz="1200" b="0" u="sng" kern="1200" baseline="0" dirty="0" smtClean="0">
                <a:solidFill>
                  <a:schemeClr val="tx1"/>
                </a:solidFill>
                <a:effectLst/>
                <a:latin typeface="+mn-lt"/>
                <a:ea typeface="+mn-ea"/>
                <a:cs typeface="+mn-cs"/>
              </a:rPr>
              <a:t> </a:t>
            </a:r>
            <a:r>
              <a:rPr lang="de-DE" sz="1200" b="0" u="sng" kern="1200" baseline="0" dirty="0" err="1" smtClean="0">
                <a:solidFill>
                  <a:schemeClr val="tx1"/>
                </a:solidFill>
                <a:effectLst/>
                <a:latin typeface="+mn-lt"/>
                <a:ea typeface="+mn-ea"/>
                <a:cs typeface="+mn-cs"/>
              </a:rPr>
              <a:t>from</a:t>
            </a:r>
            <a:r>
              <a:rPr lang="de-DE" sz="1200" b="0" u="sng" kern="1200" baseline="0" dirty="0" smtClean="0">
                <a:solidFill>
                  <a:schemeClr val="tx1"/>
                </a:solidFill>
                <a:effectLst/>
                <a:latin typeface="+mn-lt"/>
                <a:ea typeface="+mn-ea"/>
                <a:cs typeface="+mn-cs"/>
              </a:rPr>
              <a:t> </a:t>
            </a:r>
            <a:r>
              <a:rPr lang="de-DE" sz="1200" b="0" u="sng" kern="1200" baseline="0" dirty="0" err="1" smtClean="0">
                <a:solidFill>
                  <a:schemeClr val="tx1"/>
                </a:solidFill>
                <a:effectLst/>
                <a:latin typeface="+mn-lt"/>
                <a:ea typeface="+mn-ea"/>
                <a:cs typeface="+mn-cs"/>
              </a:rPr>
              <a:t>proteiens</a:t>
            </a:r>
            <a:r>
              <a:rPr lang="de-DE" sz="1200" b="0" u="sng" kern="1200" baseline="0" dirty="0" smtClean="0">
                <a:solidFill>
                  <a:schemeClr val="tx1"/>
                </a:solidFill>
                <a:effectLst/>
                <a:latin typeface="+mn-lt"/>
                <a:ea typeface="+mn-ea"/>
                <a:cs typeface="+mn-cs"/>
              </a:rPr>
              <a:t> and </a:t>
            </a:r>
            <a:r>
              <a:rPr lang="de-DE" sz="1200" b="0" u="sng" kern="1200" baseline="0" dirty="0" err="1" smtClean="0">
                <a:solidFill>
                  <a:schemeClr val="tx1"/>
                </a:solidFill>
                <a:effectLst/>
                <a:latin typeface="+mn-lt"/>
                <a:ea typeface="+mn-ea"/>
                <a:cs typeface="+mn-cs"/>
              </a:rPr>
              <a:t>fats</a:t>
            </a:r>
            <a:r>
              <a:rPr lang="de-DE" sz="1200" b="0" u="sng" kern="1200" baseline="0" dirty="0" smtClean="0">
                <a:solidFill>
                  <a:schemeClr val="tx1"/>
                </a:solidFill>
                <a:effectLst/>
                <a:latin typeface="+mn-lt"/>
                <a:ea typeface="+mn-ea"/>
                <a:cs typeface="+mn-cs"/>
              </a:rPr>
              <a:t>: </a:t>
            </a:r>
            <a:r>
              <a:rPr lang="de-DE" sz="1200" dirty="0" smtClean="0">
                <a:hlinkClick r:id="rId5"/>
              </a:rPr>
              <a:t>https://www.youtube.com/watch?v=4_5K9zH9CFc</a:t>
            </a:r>
            <a:r>
              <a:rPr lang="de-DE" sz="1200" dirty="0" smtClean="0"/>
              <a:t>  </a:t>
            </a:r>
            <a:endParaRPr lang="de-DE" sz="1200" b="1" u="sng" kern="1200" dirty="0" smtClean="0">
              <a:solidFill>
                <a:schemeClr val="tx1"/>
              </a:solidFill>
              <a:effectLst/>
              <a:latin typeface="+mn-lt"/>
              <a:ea typeface="+mn-ea"/>
              <a:cs typeface="+mn-cs"/>
            </a:endParaRPr>
          </a:p>
          <a:p>
            <a:pPr marL="0" indent="0">
              <a:buFont typeface="Arial" panose="020B0604020202020204" pitchFamily="34" charset="0"/>
              <a:buNone/>
            </a:pPr>
            <a:r>
              <a:rPr lang="de-DE" sz="1200" b="0" i="0" u="none" kern="1200" dirty="0" err="1" smtClean="0">
                <a:solidFill>
                  <a:schemeClr val="tx1"/>
                </a:solidFill>
                <a:effectLst/>
                <a:latin typeface="+mn-lt"/>
                <a:ea typeface="+mn-ea"/>
                <a:cs typeface="+mn-cs"/>
              </a:rPr>
              <a:t>Regarding</a:t>
            </a:r>
            <a:r>
              <a:rPr lang="de-DE" sz="1200" b="0" i="0" u="none" kern="1200" dirty="0" smtClean="0">
                <a:solidFill>
                  <a:schemeClr val="tx1"/>
                </a:solidFill>
                <a:effectLst/>
                <a:latin typeface="+mn-lt"/>
                <a:ea typeface="+mn-ea"/>
                <a:cs typeface="+mn-cs"/>
              </a:rPr>
              <a:t> </a:t>
            </a:r>
            <a:r>
              <a:rPr lang="de-DE" sz="1200" b="0" i="0" u="none" kern="1200" dirty="0" err="1" smtClean="0">
                <a:solidFill>
                  <a:schemeClr val="tx1"/>
                </a:solidFill>
                <a:effectLst/>
                <a:latin typeface="+mn-lt"/>
                <a:ea typeface="+mn-ea"/>
                <a:cs typeface="+mn-cs"/>
              </a:rPr>
              <a:t>lower</a:t>
            </a:r>
            <a:r>
              <a:rPr lang="de-DE" sz="1200" b="0" i="0" u="none" kern="1200" dirty="0" smtClean="0">
                <a:solidFill>
                  <a:schemeClr val="tx1"/>
                </a:solidFill>
                <a:effectLst/>
                <a:latin typeface="+mn-lt"/>
                <a:ea typeface="+mn-ea"/>
                <a:cs typeface="+mn-cs"/>
              </a:rPr>
              <a:t> %</a:t>
            </a:r>
            <a:r>
              <a:rPr lang="de-DE" sz="1200" b="0" i="0" u="none" kern="1200" dirty="0" err="1" smtClean="0">
                <a:solidFill>
                  <a:schemeClr val="tx1"/>
                </a:solidFill>
                <a:effectLst/>
                <a:latin typeface="+mn-lt"/>
                <a:ea typeface="+mn-ea"/>
                <a:cs typeface="+mn-cs"/>
              </a:rPr>
              <a:t>age</a:t>
            </a:r>
            <a:r>
              <a:rPr lang="de-DE" sz="1200" b="0" i="0" u="none" kern="1200" dirty="0" smtClean="0">
                <a:solidFill>
                  <a:schemeClr val="tx1"/>
                </a:solidFill>
                <a:effectLst/>
                <a:latin typeface="+mn-lt"/>
                <a:ea typeface="+mn-ea"/>
                <a:cs typeface="+mn-cs"/>
              </a:rPr>
              <a:t> </a:t>
            </a:r>
            <a:r>
              <a:rPr lang="de-DE" sz="1200" b="0" i="0" u="none" kern="1200" dirty="0" err="1" smtClean="0">
                <a:solidFill>
                  <a:schemeClr val="tx1"/>
                </a:solidFill>
                <a:effectLst/>
                <a:latin typeface="+mn-lt"/>
                <a:ea typeface="+mn-ea"/>
                <a:cs typeface="+mn-cs"/>
              </a:rPr>
              <a:t>for</a:t>
            </a:r>
            <a:r>
              <a:rPr lang="de-DE" sz="1200" b="0" i="0" u="none" kern="1200" dirty="0" smtClean="0">
                <a:solidFill>
                  <a:schemeClr val="tx1"/>
                </a:solidFill>
                <a:effectLst/>
                <a:latin typeface="+mn-lt"/>
                <a:ea typeface="+mn-ea"/>
                <a:cs typeface="+mn-cs"/>
              </a:rPr>
              <a:t> </a:t>
            </a:r>
            <a:r>
              <a:rPr lang="de-DE" sz="1200" b="0" i="0" u="none" kern="1200" dirty="0" err="1" smtClean="0">
                <a:solidFill>
                  <a:schemeClr val="tx1"/>
                </a:solidFill>
                <a:effectLst/>
                <a:latin typeface="+mn-lt"/>
                <a:ea typeface="+mn-ea"/>
                <a:cs typeface="+mn-cs"/>
              </a:rPr>
              <a:t>proteien</a:t>
            </a:r>
            <a:r>
              <a:rPr lang="de-DE" sz="1200" b="0" i="0" u="none" kern="1200" dirty="0" smtClean="0">
                <a:solidFill>
                  <a:schemeClr val="tx1"/>
                </a:solidFill>
                <a:effectLst/>
                <a:latin typeface="+mn-lt"/>
                <a:ea typeface="+mn-ea"/>
                <a:cs typeface="+mn-cs"/>
              </a:rPr>
              <a:t> </a:t>
            </a:r>
            <a:r>
              <a:rPr lang="de-DE" sz="1200" b="0" i="0" u="none" kern="1200" dirty="0" err="1" smtClean="0">
                <a:solidFill>
                  <a:schemeClr val="tx1"/>
                </a:solidFill>
                <a:effectLst/>
                <a:latin typeface="+mn-lt"/>
                <a:ea typeface="+mn-ea"/>
                <a:cs typeface="+mn-cs"/>
              </a:rPr>
              <a:t>see</a:t>
            </a:r>
            <a:r>
              <a:rPr lang="de-DE" sz="1200" b="0" i="0" u="none" kern="1200" dirty="0" smtClean="0">
                <a:solidFill>
                  <a:schemeClr val="tx1"/>
                </a:solidFill>
                <a:effectLst/>
                <a:latin typeface="+mn-lt"/>
                <a:ea typeface="+mn-ea"/>
                <a:cs typeface="+mn-cs"/>
              </a:rPr>
              <a:t> e.g. </a:t>
            </a:r>
            <a:r>
              <a:rPr lang="de-DE" sz="1200" b="0" i="0" u="none" kern="1200" dirty="0" err="1" smtClean="0">
                <a:solidFill>
                  <a:schemeClr val="tx1"/>
                </a:solidFill>
                <a:effectLst/>
                <a:latin typeface="+mn-lt"/>
                <a:ea typeface="+mn-ea"/>
                <a:cs typeface="+mn-cs"/>
              </a:rPr>
              <a:t>here</a:t>
            </a:r>
            <a:r>
              <a:rPr lang="de-DE" sz="1200" b="0" i="0" u="none" kern="1200" dirty="0" smtClean="0">
                <a:solidFill>
                  <a:schemeClr val="tx1"/>
                </a:solidFill>
                <a:effectLst/>
                <a:latin typeface="+mn-lt"/>
                <a:ea typeface="+mn-ea"/>
                <a:cs typeface="+mn-cs"/>
              </a:rPr>
              <a:t>:  </a:t>
            </a:r>
            <a:r>
              <a:rPr lang="de-DE" sz="1200" dirty="0" smtClean="0">
                <a:hlinkClick r:id="rId5"/>
              </a:rPr>
              <a:t>https://www.youtube.com/watch?v=4_5K9zH9CFc</a:t>
            </a:r>
            <a:r>
              <a:rPr lang="de-DE" sz="1200" dirty="0" smtClean="0"/>
              <a:t> </a:t>
            </a:r>
            <a:endParaRPr lang="de-DE" sz="1200" b="0" i="0" u="none" kern="1200" dirty="0" smtClean="0">
              <a:solidFill>
                <a:schemeClr val="tx1"/>
              </a:solidFill>
              <a:effectLst/>
              <a:latin typeface="+mn-lt"/>
              <a:ea typeface="+mn-ea"/>
              <a:cs typeface="+mn-cs"/>
            </a:endParaRPr>
          </a:p>
          <a:p>
            <a:pPr marL="0" indent="0">
              <a:buFont typeface="Arial" panose="020B0604020202020204" pitchFamily="34" charset="0"/>
              <a:buNone/>
            </a:pPr>
            <a:r>
              <a:rPr lang="de-DE" sz="1200" b="0" i="0" u="none" kern="1200" dirty="0" err="1" smtClean="0">
                <a:solidFill>
                  <a:schemeClr val="tx1"/>
                </a:solidFill>
                <a:effectLst/>
                <a:latin typeface="+mn-lt"/>
                <a:ea typeface="+mn-ea"/>
                <a:cs typeface="+mn-cs"/>
              </a:rPr>
              <a:t>Regarding</a:t>
            </a:r>
            <a:r>
              <a:rPr lang="de-DE" sz="1200" b="0" i="0" u="none" kern="1200" dirty="0" smtClean="0">
                <a:solidFill>
                  <a:schemeClr val="tx1"/>
                </a:solidFill>
                <a:effectLst/>
                <a:latin typeface="+mn-lt"/>
                <a:ea typeface="+mn-ea"/>
                <a:cs typeface="+mn-cs"/>
              </a:rPr>
              <a:t> </a:t>
            </a:r>
            <a:r>
              <a:rPr lang="de-DE" sz="1200" b="0" i="0" u="none" kern="1200" dirty="0" err="1" smtClean="0">
                <a:solidFill>
                  <a:schemeClr val="tx1"/>
                </a:solidFill>
                <a:effectLst/>
                <a:latin typeface="+mn-lt"/>
                <a:ea typeface="+mn-ea"/>
                <a:cs typeface="+mn-cs"/>
              </a:rPr>
              <a:t>higher</a:t>
            </a:r>
            <a:r>
              <a:rPr lang="de-DE" sz="1200" b="0" i="0" u="none" kern="1200" dirty="0" smtClean="0">
                <a:solidFill>
                  <a:schemeClr val="tx1"/>
                </a:solidFill>
                <a:effectLst/>
                <a:latin typeface="+mn-lt"/>
                <a:ea typeface="+mn-ea"/>
                <a:cs typeface="+mn-cs"/>
              </a:rPr>
              <a:t> %</a:t>
            </a:r>
            <a:r>
              <a:rPr lang="de-DE" sz="1200" b="0" i="0" u="none" kern="1200" dirty="0" err="1" smtClean="0">
                <a:solidFill>
                  <a:schemeClr val="tx1"/>
                </a:solidFill>
                <a:effectLst/>
                <a:latin typeface="+mn-lt"/>
                <a:ea typeface="+mn-ea"/>
                <a:cs typeface="+mn-cs"/>
              </a:rPr>
              <a:t>age</a:t>
            </a:r>
            <a:r>
              <a:rPr lang="de-DE" sz="1200" b="0" i="0" u="none" kern="1200" dirty="0" smtClean="0">
                <a:solidFill>
                  <a:schemeClr val="tx1"/>
                </a:solidFill>
                <a:effectLst/>
                <a:latin typeface="+mn-lt"/>
                <a:ea typeface="+mn-ea"/>
                <a:cs typeface="+mn-cs"/>
              </a:rPr>
              <a:t> </a:t>
            </a:r>
            <a:r>
              <a:rPr lang="de-DE" sz="1200" b="0" i="0" u="none" kern="1200" dirty="0" err="1" smtClean="0">
                <a:solidFill>
                  <a:schemeClr val="tx1"/>
                </a:solidFill>
                <a:effectLst/>
                <a:latin typeface="+mn-lt"/>
                <a:ea typeface="+mn-ea"/>
                <a:cs typeface="+mn-cs"/>
              </a:rPr>
              <a:t>for</a:t>
            </a:r>
            <a:r>
              <a:rPr lang="de-DE" sz="1200" b="0" i="0" u="none" kern="1200" dirty="0" smtClean="0">
                <a:solidFill>
                  <a:schemeClr val="tx1"/>
                </a:solidFill>
                <a:effectLst/>
                <a:latin typeface="+mn-lt"/>
                <a:ea typeface="+mn-ea"/>
                <a:cs typeface="+mn-cs"/>
              </a:rPr>
              <a:t> </a:t>
            </a:r>
            <a:r>
              <a:rPr lang="de-DE" sz="1200" b="0" i="0" u="none" kern="1200" dirty="0" err="1" smtClean="0">
                <a:solidFill>
                  <a:schemeClr val="tx1"/>
                </a:solidFill>
                <a:effectLst/>
                <a:latin typeface="+mn-lt"/>
                <a:ea typeface="+mn-ea"/>
                <a:cs typeface="+mn-cs"/>
              </a:rPr>
              <a:t>fats</a:t>
            </a:r>
            <a:r>
              <a:rPr lang="de-DE" sz="1200" b="0" i="0" u="none" kern="1200" dirty="0" smtClean="0">
                <a:solidFill>
                  <a:schemeClr val="tx1"/>
                </a:solidFill>
                <a:effectLst/>
                <a:latin typeface="+mn-lt"/>
                <a:ea typeface="+mn-ea"/>
                <a:cs typeface="+mn-cs"/>
              </a:rPr>
              <a:t>, </a:t>
            </a:r>
            <a:r>
              <a:rPr lang="de-DE" sz="1200" b="0" i="0" u="none" kern="1200" dirty="0" err="1" smtClean="0">
                <a:solidFill>
                  <a:schemeClr val="tx1"/>
                </a:solidFill>
                <a:effectLst/>
                <a:latin typeface="+mn-lt"/>
                <a:ea typeface="+mn-ea"/>
                <a:cs typeface="+mn-cs"/>
              </a:rPr>
              <a:t>see</a:t>
            </a:r>
            <a:r>
              <a:rPr lang="de-DE" sz="1200" b="0" i="0" u="none" kern="1200" dirty="0" smtClean="0">
                <a:solidFill>
                  <a:schemeClr val="tx1"/>
                </a:solidFill>
                <a:effectLst/>
                <a:latin typeface="+mn-lt"/>
                <a:ea typeface="+mn-ea"/>
                <a:cs typeface="+mn-cs"/>
              </a:rPr>
              <a:t> e.g. </a:t>
            </a:r>
            <a:r>
              <a:rPr lang="de-DE" sz="1200" b="0" i="0" u="none" kern="1200" dirty="0" err="1" smtClean="0">
                <a:solidFill>
                  <a:schemeClr val="tx1"/>
                </a:solidFill>
                <a:effectLst/>
                <a:latin typeface="+mn-lt"/>
                <a:ea typeface="+mn-ea"/>
                <a:cs typeface="+mn-cs"/>
              </a:rPr>
              <a:t>here</a:t>
            </a:r>
            <a:r>
              <a:rPr lang="de-DE" sz="1200" b="0" i="0" u="none" kern="1200" dirty="0" smtClean="0">
                <a:solidFill>
                  <a:schemeClr val="tx1"/>
                </a:solidFill>
                <a:effectLst/>
                <a:latin typeface="+mn-lt"/>
                <a:ea typeface="+mn-ea"/>
                <a:cs typeface="+mn-cs"/>
              </a:rPr>
              <a:t>:                and p.51</a:t>
            </a:r>
            <a:endParaRPr lang="de-DE" sz="1200" b="0" i="0" u="none" dirty="0"/>
          </a:p>
        </p:txBody>
      </p:sp>
      <p:sp>
        <p:nvSpPr>
          <p:cNvPr id="4" name="Foliennummernplatzhalter 3"/>
          <p:cNvSpPr>
            <a:spLocks noGrp="1"/>
          </p:cNvSpPr>
          <p:nvPr>
            <p:ph type="sldNum" sz="quarter" idx="10"/>
          </p:nvPr>
        </p:nvSpPr>
        <p:spPr/>
        <p:txBody>
          <a:bodyPr/>
          <a:lstStyle/>
          <a:p>
            <a:fld id="{170FF799-14E3-487A-9755-B4D298262597}" type="slidenum">
              <a:rPr lang="de-DE" smtClean="0"/>
              <a:t>29</a:t>
            </a:fld>
            <a:endParaRPr lang="de-DE"/>
          </a:p>
        </p:txBody>
      </p:sp>
    </p:spTree>
    <p:extLst>
      <p:ext uri="{BB962C8B-B14F-4D97-AF65-F5344CB8AC3E}">
        <p14:creationId xmlns:p14="http://schemas.microsoft.com/office/powerpoint/2010/main" val="1671273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3</a:t>
            </a:fld>
            <a:endParaRPr lang="de-DE"/>
          </a:p>
        </p:txBody>
      </p:sp>
    </p:spTree>
    <p:extLst>
      <p:ext uri="{BB962C8B-B14F-4D97-AF65-F5344CB8AC3E}">
        <p14:creationId xmlns:p14="http://schemas.microsoft.com/office/powerpoint/2010/main" val="543302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defTabSz="966338">
              <a:defRPr/>
            </a:pPr>
            <a:r>
              <a:rPr lang="de-DE" b="0" dirty="0" err="1" smtClean="0"/>
              <a:t>With</a:t>
            </a:r>
            <a:r>
              <a:rPr lang="de-DE" b="0" baseline="0" dirty="0" smtClean="0"/>
              <a:t> </a:t>
            </a:r>
            <a:r>
              <a:rPr lang="de-DE" b="0" baseline="0" dirty="0" err="1" smtClean="0"/>
              <a:t>this</a:t>
            </a:r>
            <a:r>
              <a:rPr lang="de-DE" b="0" baseline="0" dirty="0" smtClean="0"/>
              <a:t> </a:t>
            </a:r>
            <a:r>
              <a:rPr lang="de-DE" b="0" baseline="0" dirty="0" err="1" smtClean="0"/>
              <a:t>table</a:t>
            </a:r>
            <a:r>
              <a:rPr lang="de-DE" b="0" baseline="0" dirty="0" smtClean="0"/>
              <a:t> </a:t>
            </a:r>
            <a:r>
              <a:rPr lang="de-DE" b="0" baseline="0" dirty="0" err="1" smtClean="0"/>
              <a:t>we</a:t>
            </a:r>
            <a:r>
              <a:rPr lang="de-DE" b="0" baseline="0" dirty="0" smtClean="0"/>
              <a:t> like </a:t>
            </a:r>
            <a:r>
              <a:rPr lang="de-DE" b="0" baseline="0" dirty="0" err="1" smtClean="0"/>
              <a:t>to</a:t>
            </a:r>
            <a:r>
              <a:rPr lang="de-DE" b="0" baseline="0" dirty="0" smtClean="0"/>
              <a:t> </a:t>
            </a:r>
            <a:r>
              <a:rPr lang="de-DE" b="0" baseline="0" dirty="0" err="1" smtClean="0"/>
              <a:t>show</a:t>
            </a:r>
            <a:r>
              <a:rPr lang="de-DE" b="0" baseline="0" dirty="0" smtClean="0"/>
              <a:t> </a:t>
            </a:r>
            <a:r>
              <a:rPr lang="de-DE" b="0" baseline="0" dirty="0" err="1" smtClean="0"/>
              <a:t>for</a:t>
            </a:r>
            <a:r>
              <a:rPr lang="de-DE" b="0" baseline="0" dirty="0" smtClean="0"/>
              <a:t> a </a:t>
            </a:r>
            <a:r>
              <a:rPr lang="de-DE" b="0" baseline="0" dirty="0" err="1" smtClean="0"/>
              <a:t>meal</a:t>
            </a:r>
            <a:r>
              <a:rPr lang="de-DE" b="0" baseline="0" dirty="0" smtClean="0"/>
              <a:t> </a:t>
            </a:r>
            <a:r>
              <a:rPr lang="de-DE" b="0" baseline="0" dirty="0" err="1" smtClean="0"/>
              <a:t>rich</a:t>
            </a:r>
            <a:r>
              <a:rPr lang="de-DE" b="0" baseline="0" dirty="0" smtClean="0"/>
              <a:t> in </a:t>
            </a:r>
            <a:r>
              <a:rPr lang="de-DE" b="0" baseline="0" dirty="0" err="1" smtClean="0"/>
              <a:t>protein</a:t>
            </a:r>
            <a:r>
              <a:rPr lang="de-DE" b="0" baseline="0" dirty="0" smtClean="0"/>
              <a:t>, and </a:t>
            </a:r>
            <a:r>
              <a:rPr lang="de-DE" b="0" baseline="0" dirty="0" err="1" smtClean="0"/>
              <a:t>anothert</a:t>
            </a:r>
            <a:r>
              <a:rPr lang="de-DE" b="0" baseline="0" dirty="0" smtClean="0"/>
              <a:t> </a:t>
            </a:r>
            <a:r>
              <a:rPr lang="de-DE" b="0" baseline="0" dirty="0" err="1" smtClean="0"/>
              <a:t>one</a:t>
            </a:r>
            <a:r>
              <a:rPr lang="de-DE" b="0" baseline="0" dirty="0" smtClean="0"/>
              <a:t> </a:t>
            </a:r>
            <a:r>
              <a:rPr lang="de-DE" b="0" baseline="0" dirty="0" err="1" smtClean="0"/>
              <a:t>richer</a:t>
            </a:r>
            <a:r>
              <a:rPr lang="de-DE" b="0" baseline="0" dirty="0" smtClean="0"/>
              <a:t> in </a:t>
            </a:r>
            <a:r>
              <a:rPr lang="de-DE" b="0" baseline="0" dirty="0" err="1" smtClean="0"/>
              <a:t>carbs</a:t>
            </a:r>
            <a:r>
              <a:rPr lang="de-DE" b="0" baseline="0" dirty="0" smtClean="0"/>
              <a:t>, </a:t>
            </a:r>
            <a:r>
              <a:rPr lang="de-DE" b="0" baseline="0" dirty="0" err="1" smtClean="0"/>
              <a:t>how</a:t>
            </a:r>
            <a:r>
              <a:rPr lang="de-DE" b="0" baseline="0" dirty="0" smtClean="0"/>
              <a:t> </a:t>
            </a:r>
            <a:r>
              <a:rPr lang="de-DE" b="0" baseline="0" dirty="0" err="1" smtClean="0"/>
              <a:t>fat</a:t>
            </a:r>
            <a:r>
              <a:rPr lang="de-DE" b="0" baseline="0" dirty="0" smtClean="0"/>
              <a:t> and </a:t>
            </a:r>
            <a:r>
              <a:rPr lang="de-DE" b="0" baseline="0" dirty="0" err="1" smtClean="0"/>
              <a:t>protein</a:t>
            </a:r>
            <a:r>
              <a:rPr lang="de-DE" b="0" baseline="0" dirty="0" smtClean="0"/>
              <a:t> </a:t>
            </a:r>
            <a:r>
              <a:rPr lang="de-DE" b="0" baseline="0" dirty="0" err="1" smtClean="0"/>
              <a:t>can</a:t>
            </a:r>
            <a:r>
              <a:rPr lang="de-DE" b="0" baseline="0" dirty="0" smtClean="0"/>
              <a:t> </a:t>
            </a:r>
            <a:r>
              <a:rPr lang="de-DE" b="0" baseline="0" dirty="0" err="1" smtClean="0"/>
              <a:t>be</a:t>
            </a:r>
            <a:r>
              <a:rPr lang="de-DE" b="0" baseline="0" dirty="0" smtClean="0"/>
              <a:t> </a:t>
            </a:r>
            <a:r>
              <a:rPr lang="de-DE" b="0" baseline="0" dirty="0" err="1" smtClean="0"/>
              <a:t>counted</a:t>
            </a:r>
            <a:r>
              <a:rPr lang="de-DE" b="0" baseline="0" dirty="0" smtClean="0"/>
              <a:t> </a:t>
            </a:r>
            <a:r>
              <a:rPr lang="de-DE" b="0" baseline="0" dirty="0" err="1" smtClean="0"/>
              <a:t>into</a:t>
            </a:r>
            <a:r>
              <a:rPr lang="de-DE" b="0" baseline="0" dirty="0" smtClean="0"/>
              <a:t> </a:t>
            </a:r>
            <a:r>
              <a:rPr lang="de-DE" b="0" baseline="0" dirty="0" err="1" smtClean="0"/>
              <a:t>late</a:t>
            </a:r>
            <a:r>
              <a:rPr lang="de-DE" b="0" baseline="0" dirty="0" smtClean="0"/>
              <a:t> </a:t>
            </a:r>
            <a:r>
              <a:rPr lang="de-DE" b="0" baseline="0" dirty="0" err="1" smtClean="0"/>
              <a:t>carbs</a:t>
            </a:r>
            <a:r>
              <a:rPr lang="de-DE" b="0" baseline="0" dirty="0" smtClean="0"/>
              <a:t>, and </a:t>
            </a:r>
            <a:r>
              <a:rPr lang="de-DE" b="0" baseline="0" dirty="0" err="1" smtClean="0"/>
              <a:t>what</a:t>
            </a:r>
            <a:r>
              <a:rPr lang="de-DE" b="0" baseline="0" dirty="0" smtClean="0"/>
              <a:t> </a:t>
            </a:r>
            <a:r>
              <a:rPr lang="de-DE" b="0" baseline="0" dirty="0" err="1" smtClean="0"/>
              <a:t>reasonable</a:t>
            </a:r>
            <a:r>
              <a:rPr lang="de-DE" b="0" baseline="0" dirty="0" smtClean="0"/>
              <a:t> </a:t>
            </a:r>
            <a:r>
              <a:rPr lang="de-DE" b="0" baseline="0" dirty="0" err="1" smtClean="0"/>
              <a:t>entries</a:t>
            </a:r>
            <a:r>
              <a:rPr lang="de-DE" b="0" baseline="0" dirty="0" smtClean="0"/>
              <a:t> </a:t>
            </a:r>
            <a:r>
              <a:rPr lang="de-DE" b="0" baseline="0" dirty="0" err="1" smtClean="0"/>
              <a:t>would</a:t>
            </a:r>
            <a:r>
              <a:rPr lang="de-DE" b="0" baseline="0" dirty="0" smtClean="0"/>
              <a:t> </a:t>
            </a:r>
            <a:r>
              <a:rPr lang="de-DE" b="0" baseline="0" dirty="0" err="1" smtClean="0"/>
              <a:t>be</a:t>
            </a:r>
            <a:r>
              <a:rPr lang="de-DE" b="0" baseline="0" dirty="0" smtClean="0"/>
              <a:t> in </a:t>
            </a:r>
            <a:r>
              <a:rPr lang="de-DE" b="0" baseline="0" dirty="0" err="1" smtClean="0"/>
              <a:t>the</a:t>
            </a:r>
            <a:r>
              <a:rPr lang="de-DE" b="0" baseline="0" dirty="0" smtClean="0"/>
              <a:t> </a:t>
            </a:r>
            <a:r>
              <a:rPr lang="de-DE" b="0" baseline="0" dirty="0" err="1" smtClean="0"/>
              <a:t>bolus</a:t>
            </a:r>
            <a:r>
              <a:rPr lang="de-DE" b="0" baseline="0" dirty="0" smtClean="0"/>
              <a:t> </a:t>
            </a:r>
            <a:r>
              <a:rPr lang="de-DE" b="0" baseline="0" dirty="0" err="1" smtClean="0"/>
              <a:t>calculator</a:t>
            </a:r>
            <a:r>
              <a:rPr lang="de-DE" b="0" baseline="0" dirty="0" smtClean="0"/>
              <a:t> (</a:t>
            </a:r>
            <a:r>
              <a:rPr lang="de-DE" b="0" baseline="0" dirty="0" err="1" smtClean="0"/>
              <a:t>first</a:t>
            </a:r>
            <a:r>
              <a:rPr lang="de-DE" b="0" baseline="0" dirty="0" smtClean="0"/>
              <a:t> 2.5 </a:t>
            </a:r>
            <a:r>
              <a:rPr lang="de-DE" b="0" baseline="0" dirty="0" err="1" smtClean="0"/>
              <a:t>hours</a:t>
            </a:r>
            <a:r>
              <a:rPr lang="de-DE" b="0" baseline="0" dirty="0" smtClean="0"/>
              <a:t> </a:t>
            </a:r>
            <a:r>
              <a:rPr lang="de-DE" b="0" baseline="0" dirty="0" err="1" smtClean="0"/>
              <a:t>covered</a:t>
            </a:r>
            <a:r>
              <a:rPr lang="de-DE" b="0" baseline="0" dirty="0" smtClean="0"/>
              <a:t> </a:t>
            </a:r>
            <a:r>
              <a:rPr lang="de-DE" b="0" baseline="0" dirty="0" err="1" smtClean="0"/>
              <a:t>by</a:t>
            </a:r>
            <a:r>
              <a:rPr lang="de-DE" b="0" baseline="0" dirty="0" smtClean="0"/>
              <a:t> </a:t>
            </a:r>
            <a:r>
              <a:rPr lang="de-DE" b="0" baseline="0" dirty="0" err="1" smtClean="0"/>
              <a:t>bolus</a:t>
            </a:r>
            <a:r>
              <a:rPr lang="de-DE" b="0" baseline="0" dirty="0" smtClean="0"/>
              <a:t> </a:t>
            </a:r>
            <a:r>
              <a:rPr lang="de-DE" b="0" baseline="0" dirty="0" err="1" smtClean="0"/>
              <a:t>with</a:t>
            </a:r>
            <a:r>
              <a:rPr lang="de-DE" b="0" baseline="0" dirty="0" smtClean="0"/>
              <a:t> rapid </a:t>
            </a:r>
            <a:r>
              <a:rPr lang="de-DE" b="0" baseline="0" dirty="0" err="1" smtClean="0"/>
              <a:t>insulin</a:t>
            </a:r>
            <a:r>
              <a:rPr lang="de-DE" b="0" baseline="0" dirty="0" smtClean="0"/>
              <a:t>) and </a:t>
            </a:r>
            <a:r>
              <a:rPr lang="de-DE" b="0" baseline="0" dirty="0" err="1" smtClean="0"/>
              <a:t>into</a:t>
            </a:r>
            <a:r>
              <a:rPr lang="de-DE" b="0" baseline="0" dirty="0" smtClean="0"/>
              <a:t> </a:t>
            </a:r>
            <a:r>
              <a:rPr lang="de-DE" b="0" baseline="0" dirty="0" err="1" smtClean="0"/>
              <a:t>eCarbs</a:t>
            </a:r>
            <a:r>
              <a:rPr lang="de-DE" b="0" baseline="0" dirty="0" smtClean="0"/>
              <a:t> (</a:t>
            </a:r>
            <a:r>
              <a:rPr lang="de-DE" b="0" baseline="0" dirty="0" err="1" smtClean="0"/>
              <a:t>late</a:t>
            </a:r>
            <a:r>
              <a:rPr lang="de-DE" b="0" baseline="0" dirty="0" smtClean="0"/>
              <a:t> </a:t>
            </a:r>
            <a:r>
              <a:rPr lang="de-DE" b="0" baseline="0" dirty="0" err="1" smtClean="0"/>
              <a:t>carbs</a:t>
            </a:r>
            <a:r>
              <a:rPr lang="de-DE" b="0" baseline="0" dirty="0" smtClean="0"/>
              <a:t> </a:t>
            </a:r>
            <a:r>
              <a:rPr lang="de-DE" b="0" baseline="0" dirty="0" err="1" smtClean="0"/>
              <a:t>amount</a:t>
            </a:r>
            <a:r>
              <a:rPr lang="de-DE" b="0" baseline="0" dirty="0" smtClean="0"/>
              <a:t>, </a:t>
            </a:r>
            <a:r>
              <a:rPr lang="de-DE" b="0" baseline="0" dirty="0" err="1" smtClean="0"/>
              <a:t>absorbed</a:t>
            </a:r>
            <a:r>
              <a:rPr lang="de-DE" b="0" baseline="0" dirty="0" smtClean="0"/>
              <a:t> in 3rd – 7th </a:t>
            </a:r>
            <a:r>
              <a:rPr lang="de-DE" b="0" baseline="0" dirty="0" err="1" smtClean="0"/>
              <a:t>hour</a:t>
            </a:r>
            <a:r>
              <a:rPr lang="de-DE" b="0" baseline="0" dirty="0" smtClean="0"/>
              <a:t>).</a:t>
            </a:r>
          </a:p>
          <a:p>
            <a:pPr defTabSz="966338">
              <a:defRPr/>
            </a:pPr>
            <a:r>
              <a:rPr lang="de-DE" b="0" baseline="0" dirty="0" smtClean="0"/>
              <a:t>The top </a:t>
            </a:r>
            <a:r>
              <a:rPr lang="de-DE" b="0" baseline="0" dirty="0" err="1" smtClean="0"/>
              <a:t>right</a:t>
            </a:r>
            <a:r>
              <a:rPr lang="de-DE" b="0" baseline="0" dirty="0" smtClean="0"/>
              <a:t> </a:t>
            </a:r>
            <a:r>
              <a:rPr lang="de-DE" b="0" baseline="0" dirty="0" err="1" smtClean="0"/>
              <a:t>yellow</a:t>
            </a:r>
            <a:r>
              <a:rPr lang="de-DE" b="0" baseline="0" dirty="0" smtClean="0"/>
              <a:t> box </a:t>
            </a:r>
            <a:r>
              <a:rPr lang="de-DE" b="0" baseline="0" dirty="0" err="1" smtClean="0"/>
              <a:t>shows</a:t>
            </a:r>
            <a:r>
              <a:rPr lang="de-DE" b="0" baseline="0" dirty="0" smtClean="0"/>
              <a:t> </a:t>
            </a:r>
            <a:r>
              <a:rPr lang="de-DE" b="0" baseline="0" dirty="0" err="1" smtClean="0"/>
              <a:t>how</a:t>
            </a:r>
            <a:r>
              <a:rPr lang="de-DE" b="0" baseline="0" dirty="0" smtClean="0"/>
              <a:t> FPUs (</a:t>
            </a:r>
            <a:r>
              <a:rPr lang="de-DE" b="0" baseline="0" dirty="0" err="1" smtClean="0"/>
              <a:t>fat</a:t>
            </a:r>
            <a:r>
              <a:rPr lang="de-DE" b="0" baseline="0" dirty="0" smtClean="0"/>
              <a:t>-protein-units) </a:t>
            </a:r>
            <a:r>
              <a:rPr lang="de-DE" b="0" baseline="0" dirty="0" err="1" smtClean="0"/>
              <a:t>are</a:t>
            </a:r>
            <a:r>
              <a:rPr lang="de-DE" b="0" baseline="0" dirty="0" smtClean="0"/>
              <a:t> </a:t>
            </a:r>
            <a:r>
              <a:rPr lang="de-DE" b="0" baseline="0" dirty="0" err="1" smtClean="0"/>
              <a:t>calculated</a:t>
            </a:r>
            <a:r>
              <a:rPr lang="de-DE" b="0" baseline="0" dirty="0" smtClean="0"/>
              <a:t> via </a:t>
            </a:r>
            <a:r>
              <a:rPr lang="de-DE" b="0" baseline="0" dirty="0" err="1" smtClean="0"/>
              <a:t>the</a:t>
            </a:r>
            <a:r>
              <a:rPr lang="de-DE" b="0" baseline="0" dirty="0" smtClean="0"/>
              <a:t> kcal/g </a:t>
            </a:r>
            <a:r>
              <a:rPr lang="de-DE" b="0" baseline="0" dirty="0" err="1" smtClean="0"/>
              <a:t>from</a:t>
            </a:r>
            <a:r>
              <a:rPr lang="de-DE" b="0" baseline="0" dirty="0" smtClean="0"/>
              <a:t> </a:t>
            </a:r>
            <a:r>
              <a:rPr lang="de-DE" b="0" baseline="0" dirty="0" err="1" smtClean="0"/>
              <a:t>these</a:t>
            </a:r>
            <a:r>
              <a:rPr lang="de-DE" b="0" baseline="0" dirty="0" smtClean="0"/>
              <a:t> </a:t>
            </a:r>
            <a:r>
              <a:rPr lang="de-DE" b="0" baseline="0" dirty="0" err="1" smtClean="0"/>
              <a:t>components</a:t>
            </a:r>
            <a:r>
              <a:rPr lang="de-DE" b="0" baseline="0" dirty="0" smtClean="0"/>
              <a:t>. </a:t>
            </a:r>
          </a:p>
          <a:p>
            <a:pPr defTabSz="966338">
              <a:defRPr/>
            </a:pPr>
            <a:r>
              <a:rPr lang="de-DE" b="0" baseline="0" dirty="0" smtClean="0"/>
              <a:t>(</a:t>
            </a:r>
            <a:r>
              <a:rPr lang="de-DE" b="0" baseline="0" dirty="0" err="1" smtClean="0"/>
              <a:t>To</a:t>
            </a:r>
            <a:r>
              <a:rPr lang="de-DE" b="0" baseline="0" dirty="0" smtClean="0"/>
              <a:t> check </a:t>
            </a:r>
            <a:r>
              <a:rPr lang="de-DE" b="0" baseline="0" dirty="0" err="1" smtClean="0"/>
              <a:t>for</a:t>
            </a:r>
            <a:r>
              <a:rPr lang="de-DE" b="0" baseline="0" dirty="0" smtClean="0"/>
              <a:t> </a:t>
            </a:r>
            <a:r>
              <a:rPr lang="de-DE" b="0" baseline="0" dirty="0" err="1" smtClean="0"/>
              <a:t>overall</a:t>
            </a:r>
            <a:r>
              <a:rPr lang="de-DE" b="0" baseline="0" dirty="0" smtClean="0"/>
              <a:t> </a:t>
            </a:r>
            <a:r>
              <a:rPr lang="de-DE" b="0" baseline="0" dirty="0" err="1" smtClean="0"/>
              <a:t>plausibility</a:t>
            </a:r>
            <a:r>
              <a:rPr lang="de-DE" b="0" baseline="0" dirty="0" smtClean="0"/>
              <a:t>, </a:t>
            </a:r>
            <a:r>
              <a:rPr lang="de-DE" b="0" baseline="0" dirty="0" err="1" smtClean="0"/>
              <a:t>you</a:t>
            </a:r>
            <a:r>
              <a:rPr lang="de-DE" b="0" baseline="0" dirty="0" smtClean="0"/>
              <a:t> </a:t>
            </a:r>
            <a:r>
              <a:rPr lang="de-DE" b="0" baseline="0" dirty="0" err="1" smtClean="0"/>
              <a:t>might</a:t>
            </a:r>
            <a:r>
              <a:rPr lang="de-DE" b="0" baseline="0" dirty="0" smtClean="0"/>
              <a:t> </a:t>
            </a:r>
            <a:r>
              <a:rPr lang="de-DE" b="0" baseline="0" dirty="0" err="1" smtClean="0"/>
              <a:t>occasionally</a:t>
            </a:r>
            <a:r>
              <a:rPr lang="de-DE" b="0" baseline="0" dirty="0" smtClean="0"/>
              <a:t> </a:t>
            </a:r>
            <a:r>
              <a:rPr lang="de-DE" b="0" baseline="0" dirty="0" err="1" smtClean="0"/>
              <a:t>add</a:t>
            </a:r>
            <a:r>
              <a:rPr lang="de-DE" b="0" baseline="0" dirty="0" smtClean="0"/>
              <a:t> such a </a:t>
            </a:r>
            <a:r>
              <a:rPr lang="de-DE" b="0" baseline="0" dirty="0" err="1" smtClean="0"/>
              <a:t>table</a:t>
            </a:r>
            <a:r>
              <a:rPr lang="de-DE" b="0" baseline="0" dirty="0" smtClean="0"/>
              <a:t> </a:t>
            </a:r>
            <a:r>
              <a:rPr lang="de-DE" b="0" baseline="0" dirty="0" err="1" smtClean="0"/>
              <a:t>up</a:t>
            </a:r>
            <a:r>
              <a:rPr lang="de-DE" b="0" baseline="0" dirty="0" smtClean="0"/>
              <a:t> </a:t>
            </a:r>
            <a:r>
              <a:rPr lang="de-DE" b="0" baseline="0" dirty="0" err="1" smtClean="0"/>
              <a:t>for</a:t>
            </a:r>
            <a:r>
              <a:rPr lang="de-DE" b="0" baseline="0" dirty="0" smtClean="0"/>
              <a:t> an </a:t>
            </a:r>
            <a:r>
              <a:rPr lang="de-DE" b="0" baseline="0" dirty="0" err="1" smtClean="0"/>
              <a:t>entire</a:t>
            </a:r>
            <a:r>
              <a:rPr lang="de-DE" b="0" baseline="0" dirty="0" smtClean="0"/>
              <a:t> </a:t>
            </a:r>
            <a:r>
              <a:rPr lang="de-DE" b="0" baseline="0" dirty="0" err="1" smtClean="0"/>
              <a:t>day</a:t>
            </a:r>
            <a:r>
              <a:rPr lang="de-DE" b="0" baseline="0" dirty="0" smtClean="0"/>
              <a:t>, and </a:t>
            </a:r>
            <a:r>
              <a:rPr lang="de-DE" b="0" baseline="0" dirty="0" err="1" smtClean="0"/>
              <a:t>see</a:t>
            </a:r>
            <a:r>
              <a:rPr lang="de-DE" b="0" baseline="0" dirty="0" smtClean="0"/>
              <a:t> </a:t>
            </a:r>
            <a:r>
              <a:rPr lang="de-DE" b="0" baseline="0" dirty="0" err="1" smtClean="0"/>
              <a:t>whether</a:t>
            </a:r>
            <a:r>
              <a:rPr lang="de-DE" b="0" baseline="0" dirty="0" smtClean="0"/>
              <a:t> </a:t>
            </a:r>
            <a:r>
              <a:rPr lang="de-DE" b="0" baseline="0" dirty="0" err="1" smtClean="0"/>
              <a:t>it</a:t>
            </a:r>
            <a:r>
              <a:rPr lang="de-DE" b="0" baseline="0" dirty="0" smtClean="0"/>
              <a:t> </a:t>
            </a:r>
            <a:r>
              <a:rPr lang="de-DE" b="0" baseline="0" dirty="0" err="1" smtClean="0"/>
              <a:t>is</a:t>
            </a:r>
            <a:r>
              <a:rPr lang="de-DE" b="0" baseline="0" dirty="0" smtClean="0"/>
              <a:t> plausible </a:t>
            </a:r>
            <a:r>
              <a:rPr lang="de-DE" b="0" baseline="0" dirty="0" err="1" smtClean="0"/>
              <a:t>with</a:t>
            </a:r>
            <a:r>
              <a:rPr lang="de-DE" b="0" baseline="0" dirty="0" smtClean="0"/>
              <a:t> </a:t>
            </a:r>
            <a:r>
              <a:rPr lang="de-DE" b="0" baseline="0" dirty="0" err="1" smtClean="0"/>
              <a:t>your</a:t>
            </a:r>
            <a:r>
              <a:rPr lang="de-DE" b="0" baseline="0" dirty="0" smtClean="0"/>
              <a:t> </a:t>
            </a:r>
            <a:r>
              <a:rPr lang="de-DE" b="0" baseline="0" dirty="0" err="1" smtClean="0"/>
              <a:t>daily</a:t>
            </a:r>
            <a:r>
              <a:rPr lang="de-DE" b="0" baseline="0" dirty="0" smtClean="0"/>
              <a:t> </a:t>
            </a:r>
            <a:r>
              <a:rPr lang="de-DE" b="0" baseline="0" dirty="0" err="1" smtClean="0"/>
              <a:t>caloric</a:t>
            </a:r>
            <a:r>
              <a:rPr lang="de-DE" b="0" baseline="0" dirty="0" smtClean="0"/>
              <a:t> </a:t>
            </a:r>
            <a:r>
              <a:rPr lang="de-DE" b="0" baseline="0" dirty="0" err="1" smtClean="0"/>
              <a:t>needs</a:t>
            </a:r>
            <a:r>
              <a:rPr lang="de-DE" b="0" baseline="0" dirty="0" smtClean="0"/>
              <a:t>).</a:t>
            </a:r>
          </a:p>
          <a:p>
            <a:r>
              <a:rPr lang="de-DE" b="0" baseline="0" dirty="0" smtClean="0"/>
              <a:t>The protein-</a:t>
            </a:r>
            <a:r>
              <a:rPr lang="de-DE" b="0" baseline="0" dirty="0" err="1" smtClean="0"/>
              <a:t>rich</a:t>
            </a:r>
            <a:r>
              <a:rPr lang="de-DE" b="0" baseline="0" dirty="0" smtClean="0"/>
              <a:t> </a:t>
            </a:r>
            <a:r>
              <a:rPr lang="de-DE" b="0" baseline="0" dirty="0" err="1" smtClean="0"/>
              <a:t>meal</a:t>
            </a:r>
            <a:r>
              <a:rPr lang="de-DE" b="0" baseline="0" dirty="0" smtClean="0"/>
              <a:t> </a:t>
            </a:r>
            <a:r>
              <a:rPr lang="de-DE" b="0" baseline="0" dirty="0" err="1" smtClean="0"/>
              <a:t>delivered</a:t>
            </a:r>
            <a:r>
              <a:rPr lang="de-DE" b="0" baseline="0" dirty="0" smtClean="0"/>
              <a:t> 491 kcal </a:t>
            </a:r>
            <a:r>
              <a:rPr lang="de-DE" b="0" baseline="0" dirty="0" err="1" smtClean="0"/>
              <a:t>from</a:t>
            </a:r>
            <a:r>
              <a:rPr lang="de-DE" b="0" baseline="0" dirty="0" smtClean="0"/>
              <a:t> </a:t>
            </a:r>
            <a:r>
              <a:rPr lang="de-DE" b="0" baseline="0" dirty="0" err="1" smtClean="0"/>
              <a:t>protein</a:t>
            </a:r>
            <a:r>
              <a:rPr lang="de-DE" b="0" baseline="0" dirty="0" smtClean="0"/>
              <a:t> and </a:t>
            </a:r>
            <a:r>
              <a:rPr lang="de-DE" b="0" baseline="0" dirty="0" err="1" smtClean="0"/>
              <a:t>fat</a:t>
            </a:r>
            <a:r>
              <a:rPr lang="de-DE" b="0" baseline="0" dirty="0" smtClean="0"/>
              <a:t>, </a:t>
            </a:r>
            <a:r>
              <a:rPr lang="de-DE" b="0" baseline="0" dirty="0" err="1" smtClean="0"/>
              <a:t>which</a:t>
            </a:r>
            <a:r>
              <a:rPr lang="de-DE" b="0" baseline="0" dirty="0" smtClean="0"/>
              <a:t>, </a:t>
            </a:r>
            <a:r>
              <a:rPr lang="de-DE" b="0" baseline="0" dirty="0" err="1" smtClean="0"/>
              <a:t>divided</a:t>
            </a:r>
            <a:r>
              <a:rPr lang="de-DE" b="0" baseline="0" dirty="0" smtClean="0"/>
              <a:t> </a:t>
            </a:r>
            <a:r>
              <a:rPr lang="de-DE" b="0" baseline="0" dirty="0" err="1" smtClean="0"/>
              <a:t>by</a:t>
            </a:r>
            <a:r>
              <a:rPr lang="de-DE" b="0" baseline="0" dirty="0" smtClean="0"/>
              <a:t> 100, </a:t>
            </a:r>
            <a:r>
              <a:rPr lang="de-DE" b="0" baseline="0" dirty="0" err="1" smtClean="0"/>
              <a:t>is</a:t>
            </a:r>
            <a:r>
              <a:rPr lang="de-DE" b="0" baseline="0" dirty="0" smtClean="0"/>
              <a:t> 4.9 FPU. </a:t>
            </a:r>
          </a:p>
          <a:p>
            <a:r>
              <a:rPr lang="de-DE" b="0" baseline="0" dirty="0" err="1" smtClean="0"/>
              <a:t>There</a:t>
            </a:r>
            <a:r>
              <a:rPr lang="de-DE" b="0" baseline="0" dirty="0" smtClean="0"/>
              <a:t> </a:t>
            </a:r>
            <a:r>
              <a:rPr lang="de-DE" b="0" baseline="0" dirty="0" err="1" smtClean="0"/>
              <a:t>is</a:t>
            </a:r>
            <a:r>
              <a:rPr lang="de-DE" b="0" baseline="0" dirty="0" smtClean="0"/>
              <a:t> a </a:t>
            </a:r>
            <a:r>
              <a:rPr lang="de-DE" b="0" baseline="0" dirty="0" err="1" smtClean="0"/>
              <a:t>controversy</a:t>
            </a:r>
            <a:r>
              <a:rPr lang="de-DE" b="0" baseline="0" dirty="0" smtClean="0"/>
              <a:t> </a:t>
            </a:r>
            <a:r>
              <a:rPr lang="de-DE" b="0" baseline="0" dirty="0" err="1" smtClean="0"/>
              <a:t>about</a:t>
            </a:r>
            <a:r>
              <a:rPr lang="de-DE" b="0" baseline="0" dirty="0" smtClean="0"/>
              <a:t> </a:t>
            </a:r>
            <a:r>
              <a:rPr lang="de-DE" b="0" baseline="0" dirty="0" err="1" smtClean="0"/>
              <a:t>which</a:t>
            </a:r>
            <a:r>
              <a:rPr lang="de-DE" b="0" baseline="0" dirty="0" smtClean="0"/>
              <a:t> </a:t>
            </a:r>
            <a:r>
              <a:rPr lang="de-DE" b="0" baseline="0" dirty="0" err="1" smtClean="0"/>
              <a:t>factor</a:t>
            </a:r>
            <a:r>
              <a:rPr lang="de-DE" b="0" baseline="0" dirty="0" smtClean="0"/>
              <a:t> </a:t>
            </a:r>
            <a:r>
              <a:rPr lang="de-DE" b="0" baseline="0" dirty="0" err="1" smtClean="0"/>
              <a:t>to</a:t>
            </a:r>
            <a:r>
              <a:rPr lang="de-DE" b="0" baseline="0" dirty="0" smtClean="0"/>
              <a:t> </a:t>
            </a:r>
            <a:r>
              <a:rPr lang="de-DE" b="0" baseline="0" dirty="0" err="1" smtClean="0"/>
              <a:t>use</a:t>
            </a:r>
            <a:r>
              <a:rPr lang="de-DE" b="0" baseline="0" dirty="0" smtClean="0"/>
              <a:t> </a:t>
            </a:r>
            <a:r>
              <a:rPr lang="de-DE" b="0" baseline="0" dirty="0" err="1" smtClean="0"/>
              <a:t>to</a:t>
            </a:r>
            <a:r>
              <a:rPr lang="de-DE" b="0" baseline="0" dirty="0" smtClean="0"/>
              <a:t> </a:t>
            </a:r>
            <a:r>
              <a:rPr lang="de-DE" b="0" baseline="0" dirty="0" err="1" smtClean="0"/>
              <a:t>convert</a:t>
            </a:r>
            <a:r>
              <a:rPr lang="de-DE" b="0" baseline="0" dirty="0" smtClean="0"/>
              <a:t> </a:t>
            </a:r>
            <a:r>
              <a:rPr lang="de-DE" b="0" baseline="0" dirty="0" err="1" smtClean="0"/>
              <a:t>these</a:t>
            </a:r>
            <a:r>
              <a:rPr lang="de-DE" b="0" baseline="0" dirty="0" smtClean="0"/>
              <a:t> FPU </a:t>
            </a:r>
            <a:r>
              <a:rPr lang="de-DE" b="0" baseline="0" dirty="0" err="1" smtClean="0"/>
              <a:t>into</a:t>
            </a:r>
            <a:r>
              <a:rPr lang="de-DE" b="0" baseline="0" dirty="0" smtClean="0"/>
              <a:t> </a:t>
            </a:r>
            <a:r>
              <a:rPr lang="de-DE" b="0" baseline="0" dirty="0" err="1" smtClean="0"/>
              <a:t>grams</a:t>
            </a:r>
            <a:r>
              <a:rPr lang="de-DE" b="0" baseline="0" dirty="0" smtClean="0"/>
              <a:t> </a:t>
            </a:r>
            <a:r>
              <a:rPr lang="de-DE" b="0" baseline="0" dirty="0" err="1" smtClean="0"/>
              <a:t>of</a:t>
            </a:r>
            <a:r>
              <a:rPr lang="de-DE" b="0" baseline="0" dirty="0" smtClean="0"/>
              <a:t> </a:t>
            </a:r>
            <a:r>
              <a:rPr lang="de-DE" b="0" baseline="0" dirty="0" err="1" smtClean="0"/>
              <a:t>eCarbs</a:t>
            </a:r>
            <a:r>
              <a:rPr lang="de-DE" b="0" baseline="0" dirty="0" smtClean="0"/>
              <a:t> (</a:t>
            </a:r>
            <a:r>
              <a:rPr lang="de-DE" b="0" baseline="0" dirty="0" err="1" smtClean="0"/>
              <a:t>red</a:t>
            </a:r>
            <a:r>
              <a:rPr lang="de-DE" b="0" baseline="0" dirty="0" smtClean="0"/>
              <a:t> </a:t>
            </a:r>
            <a:r>
              <a:rPr lang="de-DE" b="0" baseline="0" dirty="0" err="1" smtClean="0"/>
              <a:t>arrows</a:t>
            </a:r>
            <a:r>
              <a:rPr lang="de-DE" b="0" baseline="0" dirty="0" smtClean="0"/>
              <a:t>). </a:t>
            </a:r>
          </a:p>
          <a:p>
            <a:r>
              <a:rPr lang="de-DE" b="0" baseline="0" dirty="0" smtClean="0"/>
              <a:t>A (</a:t>
            </a:r>
            <a:r>
              <a:rPr lang="de-DE" b="0" baseline="0" dirty="0" err="1" smtClean="0"/>
              <a:t>safer</a:t>
            </a:r>
            <a:r>
              <a:rPr lang="de-DE" b="0" baseline="0" dirty="0" smtClean="0"/>
              <a:t>) </a:t>
            </a:r>
            <a:r>
              <a:rPr lang="de-DE" b="0" baseline="0" dirty="0" err="1" smtClean="0"/>
              <a:t>factor</a:t>
            </a:r>
            <a:r>
              <a:rPr lang="de-DE" b="0" baseline="0" dirty="0" smtClean="0"/>
              <a:t> </a:t>
            </a:r>
            <a:r>
              <a:rPr lang="de-DE" b="0" baseline="0" dirty="0" err="1" smtClean="0"/>
              <a:t>of</a:t>
            </a:r>
            <a:r>
              <a:rPr lang="de-DE" b="0" baseline="0" dirty="0" smtClean="0"/>
              <a:t> 5 </a:t>
            </a:r>
            <a:r>
              <a:rPr lang="de-DE" b="0" baseline="0" dirty="0" err="1" smtClean="0"/>
              <a:t>is</a:t>
            </a:r>
            <a:r>
              <a:rPr lang="de-DE" b="0" baseline="0" dirty="0" smtClean="0"/>
              <a:t> </a:t>
            </a:r>
            <a:r>
              <a:rPr lang="de-DE" b="0" baseline="0" dirty="0" err="1" smtClean="0"/>
              <a:t>suggested</a:t>
            </a:r>
            <a:r>
              <a:rPr lang="de-DE" b="0" baseline="0" dirty="0" smtClean="0"/>
              <a:t> e.g. </a:t>
            </a:r>
            <a:r>
              <a:rPr lang="de-DE" b="0" baseline="0" dirty="0" err="1" smtClean="0"/>
              <a:t>by</a:t>
            </a:r>
            <a:r>
              <a:rPr lang="de-DE" b="0" baseline="0" dirty="0" smtClean="0"/>
              <a:t> </a:t>
            </a:r>
            <a:r>
              <a:rPr lang="de-DE" dirty="0" smtClean="0">
                <a:solidFill>
                  <a:schemeClr val="accent1"/>
                </a:solidFill>
              </a:rPr>
              <a:t>https://</a:t>
            </a:r>
            <a:r>
              <a:rPr lang="de-DE" sz="1200" i="1" dirty="0" smtClean="0"/>
              <a:t> </a:t>
            </a:r>
            <a:r>
              <a:rPr lang="de-DE" dirty="0" smtClean="0">
                <a:solidFill>
                  <a:schemeClr val="accent1"/>
                </a:solidFill>
              </a:rPr>
              <a:t>www.ncbi.nlm.nih.gov/pmc/articles/PMC5686679</a:t>
            </a:r>
            <a:r>
              <a:rPr lang="de-DE" i="1" dirty="0" smtClean="0"/>
              <a:t> </a:t>
            </a:r>
            <a:r>
              <a:rPr lang="de-DE" sz="1200" i="1" dirty="0" smtClean="0"/>
              <a:t>;                                     </a:t>
            </a:r>
            <a:r>
              <a:rPr lang="de-DE" sz="1200" dirty="0" smtClean="0"/>
              <a:t>  </a:t>
            </a:r>
          </a:p>
          <a:p>
            <a:r>
              <a:rPr lang="de-DE" sz="1200" dirty="0" err="1" smtClean="0"/>
              <a:t>up</a:t>
            </a:r>
            <a:r>
              <a:rPr lang="de-DE" sz="1200" dirty="0" smtClean="0"/>
              <a:t> </a:t>
            </a:r>
            <a:r>
              <a:rPr lang="de-DE" sz="1200" dirty="0" err="1" smtClean="0"/>
              <a:t>to</a:t>
            </a:r>
            <a:r>
              <a:rPr lang="de-DE" sz="1200" dirty="0" smtClean="0"/>
              <a:t> </a:t>
            </a:r>
            <a:r>
              <a:rPr lang="de-DE" sz="1200" dirty="0" smtClean="0">
                <a:solidFill>
                  <a:srgbClr val="C00000"/>
                </a:solidFill>
              </a:rPr>
              <a:t>*10 </a:t>
            </a:r>
            <a:r>
              <a:rPr lang="de-DE" sz="1200" dirty="0" err="1" smtClean="0"/>
              <a:t>is</a:t>
            </a:r>
            <a:r>
              <a:rPr lang="de-DE" sz="1200" dirty="0" smtClean="0"/>
              <a:t> </a:t>
            </a:r>
            <a:r>
              <a:rPr lang="de-DE" sz="1200" dirty="0" err="1" smtClean="0"/>
              <a:t>used</a:t>
            </a:r>
            <a:r>
              <a:rPr lang="de-DE" sz="1200" dirty="0" smtClean="0"/>
              <a:t> </a:t>
            </a:r>
            <a:r>
              <a:rPr lang="de-DE" sz="1200" dirty="0" err="1" smtClean="0"/>
              <a:t>by</a:t>
            </a:r>
            <a:r>
              <a:rPr lang="de-DE" sz="1200" dirty="0" smtClean="0"/>
              <a:t> </a:t>
            </a:r>
            <a:r>
              <a:rPr lang="de-DE" sz="1200" dirty="0" err="1" smtClean="0"/>
              <a:t>others</a:t>
            </a:r>
            <a:r>
              <a:rPr lang="de-DE" sz="1200" dirty="0" smtClean="0"/>
              <a:t>, e.g. </a:t>
            </a:r>
            <a:r>
              <a:rPr lang="de-DE" i="1" dirty="0" err="1" smtClean="0">
                <a:solidFill>
                  <a:schemeClr val="accent1"/>
                </a:solidFill>
              </a:rPr>
              <a:t>Pediatr</a:t>
            </a:r>
            <a:r>
              <a:rPr lang="de-DE" sz="1200" dirty="0" smtClean="0"/>
              <a:t> </a:t>
            </a:r>
            <a:r>
              <a:rPr lang="de-DE" sz="1200" i="1" dirty="0" smtClean="0">
                <a:solidFill>
                  <a:schemeClr val="accent1"/>
                </a:solidFill>
              </a:rPr>
              <a:t>Diabetes. 2009;10(5):298–303. [</a:t>
            </a:r>
            <a:r>
              <a:rPr lang="de-DE" sz="1200" i="1" dirty="0" err="1" smtClean="0">
                <a:solidFill>
                  <a:schemeClr val="accent1"/>
                </a:solidFill>
                <a:hlinkClick r:id="rId3"/>
              </a:rPr>
              <a:t>PubMed</a:t>
            </a:r>
            <a:r>
              <a:rPr lang="de-DE" sz="1200" i="1" dirty="0" smtClean="0">
                <a:solidFill>
                  <a:schemeClr val="accent1"/>
                </a:solidFill>
              </a:rPr>
              <a:t>]</a:t>
            </a:r>
            <a:r>
              <a:rPr lang="de-DE" sz="1200" dirty="0" smtClean="0"/>
              <a:t>. </a:t>
            </a:r>
          </a:p>
          <a:p>
            <a:r>
              <a:rPr lang="de-DE" sz="1200" dirty="0" err="1" smtClean="0"/>
              <a:t>Alternatively</a:t>
            </a:r>
            <a:r>
              <a:rPr lang="de-DE" sz="1200" dirty="0" smtClean="0"/>
              <a:t>, and </a:t>
            </a:r>
            <a:r>
              <a:rPr lang="de-DE" sz="1200" dirty="0" err="1" smtClean="0"/>
              <a:t>faster</a:t>
            </a:r>
            <a:r>
              <a:rPr lang="de-DE" sz="1200" dirty="0" smtClean="0"/>
              <a:t> </a:t>
            </a:r>
            <a:r>
              <a:rPr lang="de-DE" sz="1200" dirty="0" err="1" smtClean="0"/>
              <a:t>to</a:t>
            </a:r>
            <a:r>
              <a:rPr lang="de-DE" sz="1200" dirty="0" smtClean="0"/>
              <a:t> </a:t>
            </a:r>
            <a:r>
              <a:rPr lang="de-DE" sz="1200" dirty="0" err="1" smtClean="0"/>
              <a:t>calculate</a:t>
            </a:r>
            <a:r>
              <a:rPr lang="de-DE" sz="1200" dirty="0" smtClean="0"/>
              <a:t> in </a:t>
            </a:r>
            <a:r>
              <a:rPr lang="de-DE" sz="1200" dirty="0" err="1" smtClean="0"/>
              <a:t>everyday</a:t>
            </a:r>
            <a:r>
              <a:rPr lang="de-DE" sz="1200" dirty="0" smtClean="0"/>
              <a:t> </a:t>
            </a:r>
            <a:r>
              <a:rPr lang="de-DE" sz="1200" dirty="0" err="1" smtClean="0"/>
              <a:t>life</a:t>
            </a:r>
            <a:r>
              <a:rPr lang="de-DE" sz="1200" dirty="0" smtClean="0"/>
              <a:t>, </a:t>
            </a:r>
            <a:r>
              <a:rPr lang="de-DE" sz="1200" dirty="0" err="1" smtClean="0"/>
              <a:t>the</a:t>
            </a:r>
            <a:r>
              <a:rPr lang="de-DE" sz="1200" dirty="0" smtClean="0"/>
              <a:t> </a:t>
            </a:r>
            <a:r>
              <a:rPr lang="de-DE" sz="1200" dirty="0" err="1" smtClean="0"/>
              <a:t>grams</a:t>
            </a:r>
            <a:r>
              <a:rPr lang="de-DE" sz="1200" dirty="0" smtClean="0"/>
              <a:t> </a:t>
            </a:r>
            <a:r>
              <a:rPr lang="de-DE" sz="1200" dirty="0" err="1" smtClean="0"/>
              <a:t>of</a:t>
            </a:r>
            <a:r>
              <a:rPr lang="de-DE" sz="1200" dirty="0" smtClean="0"/>
              <a:t> </a:t>
            </a:r>
            <a:r>
              <a:rPr lang="de-DE" sz="1200" dirty="0" err="1" smtClean="0"/>
              <a:t>protein</a:t>
            </a:r>
            <a:r>
              <a:rPr lang="de-DE" sz="1200" dirty="0" smtClean="0"/>
              <a:t> and </a:t>
            </a:r>
            <a:r>
              <a:rPr lang="de-DE" sz="1200" dirty="0" err="1" smtClean="0"/>
              <a:t>of</a:t>
            </a:r>
            <a:r>
              <a:rPr lang="de-DE" sz="1200" dirty="0" smtClean="0"/>
              <a:t> </a:t>
            </a:r>
            <a:r>
              <a:rPr lang="de-DE" sz="1200" dirty="0" err="1" smtClean="0"/>
              <a:t>fat</a:t>
            </a:r>
            <a:r>
              <a:rPr lang="de-DE" sz="1200" dirty="0" smtClean="0"/>
              <a:t> </a:t>
            </a:r>
            <a:r>
              <a:rPr lang="de-DE" sz="1200" dirty="0" err="1" smtClean="0"/>
              <a:t>can</a:t>
            </a:r>
            <a:r>
              <a:rPr lang="de-DE" sz="1200" dirty="0" smtClean="0"/>
              <a:t> </a:t>
            </a:r>
            <a:r>
              <a:rPr lang="de-DE" sz="1200" dirty="0" err="1" smtClean="0"/>
              <a:t>be</a:t>
            </a:r>
            <a:r>
              <a:rPr lang="de-DE" sz="1200" dirty="0" smtClean="0"/>
              <a:t> </a:t>
            </a:r>
            <a:r>
              <a:rPr lang="de-DE" sz="1200" dirty="0" err="1" smtClean="0"/>
              <a:t>converted</a:t>
            </a:r>
            <a:r>
              <a:rPr lang="de-DE" sz="1200" dirty="0" smtClean="0"/>
              <a:t> </a:t>
            </a:r>
            <a:r>
              <a:rPr lang="de-DE" sz="1200" dirty="0" err="1" smtClean="0"/>
              <a:t>into</a:t>
            </a:r>
            <a:r>
              <a:rPr lang="de-DE" sz="1200" dirty="0" smtClean="0"/>
              <a:t> </a:t>
            </a:r>
            <a:r>
              <a:rPr lang="de-DE" sz="1200" dirty="0" err="1" smtClean="0"/>
              <a:t>eCarbs</a:t>
            </a:r>
            <a:r>
              <a:rPr lang="de-DE" sz="1200" dirty="0" smtClean="0"/>
              <a:t> (</a:t>
            </a:r>
            <a:r>
              <a:rPr lang="de-DE" sz="1200" dirty="0" err="1" smtClean="0"/>
              <a:t>green</a:t>
            </a:r>
            <a:r>
              <a:rPr lang="de-DE" sz="1200" dirty="0" smtClean="0"/>
              <a:t> </a:t>
            </a:r>
            <a:r>
              <a:rPr lang="de-DE" sz="1200" dirty="0" err="1" smtClean="0"/>
              <a:t>arrows</a:t>
            </a:r>
            <a:r>
              <a:rPr lang="de-DE" sz="1200" dirty="0" smtClean="0"/>
              <a:t>) </a:t>
            </a:r>
            <a:r>
              <a:rPr lang="de-DE" sz="1200" dirty="0" err="1" smtClean="0"/>
              <a:t>by</a:t>
            </a:r>
            <a:r>
              <a:rPr lang="de-DE" sz="1200" dirty="0" smtClean="0"/>
              <a:t> </a:t>
            </a:r>
            <a:r>
              <a:rPr lang="de-DE" sz="1200" dirty="0" err="1" smtClean="0"/>
              <a:t>using</a:t>
            </a:r>
            <a:r>
              <a:rPr lang="de-DE" sz="1200" dirty="0" smtClean="0"/>
              <a:t> </a:t>
            </a:r>
            <a:r>
              <a:rPr lang="de-DE" sz="1200" dirty="0" err="1" smtClean="0"/>
              <a:t>factors</a:t>
            </a:r>
            <a:r>
              <a:rPr lang="de-DE" sz="1200" dirty="0" smtClean="0"/>
              <a:t> </a:t>
            </a:r>
            <a:r>
              <a:rPr lang="de-DE" sz="1200" dirty="0" err="1" smtClean="0"/>
              <a:t>of</a:t>
            </a:r>
            <a:r>
              <a:rPr lang="de-DE" sz="1200" dirty="0" smtClean="0"/>
              <a:t> 60%</a:t>
            </a:r>
            <a:r>
              <a:rPr lang="de-DE" sz="1200" baseline="0" dirty="0" smtClean="0"/>
              <a:t>, </a:t>
            </a:r>
            <a:r>
              <a:rPr lang="de-DE" sz="1200" baseline="0" dirty="0" err="1" smtClean="0"/>
              <a:t>or</a:t>
            </a:r>
            <a:r>
              <a:rPr lang="de-DE" sz="1200" baseline="0" dirty="0" smtClean="0"/>
              <a:t> 10%, </a:t>
            </a:r>
            <a:r>
              <a:rPr lang="de-DE" sz="1200" baseline="0" dirty="0" err="1" smtClean="0"/>
              <a:t>respectively</a:t>
            </a:r>
            <a:r>
              <a:rPr lang="de-DE" sz="1200" baseline="0" dirty="0" smtClean="0"/>
              <a:t>.</a:t>
            </a:r>
          </a:p>
          <a:p>
            <a:r>
              <a:rPr lang="de-DE" sz="1200" baseline="0" dirty="0" smtClean="0"/>
              <a:t>The </a:t>
            </a:r>
            <a:r>
              <a:rPr lang="de-DE" sz="1200" baseline="0" dirty="0" err="1" smtClean="0"/>
              <a:t>factor</a:t>
            </a:r>
            <a:r>
              <a:rPr lang="de-DE" sz="1200" baseline="0" dirty="0" smtClean="0"/>
              <a:t> on </a:t>
            </a:r>
            <a:r>
              <a:rPr lang="de-DE" sz="1200" baseline="0" dirty="0" err="1" smtClean="0"/>
              <a:t>fat</a:t>
            </a:r>
            <a:r>
              <a:rPr lang="de-DE" sz="1200" baseline="0" dirty="0" smtClean="0"/>
              <a:t> </a:t>
            </a:r>
            <a:r>
              <a:rPr lang="de-DE" sz="1200" baseline="0" dirty="0" err="1" smtClean="0"/>
              <a:t>may</a:t>
            </a:r>
            <a:r>
              <a:rPr lang="de-DE" sz="1200" baseline="0" dirty="0" smtClean="0"/>
              <a:t> </a:t>
            </a:r>
            <a:r>
              <a:rPr lang="de-DE" sz="1200" baseline="0" dirty="0" err="1" smtClean="0"/>
              <a:t>seem</a:t>
            </a:r>
            <a:r>
              <a:rPr lang="de-DE" sz="1200" baseline="0" dirty="0" smtClean="0"/>
              <a:t> </a:t>
            </a:r>
            <a:r>
              <a:rPr lang="de-DE" sz="1200" baseline="0" dirty="0" err="1" smtClean="0"/>
              <a:t>low</a:t>
            </a:r>
            <a:r>
              <a:rPr lang="de-DE" sz="1200" baseline="0" dirty="0" smtClean="0"/>
              <a:t>. This </a:t>
            </a:r>
            <a:r>
              <a:rPr lang="de-DE" sz="1200" baseline="0" dirty="0" err="1" smtClean="0"/>
              <a:t>may</a:t>
            </a:r>
            <a:r>
              <a:rPr lang="de-DE" sz="1200" baseline="0" dirty="0" smtClean="0"/>
              <a:t>, at least in </a:t>
            </a:r>
            <a:r>
              <a:rPr lang="de-DE" sz="1200" baseline="0" dirty="0" err="1" smtClean="0"/>
              <a:t>part</a:t>
            </a:r>
            <a:r>
              <a:rPr lang="de-DE" sz="1200" baseline="0" dirty="0" smtClean="0"/>
              <a:t>, </a:t>
            </a:r>
            <a:r>
              <a:rPr lang="de-DE" sz="1200" baseline="0" dirty="0" err="1" smtClean="0"/>
              <a:t>be</a:t>
            </a:r>
            <a:r>
              <a:rPr lang="de-DE" sz="1200" baseline="0" dirty="0" smtClean="0"/>
              <a:t> </a:t>
            </a:r>
            <a:r>
              <a:rPr lang="de-DE" sz="1200" baseline="0" dirty="0" err="1" smtClean="0"/>
              <a:t>owed</a:t>
            </a:r>
            <a:r>
              <a:rPr lang="de-DE" sz="1200" baseline="0" dirty="0" smtClean="0"/>
              <a:t> </a:t>
            </a:r>
            <a:r>
              <a:rPr lang="de-DE" sz="1200" baseline="0" dirty="0" err="1" smtClean="0"/>
              <a:t>to</a:t>
            </a:r>
            <a:r>
              <a:rPr lang="de-DE" sz="1200" baseline="0" dirty="0" smtClean="0"/>
              <a:t> </a:t>
            </a:r>
            <a:r>
              <a:rPr lang="de-DE" sz="1200" baseline="0" dirty="0" err="1" smtClean="0"/>
              <a:t>the</a:t>
            </a:r>
            <a:r>
              <a:rPr lang="de-DE" sz="1200" baseline="0" dirty="0" smtClean="0"/>
              <a:t> </a:t>
            </a:r>
            <a:r>
              <a:rPr lang="de-DE" sz="1200" baseline="0" dirty="0" err="1" smtClean="0"/>
              <a:t>secondary</a:t>
            </a:r>
            <a:r>
              <a:rPr lang="de-DE" sz="1200" baseline="0" dirty="0" smtClean="0"/>
              <a:t> </a:t>
            </a:r>
            <a:r>
              <a:rPr lang="de-DE" sz="1200" baseline="0" dirty="0" err="1" smtClean="0"/>
              <a:t>effect</a:t>
            </a:r>
            <a:r>
              <a:rPr lang="de-DE" sz="1200" baseline="0" dirty="0" smtClean="0"/>
              <a:t> </a:t>
            </a:r>
            <a:r>
              <a:rPr lang="de-DE" sz="1200" baseline="0" dirty="0" err="1" smtClean="0"/>
              <a:t>of</a:t>
            </a:r>
            <a:r>
              <a:rPr lang="de-DE" sz="1200" baseline="0" dirty="0" smtClean="0"/>
              <a:t> </a:t>
            </a:r>
            <a:r>
              <a:rPr lang="de-DE" sz="1200" baseline="0" dirty="0" err="1" smtClean="0"/>
              <a:t>fats</a:t>
            </a:r>
            <a:r>
              <a:rPr lang="de-DE" sz="1200" baseline="0" dirty="0" smtClean="0"/>
              <a:t> </a:t>
            </a:r>
            <a:r>
              <a:rPr lang="de-DE" sz="1200" baseline="0" dirty="0" err="1" smtClean="0"/>
              <a:t>to</a:t>
            </a:r>
            <a:r>
              <a:rPr lang="de-DE" sz="1200" baseline="0" dirty="0" smtClean="0"/>
              <a:t> </a:t>
            </a:r>
            <a:r>
              <a:rPr lang="de-DE" sz="1200" baseline="0" dirty="0" err="1" smtClean="0"/>
              <a:t>stretch</a:t>
            </a:r>
            <a:r>
              <a:rPr lang="de-DE" sz="1200" baseline="0" dirty="0" smtClean="0"/>
              <a:t> out </a:t>
            </a:r>
            <a:r>
              <a:rPr lang="de-DE" sz="1200" baseline="0" dirty="0" err="1" smtClean="0"/>
              <a:t>the</a:t>
            </a:r>
            <a:r>
              <a:rPr lang="de-DE" sz="1200" baseline="0" dirty="0" smtClean="0"/>
              <a:t> </a:t>
            </a:r>
            <a:r>
              <a:rPr lang="de-DE" sz="1200" baseline="0" dirty="0" err="1" smtClean="0"/>
              <a:t>absorption</a:t>
            </a:r>
            <a:r>
              <a:rPr lang="de-DE" sz="1200" baseline="0" dirty="0" smtClean="0"/>
              <a:t> </a:t>
            </a:r>
            <a:r>
              <a:rPr lang="de-DE" sz="1200" baseline="0" dirty="0" err="1" smtClean="0"/>
              <a:t>of</a:t>
            </a:r>
            <a:r>
              <a:rPr lang="de-DE" sz="1200" baseline="0" dirty="0" smtClean="0"/>
              <a:t> all </a:t>
            </a:r>
            <a:r>
              <a:rPr lang="de-DE" sz="1200" baseline="0" dirty="0" err="1" smtClean="0"/>
              <a:t>carbs</a:t>
            </a:r>
            <a:r>
              <a:rPr lang="de-DE" sz="1200" baseline="0" dirty="0" smtClean="0"/>
              <a:t>, </a:t>
            </a:r>
            <a:r>
              <a:rPr lang="de-DE" sz="1200" baseline="0" dirty="0" err="1" smtClean="0"/>
              <a:t>which</a:t>
            </a:r>
            <a:r>
              <a:rPr lang="de-DE" sz="1200" baseline="0" dirty="0" smtClean="0"/>
              <a:t> </a:t>
            </a:r>
            <a:r>
              <a:rPr lang="de-DE" sz="1200" baseline="0" dirty="0" err="1" smtClean="0"/>
              <a:t>makes</a:t>
            </a:r>
            <a:r>
              <a:rPr lang="de-DE" sz="1200" baseline="0" dirty="0" smtClean="0"/>
              <a:t> </a:t>
            </a:r>
            <a:r>
              <a:rPr lang="de-DE" sz="1200" baseline="0" dirty="0" err="1" smtClean="0"/>
              <a:t>it</a:t>
            </a:r>
            <a:r>
              <a:rPr lang="de-DE" sz="1200" baseline="0" dirty="0" smtClean="0"/>
              <a:t> </a:t>
            </a:r>
            <a:r>
              <a:rPr lang="de-DE" sz="1200" baseline="0" dirty="0" err="1" smtClean="0"/>
              <a:t>seem</a:t>
            </a:r>
            <a:r>
              <a:rPr lang="de-DE" sz="1200" baseline="0" dirty="0" smtClean="0"/>
              <a:t> </a:t>
            </a:r>
            <a:r>
              <a:rPr lang="de-DE" sz="1200" baseline="0" dirty="0" err="1" smtClean="0"/>
              <a:t>that</a:t>
            </a:r>
            <a:r>
              <a:rPr lang="de-DE" sz="1200" baseline="0" dirty="0" smtClean="0"/>
              <a:t> </a:t>
            </a:r>
            <a:r>
              <a:rPr lang="de-DE" sz="1200" baseline="0" dirty="0" err="1" smtClean="0"/>
              <a:t>more</a:t>
            </a:r>
            <a:r>
              <a:rPr lang="de-DE" sz="1200" baseline="0" dirty="0" smtClean="0"/>
              <a:t> </a:t>
            </a:r>
            <a:r>
              <a:rPr lang="de-DE" sz="1200" baseline="0" dirty="0" err="1" smtClean="0"/>
              <a:t>late</a:t>
            </a:r>
            <a:r>
              <a:rPr lang="de-DE" sz="1200" baseline="0" dirty="0" smtClean="0"/>
              <a:t> </a:t>
            </a:r>
            <a:r>
              <a:rPr lang="de-DE" sz="1200" baseline="0" dirty="0" err="1" smtClean="0"/>
              <a:t>carbs</a:t>
            </a:r>
            <a:r>
              <a:rPr lang="de-DE" sz="1200" baseline="0" dirty="0" smtClean="0"/>
              <a:t> </a:t>
            </a:r>
            <a:r>
              <a:rPr lang="de-DE" sz="1200" baseline="0" dirty="0" err="1" smtClean="0"/>
              <a:t>originate</a:t>
            </a:r>
            <a:r>
              <a:rPr lang="de-DE" sz="1200" baseline="0" dirty="0" smtClean="0"/>
              <a:t> </a:t>
            </a:r>
            <a:r>
              <a:rPr lang="de-DE" sz="1200" baseline="0" dirty="0" err="1" smtClean="0"/>
              <a:t>from</a:t>
            </a:r>
            <a:r>
              <a:rPr lang="de-DE" sz="1200" baseline="0" dirty="0" smtClean="0"/>
              <a:t> </a:t>
            </a:r>
            <a:r>
              <a:rPr lang="de-DE" sz="1200" baseline="0" dirty="0" err="1" smtClean="0"/>
              <a:t>fats</a:t>
            </a:r>
            <a:r>
              <a:rPr lang="de-DE" sz="1200" baseline="0" dirty="0" smtClean="0"/>
              <a:t>. (See also </a:t>
            </a:r>
            <a:r>
              <a:rPr lang="de-DE" sz="1200" baseline="0" dirty="0" err="1" smtClean="0"/>
              <a:t>slide</a:t>
            </a:r>
            <a:r>
              <a:rPr lang="de-DE" sz="1200" baseline="0" dirty="0" smtClean="0"/>
              <a:t> 51).</a:t>
            </a:r>
            <a:r>
              <a:rPr lang="de-DE" sz="1200" dirty="0" smtClean="0"/>
              <a:t> </a:t>
            </a:r>
            <a:endParaRPr lang="de-DE" baseline="0" dirty="0"/>
          </a:p>
          <a:p>
            <a:r>
              <a:rPr lang="de-DE" baseline="0" dirty="0"/>
              <a:t>-----------------------</a:t>
            </a:r>
          </a:p>
          <a:p>
            <a:r>
              <a:rPr lang="de-DE" b="0" i="0" baseline="0" dirty="0" err="1" smtClean="0"/>
              <a:t>Sources</a:t>
            </a:r>
            <a:r>
              <a:rPr lang="de-DE" i="0" dirty="0" smtClean="0"/>
              <a:t>:  </a:t>
            </a:r>
            <a:r>
              <a:rPr lang="de-DE" sz="1200" b="0" i="0" kern="1200" dirty="0" err="1">
                <a:solidFill>
                  <a:schemeClr val="tx1"/>
                </a:solidFill>
                <a:effectLst/>
                <a:latin typeface="+mn-lt"/>
                <a:ea typeface="+mn-ea"/>
                <a:cs typeface="+mn-cs"/>
              </a:rPr>
              <a:t>Balancing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Carbs</a:t>
            </a:r>
            <a:r>
              <a:rPr lang="de-DE" sz="1200" b="0" i="0" kern="1200" dirty="0">
                <a:solidFill>
                  <a:schemeClr val="tx1"/>
                </a:solidFill>
                <a:effectLst/>
                <a:latin typeface="+mn-lt"/>
                <a:ea typeface="+mn-ea"/>
                <a:cs typeface="+mn-cs"/>
              </a:rPr>
              <a:t>, Protein, and </a:t>
            </a:r>
            <a:r>
              <a:rPr lang="de-DE" sz="1200" b="0" i="0" kern="1200" dirty="0" err="1">
                <a:solidFill>
                  <a:schemeClr val="tx1"/>
                </a:solidFill>
                <a:effectLst/>
                <a:latin typeface="+mn-lt"/>
                <a:ea typeface="+mn-ea"/>
                <a:cs typeface="+mn-cs"/>
              </a:rPr>
              <a:t>Fat</a:t>
            </a:r>
            <a:r>
              <a:rPr lang="de-DE" sz="1200" b="0" i="0" kern="1200" dirty="0">
                <a:solidFill>
                  <a:schemeClr val="tx1"/>
                </a:solidFill>
                <a:effectLst/>
                <a:latin typeface="+mn-lt"/>
                <a:ea typeface="+mn-ea"/>
                <a:cs typeface="+mn-cs"/>
              </a:rPr>
              <a:t>.</a:t>
            </a:r>
            <a:r>
              <a:rPr lang="de-DE" sz="1200" b="0" i="0" kern="1200" baseline="0" dirty="0">
                <a:solidFill>
                  <a:schemeClr val="tx1"/>
                </a:solidFill>
                <a:effectLst/>
                <a:latin typeface="+mn-lt"/>
                <a:ea typeface="+mn-ea"/>
                <a:cs typeface="+mn-cs"/>
              </a:rPr>
              <a:t> </a:t>
            </a:r>
            <a:r>
              <a:rPr lang="de-DE" sz="1200" b="0" i="0" kern="1200" dirty="0">
                <a:solidFill>
                  <a:schemeClr val="tx1"/>
                </a:solidFill>
                <a:effectLst/>
                <a:latin typeface="+mn-lt"/>
                <a:ea typeface="+mn-ea"/>
                <a:cs typeface="+mn-cs"/>
              </a:rPr>
              <a:t>Clinical </a:t>
            </a:r>
            <a:r>
              <a:rPr lang="de-DE" sz="1200" b="0" i="0" kern="1200" dirty="0" err="1">
                <a:solidFill>
                  <a:schemeClr val="tx1"/>
                </a:solidFill>
                <a:effectLst/>
                <a:latin typeface="+mn-lt"/>
                <a:ea typeface="+mn-ea"/>
                <a:cs typeface="+mn-cs"/>
              </a:rPr>
              <a:t>review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i="0" kern="1200" dirty="0">
                <a:solidFill>
                  <a:schemeClr val="tx1"/>
                </a:solidFill>
                <a:effectLst/>
                <a:latin typeface="+mn-lt"/>
                <a:ea typeface="+mn-ea"/>
                <a:cs typeface="+mn-cs"/>
              </a:rPr>
              <a:t>Mary Hanson, registered </a:t>
            </a:r>
            <a:r>
              <a:rPr lang="de-DE" sz="1200" i="0" kern="1200" dirty="0" err="1">
                <a:solidFill>
                  <a:schemeClr val="tx1"/>
                </a:solidFill>
                <a:effectLst/>
                <a:latin typeface="+mn-lt"/>
                <a:ea typeface="+mn-ea"/>
                <a:cs typeface="+mn-cs"/>
              </a:rPr>
              <a:t>dietitian</a:t>
            </a:r>
            <a:r>
              <a:rPr lang="de-DE" sz="1200" i="0" kern="1200" dirty="0">
                <a:solidFill>
                  <a:schemeClr val="tx1"/>
                </a:solidFill>
                <a:effectLst/>
                <a:latin typeface="+mn-lt"/>
                <a:ea typeface="+mn-ea"/>
                <a:cs typeface="+mn-cs"/>
              </a:rPr>
              <a:t>. Kaiser Permanente. 03/01/2014  https://wa.kaiserpermanente.org</a:t>
            </a:r>
            <a:endParaRPr lang="de-DE" i="0" dirty="0"/>
          </a:p>
          <a:p>
            <a:pPr marL="0" indent="0">
              <a:buFontTx/>
              <a:buNone/>
            </a:pPr>
            <a:r>
              <a:rPr lang="de-DE" i="0" dirty="0"/>
              <a:t>FPE </a:t>
            </a:r>
            <a:r>
              <a:rPr lang="de-DE" i="0" dirty="0" err="1" smtClean="0"/>
              <a:t>calculator</a:t>
            </a:r>
            <a:r>
              <a:rPr lang="de-DE" i="0" baseline="0" dirty="0" smtClean="0"/>
              <a:t> via </a:t>
            </a:r>
            <a:r>
              <a:rPr lang="de-DE" i="0" dirty="0" err="1"/>
              <a:t>GooglePlay</a:t>
            </a:r>
            <a:r>
              <a:rPr lang="de-DE" i="0" dirty="0"/>
              <a:t>: </a:t>
            </a:r>
            <a:r>
              <a:rPr lang="de-DE" sz="1200" i="0" u="sng" kern="1200" dirty="0" err="1" smtClean="0">
                <a:solidFill>
                  <a:schemeClr val="tx1"/>
                </a:solidFill>
                <a:effectLst/>
                <a:latin typeface="+mn-lt"/>
                <a:ea typeface="+mn-ea"/>
                <a:cs typeface="+mn-cs"/>
                <a:hlinkClick r:id="rId4"/>
              </a:rPr>
              <a:t>EasyFPU</a:t>
            </a:r>
            <a:r>
              <a:rPr lang="de-DE" sz="1200" i="0" u="sng" kern="1200" dirty="0" smtClean="0">
                <a:solidFill>
                  <a:schemeClr val="tx1"/>
                </a:solidFill>
                <a:effectLst/>
                <a:latin typeface="+mn-lt"/>
                <a:ea typeface="+mn-ea"/>
                <a:cs typeface="+mn-cs"/>
              </a:rPr>
              <a:t>. </a:t>
            </a:r>
            <a:r>
              <a:rPr lang="de-DE" sz="1200" b="0" kern="1200" dirty="0" smtClean="0">
                <a:solidFill>
                  <a:schemeClr val="tx1"/>
                </a:solidFill>
                <a:effectLst/>
                <a:latin typeface="+mn-lt"/>
                <a:ea typeface="+mn-ea"/>
                <a:cs typeface="+mn-cs"/>
              </a:rPr>
              <a:t>FPU </a:t>
            </a:r>
            <a:r>
              <a:rPr lang="de-DE" sz="1200" b="0" kern="1200" dirty="0" err="1" smtClean="0">
                <a:solidFill>
                  <a:schemeClr val="tx1"/>
                </a:solidFill>
                <a:effectLst/>
                <a:latin typeface="+mn-lt"/>
                <a:ea typeface="+mn-ea"/>
                <a:cs typeface="+mn-cs"/>
              </a:rPr>
              <a:t>calculators</a:t>
            </a:r>
            <a:r>
              <a:rPr lang="de-DE" sz="1200" b="0" kern="1200" dirty="0" smtClean="0">
                <a:solidFill>
                  <a:schemeClr val="tx1"/>
                </a:solidFill>
                <a:effectLst/>
                <a:latin typeface="+mn-lt"/>
                <a:ea typeface="+mn-ea"/>
                <a:cs typeface="+mn-cs"/>
              </a:rPr>
              <a:t> für iOS:</a:t>
            </a:r>
            <a:r>
              <a:rPr lang="de-DE" sz="1200" kern="120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5"/>
              </a:rPr>
              <a:t>https://www.icloud.com/shortcuts/ac31808d809f40e1a9e63175f27152ac</a:t>
            </a:r>
            <a:r>
              <a:rPr lang="de-DE" sz="1200" u="none"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ICLOUD.COM</a:t>
            </a:r>
            <a:r>
              <a:rPr lang="de-DE" sz="1200" kern="1200" baseline="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6"/>
              </a:rPr>
              <a:t>Loop FPU</a:t>
            </a:r>
            <a:r>
              <a:rPr lang="de-DE" sz="1200" u="none" kern="1200" baseline="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Robert's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video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explaining</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his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method</a:t>
            </a:r>
            <a:r>
              <a:rPr lang="de-DE" sz="1200" kern="120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7"/>
              </a:rPr>
              <a:t>https://youtu.be/k8amkz9E66k</a:t>
            </a:r>
            <a:r>
              <a:rPr lang="de-DE" sz="1200" u="none" kern="1200" baseline="0" dirty="0" smtClean="0">
                <a:solidFill>
                  <a:schemeClr val="tx1"/>
                </a:solidFill>
                <a:effectLst/>
                <a:latin typeface="+mn-lt"/>
                <a:ea typeface="+mn-ea"/>
                <a:cs typeface="+mn-cs"/>
              </a:rPr>
              <a:t>      </a:t>
            </a:r>
            <a:r>
              <a:rPr lang="de-DE" sz="1200" u="none" strike="noStrike" kern="1200" dirty="0" smtClean="0">
                <a:solidFill>
                  <a:schemeClr val="tx1"/>
                </a:solidFill>
                <a:effectLst/>
                <a:latin typeface="+mn-lt"/>
                <a:ea typeface="+mn-ea"/>
                <a:cs typeface="+mn-cs"/>
                <a:hlinkClick r:id="rId8"/>
              </a:rPr>
              <a:t>Loop FPU Food Entry (iOS Shortcut </a:t>
            </a:r>
            <a:r>
              <a:rPr lang="de-DE" sz="1200" u="none" strike="noStrike" kern="1200" dirty="0" err="1" smtClean="0">
                <a:solidFill>
                  <a:schemeClr val="tx1"/>
                </a:solidFill>
                <a:effectLst/>
                <a:latin typeface="+mn-lt"/>
                <a:ea typeface="+mn-ea"/>
                <a:cs typeface="+mn-cs"/>
                <a:hlinkClick r:id="rId8"/>
              </a:rPr>
              <a:t>version</a:t>
            </a:r>
            <a:r>
              <a:rPr lang="de-DE" sz="1200" u="none" strike="noStrike" kern="1200" dirty="0" smtClean="0">
                <a:solidFill>
                  <a:schemeClr val="tx1"/>
                </a:solidFill>
                <a:effectLst/>
                <a:latin typeface="+mn-lt"/>
                <a:ea typeface="+mn-ea"/>
                <a:cs typeface="+mn-cs"/>
                <a:hlinkClick r:id="rId8"/>
              </a:rPr>
              <a:t>)</a:t>
            </a:r>
            <a:endParaRPr lang="de-DE" sz="1200" u="none" strike="noStrike" kern="1200" dirty="0" smtClean="0">
              <a:solidFill>
                <a:schemeClr val="tx1"/>
              </a:solidFill>
              <a:effectLst/>
              <a:latin typeface="+mn-lt"/>
              <a:ea typeface="+mn-ea"/>
              <a:cs typeface="+mn-cs"/>
            </a:endParaRPr>
          </a:p>
          <a:p>
            <a:r>
              <a:rPr lang="de-DE" sz="1200" i="0" u="sng" kern="1200" dirty="0" smtClean="0">
                <a:solidFill>
                  <a:schemeClr val="tx1"/>
                </a:solidFill>
                <a:effectLst/>
                <a:latin typeface="+mn-lt"/>
                <a:ea typeface="+mn-ea"/>
                <a:cs typeface="+mn-cs"/>
              </a:rPr>
              <a:t>  </a:t>
            </a:r>
            <a:r>
              <a:rPr lang="de-DE" sz="1200" i="0" u="none" kern="1200" dirty="0" smtClean="0">
                <a:solidFill>
                  <a:schemeClr val="tx1"/>
                </a:solidFill>
                <a:effectLst/>
                <a:latin typeface="+mn-lt"/>
                <a:ea typeface="+mn-ea"/>
                <a:cs typeface="+mn-cs"/>
              </a:rPr>
              <a:t> </a:t>
            </a:r>
            <a:endParaRPr lang="de-DE" sz="1200" i="0" u="sng" kern="1200" dirty="0">
              <a:solidFill>
                <a:schemeClr val="tx1"/>
              </a:solidFill>
              <a:effectLst/>
              <a:latin typeface="+mn-lt"/>
              <a:ea typeface="+mn-ea"/>
              <a:cs typeface="+mn-cs"/>
            </a:endParaRPr>
          </a:p>
          <a:p>
            <a:endParaRPr lang="de-DE" sz="1200" i="1" u="none" kern="1200" dirty="0">
              <a:solidFill>
                <a:schemeClr val="tx1"/>
              </a:solidFill>
              <a:effectLst/>
              <a:latin typeface="+mn-lt"/>
              <a:ea typeface="+mn-ea"/>
              <a:cs typeface="+mn-cs"/>
            </a:endParaRPr>
          </a:p>
          <a:p>
            <a:r>
              <a:rPr lang="de-DE" i="1" dirty="0"/>
              <a:t> </a:t>
            </a:r>
          </a:p>
        </p:txBody>
      </p:sp>
      <p:sp>
        <p:nvSpPr>
          <p:cNvPr id="4" name="Foliennummernplatzhalter 3"/>
          <p:cNvSpPr>
            <a:spLocks noGrp="1"/>
          </p:cNvSpPr>
          <p:nvPr>
            <p:ph type="sldNum" sz="quarter" idx="10"/>
          </p:nvPr>
        </p:nvSpPr>
        <p:spPr/>
        <p:txBody>
          <a:bodyPr/>
          <a:lstStyle/>
          <a:p>
            <a:fld id="{170FF799-14E3-487A-9755-B4D298262597}" type="slidenum">
              <a:rPr lang="de-DE" smtClean="0"/>
              <a:t>30</a:t>
            </a:fld>
            <a:endParaRPr lang="de-DE"/>
          </a:p>
        </p:txBody>
      </p:sp>
    </p:spTree>
    <p:extLst>
      <p:ext uri="{BB962C8B-B14F-4D97-AF65-F5344CB8AC3E}">
        <p14:creationId xmlns:p14="http://schemas.microsoft.com/office/powerpoint/2010/main" val="1344566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i="0" baseline="0" dirty="0"/>
              <a:t>In </a:t>
            </a:r>
            <a:r>
              <a:rPr lang="de-DE" i="0" baseline="0" dirty="0" err="1" smtClean="0"/>
              <a:t>the</a:t>
            </a:r>
            <a:r>
              <a:rPr lang="de-DE" i="0" baseline="0" dirty="0" smtClean="0"/>
              <a:t> </a:t>
            </a:r>
            <a:r>
              <a:rPr lang="de-DE" i="0" baseline="0" dirty="0" err="1" smtClean="0"/>
              <a:t>late</a:t>
            </a:r>
            <a:r>
              <a:rPr lang="de-DE" i="0" baseline="0" dirty="0" smtClean="0"/>
              <a:t> </a:t>
            </a:r>
            <a:r>
              <a:rPr lang="de-DE" i="0" baseline="0" dirty="0" err="1" smtClean="0"/>
              <a:t>phase</a:t>
            </a:r>
            <a:r>
              <a:rPr lang="de-DE" i="0" baseline="0" dirty="0" smtClean="0"/>
              <a:t> </a:t>
            </a:r>
            <a:r>
              <a:rPr lang="de-DE" i="0" baseline="0" dirty="0" err="1" smtClean="0"/>
              <a:t>of</a:t>
            </a:r>
            <a:r>
              <a:rPr lang="de-DE" i="0" baseline="0" dirty="0" smtClean="0"/>
              <a:t> </a:t>
            </a:r>
            <a:r>
              <a:rPr lang="de-DE" i="0" baseline="0" dirty="0" err="1" smtClean="0"/>
              <a:t>the</a:t>
            </a:r>
            <a:r>
              <a:rPr lang="de-DE" i="0" baseline="0" dirty="0" smtClean="0"/>
              <a:t> </a:t>
            </a:r>
            <a:r>
              <a:rPr lang="de-DE" i="0" baseline="0" dirty="0" err="1" smtClean="0"/>
              <a:t>meal</a:t>
            </a:r>
            <a:r>
              <a:rPr lang="de-DE" i="0" baseline="0" dirty="0" smtClean="0"/>
              <a:t>, </a:t>
            </a:r>
            <a:r>
              <a:rPr lang="de-DE" i="0" baseline="0" dirty="0" err="1" smtClean="0"/>
              <a:t>which</a:t>
            </a:r>
            <a:r>
              <a:rPr lang="de-DE" i="0" baseline="0" dirty="0" smtClean="0"/>
              <a:t> </a:t>
            </a:r>
            <a:r>
              <a:rPr lang="de-DE" i="0" baseline="0" dirty="0" err="1" smtClean="0"/>
              <a:t>can</a:t>
            </a:r>
            <a:r>
              <a:rPr lang="de-DE" i="0" baseline="0" dirty="0" smtClean="0"/>
              <a:t> last </a:t>
            </a:r>
            <a:r>
              <a:rPr lang="de-DE" i="0" baseline="0" dirty="0" err="1" smtClean="0"/>
              <a:t>several</a:t>
            </a:r>
            <a:r>
              <a:rPr lang="de-DE" i="0" baseline="0" dirty="0" smtClean="0"/>
              <a:t> </a:t>
            </a:r>
            <a:r>
              <a:rPr lang="de-DE" i="0" baseline="0" dirty="0" err="1" smtClean="0"/>
              <a:t>hours</a:t>
            </a:r>
            <a:r>
              <a:rPr lang="de-DE" i="0" baseline="0" dirty="0" smtClean="0"/>
              <a:t>, </a:t>
            </a:r>
            <a:r>
              <a:rPr lang="de-DE" i="0" baseline="0" dirty="0" err="1" smtClean="0"/>
              <a:t>the</a:t>
            </a:r>
            <a:r>
              <a:rPr lang="de-DE" i="0" baseline="0" dirty="0" smtClean="0"/>
              <a:t> </a:t>
            </a:r>
            <a:r>
              <a:rPr lang="de-DE" i="0" baseline="0" dirty="0" err="1" smtClean="0"/>
              <a:t>loop</a:t>
            </a:r>
            <a:r>
              <a:rPr lang="de-DE" i="0" baseline="0" dirty="0" smtClean="0"/>
              <a:t> must </a:t>
            </a:r>
            <a:r>
              <a:rPr lang="de-DE" i="0" baseline="0" dirty="0" err="1" smtClean="0"/>
              <a:t>provide</a:t>
            </a:r>
            <a:r>
              <a:rPr lang="de-DE" i="0" baseline="0" dirty="0" smtClean="0"/>
              <a:t> </a:t>
            </a:r>
            <a:r>
              <a:rPr lang="de-DE" i="0" baseline="0" dirty="0" err="1" smtClean="0"/>
              <a:t>insulin</a:t>
            </a:r>
            <a:r>
              <a:rPr lang="de-DE" i="0" baseline="0" dirty="0" smtClean="0"/>
              <a:t> </a:t>
            </a:r>
            <a:r>
              <a:rPr lang="de-DE" i="0" baseline="0" dirty="0" err="1" smtClean="0"/>
              <a:t>as</a:t>
            </a:r>
            <a:r>
              <a:rPr lang="de-DE" i="0" baseline="0" dirty="0" smtClean="0"/>
              <a:t> </a:t>
            </a:r>
            <a:r>
              <a:rPr lang="de-DE" i="0" baseline="0" dirty="0" err="1" smtClean="0"/>
              <a:t>required</a:t>
            </a:r>
            <a:r>
              <a:rPr lang="de-DE" i="0" baseline="0" dirty="0" smtClean="0"/>
              <a:t> – but </a:t>
            </a:r>
            <a:r>
              <a:rPr lang="de-DE" i="0" baseline="0" dirty="0" err="1" smtClean="0"/>
              <a:t>without</a:t>
            </a:r>
            <a:r>
              <a:rPr lang="de-DE" i="0" baseline="0" dirty="0" smtClean="0"/>
              <a:t> </a:t>
            </a:r>
            <a:r>
              <a:rPr lang="de-DE" i="0" baseline="0" dirty="0" err="1" smtClean="0"/>
              <a:t>the</a:t>
            </a:r>
            <a:r>
              <a:rPr lang="de-DE" i="0" baseline="0" dirty="0" smtClean="0"/>
              <a:t> „</a:t>
            </a:r>
            <a:r>
              <a:rPr lang="de-DE" i="0" baseline="0" dirty="0" err="1" smtClean="0"/>
              <a:t>tails</a:t>
            </a:r>
            <a:r>
              <a:rPr lang="de-DE" i="0" baseline="0" dirty="0" smtClean="0"/>
              <a:t>“ </a:t>
            </a:r>
            <a:r>
              <a:rPr lang="de-DE" i="0" baseline="0" dirty="0" err="1" smtClean="0"/>
              <a:t>of</a:t>
            </a:r>
            <a:r>
              <a:rPr lang="de-DE" i="0" baseline="0" dirty="0" smtClean="0"/>
              <a:t> </a:t>
            </a:r>
            <a:r>
              <a:rPr lang="de-DE" i="0" baseline="0" dirty="0" err="1" smtClean="0"/>
              <a:t>the</a:t>
            </a:r>
            <a:r>
              <a:rPr lang="de-DE" i="0" baseline="0" dirty="0" smtClean="0"/>
              <a:t> </a:t>
            </a:r>
            <a:r>
              <a:rPr lang="de-DE" i="0" baseline="0" dirty="0" err="1" smtClean="0"/>
              <a:t>aggregated</a:t>
            </a:r>
            <a:r>
              <a:rPr lang="de-DE" i="0" baseline="0" dirty="0" smtClean="0"/>
              <a:t> TBRs and </a:t>
            </a:r>
            <a:r>
              <a:rPr lang="de-DE" i="0" baseline="0" dirty="0" err="1" smtClean="0"/>
              <a:t>microboli</a:t>
            </a:r>
            <a:r>
              <a:rPr lang="de-DE" i="0" baseline="0" dirty="0" smtClean="0"/>
              <a:t> </a:t>
            </a:r>
            <a:r>
              <a:rPr lang="de-DE" i="0" baseline="0" dirty="0" err="1" smtClean="0"/>
              <a:t>dipping</a:t>
            </a:r>
            <a:r>
              <a:rPr lang="de-DE" i="0" baseline="0" dirty="0" smtClean="0"/>
              <a:t> </a:t>
            </a:r>
            <a:r>
              <a:rPr lang="de-DE" i="0" baseline="0" dirty="0" err="1" smtClean="0"/>
              <a:t>the</a:t>
            </a:r>
            <a:r>
              <a:rPr lang="de-DE" i="0" baseline="0" dirty="0" smtClean="0"/>
              <a:t> </a:t>
            </a:r>
            <a:r>
              <a:rPr lang="de-DE" i="0" baseline="0" dirty="0" err="1" smtClean="0"/>
              <a:t>glucose</a:t>
            </a:r>
            <a:r>
              <a:rPr lang="de-DE" i="0" baseline="0" dirty="0" smtClean="0"/>
              <a:t> </a:t>
            </a:r>
            <a:r>
              <a:rPr lang="de-DE" i="0" baseline="0" dirty="0" err="1" smtClean="0"/>
              <a:t>level</a:t>
            </a:r>
            <a:r>
              <a:rPr lang="de-DE" i="0" baseline="0" dirty="0" smtClean="0"/>
              <a:t> </a:t>
            </a:r>
            <a:r>
              <a:rPr lang="de-DE" i="0" baseline="0" dirty="0" err="1" smtClean="0"/>
              <a:t>into</a:t>
            </a:r>
            <a:r>
              <a:rPr lang="de-DE" i="0" baseline="0" dirty="0" smtClean="0"/>
              <a:t> </a:t>
            </a:r>
            <a:r>
              <a:rPr lang="de-DE" i="0" baseline="0" dirty="0" err="1" smtClean="0"/>
              <a:t>the</a:t>
            </a:r>
            <a:r>
              <a:rPr lang="de-DE" i="0" baseline="0" dirty="0" smtClean="0"/>
              <a:t> </a:t>
            </a:r>
            <a:r>
              <a:rPr lang="de-DE" i="0" baseline="0" dirty="0" err="1" smtClean="0"/>
              <a:t>hypo</a:t>
            </a:r>
            <a:r>
              <a:rPr lang="de-DE" i="0" baseline="0" dirty="0" smtClean="0"/>
              <a:t> </a:t>
            </a:r>
            <a:r>
              <a:rPr lang="de-DE" i="0" baseline="0" dirty="0" err="1" smtClean="0"/>
              <a:t>zone</a:t>
            </a:r>
            <a:r>
              <a:rPr lang="de-DE" i="0" baseline="0" dirty="0" smtClean="0"/>
              <a:t> </a:t>
            </a:r>
            <a:r>
              <a:rPr lang="de-DE" i="0" baseline="0" dirty="0" err="1" smtClean="0"/>
              <a:t>later</a:t>
            </a:r>
            <a:r>
              <a:rPr lang="de-DE" i="0" baseline="0" dirty="0" smtClean="0"/>
              <a:t>, </a:t>
            </a:r>
            <a:r>
              <a:rPr lang="de-DE" i="0" baseline="0" dirty="0" err="1" smtClean="0"/>
              <a:t>when</a:t>
            </a:r>
            <a:r>
              <a:rPr lang="de-DE" i="0" baseline="0" dirty="0" smtClean="0"/>
              <a:t> </a:t>
            </a:r>
            <a:r>
              <a:rPr lang="de-DE" i="0" baseline="0" dirty="0" err="1" smtClean="0"/>
              <a:t>the</a:t>
            </a:r>
            <a:r>
              <a:rPr lang="de-DE" i="0" baseline="0" dirty="0" smtClean="0"/>
              <a:t> </a:t>
            </a:r>
            <a:r>
              <a:rPr lang="de-DE" i="0" baseline="0" dirty="0" err="1" smtClean="0"/>
              <a:t>flow</a:t>
            </a:r>
            <a:r>
              <a:rPr lang="de-DE" i="0" baseline="0" dirty="0" smtClean="0"/>
              <a:t> </a:t>
            </a:r>
            <a:r>
              <a:rPr lang="de-DE" i="0" baseline="0" dirty="0" err="1" smtClean="0"/>
              <a:t>of</a:t>
            </a:r>
            <a:r>
              <a:rPr lang="de-DE" i="0" baseline="0" dirty="0" smtClean="0"/>
              <a:t> </a:t>
            </a:r>
            <a:r>
              <a:rPr lang="de-DE" i="0" baseline="0" dirty="0" err="1" smtClean="0"/>
              <a:t>to-be-absorbed</a:t>
            </a:r>
            <a:r>
              <a:rPr lang="de-DE" i="0" baseline="0" dirty="0" smtClean="0"/>
              <a:t> </a:t>
            </a:r>
            <a:r>
              <a:rPr lang="de-DE" i="0" baseline="0" dirty="0" err="1" smtClean="0"/>
              <a:t>carbs</a:t>
            </a:r>
            <a:r>
              <a:rPr lang="de-DE" i="0" baseline="0" dirty="0" smtClean="0"/>
              <a:t> </a:t>
            </a:r>
            <a:r>
              <a:rPr lang="de-DE" i="0" baseline="0" dirty="0" err="1" smtClean="0"/>
              <a:t>has</a:t>
            </a:r>
            <a:r>
              <a:rPr lang="de-DE" i="0" baseline="0" dirty="0" smtClean="0"/>
              <a:t> </a:t>
            </a:r>
            <a:r>
              <a:rPr lang="de-DE" i="0" baseline="0" dirty="0" err="1" smtClean="0"/>
              <a:t>ceased</a:t>
            </a:r>
            <a:r>
              <a:rPr lang="de-DE" i="0" baseline="0" dirty="0" smtClean="0"/>
              <a:t>.</a:t>
            </a:r>
            <a:endParaRPr lang="de-DE" sz="1200" kern="1200" dirty="0">
              <a:solidFill>
                <a:schemeClr val="tx1"/>
              </a:solidFill>
              <a:latin typeface="+mn-lt"/>
              <a:ea typeface="+mn-ea"/>
              <a:cs typeface="+mn-cs"/>
            </a:endParaRPr>
          </a:p>
          <a:p>
            <a:r>
              <a:rPr lang="de-DE" sz="1200" kern="1200" dirty="0" err="1" smtClean="0">
                <a:solidFill>
                  <a:schemeClr val="tx1"/>
                </a:solidFill>
                <a:latin typeface="+mn-lt"/>
                <a:ea typeface="+mn-ea"/>
                <a:cs typeface="+mn-cs"/>
              </a:rPr>
              <a:t>Based</a:t>
            </a:r>
            <a:r>
              <a:rPr lang="de-DE" sz="1200" kern="1200" dirty="0" smtClean="0">
                <a:solidFill>
                  <a:schemeClr val="tx1"/>
                </a:solidFill>
                <a:latin typeface="+mn-lt"/>
                <a:ea typeface="+mn-ea"/>
                <a:cs typeface="+mn-cs"/>
              </a:rPr>
              <a:t> on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insulin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activity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curves</a:t>
            </a:r>
            <a:r>
              <a:rPr lang="de-DE" sz="1200" kern="1200" dirty="0" smtClean="0">
                <a:solidFill>
                  <a:schemeClr val="tx1"/>
                </a:solidFill>
                <a:latin typeface="+mn-lt"/>
                <a:ea typeface="+mn-ea"/>
                <a:cs typeface="+mn-cs"/>
              </a:rPr>
              <a:t> (p.10)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loop</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has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always</a:t>
            </a:r>
            <a:r>
              <a:rPr lang="de-DE" sz="1200" kern="1200" dirty="0" smtClean="0">
                <a:solidFill>
                  <a:schemeClr val="tx1"/>
                </a:solidFill>
                <a:latin typeface="+mn-lt"/>
                <a:ea typeface="+mn-ea"/>
                <a:cs typeface="+mn-cs"/>
              </a:rPr>
              <a:t> a </a:t>
            </a:r>
            <a:r>
              <a:rPr lang="de-DE" sz="1200" kern="1200" dirty="0" err="1" smtClean="0">
                <a:solidFill>
                  <a:schemeClr val="tx1"/>
                </a:solidFill>
                <a:latin typeface="+mn-lt"/>
                <a:ea typeface="+mn-ea"/>
                <a:cs typeface="+mn-cs"/>
              </a:rPr>
              <a:t>pretty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good</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picture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how</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much</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insulin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activity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it</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has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to</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work</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with</a:t>
            </a:r>
            <a:r>
              <a:rPr lang="de-DE" sz="1200" kern="1200" dirty="0" smtClean="0">
                <a:solidFill>
                  <a:schemeClr val="tx1"/>
                </a:solidFill>
                <a:latin typeface="+mn-lt"/>
                <a:ea typeface="+mn-ea"/>
                <a:cs typeface="+mn-cs"/>
              </a:rPr>
              <a:t> in all </a:t>
            </a:r>
            <a:r>
              <a:rPr lang="de-DE" sz="1200" kern="1200" dirty="0" err="1" smtClean="0">
                <a:solidFill>
                  <a:schemeClr val="tx1"/>
                </a:solidFill>
                <a:latin typeface="+mn-lt"/>
                <a:ea typeface="+mn-ea"/>
                <a:cs typeface="+mn-cs"/>
              </a:rPr>
              <a:t>upcoming</a:t>
            </a:r>
            <a:r>
              <a:rPr lang="de-DE" sz="1200" kern="1200" dirty="0" smtClean="0">
                <a:solidFill>
                  <a:schemeClr val="tx1"/>
                </a:solidFill>
                <a:latin typeface="+mn-lt"/>
                <a:ea typeface="+mn-ea"/>
                <a:cs typeface="+mn-cs"/>
              </a:rPr>
              <a:t> 5 </a:t>
            </a:r>
            <a:r>
              <a:rPr lang="de-DE" sz="1200" kern="1200" dirty="0" err="1" smtClean="0">
                <a:solidFill>
                  <a:schemeClr val="tx1"/>
                </a:solidFill>
                <a:latin typeface="+mn-lt"/>
                <a:ea typeface="+mn-ea"/>
                <a:cs typeface="+mn-cs"/>
              </a:rPr>
              <a:t>minute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segments</a:t>
            </a:r>
            <a:r>
              <a:rPr lang="de-DE" sz="1200" kern="1200" dirty="0" smtClean="0">
                <a:solidFill>
                  <a:schemeClr val="tx1"/>
                </a:solidFill>
                <a:latin typeface="+mn-lt"/>
                <a:ea typeface="+mn-ea"/>
                <a:cs typeface="+mn-cs"/>
              </a:rPr>
              <a:t>,</a:t>
            </a:r>
            <a:r>
              <a:rPr lang="de-DE" sz="1200" kern="1200" baseline="0" dirty="0" smtClean="0">
                <a:solidFill>
                  <a:schemeClr val="tx1"/>
                </a:solidFill>
                <a:latin typeface="+mn-lt"/>
                <a:ea typeface="+mn-ea"/>
                <a:cs typeface="+mn-cs"/>
              </a:rPr>
              <a:t> and </a:t>
            </a:r>
            <a:r>
              <a:rPr lang="de-DE" sz="1200" kern="1200" baseline="0" dirty="0" err="1" smtClean="0">
                <a:solidFill>
                  <a:schemeClr val="tx1"/>
                </a:solidFill>
                <a:latin typeface="+mn-lt"/>
                <a:ea typeface="+mn-ea"/>
                <a:cs typeface="+mn-cs"/>
              </a:rPr>
              <a:t>how</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to</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increase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it</a:t>
            </a:r>
            <a:r>
              <a:rPr lang="de-DE" sz="1200" kern="1200" baseline="0" dirty="0" smtClean="0">
                <a:solidFill>
                  <a:schemeClr val="tx1"/>
                </a:solidFill>
                <a:latin typeface="+mn-lt"/>
                <a:ea typeface="+mn-ea"/>
                <a:cs typeface="+mn-cs"/>
              </a:rPr>
              <a:t> via extra TBR&gt;100%, </a:t>
            </a:r>
            <a:r>
              <a:rPr lang="de-DE" sz="1200" kern="1200" baseline="0" dirty="0" err="1" smtClean="0">
                <a:solidFill>
                  <a:schemeClr val="tx1"/>
                </a:solidFill>
                <a:latin typeface="+mn-lt"/>
                <a:ea typeface="+mn-ea"/>
                <a:cs typeface="+mn-cs"/>
              </a:rPr>
              <a:t>or</a:t>
            </a:r>
            <a:r>
              <a:rPr lang="de-DE" sz="1200" kern="1200" baseline="0" dirty="0" smtClean="0">
                <a:solidFill>
                  <a:schemeClr val="tx1"/>
                </a:solidFill>
                <a:latin typeface="+mn-lt"/>
                <a:ea typeface="+mn-ea"/>
                <a:cs typeface="+mn-cs"/>
              </a:rPr>
              <a:t> via Autobolus/SMB, </a:t>
            </a:r>
            <a:r>
              <a:rPr lang="de-DE" sz="1200" kern="1200" baseline="0" dirty="0" err="1" smtClean="0">
                <a:solidFill>
                  <a:schemeClr val="tx1"/>
                </a:solidFill>
                <a:latin typeface="+mn-lt"/>
                <a:ea typeface="+mn-ea"/>
                <a:cs typeface="+mn-cs"/>
              </a:rPr>
              <a:t>or</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to</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decrease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it</a:t>
            </a:r>
            <a:r>
              <a:rPr lang="de-DE" sz="1200" kern="1200" baseline="0" dirty="0" smtClean="0">
                <a:solidFill>
                  <a:schemeClr val="tx1"/>
                </a:solidFill>
                <a:latin typeface="+mn-lt"/>
                <a:ea typeface="+mn-ea"/>
                <a:cs typeface="+mn-cs"/>
              </a:rPr>
              <a:t> via TBR&lt;100%.           The </a:t>
            </a:r>
            <a:r>
              <a:rPr lang="de-DE" sz="1200" kern="1200" baseline="0" dirty="0" err="1" smtClean="0">
                <a:solidFill>
                  <a:schemeClr val="tx1"/>
                </a:solidFill>
                <a:latin typeface="+mn-lt"/>
                <a:ea typeface="+mn-ea"/>
                <a:cs typeface="+mn-cs"/>
              </a:rPr>
              <a:t>challenge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then</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the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carb</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absorption</a:t>
            </a:r>
            <a:r>
              <a:rPr lang="de-DE" sz="1200" kern="1200" baseline="0" dirty="0" smtClean="0">
                <a:solidFill>
                  <a:schemeClr val="tx1"/>
                </a:solidFill>
                <a:latin typeface="+mn-lt"/>
                <a:ea typeface="+mn-ea"/>
                <a:cs typeface="+mn-cs"/>
              </a:rPr>
              <a:t>.  </a:t>
            </a:r>
          </a:p>
          <a:p>
            <a:r>
              <a:rPr lang="de-DE" sz="1200" kern="1200" dirty="0" smtClean="0">
                <a:solidFill>
                  <a:schemeClr val="tx1"/>
                </a:solidFill>
                <a:latin typeface="+mn-lt"/>
                <a:ea typeface="+mn-ea"/>
                <a:cs typeface="+mn-cs"/>
              </a:rPr>
              <a:t>The </a:t>
            </a:r>
            <a:r>
              <a:rPr lang="de-DE" sz="1200" kern="1200" dirty="0" err="1" smtClean="0">
                <a:solidFill>
                  <a:schemeClr val="tx1"/>
                </a:solidFill>
                <a:latin typeface="+mn-lt"/>
                <a:ea typeface="+mn-ea"/>
                <a:cs typeface="+mn-cs"/>
              </a:rPr>
              <a:t>carb</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absorption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can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either</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inferred</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from</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glucose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movement</a:t>
            </a:r>
            <a:r>
              <a:rPr lang="de-DE" sz="1200" kern="1200" dirty="0" smtClean="0">
                <a:solidFill>
                  <a:schemeClr val="tx1"/>
                </a:solidFill>
                <a:latin typeface="+mn-lt"/>
                <a:ea typeface="+mn-ea"/>
                <a:cs typeface="+mn-cs"/>
              </a:rPr>
              <a:t> in light </a:t>
            </a:r>
            <a:r>
              <a:rPr lang="de-DE" sz="1200" kern="1200" dirty="0" err="1" smtClean="0">
                <a:solidFill>
                  <a:schemeClr val="tx1"/>
                </a:solidFill>
                <a:latin typeface="+mn-lt"/>
                <a:ea typeface="+mn-ea"/>
                <a:cs typeface="+mn-cs"/>
              </a:rPr>
              <a:t>of</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insulin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activity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That</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basic</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approach</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of</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oref</a:t>
            </a:r>
            <a:r>
              <a:rPr lang="de-DE" sz="1200" kern="1200" dirty="0" smtClean="0">
                <a:solidFill>
                  <a:schemeClr val="tx1"/>
                </a:solidFill>
                <a:latin typeface="+mn-lt"/>
                <a:ea typeface="+mn-ea"/>
                <a:cs typeface="+mn-cs"/>
              </a:rPr>
              <a:t>(1) </a:t>
            </a:r>
            <a:r>
              <a:rPr lang="de-DE" sz="1200" kern="1200" dirty="0" err="1" smtClean="0">
                <a:solidFill>
                  <a:schemeClr val="tx1"/>
                </a:solidFill>
                <a:latin typeface="+mn-lt"/>
                <a:ea typeface="+mn-ea"/>
                <a:cs typeface="+mn-cs"/>
              </a:rPr>
              <a:t>algorithm</a:t>
            </a:r>
            <a:r>
              <a:rPr lang="de-DE" sz="1200" kern="1200" dirty="0" smtClean="0">
                <a:solidFill>
                  <a:schemeClr val="tx1"/>
                </a:solidFill>
                <a:latin typeface="+mn-lt"/>
                <a:ea typeface="+mn-ea"/>
                <a:cs typeface="+mn-cs"/>
              </a:rPr>
              <a:t>.</a:t>
            </a:r>
          </a:p>
          <a:p>
            <a:r>
              <a:rPr lang="de-DE" sz="1200" kern="1200" dirty="0" err="1" smtClean="0">
                <a:solidFill>
                  <a:schemeClr val="tx1"/>
                </a:solidFill>
                <a:latin typeface="+mn-lt"/>
                <a:ea typeface="+mn-ea"/>
                <a:cs typeface="+mn-cs"/>
              </a:rPr>
              <a:t>Or</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absorption</a:t>
            </a:r>
            <a:r>
              <a:rPr lang="de-DE" sz="1200" kern="1200" dirty="0" smtClean="0">
                <a:solidFill>
                  <a:schemeClr val="tx1"/>
                </a:solidFill>
                <a:latin typeface="+mn-lt"/>
                <a:ea typeface="+mn-ea"/>
                <a:cs typeface="+mn-cs"/>
              </a:rPr>
              <a:t> follow</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largely</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from</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inputs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about</a:t>
            </a:r>
            <a:r>
              <a:rPr lang="de-DE" sz="1200" kern="1200" baseline="0" dirty="0" smtClean="0">
                <a:solidFill>
                  <a:schemeClr val="tx1"/>
                </a:solidFill>
                <a:latin typeface="+mn-lt"/>
                <a:ea typeface="+mn-ea"/>
                <a:cs typeface="+mn-cs"/>
              </a:rPr>
              <a:t> </a:t>
            </a:r>
            <a:r>
              <a:rPr lang="de-DE" sz="1200" b="1" kern="1200" baseline="0" dirty="0" err="1" smtClean="0">
                <a:solidFill>
                  <a:schemeClr val="tx1"/>
                </a:solidFill>
                <a:latin typeface="+mn-lt"/>
                <a:ea typeface="+mn-ea"/>
                <a:cs typeface="+mn-cs"/>
              </a:rPr>
              <a:t>carbs</a:t>
            </a:r>
            <a:r>
              <a:rPr lang="de-DE" sz="1200" b="1" kern="1200" baseline="0" dirty="0" smtClean="0">
                <a:solidFill>
                  <a:schemeClr val="tx1"/>
                </a:solidFill>
                <a:latin typeface="+mn-lt"/>
                <a:ea typeface="+mn-ea"/>
                <a:cs typeface="+mn-cs"/>
              </a:rPr>
              <a:t> </a:t>
            </a:r>
            <a:r>
              <a:rPr lang="de-DE" sz="1200" b="1" kern="1200" baseline="0" dirty="0" err="1" smtClean="0">
                <a:solidFill>
                  <a:schemeClr val="tx1"/>
                </a:solidFill>
                <a:latin typeface="+mn-lt"/>
                <a:ea typeface="+mn-ea"/>
                <a:cs typeface="+mn-cs"/>
              </a:rPr>
              <a:t>eaten</a:t>
            </a:r>
            <a:r>
              <a:rPr lang="de-DE" sz="1200" b="1" kern="1200" baseline="0" dirty="0" smtClean="0">
                <a:solidFill>
                  <a:schemeClr val="tx1"/>
                </a:solidFill>
                <a:latin typeface="+mn-lt"/>
                <a:ea typeface="+mn-ea"/>
                <a:cs typeface="+mn-cs"/>
              </a:rPr>
              <a:t> </a:t>
            </a:r>
            <a:r>
              <a:rPr lang="de-DE" sz="1200" kern="1200" baseline="0" dirty="0" smtClean="0">
                <a:solidFill>
                  <a:schemeClr val="tx1"/>
                </a:solidFill>
                <a:latin typeface="+mn-lt"/>
                <a:ea typeface="+mn-ea"/>
                <a:cs typeface="+mn-cs"/>
              </a:rPr>
              <a:t>and </a:t>
            </a:r>
            <a:r>
              <a:rPr lang="de-DE" sz="1200" kern="1200" baseline="0" dirty="0" err="1" smtClean="0">
                <a:solidFill>
                  <a:schemeClr val="tx1"/>
                </a:solidFill>
                <a:latin typeface="+mn-lt"/>
                <a:ea typeface="+mn-ea"/>
                <a:cs typeface="+mn-cs"/>
              </a:rPr>
              <a:t>their</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absorption</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times</a:t>
            </a:r>
            <a:r>
              <a:rPr lang="de-DE" sz="1200" kern="1200" baseline="0" dirty="0" smtClean="0">
                <a:solidFill>
                  <a:schemeClr val="tx1"/>
                </a:solidFill>
                <a:latin typeface="+mn-lt"/>
                <a:ea typeface="+mn-ea"/>
                <a:cs typeface="+mn-cs"/>
              </a:rPr>
              <a:t> *), </a:t>
            </a:r>
            <a:r>
              <a:rPr lang="de-DE" sz="1200" kern="1200" baseline="0" dirty="0" err="1" smtClean="0">
                <a:solidFill>
                  <a:schemeClr val="tx1"/>
                </a:solidFill>
                <a:latin typeface="+mn-lt"/>
                <a:ea typeface="+mn-ea"/>
                <a:cs typeface="+mn-cs"/>
              </a:rPr>
              <a:t>which</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the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basic</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approach</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of</a:t>
            </a:r>
            <a:r>
              <a:rPr lang="de-DE" sz="1200" kern="1200" baseline="0" dirty="0" smtClean="0">
                <a:solidFill>
                  <a:schemeClr val="tx1"/>
                </a:solidFill>
                <a:latin typeface="+mn-lt"/>
                <a:ea typeface="+mn-ea"/>
                <a:cs typeface="+mn-cs"/>
              </a:rPr>
              <a:t> iOS Loop.</a:t>
            </a:r>
          </a:p>
          <a:p>
            <a:r>
              <a:rPr lang="de-DE" sz="1200" kern="1200" baseline="0" dirty="0" err="1" smtClean="0">
                <a:solidFill>
                  <a:schemeClr val="tx1"/>
                </a:solidFill>
                <a:latin typeface="+mn-lt"/>
                <a:ea typeface="+mn-ea"/>
                <a:cs typeface="+mn-cs"/>
              </a:rPr>
              <a:t>Of</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course</a:t>
            </a:r>
            <a:r>
              <a:rPr lang="de-DE" sz="1200" kern="1200" baseline="0" dirty="0" smtClean="0">
                <a:solidFill>
                  <a:schemeClr val="tx1"/>
                </a:solidFill>
                <a:latin typeface="+mn-lt"/>
                <a:ea typeface="+mn-ea"/>
                <a:cs typeface="+mn-cs"/>
              </a:rPr>
              <a:t>, in </a:t>
            </a:r>
            <a:r>
              <a:rPr lang="de-DE" sz="1200" kern="1200" baseline="0" dirty="0" err="1" smtClean="0">
                <a:solidFill>
                  <a:schemeClr val="tx1"/>
                </a:solidFill>
                <a:latin typeface="+mn-lt"/>
                <a:ea typeface="+mn-ea"/>
                <a:cs typeface="+mn-cs"/>
              </a:rPr>
              <a:t>the</a:t>
            </a:r>
            <a:r>
              <a:rPr lang="de-DE" sz="1200" kern="1200" baseline="0" dirty="0" smtClean="0">
                <a:solidFill>
                  <a:schemeClr val="tx1"/>
                </a:solidFill>
                <a:latin typeface="+mn-lt"/>
                <a:ea typeface="+mn-ea"/>
                <a:cs typeface="+mn-cs"/>
              </a:rPr>
              <a:t> end, </a:t>
            </a:r>
            <a:r>
              <a:rPr lang="de-DE" sz="1200" kern="1200" baseline="0" dirty="0" err="1" smtClean="0">
                <a:solidFill>
                  <a:schemeClr val="tx1"/>
                </a:solidFill>
                <a:latin typeface="+mn-lt"/>
                <a:ea typeface="+mn-ea"/>
                <a:cs typeface="+mn-cs"/>
              </a:rPr>
              <a:t>both</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systems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take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into</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account</a:t>
            </a:r>
            <a:r>
              <a:rPr lang="de-DE" sz="1200" kern="1200" baseline="0" dirty="0" smtClean="0">
                <a:solidFill>
                  <a:schemeClr val="tx1"/>
                </a:solidFill>
                <a:latin typeface="+mn-lt"/>
                <a:ea typeface="+mn-ea"/>
                <a:cs typeface="+mn-cs"/>
              </a:rPr>
              <a:t> all </a:t>
            </a:r>
            <a:r>
              <a:rPr lang="de-DE" sz="1200" kern="1200" baseline="0" dirty="0" err="1" smtClean="0">
                <a:solidFill>
                  <a:schemeClr val="tx1"/>
                </a:solidFill>
                <a:latin typeface="+mn-lt"/>
                <a:ea typeface="+mn-ea"/>
                <a:cs typeface="+mn-cs"/>
              </a:rPr>
              <a:t>available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information</a:t>
            </a:r>
            <a:r>
              <a:rPr lang="de-DE" sz="1200" kern="1200" dirty="0" smtClean="0">
                <a:solidFill>
                  <a:schemeClr val="tx1"/>
                </a:solidFill>
                <a:latin typeface="+mn-lt"/>
                <a:ea typeface="+mn-ea"/>
                <a:cs typeface="+mn-cs"/>
              </a:rPr>
              <a:t>, and </a:t>
            </a:r>
            <a:r>
              <a:rPr lang="de-DE" sz="1200" kern="1200" dirty="0" err="1" smtClean="0">
                <a:solidFill>
                  <a:schemeClr val="tx1"/>
                </a:solidFill>
                <a:latin typeface="+mn-lt"/>
                <a:ea typeface="+mn-ea"/>
                <a:cs typeface="+mn-cs"/>
              </a:rPr>
              <a:t>as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user</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errors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well</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as</a:t>
            </a:r>
            <a:r>
              <a:rPr lang="de-DE" sz="1200" kern="1200" dirty="0" smtClean="0">
                <a:solidFill>
                  <a:schemeClr val="tx1"/>
                </a:solidFill>
                <a:latin typeface="+mn-lt"/>
                <a:ea typeface="+mn-ea"/>
                <a:cs typeface="+mn-cs"/>
              </a:rPr>
              <a:t> a </a:t>
            </a:r>
            <a:r>
              <a:rPr lang="de-DE" sz="1200" kern="1200" dirty="0" err="1" smtClean="0">
                <a:solidFill>
                  <a:schemeClr val="tx1"/>
                </a:solidFill>
                <a:latin typeface="+mn-lt"/>
                <a:ea typeface="+mn-ea"/>
                <a:cs typeface="+mn-cs"/>
              </a:rPr>
              <a:t>myriad</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of</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secondary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influencing</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factors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see</a:t>
            </a:r>
            <a:r>
              <a:rPr lang="de-DE" sz="1200" kern="1200" dirty="0" smtClean="0">
                <a:solidFill>
                  <a:schemeClr val="tx1"/>
                </a:solidFill>
                <a:latin typeface="+mn-lt"/>
                <a:ea typeface="+mn-ea"/>
                <a:cs typeface="+mn-cs"/>
              </a:rPr>
              <a:t> p.58) </a:t>
            </a:r>
            <a:r>
              <a:rPr lang="de-DE" sz="1200" kern="1200" dirty="0" err="1" smtClean="0">
                <a:solidFill>
                  <a:schemeClr val="tx1"/>
                </a:solidFill>
                <a:latin typeface="+mn-lt"/>
                <a:ea typeface="+mn-ea"/>
                <a:cs typeface="+mn-cs"/>
              </a:rPr>
              <a:t>play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into</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it</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so-</a:t>
            </a:r>
            <a:r>
              <a:rPr lang="de-DE" sz="1200" kern="1200" dirty="0" err="1" smtClean="0">
                <a:solidFill>
                  <a:schemeClr val="tx1"/>
                </a:solidFill>
                <a:latin typeface="+mn-lt"/>
                <a:ea typeface="+mn-ea"/>
                <a:cs typeface="+mn-cs"/>
              </a:rPr>
              <a:t>called</a:t>
            </a:r>
            <a:r>
              <a:rPr lang="de-DE" sz="1200"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deviations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play</a:t>
            </a:r>
            <a:r>
              <a:rPr lang="de-DE" sz="1200" kern="1200" dirty="0" smtClean="0">
                <a:solidFill>
                  <a:schemeClr val="tx1"/>
                </a:solidFill>
                <a:latin typeface="+mn-lt"/>
                <a:ea typeface="+mn-ea"/>
                <a:cs typeface="+mn-cs"/>
              </a:rPr>
              <a:t> a </a:t>
            </a:r>
            <a:r>
              <a:rPr lang="de-DE" sz="1200" kern="1200" dirty="0" err="1" smtClean="0">
                <a:solidFill>
                  <a:schemeClr val="tx1"/>
                </a:solidFill>
                <a:latin typeface="+mn-lt"/>
                <a:ea typeface="+mn-ea"/>
                <a:cs typeface="+mn-cs"/>
              </a:rPr>
              <a:t>big</a:t>
            </a:r>
            <a:r>
              <a:rPr lang="de-DE" sz="1200" kern="1200" dirty="0" smtClean="0">
                <a:solidFill>
                  <a:schemeClr val="tx1"/>
                </a:solidFill>
                <a:latin typeface="+mn-lt"/>
                <a:ea typeface="+mn-ea"/>
                <a:cs typeface="+mn-cs"/>
              </a:rPr>
              <a:t> and </a:t>
            </a:r>
            <a:r>
              <a:rPr lang="de-DE" sz="1200" kern="1200" dirty="0" err="1" smtClean="0">
                <a:solidFill>
                  <a:schemeClr val="tx1"/>
                </a:solidFill>
                <a:latin typeface="+mn-lt"/>
                <a:ea typeface="+mn-ea"/>
                <a:cs typeface="+mn-cs"/>
              </a:rPr>
              <a:t>similar</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role</a:t>
            </a:r>
            <a:r>
              <a:rPr lang="de-DE" sz="1200" kern="1200" dirty="0" smtClean="0">
                <a:solidFill>
                  <a:schemeClr val="tx1"/>
                </a:solidFill>
                <a:latin typeface="+mn-lt"/>
                <a:ea typeface="+mn-ea"/>
                <a:cs typeface="+mn-cs"/>
              </a:rPr>
              <a:t> in </a:t>
            </a:r>
            <a:r>
              <a:rPr lang="de-DE" sz="1200" kern="1200" dirty="0" err="1" smtClean="0">
                <a:solidFill>
                  <a:schemeClr val="tx1"/>
                </a:solidFill>
                <a:latin typeface="+mn-lt"/>
                <a:ea typeface="+mn-ea"/>
                <a:cs typeface="+mn-cs"/>
              </a:rPr>
              <a:t>both</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approaches</a:t>
            </a:r>
            <a:r>
              <a:rPr lang="de-DE" sz="1200" kern="1200" dirty="0" smtClean="0">
                <a:solidFill>
                  <a:schemeClr val="tx1"/>
                </a:solidFill>
                <a:latin typeface="+mn-lt"/>
                <a:ea typeface="+mn-ea"/>
                <a:cs typeface="+mn-cs"/>
              </a:rPr>
              <a:t> . </a:t>
            </a:r>
            <a:r>
              <a:rPr lang="de-DE" sz="1200" kern="1200" dirty="0" err="1" smtClean="0">
                <a:solidFill>
                  <a:schemeClr val="tx1"/>
                </a:solidFill>
                <a:latin typeface="+mn-lt"/>
                <a:ea typeface="+mn-ea"/>
                <a:cs typeface="+mn-cs"/>
              </a:rPr>
              <a:t>Deviations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try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to</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explain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discrepancies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model</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sees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saying</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one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of</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parameters</a:t>
            </a:r>
            <a:r>
              <a:rPr lang="de-DE" sz="1200" kern="1200" dirty="0" smtClean="0">
                <a:solidFill>
                  <a:schemeClr val="tx1"/>
                </a:solidFill>
                <a:latin typeface="+mn-lt"/>
                <a:ea typeface="+mn-ea"/>
                <a:cs typeface="+mn-cs"/>
              </a:rPr>
              <a:t>, e.g. </a:t>
            </a:r>
            <a:r>
              <a:rPr lang="de-DE" sz="1200" kern="1200" dirty="0" err="1" smtClean="0">
                <a:solidFill>
                  <a:schemeClr val="tx1"/>
                </a:solidFill>
                <a:latin typeface="+mn-lt"/>
                <a:ea typeface="+mn-ea"/>
                <a:cs typeface="+mn-cs"/>
              </a:rPr>
              <a:t>carbs</a:t>
            </a:r>
            <a:r>
              <a:rPr lang="de-DE" sz="1200" kern="1200" dirty="0" smtClean="0">
                <a:solidFill>
                  <a:schemeClr val="tx1"/>
                </a:solidFill>
                <a:latin typeface="+mn-lt"/>
                <a:ea typeface="+mn-ea"/>
                <a:cs typeface="+mn-cs"/>
              </a:rPr>
              <a:t>, must </a:t>
            </a:r>
            <a:r>
              <a:rPr lang="de-DE" sz="1200" kern="1200" dirty="0" err="1" smtClean="0">
                <a:solidFill>
                  <a:schemeClr val="tx1"/>
                </a:solidFill>
                <a:latin typeface="+mn-lt"/>
                <a:ea typeface="+mn-ea"/>
                <a:cs typeface="+mn-cs"/>
              </a:rPr>
              <a:t>have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been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misjudged</a:t>
            </a:r>
            <a:r>
              <a:rPr lang="de-DE" sz="1200" kern="1200" dirty="0" smtClean="0">
                <a:solidFill>
                  <a:schemeClr val="tx1"/>
                </a:solidFill>
                <a:latin typeface="+mn-lt"/>
                <a:ea typeface="+mn-ea"/>
                <a:cs typeface="+mn-cs"/>
              </a:rPr>
              <a:t> (in </a:t>
            </a:r>
            <a:r>
              <a:rPr lang="de-DE" sz="1200" kern="1200" dirty="0" err="1" smtClean="0">
                <a:solidFill>
                  <a:schemeClr val="tx1"/>
                </a:solidFill>
                <a:latin typeface="+mn-lt"/>
                <a:ea typeface="+mn-ea"/>
                <a:cs typeface="+mn-cs"/>
              </a:rPr>
              <a:t>quantity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or</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absorption</a:t>
            </a:r>
            <a:r>
              <a:rPr lang="de-DE" sz="1200" kern="1200" dirty="0" smtClean="0">
                <a:solidFill>
                  <a:schemeClr val="tx1"/>
                </a:solidFill>
                <a:latin typeface="+mn-lt"/>
                <a:ea typeface="+mn-ea"/>
                <a:cs typeface="+mn-cs"/>
              </a:rPr>
              <a:t> time). </a:t>
            </a:r>
            <a:r>
              <a:rPr lang="de-DE" sz="1200" kern="1200" dirty="0" err="1" smtClean="0">
                <a:solidFill>
                  <a:schemeClr val="tx1"/>
                </a:solidFill>
                <a:latin typeface="+mn-lt"/>
                <a:ea typeface="+mn-ea"/>
                <a:cs typeface="+mn-cs"/>
              </a:rPr>
              <a:t>Depending</a:t>
            </a:r>
            <a:r>
              <a:rPr lang="de-DE" sz="1200" kern="1200" dirty="0" smtClean="0">
                <a:solidFill>
                  <a:schemeClr val="tx1"/>
                </a:solidFill>
                <a:latin typeface="+mn-lt"/>
                <a:ea typeface="+mn-ea"/>
                <a:cs typeface="+mn-cs"/>
              </a:rPr>
              <a:t> on </a:t>
            </a:r>
            <a:r>
              <a:rPr lang="de-DE" sz="1200" kern="1200" dirty="0" err="1" smtClean="0">
                <a:solidFill>
                  <a:schemeClr val="tx1"/>
                </a:solidFill>
                <a:latin typeface="+mn-lt"/>
                <a:ea typeface="+mn-ea"/>
                <a:cs typeface="+mn-cs"/>
              </a:rPr>
              <a:t>which</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factor</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gets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blame</a:t>
            </a:r>
            <a:r>
              <a:rPr lang="de-DE" sz="1200"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predictions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for</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next</a:t>
            </a:r>
            <a:r>
              <a:rPr lang="de-DE" sz="1200" kern="1200" dirty="0" smtClean="0">
                <a:solidFill>
                  <a:schemeClr val="tx1"/>
                </a:solidFill>
                <a:latin typeface="+mn-lt"/>
                <a:ea typeface="+mn-ea"/>
                <a:cs typeface="+mn-cs"/>
              </a:rPr>
              <a:t> 2 </a:t>
            </a:r>
            <a:r>
              <a:rPr lang="de-DE" sz="1200" kern="1200" dirty="0" err="1" smtClean="0">
                <a:solidFill>
                  <a:schemeClr val="tx1"/>
                </a:solidFill>
                <a:latin typeface="+mn-lt"/>
                <a:ea typeface="+mn-ea"/>
                <a:cs typeface="+mn-cs"/>
              </a:rPr>
              <a:t>hours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can</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look</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vastly</a:t>
            </a:r>
            <a:r>
              <a:rPr lang="de-DE" sz="1200" kern="1200" dirty="0" smtClean="0">
                <a:solidFill>
                  <a:schemeClr val="tx1"/>
                </a:solidFill>
                <a:latin typeface="+mn-lt"/>
                <a:ea typeface="+mn-ea"/>
                <a:cs typeface="+mn-cs"/>
              </a:rPr>
              <a:t> different, but will </a:t>
            </a:r>
            <a:r>
              <a:rPr lang="de-DE" sz="1200" kern="1200" dirty="0" err="1" smtClean="0">
                <a:solidFill>
                  <a:schemeClr val="tx1"/>
                </a:solidFill>
                <a:latin typeface="+mn-lt"/>
                <a:ea typeface="+mn-ea"/>
                <a:cs typeface="+mn-cs"/>
              </a:rPr>
              <a:t>converge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uncertainties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decrease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over</a:t>
            </a:r>
            <a:r>
              <a:rPr lang="de-DE" sz="1200" kern="1200" dirty="0" smtClean="0">
                <a:solidFill>
                  <a:schemeClr val="tx1"/>
                </a:solidFill>
                <a:latin typeface="+mn-lt"/>
                <a:ea typeface="+mn-ea"/>
                <a:cs typeface="+mn-cs"/>
              </a:rPr>
              <a:t> time.</a:t>
            </a:r>
          </a:p>
          <a:p>
            <a:r>
              <a:rPr lang="de-DE" sz="1200" kern="1200" dirty="0" err="1" smtClean="0">
                <a:solidFill>
                  <a:schemeClr val="tx1"/>
                </a:solidFill>
                <a:latin typeface="+mn-lt"/>
                <a:ea typeface="+mn-ea"/>
                <a:cs typeface="+mn-cs"/>
              </a:rPr>
              <a:t>Predictions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are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key</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part</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driving</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the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loop‘s</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conservative</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behaviour</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regarding</a:t>
            </a:r>
            <a:r>
              <a:rPr lang="de-DE" sz="1200"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hypo</a:t>
            </a:r>
            <a:r>
              <a:rPr lang="de-DE" sz="1200" kern="1200" dirty="0" smtClean="0">
                <a:solidFill>
                  <a:schemeClr val="tx1"/>
                </a:solidFill>
                <a:latin typeface="+mn-lt"/>
                <a:ea typeface="+mn-ea"/>
                <a:cs typeface="+mn-cs"/>
              </a:rPr>
              <a:t> </a:t>
            </a:r>
            <a:r>
              <a:rPr lang="de-DE" sz="1200" kern="1200" dirty="0" err="1" smtClean="0">
                <a:solidFill>
                  <a:schemeClr val="tx1"/>
                </a:solidFill>
                <a:latin typeface="+mn-lt"/>
                <a:ea typeface="+mn-ea"/>
                <a:cs typeface="+mn-cs"/>
              </a:rPr>
              <a:t>prevention</a:t>
            </a:r>
            <a:r>
              <a:rPr lang="de-DE" sz="1200" kern="1200" dirty="0" smtClean="0">
                <a:solidFill>
                  <a:schemeClr val="tx1"/>
                </a:solidFill>
                <a:latin typeface="+mn-lt"/>
                <a:ea typeface="+mn-ea"/>
                <a:cs typeface="+mn-cs"/>
              </a:rPr>
              <a:t>,</a:t>
            </a:r>
            <a:r>
              <a:rPr lang="de-DE" sz="1200" kern="1200" baseline="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from</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the</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tail</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of</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any</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insulin</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that</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might</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be</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desirable</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to</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have</a:t>
            </a:r>
            <a:r>
              <a:rPr lang="de-DE" sz="1200" b="1" kern="1200" dirty="0" smtClean="0">
                <a:solidFill>
                  <a:schemeClr val="tx1"/>
                </a:solidFill>
                <a:latin typeface="+mn-lt"/>
                <a:ea typeface="+mn-ea"/>
                <a:cs typeface="+mn-cs"/>
              </a:rPr>
              <a:t> on </a:t>
            </a:r>
            <a:r>
              <a:rPr lang="de-DE" sz="1200" b="1" kern="1200" dirty="0" err="1" smtClean="0">
                <a:solidFill>
                  <a:schemeClr val="tx1"/>
                </a:solidFill>
                <a:latin typeface="+mn-lt"/>
                <a:ea typeface="+mn-ea"/>
                <a:cs typeface="+mn-cs"/>
              </a:rPr>
              <a:t>bord</a:t>
            </a:r>
            <a:r>
              <a:rPr lang="de-DE" sz="1200" b="1" kern="1200" dirty="0" smtClean="0">
                <a:solidFill>
                  <a:schemeClr val="tx1"/>
                </a:solidFill>
                <a:latin typeface="+mn-lt"/>
                <a:ea typeface="+mn-ea"/>
                <a:cs typeface="+mn-cs"/>
              </a:rPr>
              <a:t> </a:t>
            </a:r>
            <a:r>
              <a:rPr lang="de-DE" sz="1200" b="1" kern="1200" dirty="0" err="1" smtClean="0">
                <a:solidFill>
                  <a:schemeClr val="tx1"/>
                </a:solidFill>
                <a:latin typeface="+mn-lt"/>
                <a:ea typeface="+mn-ea"/>
                <a:cs typeface="+mn-cs"/>
              </a:rPr>
              <a:t>earlie</a:t>
            </a:r>
            <a:r>
              <a:rPr lang="de-DE" sz="1200" kern="1200" dirty="0" err="1" smtClean="0">
                <a:solidFill>
                  <a:schemeClr val="tx1"/>
                </a:solidFill>
                <a:latin typeface="+mn-lt"/>
                <a:ea typeface="+mn-ea"/>
                <a:cs typeface="+mn-cs"/>
              </a:rPr>
              <a:t>r</a:t>
            </a:r>
            <a:r>
              <a:rPr lang="de-DE" sz="1200" kern="1200" dirty="0" smtClean="0">
                <a:solidFill>
                  <a:schemeClr val="tx1"/>
                </a:solidFill>
                <a:latin typeface="+mn-lt"/>
                <a:ea typeface="+mn-ea"/>
                <a:cs typeface="+mn-cs"/>
              </a:rPr>
              <a:t>.</a:t>
            </a:r>
          </a:p>
          <a:p>
            <a:r>
              <a:rPr lang="de-DE" sz="1200" kern="1200" dirty="0" err="1" smtClean="0">
                <a:solidFill>
                  <a:schemeClr val="tx1"/>
                </a:solidFill>
                <a:latin typeface="+mn-lt"/>
                <a:ea typeface="+mn-ea"/>
                <a:cs typeface="+mn-cs"/>
              </a:rPr>
              <a:t>How</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calculating</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the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required</a:t>
            </a:r>
            <a:r>
              <a:rPr lang="de-DE" sz="1200" kern="1200" baseline="0" dirty="0" smtClean="0">
                <a:solidFill>
                  <a:schemeClr val="tx1"/>
                </a:solidFill>
                <a:latin typeface="+mn-lt"/>
                <a:ea typeface="+mn-ea"/>
                <a:cs typeface="+mn-cs"/>
              </a:rPr>
              <a:t> and </a:t>
            </a:r>
            <a:r>
              <a:rPr lang="de-DE" sz="1200" kern="1200" baseline="0" dirty="0" err="1" smtClean="0">
                <a:solidFill>
                  <a:schemeClr val="tx1"/>
                </a:solidFill>
                <a:latin typeface="+mn-lt"/>
                <a:ea typeface="+mn-ea"/>
                <a:cs typeface="+mn-cs"/>
              </a:rPr>
              <a:t>to-be-delivered</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or</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withdrawn</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insulin</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exactly</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done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differs</a:t>
            </a:r>
            <a:r>
              <a:rPr lang="de-DE" sz="1200" kern="1200" baseline="0" dirty="0" smtClean="0">
                <a:solidFill>
                  <a:schemeClr val="tx1"/>
                </a:solidFill>
                <a:latin typeface="+mn-lt"/>
                <a:ea typeface="+mn-ea"/>
                <a:cs typeface="+mn-cs"/>
              </a:rPr>
              <a:t> in </a:t>
            </a:r>
            <a:r>
              <a:rPr lang="de-DE" sz="1200" kern="1200" baseline="0" dirty="0" err="1" smtClean="0">
                <a:solidFill>
                  <a:schemeClr val="tx1"/>
                </a:solidFill>
                <a:latin typeface="+mn-lt"/>
                <a:ea typeface="+mn-ea"/>
                <a:cs typeface="+mn-cs"/>
              </a:rPr>
              <a:t>many</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details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between</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the</a:t>
            </a:r>
            <a:r>
              <a:rPr lang="de-DE" sz="1200" kern="1200" baseline="0" dirty="0" smtClean="0">
                <a:solidFill>
                  <a:schemeClr val="tx1"/>
                </a:solidFill>
                <a:latin typeface="+mn-lt"/>
                <a:ea typeface="+mn-ea"/>
                <a:cs typeface="+mn-cs"/>
              </a:rPr>
              <a:t> open </a:t>
            </a:r>
            <a:r>
              <a:rPr lang="de-DE" sz="1200" kern="1200" baseline="0" dirty="0" err="1" smtClean="0">
                <a:solidFill>
                  <a:schemeClr val="tx1"/>
                </a:solidFill>
                <a:latin typeface="+mn-lt"/>
                <a:ea typeface="+mn-ea"/>
                <a:cs typeface="+mn-cs"/>
              </a:rPr>
              <a:t>source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loops</a:t>
            </a:r>
            <a:r>
              <a:rPr lang="de-DE" sz="1200" kern="1200" baseline="0" dirty="0" smtClean="0">
                <a:solidFill>
                  <a:schemeClr val="tx1"/>
                </a:solidFill>
                <a:latin typeface="+mn-lt"/>
                <a:ea typeface="+mn-ea"/>
                <a:cs typeface="+mn-cs"/>
              </a:rPr>
              <a:t>, but </a:t>
            </a:r>
            <a:r>
              <a:rPr lang="de-DE" sz="1200" kern="1200" baseline="0" dirty="0" err="1" smtClean="0">
                <a:solidFill>
                  <a:schemeClr val="tx1"/>
                </a:solidFill>
                <a:latin typeface="+mn-lt"/>
                <a:ea typeface="+mn-ea"/>
                <a:cs typeface="+mn-cs"/>
              </a:rPr>
              <a:t>it</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can</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be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looked</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up</a:t>
            </a:r>
            <a:r>
              <a:rPr lang="de-DE" sz="1200" kern="1200" baseline="0" dirty="0" smtClean="0">
                <a:solidFill>
                  <a:schemeClr val="tx1"/>
                </a:solidFill>
                <a:latin typeface="+mn-lt"/>
                <a:ea typeface="+mn-ea"/>
                <a:cs typeface="+mn-cs"/>
              </a:rPr>
              <a:t> **). </a:t>
            </a:r>
            <a:r>
              <a:rPr lang="de-DE" sz="1200" kern="1200" baseline="0" dirty="0" err="1" smtClean="0">
                <a:solidFill>
                  <a:schemeClr val="tx1"/>
                </a:solidFill>
                <a:latin typeface="+mn-lt"/>
                <a:ea typeface="+mn-ea"/>
                <a:cs typeface="+mn-cs"/>
              </a:rPr>
              <a:t>Of</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note</a:t>
            </a:r>
            <a:r>
              <a:rPr lang="de-DE" sz="1200" kern="1200" baseline="0" dirty="0" smtClean="0">
                <a:solidFill>
                  <a:schemeClr val="tx1"/>
                </a:solidFill>
                <a:latin typeface="+mn-lt"/>
                <a:ea typeface="+mn-ea"/>
                <a:cs typeface="+mn-cs"/>
              </a:rPr>
              <a:t>, in </a:t>
            </a:r>
            <a:r>
              <a:rPr lang="de-DE" sz="1200" kern="1200" baseline="0" dirty="0" err="1" smtClean="0">
                <a:solidFill>
                  <a:schemeClr val="tx1"/>
                </a:solidFill>
                <a:latin typeface="+mn-lt"/>
                <a:ea typeface="+mn-ea"/>
                <a:cs typeface="+mn-cs"/>
              </a:rPr>
              <a:t>AndroidAPS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much</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of</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it</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can</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be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read</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over</a:t>
            </a:r>
            <a:r>
              <a:rPr lang="de-DE" sz="1200" kern="1200" baseline="0" dirty="0" smtClean="0">
                <a:solidFill>
                  <a:schemeClr val="tx1"/>
                </a:solidFill>
                <a:latin typeface="+mn-lt"/>
                <a:ea typeface="+mn-ea"/>
                <a:cs typeface="+mn-cs"/>
              </a:rPr>
              <a:t> like 5 </a:t>
            </a:r>
            <a:r>
              <a:rPr lang="de-DE" sz="1200" kern="1200" baseline="0" dirty="0" err="1" smtClean="0">
                <a:solidFill>
                  <a:schemeClr val="tx1"/>
                </a:solidFill>
                <a:latin typeface="+mn-lt"/>
                <a:ea typeface="+mn-ea"/>
                <a:cs typeface="+mn-cs"/>
              </a:rPr>
              <a:t>full</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screens</a:t>
            </a:r>
            <a:r>
              <a:rPr lang="de-DE" sz="1200" kern="1200" baseline="0" dirty="0" smtClean="0">
                <a:solidFill>
                  <a:schemeClr val="tx1"/>
                </a:solidFill>
                <a:latin typeface="+mn-lt"/>
                <a:ea typeface="+mn-ea"/>
                <a:cs typeface="+mn-cs"/>
              </a:rPr>
              <a:t> on </a:t>
            </a:r>
            <a:r>
              <a:rPr lang="de-DE" sz="1200" kern="1200" baseline="0" dirty="0" err="1" smtClean="0">
                <a:solidFill>
                  <a:schemeClr val="tx1"/>
                </a:solidFill>
                <a:latin typeface="+mn-lt"/>
                <a:ea typeface="+mn-ea"/>
                <a:cs typeface="+mn-cs"/>
              </a:rPr>
              <a:t>the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smartphone</a:t>
            </a:r>
            <a:r>
              <a:rPr lang="de-DE" sz="1200" kern="1200" baseline="0" dirty="0" smtClean="0">
                <a:solidFill>
                  <a:schemeClr val="tx1"/>
                </a:solidFill>
                <a:latin typeface="+mn-lt"/>
                <a:ea typeface="+mn-ea"/>
                <a:cs typeface="+mn-cs"/>
              </a:rPr>
              <a:t>) in </a:t>
            </a:r>
            <a:r>
              <a:rPr lang="de-DE" sz="1200" kern="1200" baseline="0" dirty="0" err="1" smtClean="0">
                <a:solidFill>
                  <a:schemeClr val="tx1"/>
                </a:solidFill>
                <a:latin typeface="+mn-lt"/>
                <a:ea typeface="+mn-ea"/>
                <a:cs typeface="+mn-cs"/>
              </a:rPr>
              <a:t>the</a:t>
            </a:r>
            <a:r>
              <a:rPr lang="de-DE" sz="1200" kern="1200" baseline="0" dirty="0" smtClean="0">
                <a:solidFill>
                  <a:schemeClr val="tx1"/>
                </a:solidFill>
                <a:latin typeface="+mn-lt"/>
                <a:ea typeface="+mn-ea"/>
                <a:cs typeface="+mn-cs"/>
              </a:rPr>
              <a:t> SMB </a:t>
            </a:r>
            <a:r>
              <a:rPr lang="de-DE" sz="1200" kern="1200" baseline="0" dirty="0" err="1" smtClean="0">
                <a:solidFill>
                  <a:schemeClr val="tx1"/>
                </a:solidFill>
                <a:latin typeface="+mn-lt"/>
                <a:ea typeface="+mn-ea"/>
                <a:cs typeface="+mn-cs"/>
              </a:rPr>
              <a:t>tab</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every</a:t>
            </a:r>
            <a:r>
              <a:rPr lang="de-DE" sz="1200" kern="1200" baseline="0" dirty="0" smtClean="0">
                <a:solidFill>
                  <a:schemeClr val="tx1"/>
                </a:solidFill>
                <a:latin typeface="+mn-lt"/>
                <a:ea typeface="+mn-ea"/>
                <a:cs typeface="+mn-cs"/>
              </a:rPr>
              <a:t> 5 </a:t>
            </a:r>
            <a:r>
              <a:rPr lang="de-DE" sz="1200" kern="1200" baseline="0" dirty="0" err="1" smtClean="0">
                <a:solidFill>
                  <a:schemeClr val="tx1"/>
                </a:solidFill>
                <a:latin typeface="+mn-lt"/>
                <a:ea typeface="+mn-ea"/>
                <a:cs typeface="+mn-cs"/>
              </a:rPr>
              <a:t>minutes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if</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one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desires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to</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completely</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understand</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the</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loop‘s</a:t>
            </a:r>
            <a:r>
              <a:rPr lang="de-DE" sz="1200" kern="1200" baseline="0" dirty="0" smtClean="0">
                <a:solidFill>
                  <a:schemeClr val="tx1"/>
                </a:solidFill>
                <a:latin typeface="+mn-lt"/>
                <a:ea typeface="+mn-ea"/>
                <a:cs typeface="+mn-cs"/>
              </a:rPr>
              <a:t> </a:t>
            </a:r>
            <a:r>
              <a:rPr lang="de-DE" sz="1200" kern="1200" baseline="0" dirty="0" err="1" smtClean="0">
                <a:solidFill>
                  <a:schemeClr val="tx1"/>
                </a:solidFill>
                <a:latin typeface="+mn-lt"/>
                <a:ea typeface="+mn-ea"/>
                <a:cs typeface="+mn-cs"/>
              </a:rPr>
              <a:t>decison</a:t>
            </a:r>
            <a:r>
              <a:rPr lang="de-DE" sz="1200" kern="1200" baseline="0" dirty="0" smtClean="0">
                <a:solidFill>
                  <a:schemeClr val="tx1"/>
                </a:solidFill>
                <a:latin typeface="+mn-lt"/>
                <a:ea typeface="+mn-ea"/>
                <a:cs typeface="+mn-cs"/>
              </a:rPr>
              <a:t>.</a:t>
            </a:r>
          </a:p>
          <a:p>
            <a:r>
              <a:rPr lang="de-DE" sz="1200" dirty="0" smtClean="0"/>
              <a:t>Loops </a:t>
            </a:r>
            <a:r>
              <a:rPr lang="de-DE" sz="1200" dirty="0" err="1" smtClean="0"/>
              <a:t>differ</a:t>
            </a:r>
            <a:r>
              <a:rPr lang="de-DE" sz="1200" dirty="0" smtClean="0"/>
              <a:t> also in </a:t>
            </a:r>
            <a:r>
              <a:rPr lang="de-DE" sz="1200" dirty="0" err="1" smtClean="0"/>
              <a:t>how</a:t>
            </a:r>
            <a:r>
              <a:rPr lang="de-DE" sz="1200" dirty="0" smtClean="0"/>
              <a:t> </a:t>
            </a:r>
            <a:r>
              <a:rPr lang="de-DE" sz="1200" dirty="0" err="1" smtClean="0"/>
              <a:t>they</a:t>
            </a:r>
            <a:r>
              <a:rPr lang="de-DE" sz="1200" dirty="0" smtClean="0"/>
              <a:t> </a:t>
            </a:r>
            <a:r>
              <a:rPr lang="de-DE" sz="1200" dirty="0" err="1" smtClean="0"/>
              <a:t>can</a:t>
            </a:r>
            <a:r>
              <a:rPr lang="de-DE" sz="1200" dirty="0" smtClean="0"/>
              <a:t> </a:t>
            </a:r>
            <a:r>
              <a:rPr lang="de-DE" sz="1200" b="0" dirty="0" smtClean="0">
                <a:solidFill>
                  <a:srgbClr val="7030A0"/>
                </a:solidFill>
              </a:rPr>
              <a:t>deal </a:t>
            </a:r>
            <a:r>
              <a:rPr lang="de-DE" sz="1200" b="0" dirty="0" err="1" smtClean="0">
                <a:solidFill>
                  <a:srgbClr val="7030A0"/>
                </a:solidFill>
              </a:rPr>
              <a:t>with</a:t>
            </a:r>
            <a:r>
              <a:rPr lang="de-DE" sz="1200" b="0" dirty="0" smtClean="0">
                <a:solidFill>
                  <a:srgbClr val="7030A0"/>
                </a:solidFill>
              </a:rPr>
              <a:t> </a:t>
            </a:r>
            <a:r>
              <a:rPr lang="de-DE" sz="1200" b="0" dirty="0" err="1" smtClean="0">
                <a:solidFill>
                  <a:srgbClr val="7030A0"/>
                </a:solidFill>
              </a:rPr>
              <a:t>fluctuations</a:t>
            </a:r>
            <a:r>
              <a:rPr lang="de-DE" sz="1200" b="0" dirty="0" smtClean="0">
                <a:solidFill>
                  <a:srgbClr val="7030A0"/>
                </a:solidFill>
              </a:rPr>
              <a:t> </a:t>
            </a:r>
            <a:r>
              <a:rPr lang="de-DE" sz="1200" b="0" dirty="0" err="1" smtClean="0">
                <a:solidFill>
                  <a:srgbClr val="7030A0"/>
                </a:solidFill>
              </a:rPr>
              <a:t>of</a:t>
            </a:r>
            <a:r>
              <a:rPr lang="de-DE" sz="1200" b="0" dirty="0" smtClean="0">
                <a:solidFill>
                  <a:srgbClr val="7030A0"/>
                </a:solidFill>
              </a:rPr>
              <a:t> </a:t>
            </a:r>
            <a:r>
              <a:rPr lang="de-DE" sz="1200" b="0" dirty="0" err="1" smtClean="0">
                <a:solidFill>
                  <a:srgbClr val="7030A0"/>
                </a:solidFill>
              </a:rPr>
              <a:t>user‘s</a:t>
            </a:r>
            <a:r>
              <a:rPr lang="de-DE" sz="1200" b="0" dirty="0" smtClean="0">
                <a:solidFill>
                  <a:srgbClr val="7030A0"/>
                </a:solidFill>
              </a:rPr>
              <a:t> </a:t>
            </a:r>
            <a:r>
              <a:rPr lang="de-DE" sz="1200" b="1" dirty="0" err="1" smtClean="0">
                <a:solidFill>
                  <a:srgbClr val="7030A0"/>
                </a:solidFill>
              </a:rPr>
              <a:t>insulin</a:t>
            </a:r>
            <a:r>
              <a:rPr lang="de-DE" sz="1200" b="1" dirty="0" smtClean="0">
                <a:solidFill>
                  <a:srgbClr val="7030A0"/>
                </a:solidFill>
              </a:rPr>
              <a:t> </a:t>
            </a:r>
            <a:r>
              <a:rPr lang="de-DE" sz="1200" b="1" dirty="0" err="1" smtClean="0">
                <a:solidFill>
                  <a:srgbClr val="7030A0"/>
                </a:solidFill>
              </a:rPr>
              <a:t>resistance</a:t>
            </a:r>
            <a:r>
              <a:rPr lang="de-DE" sz="1200" dirty="0" smtClean="0"/>
              <a:t>. DIY </a:t>
            </a:r>
            <a:r>
              <a:rPr lang="de-DE" sz="1200" dirty="0" err="1" smtClean="0"/>
              <a:t>have</a:t>
            </a:r>
            <a:r>
              <a:rPr lang="de-DE" sz="1200" dirty="0" smtClean="0"/>
              <a:t> in-</a:t>
            </a:r>
            <a:r>
              <a:rPr lang="de-DE" sz="1200" dirty="0" err="1" smtClean="0"/>
              <a:t>built</a:t>
            </a:r>
            <a:r>
              <a:rPr lang="de-DE" sz="1200" dirty="0" smtClean="0"/>
              <a:t> (</a:t>
            </a:r>
            <a:r>
              <a:rPr lang="de-DE" sz="1200" dirty="0" err="1" smtClean="0"/>
              <a:t>AndroidAPS</a:t>
            </a:r>
            <a:r>
              <a:rPr lang="de-DE" sz="1200" dirty="0" smtClean="0"/>
              <a:t>) </a:t>
            </a:r>
            <a:r>
              <a:rPr lang="de-DE" sz="1200" dirty="0" err="1" smtClean="0"/>
              <a:t>or</a:t>
            </a:r>
            <a:r>
              <a:rPr lang="de-DE" sz="1200" dirty="0" smtClean="0"/>
              <a:t> </a:t>
            </a:r>
            <a:r>
              <a:rPr lang="de-DE" sz="1200" dirty="0" err="1" smtClean="0"/>
              <a:t>add</a:t>
            </a:r>
            <a:r>
              <a:rPr lang="de-DE" sz="1200" dirty="0" smtClean="0"/>
              <a:t>-on </a:t>
            </a:r>
            <a:r>
              <a:rPr lang="de-DE" sz="1200" dirty="0" err="1" smtClean="0"/>
              <a:t>options</a:t>
            </a:r>
            <a:r>
              <a:rPr lang="de-DE" sz="1200" dirty="0" smtClean="0"/>
              <a:t> (IFTTT, </a:t>
            </a:r>
            <a:r>
              <a:rPr lang="de-DE" sz="1200" dirty="0" err="1" smtClean="0"/>
              <a:t>Automate</a:t>
            </a:r>
            <a:r>
              <a:rPr lang="de-DE" sz="1200" dirty="0" smtClean="0"/>
              <a:t>! </a:t>
            </a:r>
            <a:r>
              <a:rPr lang="de-DE" sz="1200" dirty="0" err="1" smtClean="0"/>
              <a:t>for</a:t>
            </a:r>
            <a:r>
              <a:rPr lang="de-DE" sz="1200" dirty="0" smtClean="0"/>
              <a:t> iOS Loop) </a:t>
            </a:r>
            <a:r>
              <a:rPr lang="de-DE" sz="1200" dirty="0" err="1" smtClean="0"/>
              <a:t>to</a:t>
            </a:r>
            <a:r>
              <a:rPr lang="de-DE" sz="1200" dirty="0" smtClean="0"/>
              <a:t> </a:t>
            </a:r>
            <a:r>
              <a:rPr lang="de-DE" sz="1200" dirty="0" err="1" smtClean="0"/>
              <a:t>automate</a:t>
            </a:r>
            <a:r>
              <a:rPr lang="de-DE" sz="1200" dirty="0" smtClean="0"/>
              <a:t> ISF and </a:t>
            </a:r>
            <a:r>
              <a:rPr lang="de-DE" sz="1200" dirty="0" err="1" smtClean="0"/>
              <a:t>other</a:t>
            </a:r>
            <a:r>
              <a:rPr lang="de-DE" sz="1200" dirty="0" smtClean="0"/>
              <a:t> </a:t>
            </a:r>
            <a:r>
              <a:rPr lang="de-DE" sz="1200" dirty="0" err="1" smtClean="0"/>
              <a:t>parameter</a:t>
            </a:r>
            <a:r>
              <a:rPr lang="de-DE" sz="1200" dirty="0" smtClean="0"/>
              <a:t> </a:t>
            </a:r>
            <a:r>
              <a:rPr lang="de-DE" sz="1200" dirty="0" err="1" smtClean="0"/>
              <a:t>modulations</a:t>
            </a:r>
            <a:r>
              <a:rPr lang="de-DE" sz="1200" dirty="0" smtClean="0"/>
              <a:t>. Loops </a:t>
            </a:r>
            <a:r>
              <a:rPr lang="de-DE" sz="1200" dirty="0" err="1" smtClean="0"/>
              <a:t>may</a:t>
            </a:r>
            <a:r>
              <a:rPr lang="de-DE" sz="1200" dirty="0" smtClean="0"/>
              <a:t> also </a:t>
            </a:r>
            <a:r>
              <a:rPr lang="de-DE" sz="1200" dirty="0" err="1" smtClean="0"/>
              <a:t>include</a:t>
            </a:r>
            <a:r>
              <a:rPr lang="de-DE" sz="1200" dirty="0" smtClean="0"/>
              <a:t> </a:t>
            </a:r>
            <a:r>
              <a:rPr lang="de-DE" sz="1200" dirty="0" err="1" smtClean="0"/>
              <a:t>code</a:t>
            </a:r>
            <a:r>
              <a:rPr lang="de-DE" sz="1200" dirty="0" smtClean="0"/>
              <a:t> </a:t>
            </a:r>
            <a:r>
              <a:rPr lang="de-DE" sz="1200" dirty="0" err="1" smtClean="0"/>
              <a:t>that</a:t>
            </a:r>
            <a:r>
              <a:rPr lang="de-DE" sz="1200" dirty="0" smtClean="0"/>
              <a:t> </a:t>
            </a:r>
            <a:r>
              <a:rPr lang="de-DE" sz="1200" dirty="0" err="1" smtClean="0"/>
              <a:t>self-adjusts</a:t>
            </a:r>
            <a:r>
              <a:rPr lang="de-DE" sz="1200" dirty="0" smtClean="0"/>
              <a:t> (Autosense, </a:t>
            </a:r>
            <a:r>
              <a:rPr lang="de-DE" sz="1200" dirty="0" err="1" smtClean="0"/>
              <a:t>Autotune</a:t>
            </a:r>
            <a:r>
              <a:rPr lang="de-DE" sz="1200" dirty="0" smtClean="0"/>
              <a:t>, </a:t>
            </a:r>
            <a:r>
              <a:rPr lang="de-DE" sz="1200" dirty="0" err="1" smtClean="0"/>
              <a:t>ArtificialIntelligence</a:t>
            </a:r>
            <a:r>
              <a:rPr lang="de-DE" sz="1200" dirty="0" smtClean="0"/>
              <a:t>), </a:t>
            </a:r>
            <a:r>
              <a:rPr lang="de-DE" sz="1200" dirty="0" err="1" smtClean="0"/>
              <a:t>although</a:t>
            </a:r>
            <a:r>
              <a:rPr lang="de-DE" sz="1200" dirty="0" smtClean="0"/>
              <a:t> </a:t>
            </a:r>
            <a:r>
              <a:rPr lang="de-DE" sz="1200" dirty="0" err="1" smtClean="0"/>
              <a:t>with</a:t>
            </a:r>
            <a:r>
              <a:rPr lang="de-DE" sz="1200" dirty="0" smtClean="0"/>
              <a:t> </a:t>
            </a:r>
            <a:r>
              <a:rPr lang="de-DE" sz="1200" dirty="0" err="1" smtClean="0"/>
              <a:t>more</a:t>
            </a:r>
            <a:r>
              <a:rPr lang="de-DE" sz="1200" dirty="0" smtClean="0"/>
              <a:t> </a:t>
            </a:r>
            <a:r>
              <a:rPr lang="de-DE" sz="1200" dirty="0" err="1" smtClean="0"/>
              <a:t>or</a:t>
            </a:r>
            <a:r>
              <a:rPr lang="de-DE" sz="1200" dirty="0" smtClean="0"/>
              <a:t> </a:t>
            </a:r>
            <a:r>
              <a:rPr lang="de-DE" sz="1200" dirty="0" err="1" smtClean="0"/>
              <a:t>less</a:t>
            </a:r>
            <a:r>
              <a:rPr lang="de-DE" sz="1200" dirty="0" smtClean="0"/>
              <a:t> </a:t>
            </a:r>
            <a:r>
              <a:rPr lang="de-DE" sz="1200" dirty="0" err="1" smtClean="0"/>
              <a:t>hours</a:t>
            </a:r>
            <a:r>
              <a:rPr lang="de-DE" sz="1200" dirty="0" smtClean="0"/>
              <a:t> </a:t>
            </a:r>
            <a:r>
              <a:rPr lang="de-DE" sz="1200" dirty="0" err="1" smtClean="0"/>
              <a:t>of</a:t>
            </a:r>
            <a:r>
              <a:rPr lang="de-DE" sz="1200" dirty="0" smtClean="0"/>
              <a:t> time-</a:t>
            </a:r>
            <a:r>
              <a:rPr lang="de-DE" sz="1200" dirty="0" err="1" smtClean="0"/>
              <a:t>delay</a:t>
            </a:r>
            <a:endParaRPr lang="de-DE" i="0" baseline="0" dirty="0"/>
          </a:p>
          <a:p>
            <a:pPr marL="0" indent="0">
              <a:buFontTx/>
              <a:buNone/>
            </a:pPr>
            <a:r>
              <a:rPr lang="de-DE" i="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0" kern="1200" baseline="0" dirty="0" smtClean="0">
                <a:solidFill>
                  <a:schemeClr val="tx1"/>
                </a:solidFill>
                <a:latin typeface="+mn-lt"/>
                <a:ea typeface="+mn-ea"/>
                <a:cs typeface="+mn-cs"/>
              </a:rPr>
              <a:t>*) </a:t>
            </a:r>
            <a:r>
              <a:rPr lang="en-US" dirty="0" smtClean="0"/>
              <a:t>In one minute, Kenny explains why </a:t>
            </a:r>
            <a:r>
              <a:rPr lang="en-US" b="1" dirty="0" smtClean="0"/>
              <a:t>absorption time </a:t>
            </a:r>
            <a:r>
              <a:rPr lang="en-US" dirty="0" smtClean="0"/>
              <a:t>matters in iOS Loop:. </a:t>
            </a:r>
            <a:r>
              <a:rPr lang="en-US" dirty="0" smtClean="0">
                <a:hlinkClick r:id="rId3"/>
              </a:rPr>
              <a:t>https://youtu.be/UGtwnugWfKQ</a:t>
            </a:r>
            <a:r>
              <a:rPr lang="en-US" dirty="0" smtClean="0"/>
              <a:t>.  </a:t>
            </a:r>
          </a:p>
          <a:p>
            <a:r>
              <a:rPr lang="en-US" dirty="0" smtClean="0">
                <a:effectLst/>
              </a:rPr>
              <a:t>“Absorbing too fast, which is what you are seeing, generally leads to highs. If it doesn't, then your ISF is probably far too low and helps compensate for the incorrect settings.</a:t>
            </a:r>
          </a:p>
          <a:p>
            <a:r>
              <a:rPr lang="en-US" dirty="0" smtClean="0">
                <a:effectLst/>
              </a:rPr>
              <a:t>When carbs absorb too quickly, the settings that could be impacted are:</a:t>
            </a:r>
          </a:p>
          <a:p>
            <a:r>
              <a:rPr lang="en-US" dirty="0" smtClean="0">
                <a:effectLst/>
              </a:rPr>
              <a:t>1) basal too weak. Not enough insulin all around.</a:t>
            </a:r>
          </a:p>
          <a:p>
            <a:r>
              <a:rPr lang="en-US" dirty="0" smtClean="0">
                <a:effectLst/>
              </a:rPr>
              <a:t>2) Carb ratio too weak (big). Most obvious from being high as well.</a:t>
            </a:r>
          </a:p>
          <a:p>
            <a:r>
              <a:rPr lang="en-US" dirty="0" smtClean="0">
                <a:effectLst/>
              </a:rPr>
              <a:t>3) ISF too low/small. Sometimes leads to highs, but not if way too low.” (Kenny F., L&amp;L-FB, 16Jan’22)</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0" kern="1200" baseline="0" dirty="0" smtClean="0">
                <a:solidFill>
                  <a:schemeClr val="tx1"/>
                </a:solidFill>
                <a:latin typeface="+mn-lt"/>
                <a:ea typeface="+mn-ea"/>
                <a:cs typeface="+mn-cs"/>
              </a:rPr>
              <a:t>**) More on </a:t>
            </a:r>
            <a:r>
              <a:rPr lang="de-DE" sz="1200" b="1" i="0" kern="1200" baseline="0" dirty="0" err="1" smtClean="0">
                <a:solidFill>
                  <a:schemeClr val="tx1"/>
                </a:solidFill>
                <a:latin typeface="+mn-lt"/>
                <a:ea typeface="+mn-ea"/>
                <a:cs typeface="+mn-cs"/>
              </a:rPr>
              <a:t>algorithms</a:t>
            </a:r>
            <a:r>
              <a:rPr lang="de-DE" sz="1200" i="0" kern="1200" baseline="0" dirty="0" smtClean="0">
                <a:solidFill>
                  <a:schemeClr val="tx1"/>
                </a:solidFill>
                <a:latin typeface="+mn-lt"/>
                <a:ea typeface="+mn-ea"/>
                <a:cs typeface="+mn-cs"/>
              </a:rPr>
              <a:t>:</a:t>
            </a:r>
            <a:r>
              <a:rPr lang="de-DE" sz="1200" i="1" kern="1200" dirty="0" smtClean="0">
                <a:solidFill>
                  <a:schemeClr val="tx1"/>
                </a:solidFill>
                <a:latin typeface="+mn-lt"/>
                <a:ea typeface="+mn-ea"/>
                <a:cs typeface="+mn-cs"/>
              </a:rPr>
              <a:t> </a:t>
            </a:r>
            <a:r>
              <a:rPr lang="de-DE" sz="1200" dirty="0" smtClean="0">
                <a:hlinkClick r:id="rId4"/>
              </a:rPr>
              <a:t>https</a:t>
            </a:r>
            <a:r>
              <a:rPr lang="de-DE" sz="1200" dirty="0">
                <a:hlinkClick r:id="rId4"/>
              </a:rPr>
              <a:t>://www.diabettech.com/looping-a-guide/comparing-the-loop-and-openaps-algorithms/</a:t>
            </a:r>
            <a:r>
              <a:rPr lang="de-DE" sz="1200" dirty="0"/>
              <a:t>   </a:t>
            </a:r>
            <a:r>
              <a:rPr lang="de-DE" sz="1200" dirty="0" smtClean="0"/>
              <a:t>and (</a:t>
            </a:r>
            <a:r>
              <a:rPr lang="de-DE" sz="1200" dirty="0" err="1" smtClean="0"/>
              <a:t>partially</a:t>
            </a:r>
            <a:r>
              <a:rPr lang="de-DE" sz="1200" dirty="0" smtClean="0"/>
              <a:t> </a:t>
            </a:r>
            <a:r>
              <a:rPr lang="de-DE" sz="1200" dirty="0" err="1" smtClean="0"/>
              <a:t>cited</a:t>
            </a:r>
            <a:r>
              <a:rPr lang="de-DE" sz="1200" dirty="0" smtClean="0"/>
              <a:t> </a:t>
            </a:r>
            <a:r>
              <a:rPr lang="de-DE" sz="1200" dirty="0" err="1" smtClean="0"/>
              <a:t>below</a:t>
            </a:r>
            <a:r>
              <a:rPr lang="de-DE" sz="1200" dirty="0" smtClean="0"/>
              <a:t>): https://www.ncbi.nlm.nih.gov/pmc/articles/PMC8087942/</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err="1" smtClean="0"/>
              <a:t>How</a:t>
            </a:r>
            <a:r>
              <a:rPr lang="de-DE" sz="1200" b="1" dirty="0" smtClean="0"/>
              <a:t> </a:t>
            </a:r>
            <a:r>
              <a:rPr lang="de-DE" sz="1200" b="1" dirty="0" err="1" smtClean="0"/>
              <a:t>each</a:t>
            </a:r>
            <a:r>
              <a:rPr lang="de-DE" sz="1200" b="1" dirty="0" smtClean="0"/>
              <a:t> </a:t>
            </a:r>
            <a:r>
              <a:rPr lang="de-DE" sz="1200" b="1" dirty="0" err="1" smtClean="0"/>
              <a:t>algo</a:t>
            </a:r>
            <a:r>
              <a:rPr lang="de-DE" sz="1200" b="1" dirty="0" smtClean="0"/>
              <a:t> </a:t>
            </a:r>
            <a:r>
              <a:rPr lang="de-DE" sz="1200" b="1" dirty="0" err="1" smtClean="0"/>
              <a:t>calculates</a:t>
            </a:r>
            <a:r>
              <a:rPr lang="de-DE" sz="1200" b="1" dirty="0" smtClean="0"/>
              <a:t> </a:t>
            </a:r>
            <a:r>
              <a:rPr lang="de-DE" sz="1200" b="1" dirty="0" err="1" smtClean="0"/>
              <a:t>InsulinRequired</a:t>
            </a:r>
            <a:r>
              <a:rPr lang="de-DE" sz="1200" b="1" dirty="0" smtClean="0"/>
              <a:t>  </a:t>
            </a:r>
            <a:r>
              <a:rPr lang="de-DE" sz="1200" b="1" dirty="0" err="1" smtClean="0"/>
              <a:t>differs</a:t>
            </a:r>
            <a:r>
              <a:rPr lang="de-DE" sz="1200" b="1" dirty="0" smtClean="0"/>
              <a:t>:</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de-DE" sz="1200" b="1" dirty="0" err="1" smtClean="0"/>
              <a:t>AndroidAPS</a:t>
            </a:r>
            <a:r>
              <a:rPr lang="de-DE" sz="1200" b="1" dirty="0" smtClean="0"/>
              <a:t> </a:t>
            </a:r>
            <a:r>
              <a:rPr lang="de-DE" sz="1200" b="0" dirty="0" smtClean="0"/>
              <a:t>(and </a:t>
            </a:r>
            <a:r>
              <a:rPr lang="de-DE" sz="1200" b="0" dirty="0" err="1" smtClean="0"/>
              <a:t>similar</a:t>
            </a:r>
            <a:r>
              <a:rPr lang="de-DE" sz="1200" b="0" dirty="0" smtClean="0"/>
              <a:t> </a:t>
            </a:r>
            <a:r>
              <a:rPr lang="de-DE" sz="1200" b="0" dirty="0" err="1" smtClean="0"/>
              <a:t>OpenAPS</a:t>
            </a:r>
            <a:r>
              <a:rPr lang="de-DE" sz="1200" b="0" dirty="0" smtClean="0"/>
              <a:t>, </a:t>
            </a:r>
            <a:r>
              <a:rPr lang="de-DE" sz="1200" b="0" dirty="0" err="1" smtClean="0"/>
              <a:t>FreeAPS</a:t>
            </a:r>
            <a:r>
              <a:rPr lang="de-DE" sz="1200" b="0" dirty="0" smtClean="0"/>
              <a:t>-X): </a:t>
            </a:r>
          </a:p>
          <a:p>
            <a:r>
              <a:rPr lang="en-US" dirty="0" smtClean="0"/>
              <a:t>The current heuristic algorithm of oref1 generates multiple future blood glucose predictions based on (</a:t>
            </a:r>
            <a:r>
              <a:rPr lang="en-US" dirty="0" err="1" smtClean="0"/>
              <a:t>i</a:t>
            </a:r>
            <a:r>
              <a:rPr lang="en-US" dirty="0" smtClean="0"/>
              <a:t>) action of approximated insulin remaining in the body; (ii) the scenario in which all carbohydrate intake ceases, and the system stops insulin delivery; (iii) action of approximated carbohydrates remaining in the body; and (iv) unannounced meal absorption. The predictions are then combined to estimate the lowest predicted glucose, and insulin delivery is adjusted to ensure that the local minima remains within a pre-specified target. The user, similar to standard insulin pump therapy, inputs their personal basal rate, insulin‐to‐carbohydrate ratio (IC), insulin sensitivity factor (ISF), and curve of insulin pharmacodynamics. </a:t>
            </a:r>
            <a:r>
              <a:rPr lang="en-US" dirty="0" err="1" smtClean="0"/>
              <a:t>OpenAPS</a:t>
            </a:r>
            <a:r>
              <a:rPr lang="en-US" dirty="0" smtClean="0"/>
              <a:t> and </a:t>
            </a:r>
            <a:r>
              <a:rPr lang="en-US" dirty="0" err="1" smtClean="0"/>
              <a:t>AndroidAPS</a:t>
            </a:r>
            <a:r>
              <a:rPr lang="en-US" dirty="0" smtClean="0"/>
              <a:t> also </a:t>
            </a:r>
            <a:r>
              <a:rPr lang="en-US" b="1" dirty="0" smtClean="0"/>
              <a:t>enable automated insulin coverage of meals without carbohydrate announcement via the “unannounced meal” feature</a:t>
            </a:r>
            <a:r>
              <a:rPr lang="en-US" dirty="0" smtClean="0"/>
              <a:t>, whereby meals are anticipated based on available data suggesting an otherwise unanticipated glycemic excursion. These unannounced meals may then be acted upon by a </a:t>
            </a:r>
            <a:r>
              <a:rPr lang="en-US" dirty="0" err="1" smtClean="0"/>
              <a:t>supermicrobolus</a:t>
            </a:r>
            <a:r>
              <a:rPr lang="en-US" dirty="0" smtClean="0"/>
              <a:t> (SMB) wherein tiny boluses are delivered to more rapidly affect rising glucose levels. Other features, not specific to unannounced meals, such as “</a:t>
            </a:r>
            <a:r>
              <a:rPr lang="en-US" b="1" dirty="0" smtClean="0"/>
              <a:t>auto‐sensitivity</a:t>
            </a:r>
            <a:r>
              <a:rPr lang="en-US" dirty="0" smtClean="0"/>
              <a:t>” respond to glucose fluctuations beyond the scope of predictions. These features used in combination enable some </a:t>
            </a:r>
            <a:r>
              <a:rPr lang="en-US" dirty="0" err="1" smtClean="0"/>
              <a:t>OpenAPS</a:t>
            </a:r>
            <a:r>
              <a:rPr lang="en-US" dirty="0" smtClean="0"/>
              <a:t> and </a:t>
            </a:r>
            <a:r>
              <a:rPr lang="en-US" dirty="0" err="1" smtClean="0"/>
              <a:t>AndroidAPS</a:t>
            </a:r>
            <a:r>
              <a:rPr lang="en-US" dirty="0" smtClean="0"/>
              <a:t> users to utilize the open‐source system in a full closed loop mode.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smtClean="0"/>
              <a:t>The</a:t>
            </a:r>
            <a:r>
              <a:rPr lang="de-DE" sz="1200" baseline="0" dirty="0" smtClean="0"/>
              <a:t> </a:t>
            </a:r>
            <a:r>
              <a:rPr lang="de-DE" sz="1200" baseline="0" dirty="0" err="1" smtClean="0"/>
              <a:t>actual</a:t>
            </a:r>
            <a:r>
              <a:rPr lang="de-DE" sz="1200" baseline="0" dirty="0" smtClean="0"/>
              <a:t> </a:t>
            </a:r>
            <a:r>
              <a:rPr lang="de-DE" sz="1200" baseline="0" dirty="0" err="1" smtClean="0"/>
              <a:t>used</a:t>
            </a:r>
            <a:r>
              <a:rPr lang="de-DE" sz="1200" baseline="0" dirty="0" smtClean="0"/>
              <a:t> </a:t>
            </a:r>
            <a:r>
              <a:rPr lang="de-DE" sz="1200" baseline="0" dirty="0" err="1" smtClean="0"/>
              <a:t>data</a:t>
            </a:r>
            <a:r>
              <a:rPr lang="de-DE" sz="1200" baseline="0" dirty="0" smtClean="0"/>
              <a:t> (</a:t>
            </a:r>
            <a:r>
              <a:rPr lang="de-DE" sz="1200" baseline="0" dirty="0" err="1" smtClean="0"/>
              <a:t>every</a:t>
            </a:r>
            <a:r>
              <a:rPr lang="de-DE" sz="1200" baseline="0" dirty="0" smtClean="0"/>
              <a:t> 5 </a:t>
            </a:r>
            <a:r>
              <a:rPr lang="de-DE" sz="1200" baseline="0" dirty="0" err="1" smtClean="0"/>
              <a:t>minutes</a:t>
            </a:r>
            <a:r>
              <a:rPr lang="de-DE" sz="1200" baseline="0" dirty="0" smtClean="0"/>
              <a:t>) </a:t>
            </a:r>
            <a:r>
              <a:rPr lang="de-DE" sz="1200" baseline="0" dirty="0" err="1" smtClean="0"/>
              <a:t>can</a:t>
            </a:r>
            <a:r>
              <a:rPr lang="de-DE" sz="1200" baseline="0" dirty="0" smtClean="0"/>
              <a:t> </a:t>
            </a:r>
            <a:r>
              <a:rPr lang="de-DE" sz="1200" baseline="0" dirty="0" err="1" smtClean="0"/>
              <a:t>be</a:t>
            </a:r>
            <a:r>
              <a:rPr lang="de-DE" sz="1200" baseline="0" dirty="0" smtClean="0"/>
              <a:t> </a:t>
            </a:r>
            <a:r>
              <a:rPr lang="de-DE" sz="1200" baseline="0" dirty="0" err="1" smtClean="0"/>
              <a:t>looked</a:t>
            </a:r>
            <a:r>
              <a:rPr lang="de-DE" sz="1200" baseline="0" dirty="0" smtClean="0"/>
              <a:t> </a:t>
            </a:r>
            <a:r>
              <a:rPr lang="de-DE" sz="1200" baseline="0" dirty="0" err="1" smtClean="0"/>
              <a:t>up</a:t>
            </a:r>
            <a:r>
              <a:rPr lang="de-DE" sz="1200" baseline="0" dirty="0" smtClean="0"/>
              <a:t> „live“ in </a:t>
            </a:r>
            <a:r>
              <a:rPr lang="de-DE" sz="1200" baseline="0" dirty="0" err="1" smtClean="0"/>
              <a:t>the</a:t>
            </a:r>
            <a:r>
              <a:rPr lang="de-DE" sz="1200" baseline="0" dirty="0" smtClean="0"/>
              <a:t> </a:t>
            </a:r>
            <a:r>
              <a:rPr lang="de-DE" sz="1200" baseline="0" dirty="0" err="1" smtClean="0"/>
              <a:t>AndroidAPS</a:t>
            </a:r>
            <a:r>
              <a:rPr lang="de-DE" sz="1200" baseline="0" dirty="0" smtClean="0"/>
              <a:t> SMB </a:t>
            </a:r>
            <a:r>
              <a:rPr lang="de-DE" sz="1200" baseline="0" dirty="0" err="1" smtClean="0"/>
              <a:t>tab</a:t>
            </a:r>
            <a:r>
              <a:rPr lang="de-DE" sz="1200" baseline="0" dirty="0" smtClean="0"/>
              <a:t>; </a:t>
            </a:r>
            <a:r>
              <a:rPr lang="de-DE" sz="1200" baseline="0" dirty="0" err="1" smtClean="0"/>
              <a:t>or</a:t>
            </a:r>
            <a:r>
              <a:rPr lang="de-DE" sz="1200" baseline="0" dirty="0" smtClean="0"/>
              <a:t>, </a:t>
            </a:r>
            <a:r>
              <a:rPr lang="de-DE" sz="1200" baseline="0" dirty="0" err="1" smtClean="0"/>
              <a:t>for</a:t>
            </a:r>
            <a:r>
              <a:rPr lang="de-DE" sz="1200" baseline="0" dirty="0" smtClean="0"/>
              <a:t> </a:t>
            </a:r>
            <a:r>
              <a:rPr lang="de-DE" sz="1200" baseline="0" dirty="0" err="1" smtClean="0"/>
              <a:t>any</a:t>
            </a:r>
            <a:r>
              <a:rPr lang="de-DE" sz="1200" baseline="0" dirty="0" smtClean="0"/>
              <a:t> 5 </a:t>
            </a:r>
            <a:r>
              <a:rPr lang="de-DE" sz="1200" baseline="0" dirty="0" err="1" smtClean="0"/>
              <a:t>minute</a:t>
            </a:r>
            <a:r>
              <a:rPr lang="de-DE" sz="1200" baseline="0" dirty="0" smtClean="0"/>
              <a:t> </a:t>
            </a:r>
            <a:r>
              <a:rPr lang="de-DE" sz="1200" baseline="0" dirty="0" err="1" smtClean="0"/>
              <a:t>segment</a:t>
            </a:r>
            <a:r>
              <a:rPr lang="de-DE" sz="1200" baseline="0" dirty="0" smtClean="0"/>
              <a:t> in </a:t>
            </a:r>
            <a:r>
              <a:rPr lang="de-DE" sz="1200" baseline="0" dirty="0" err="1" smtClean="0"/>
              <a:t>the</a:t>
            </a:r>
            <a:r>
              <a:rPr lang="de-DE" sz="1200" baseline="0" dirty="0" smtClean="0"/>
              <a:t> </a:t>
            </a:r>
            <a:r>
              <a:rPr lang="de-DE" sz="1200" baseline="0" dirty="0" err="1" smtClean="0"/>
              <a:t>past</a:t>
            </a:r>
            <a:r>
              <a:rPr lang="de-DE" sz="1200" baseline="0" dirty="0" smtClean="0"/>
              <a:t>, in </a:t>
            </a:r>
            <a:r>
              <a:rPr lang="de-DE" sz="1200" baseline="0" dirty="0" err="1" smtClean="0"/>
              <a:t>the</a:t>
            </a:r>
            <a:r>
              <a:rPr lang="de-DE" sz="1200" baseline="0" dirty="0" smtClean="0"/>
              <a:t> </a:t>
            </a:r>
            <a:r>
              <a:rPr lang="de-DE" sz="1200" baseline="0" dirty="0" err="1" smtClean="0"/>
              <a:t>AndroidAPS</a:t>
            </a:r>
            <a:r>
              <a:rPr lang="de-DE" sz="1200" baseline="0" dirty="0" smtClean="0"/>
              <a:t> </a:t>
            </a:r>
            <a:r>
              <a:rPr lang="de-DE" sz="1200" baseline="0" dirty="0" err="1" smtClean="0"/>
              <a:t>logfiles</a:t>
            </a:r>
            <a:r>
              <a:rPr lang="de-DE" sz="1200" baseline="0" dirty="0" smtClean="0"/>
              <a:t>; -&gt; </a:t>
            </a:r>
            <a:r>
              <a:rPr lang="de-DE" sz="1200" baseline="0" dirty="0" err="1" smtClean="0"/>
              <a:t>phone</a:t>
            </a:r>
            <a:r>
              <a:rPr lang="de-DE" sz="1200" baseline="0" dirty="0" smtClean="0"/>
              <a:t> </a:t>
            </a:r>
            <a:r>
              <a:rPr lang="de-DE" sz="1200" baseline="0" dirty="0" err="1" smtClean="0"/>
              <a:t>storage</a:t>
            </a:r>
            <a:r>
              <a:rPr lang="de-DE" sz="1200" baseline="0" dirty="0" smtClean="0"/>
              <a:t>/</a:t>
            </a:r>
            <a:r>
              <a:rPr lang="de-DE" sz="1200" baseline="0" dirty="0" err="1" smtClean="0"/>
              <a:t>emulated</a:t>
            </a:r>
            <a:r>
              <a:rPr lang="de-DE" sz="1200" baseline="0" dirty="0" smtClean="0"/>
              <a:t>/0/Android/</a:t>
            </a:r>
            <a:r>
              <a:rPr lang="de-DE" sz="1200" baseline="0" dirty="0" err="1" smtClean="0"/>
              <a:t>data</a:t>
            </a:r>
            <a:r>
              <a:rPr lang="de-DE" sz="1200" baseline="0" dirty="0" smtClean="0"/>
              <a:t>/</a:t>
            </a:r>
            <a:r>
              <a:rPr lang="de-DE" sz="1200" baseline="0" dirty="0" err="1" smtClean="0"/>
              <a:t>info.nightscout.androidaps</a:t>
            </a:r>
            <a:r>
              <a:rPr lang="de-DE" sz="1200" baseline="0" dirty="0" smtClean="0"/>
              <a:t>/</a:t>
            </a:r>
            <a:r>
              <a:rPr lang="de-DE" sz="1200" baseline="0" dirty="0" err="1" smtClean="0"/>
              <a:t>files</a:t>
            </a:r>
            <a:r>
              <a:rPr lang="de-DE" sz="1200" baseline="0" dirty="0" smtClean="0"/>
              <a:t>. </a:t>
            </a:r>
            <a:r>
              <a:rPr lang="de-DE" sz="1200" baseline="0" dirty="0" err="1" smtClean="0"/>
              <a:t>There</a:t>
            </a:r>
            <a:r>
              <a:rPr lang="de-DE" sz="1200" baseline="0" dirty="0" smtClean="0"/>
              <a:t>: „AndroidAPS.log“ </a:t>
            </a:r>
            <a:r>
              <a:rPr lang="de-DE" sz="1200" baseline="0" dirty="0" err="1" smtClean="0"/>
              <a:t>contains</a:t>
            </a:r>
            <a:r>
              <a:rPr lang="de-DE" sz="1200" baseline="0" dirty="0" smtClean="0"/>
              <a:t> </a:t>
            </a:r>
            <a:r>
              <a:rPr lang="de-DE" sz="1200" baseline="0" dirty="0" err="1" smtClean="0"/>
              <a:t>the</a:t>
            </a:r>
            <a:r>
              <a:rPr lang="de-DE" sz="1200" baseline="0" dirty="0" smtClean="0"/>
              <a:t> </a:t>
            </a:r>
            <a:r>
              <a:rPr lang="de-DE" sz="1200" baseline="0" dirty="0" err="1" smtClean="0"/>
              <a:t>most</a:t>
            </a:r>
            <a:r>
              <a:rPr lang="de-DE" sz="1200" baseline="0" dirty="0" smtClean="0"/>
              <a:t> </a:t>
            </a:r>
            <a:r>
              <a:rPr lang="de-DE" sz="1200" baseline="0" dirty="0" err="1" smtClean="0"/>
              <a:t>recent</a:t>
            </a:r>
            <a:r>
              <a:rPr lang="de-DE" sz="1200" baseline="0" dirty="0" smtClean="0"/>
              <a:t> </a:t>
            </a:r>
            <a:r>
              <a:rPr lang="de-DE" sz="1200" baseline="0" dirty="0" err="1" smtClean="0"/>
              <a:t>data</a:t>
            </a:r>
            <a:r>
              <a:rPr lang="de-DE" sz="1200" baseline="0" dirty="0" smtClean="0"/>
              <a:t>, and „</a:t>
            </a:r>
            <a:r>
              <a:rPr lang="de-DE" sz="1200" baseline="0" dirty="0" err="1" smtClean="0"/>
              <a:t>AndroidAPS_yyyy</a:t>
            </a:r>
            <a:r>
              <a:rPr lang="de-DE" sz="1200" baseline="0" dirty="0" smtClean="0"/>
              <a:t>-mm-</a:t>
            </a:r>
            <a:r>
              <a:rPr lang="de-DE" sz="1200" baseline="0" dirty="0" err="1" smtClean="0"/>
              <a:t>dd</a:t>
            </a:r>
            <a:r>
              <a:rPr lang="de-DE" sz="1200" baseline="0" dirty="0" smtClean="0"/>
              <a:t>_(time in </a:t>
            </a:r>
            <a:r>
              <a:rPr lang="de-DE" sz="1200" baseline="0" dirty="0" err="1" smtClean="0"/>
              <a:t>univ.time</a:t>
            </a:r>
            <a:r>
              <a:rPr lang="de-DE" sz="1200" baseline="0" dirty="0" smtClean="0"/>
              <a:t> </a:t>
            </a:r>
            <a:r>
              <a:rPr lang="de-DE" sz="1200" baseline="0" dirty="0" err="1" smtClean="0"/>
              <a:t>zone</a:t>
            </a:r>
            <a:r>
              <a:rPr lang="de-DE" sz="1200" baseline="0" dirty="0" smtClean="0"/>
              <a:t>)_#.</a:t>
            </a:r>
            <a:r>
              <a:rPr lang="de-DE" sz="1200" baseline="0" dirty="0" err="1" smtClean="0"/>
              <a:t>zip</a:t>
            </a:r>
            <a:r>
              <a:rPr lang="de-DE" sz="1200" baseline="0" dirty="0" smtClean="0"/>
              <a:t>“ </a:t>
            </a:r>
            <a:r>
              <a:rPr lang="de-DE" sz="1200" baseline="0" dirty="0" err="1" smtClean="0"/>
              <a:t>are</a:t>
            </a:r>
            <a:r>
              <a:rPr lang="de-DE" sz="1200" baseline="0" dirty="0" smtClean="0"/>
              <a:t> </a:t>
            </a:r>
            <a:r>
              <a:rPr lang="de-DE" sz="1200" baseline="0" dirty="0" err="1" smtClean="0"/>
              <a:t>the</a:t>
            </a:r>
            <a:r>
              <a:rPr lang="de-DE" sz="1200" baseline="0" dirty="0" smtClean="0"/>
              <a:t> „</a:t>
            </a:r>
            <a:r>
              <a:rPr lang="de-DE" sz="1200" baseline="0" dirty="0" err="1" smtClean="0"/>
              <a:t>historic</a:t>
            </a:r>
            <a:r>
              <a:rPr lang="de-DE" sz="1200" baseline="0" dirty="0" smtClean="0"/>
              <a:t>“ </a:t>
            </a:r>
            <a:r>
              <a:rPr lang="de-DE" sz="1200" baseline="0" dirty="0" err="1" smtClean="0"/>
              <a:t>ones</a:t>
            </a:r>
            <a:r>
              <a:rPr lang="de-DE" sz="1200" baseline="0" dirty="0" smtClean="0"/>
              <a:t> ). Note </a:t>
            </a:r>
            <a:r>
              <a:rPr lang="de-DE" sz="1200" baseline="0" dirty="0" err="1" smtClean="0"/>
              <a:t>this</a:t>
            </a:r>
            <a:r>
              <a:rPr lang="de-DE" sz="1200" baseline="0" dirty="0" smtClean="0"/>
              <a:t> </a:t>
            </a:r>
            <a:r>
              <a:rPr lang="de-DE" sz="1200" baseline="0" dirty="0" err="1" smtClean="0"/>
              <a:t>is</a:t>
            </a:r>
            <a:r>
              <a:rPr lang="de-DE" sz="1200" baseline="0" dirty="0" smtClean="0"/>
              <a:t> not easy-</a:t>
            </a:r>
            <a:r>
              <a:rPr lang="de-DE" sz="1200" baseline="0" dirty="0" err="1" smtClean="0"/>
              <a:t>to</a:t>
            </a:r>
            <a:r>
              <a:rPr lang="de-DE" sz="1200" baseline="0" dirty="0" smtClean="0"/>
              <a:t>-</a:t>
            </a:r>
            <a:r>
              <a:rPr lang="de-DE" sz="1200" baseline="0" dirty="0" err="1" smtClean="0"/>
              <a:t>read</a:t>
            </a:r>
            <a:r>
              <a:rPr lang="de-DE" sz="1200" baseline="0" dirty="0" smtClean="0"/>
              <a:t> </a:t>
            </a:r>
            <a:r>
              <a:rPr lang="de-DE" sz="1200" baseline="0" dirty="0" err="1" smtClean="0"/>
              <a:t>stuff</a:t>
            </a:r>
            <a:r>
              <a:rPr lang="de-DE" sz="1200" baseline="0" dirty="0" smtClean="0"/>
              <a:t>. </a:t>
            </a:r>
            <a:r>
              <a:rPr lang="de-DE" sz="1200" baseline="0" dirty="0" err="1" smtClean="0"/>
              <a:t>There</a:t>
            </a:r>
            <a:r>
              <a:rPr lang="de-DE" sz="1200" baseline="0" dirty="0" smtClean="0"/>
              <a:t> </a:t>
            </a:r>
            <a:r>
              <a:rPr lang="de-DE" sz="1200" baseline="0" dirty="0" err="1" smtClean="0"/>
              <a:t>are</a:t>
            </a:r>
            <a:r>
              <a:rPr lang="de-DE" sz="1200" baseline="0" dirty="0" smtClean="0"/>
              <a:t> </a:t>
            </a:r>
            <a:r>
              <a:rPr lang="de-DE" sz="1200" baseline="0" dirty="0" err="1" smtClean="0"/>
              <a:t>tools</a:t>
            </a:r>
            <a:r>
              <a:rPr lang="de-DE" sz="1200" baseline="0" dirty="0" smtClean="0"/>
              <a:t> </a:t>
            </a:r>
            <a:r>
              <a:rPr lang="de-DE" sz="1200" baseline="0" dirty="0" err="1" smtClean="0"/>
              <a:t>for</a:t>
            </a:r>
            <a:r>
              <a:rPr lang="de-DE" sz="1200" baseline="0" dirty="0" smtClean="0"/>
              <a:t> </a:t>
            </a:r>
            <a:r>
              <a:rPr lang="de-DE" sz="1200" baseline="0" dirty="0" err="1" smtClean="0"/>
              <a:t>analysis</a:t>
            </a:r>
            <a:r>
              <a:rPr lang="de-DE" sz="1200" baseline="0" dirty="0" smtClean="0"/>
              <a:t> </a:t>
            </a:r>
            <a:r>
              <a:rPr lang="de-DE" sz="1200" baseline="0" dirty="0" err="1" smtClean="0"/>
              <a:t>that</a:t>
            </a:r>
            <a:r>
              <a:rPr lang="de-DE" sz="1200" baseline="0" dirty="0" smtClean="0"/>
              <a:t> </a:t>
            </a:r>
            <a:r>
              <a:rPr lang="de-DE" sz="1200" baseline="0" dirty="0" err="1" smtClean="0"/>
              <a:t>load</a:t>
            </a:r>
            <a:r>
              <a:rPr lang="de-DE" sz="1200" baseline="0" dirty="0" smtClean="0"/>
              <a:t> </a:t>
            </a:r>
            <a:r>
              <a:rPr lang="de-DE" sz="1200" baseline="0" dirty="0" err="1" smtClean="0"/>
              <a:t>desired</a:t>
            </a:r>
            <a:r>
              <a:rPr lang="de-DE" sz="1200" baseline="0" dirty="0" smtClean="0"/>
              <a:t> </a:t>
            </a:r>
            <a:r>
              <a:rPr lang="de-DE" sz="1200" baseline="0" dirty="0" err="1" smtClean="0"/>
              <a:t>files</a:t>
            </a:r>
            <a:r>
              <a:rPr lang="de-DE" sz="1200" baseline="0" dirty="0" smtClean="0"/>
              <a:t> </a:t>
            </a:r>
            <a:r>
              <a:rPr lang="de-DE" sz="1200" baseline="0" dirty="0" err="1" smtClean="0"/>
              <a:t>from</a:t>
            </a:r>
            <a:r>
              <a:rPr lang="de-DE" sz="1200" baseline="0" dirty="0" smtClean="0"/>
              <a:t> a time </a:t>
            </a:r>
            <a:r>
              <a:rPr lang="de-DE" sz="1200" baseline="0" dirty="0" err="1" smtClean="0"/>
              <a:t>window</a:t>
            </a:r>
            <a:r>
              <a:rPr lang="de-DE" sz="1200" baseline="0" dirty="0" smtClean="0"/>
              <a:t> </a:t>
            </a:r>
            <a:r>
              <a:rPr lang="de-DE" sz="1200" baseline="0" dirty="0" err="1" smtClean="0"/>
              <a:t>of</a:t>
            </a:r>
            <a:r>
              <a:rPr lang="de-DE" sz="1200" baseline="0" dirty="0" smtClean="0"/>
              <a:t> </a:t>
            </a:r>
            <a:r>
              <a:rPr lang="de-DE" sz="1200" baseline="0" dirty="0" err="1" smtClean="0"/>
              <a:t>interest</a:t>
            </a:r>
            <a:r>
              <a:rPr lang="de-DE" sz="1200" baseline="0" dirty="0" smtClean="0"/>
              <a:t> </a:t>
            </a:r>
            <a:r>
              <a:rPr lang="de-DE" sz="1200" baseline="0" dirty="0" err="1" smtClean="0"/>
              <a:t>to</a:t>
            </a:r>
            <a:r>
              <a:rPr lang="de-DE" sz="1200" baseline="0" dirty="0" smtClean="0"/>
              <a:t> </a:t>
            </a:r>
            <a:r>
              <a:rPr lang="de-DE" sz="1200" baseline="0" dirty="0" err="1" smtClean="0"/>
              <a:t>you</a:t>
            </a:r>
            <a:r>
              <a:rPr lang="de-DE" sz="1200" baseline="0" dirty="0" smtClean="0"/>
              <a:t>.  </a:t>
            </a:r>
            <a:r>
              <a:rPr lang="de-DE" sz="1200" baseline="0" dirty="0" err="1" smtClean="0"/>
              <a:t>If</a:t>
            </a:r>
            <a:r>
              <a:rPr lang="de-DE" sz="1200" baseline="0" dirty="0" smtClean="0"/>
              <a:t> </a:t>
            </a:r>
            <a:r>
              <a:rPr lang="de-DE" sz="1200" baseline="0" dirty="0" err="1" smtClean="0"/>
              <a:t>you</a:t>
            </a:r>
            <a:r>
              <a:rPr lang="de-DE" sz="1200" baseline="0" dirty="0" smtClean="0"/>
              <a:t> </a:t>
            </a:r>
            <a:r>
              <a:rPr lang="de-DE" sz="1200" baseline="0" dirty="0" err="1" smtClean="0"/>
              <a:t>look</a:t>
            </a:r>
            <a:r>
              <a:rPr lang="de-DE" sz="1200" baseline="0" dirty="0" smtClean="0"/>
              <a:t> in </a:t>
            </a:r>
            <a:r>
              <a:rPr lang="de-DE" sz="1200" baseline="0" dirty="0" err="1" smtClean="0"/>
              <a:t>Github</a:t>
            </a:r>
            <a:r>
              <a:rPr lang="de-DE" sz="1200" baseline="0" dirty="0" smtClean="0"/>
              <a:t> / </a:t>
            </a:r>
            <a:r>
              <a:rPr lang="de-DE" sz="1200" baseline="0" dirty="0" err="1" smtClean="0"/>
              <a:t>ga</a:t>
            </a:r>
            <a:r>
              <a:rPr lang="de-DE" sz="1200" baseline="0" dirty="0" smtClean="0"/>
              <a:t>-zelle / </a:t>
            </a:r>
            <a:r>
              <a:rPr lang="de-DE" sz="1200" dirty="0" err="1" smtClean="0"/>
              <a:t>determine</a:t>
            </a:r>
            <a:r>
              <a:rPr lang="de-DE" sz="1200" dirty="0" smtClean="0"/>
              <a:t>-basal-emulator</a:t>
            </a:r>
            <a:r>
              <a:rPr lang="de-DE" sz="1200" baseline="0" dirty="0" smtClean="0"/>
              <a:t>: This</a:t>
            </a:r>
            <a:r>
              <a:rPr lang="de-DE" sz="1200" dirty="0" smtClean="0"/>
              <a:t> </a:t>
            </a:r>
            <a:r>
              <a:rPr lang="de-DE" sz="1200" dirty="0" err="1" smtClean="0"/>
              <a:t>even</a:t>
            </a:r>
            <a:r>
              <a:rPr lang="de-DE" sz="1200" dirty="0" smtClean="0"/>
              <a:t> </a:t>
            </a:r>
            <a:r>
              <a:rPr lang="de-DE" sz="1200" dirty="0" err="1" smtClean="0"/>
              <a:t>allows</a:t>
            </a:r>
            <a:r>
              <a:rPr lang="de-DE" sz="1200" dirty="0" smtClean="0"/>
              <a:t> </a:t>
            </a:r>
            <a:r>
              <a:rPr lang="de-DE" sz="1200" dirty="0" err="1" smtClean="0"/>
              <a:t>what-if</a:t>
            </a:r>
            <a:r>
              <a:rPr lang="de-DE" sz="1200" dirty="0" smtClean="0"/>
              <a:t> </a:t>
            </a:r>
            <a:r>
              <a:rPr lang="de-DE" sz="1200" dirty="0" err="1" smtClean="0"/>
              <a:t>analysis</a:t>
            </a:r>
            <a:r>
              <a:rPr lang="de-DE" sz="1200" dirty="0" smtClean="0"/>
              <a:t> on </a:t>
            </a:r>
            <a:r>
              <a:rPr lang="de-DE" sz="1200" dirty="0" err="1" smtClean="0"/>
              <a:t>some</a:t>
            </a:r>
            <a:r>
              <a:rPr lang="de-DE" sz="1200" dirty="0" smtClean="0"/>
              <a:t> </a:t>
            </a:r>
            <a:r>
              <a:rPr lang="de-DE" sz="1200" dirty="0" err="1" smtClean="0"/>
              <a:t>changed</a:t>
            </a:r>
            <a:r>
              <a:rPr lang="de-DE" sz="1200" dirty="0" smtClean="0"/>
              <a:t> </a:t>
            </a:r>
            <a:r>
              <a:rPr lang="de-DE" sz="1200" dirty="0" err="1" smtClean="0"/>
              <a:t>settings</a:t>
            </a:r>
            <a:r>
              <a:rPr lang="de-DE" sz="1200" dirty="0" smtClean="0"/>
              <a:t> </a:t>
            </a:r>
            <a:r>
              <a:rPr lang="de-DE" sz="1200" dirty="0" err="1" smtClean="0"/>
              <a:t>you</a:t>
            </a:r>
            <a:r>
              <a:rPr lang="de-DE" sz="1200" dirty="0" smtClean="0"/>
              <a:t>  </a:t>
            </a:r>
            <a:r>
              <a:rPr lang="de-DE" sz="1200" dirty="0" err="1" smtClean="0"/>
              <a:t>may</a:t>
            </a:r>
            <a:r>
              <a:rPr lang="de-DE" sz="1200" dirty="0" smtClean="0"/>
              <a:t> like </a:t>
            </a:r>
            <a:r>
              <a:rPr lang="de-DE" sz="1200" dirty="0" err="1" smtClean="0"/>
              <a:t>to</a:t>
            </a:r>
            <a:r>
              <a:rPr lang="de-DE" sz="1200" dirty="0" smtClean="0"/>
              <a:t> </a:t>
            </a:r>
            <a:r>
              <a:rPr lang="de-DE" sz="1200" dirty="0" err="1" smtClean="0"/>
              <a:t>investigate</a:t>
            </a:r>
            <a:r>
              <a:rPr lang="de-DE" sz="1200" dirty="0" smtClean="0"/>
              <a:t> on </a:t>
            </a:r>
            <a:r>
              <a:rPr lang="de-DE" sz="1200" dirty="0" err="1" smtClean="0"/>
              <a:t>paper</a:t>
            </a:r>
            <a:r>
              <a:rPr lang="de-DE" sz="1200" dirty="0" smtClean="0"/>
              <a:t> … </a:t>
            </a:r>
            <a:r>
              <a:rPr lang="de-DE" sz="1200" dirty="0" err="1" smtClean="0"/>
              <a:t>or</a:t>
            </a:r>
            <a:r>
              <a:rPr lang="de-DE" sz="1200" dirty="0" smtClean="0"/>
              <a:t> </a:t>
            </a:r>
            <a:r>
              <a:rPr lang="de-DE" sz="1200" dirty="0" err="1" smtClean="0"/>
              <a:t>even</a:t>
            </a:r>
            <a:r>
              <a:rPr lang="de-DE" sz="1200" dirty="0" smtClean="0"/>
              <a:t> „live“, </a:t>
            </a:r>
            <a:r>
              <a:rPr lang="de-DE" sz="1200" dirty="0" err="1" smtClean="0"/>
              <a:t>with</a:t>
            </a:r>
            <a:r>
              <a:rPr lang="de-DE" sz="1200" dirty="0" smtClean="0"/>
              <a:t> a </a:t>
            </a:r>
            <a:r>
              <a:rPr lang="de-DE" sz="1200" dirty="0" err="1" smtClean="0"/>
              <a:t>voice</a:t>
            </a:r>
            <a:r>
              <a:rPr lang="de-DE" sz="1200" dirty="0" smtClean="0"/>
              <a:t> </a:t>
            </a:r>
            <a:r>
              <a:rPr lang="de-DE" sz="1200" dirty="0" err="1" smtClean="0"/>
              <a:t>telling</a:t>
            </a:r>
            <a:r>
              <a:rPr lang="de-DE" sz="1200" dirty="0" smtClean="0"/>
              <a:t> </a:t>
            </a:r>
            <a:r>
              <a:rPr lang="de-DE" sz="1200" dirty="0" err="1" smtClean="0"/>
              <a:t>you</a:t>
            </a:r>
            <a:r>
              <a:rPr lang="de-DE" sz="1200" dirty="0" smtClean="0"/>
              <a:t> </a:t>
            </a:r>
            <a:r>
              <a:rPr lang="de-DE" sz="1200" dirty="0" err="1" smtClean="0"/>
              <a:t>every</a:t>
            </a:r>
            <a:r>
              <a:rPr lang="de-DE" sz="1200" dirty="0" smtClean="0"/>
              <a:t> 5 </a:t>
            </a:r>
            <a:r>
              <a:rPr lang="de-DE" sz="1200" dirty="0" err="1" smtClean="0"/>
              <a:t>minutes</a:t>
            </a:r>
            <a:r>
              <a:rPr lang="de-DE" sz="1200" dirty="0" smtClean="0"/>
              <a:t> </a:t>
            </a:r>
            <a:r>
              <a:rPr lang="de-DE" sz="1200" dirty="0" err="1" smtClean="0"/>
              <a:t>what</a:t>
            </a:r>
            <a:r>
              <a:rPr lang="de-DE" sz="1200" dirty="0" smtClean="0"/>
              <a:t> </a:t>
            </a:r>
            <a:r>
              <a:rPr lang="de-DE" sz="1200" dirty="0" err="1" smtClean="0"/>
              <a:t>would</a:t>
            </a:r>
            <a:r>
              <a:rPr lang="de-DE" sz="1200" dirty="0" smtClean="0"/>
              <a:t> </a:t>
            </a:r>
            <a:r>
              <a:rPr lang="de-DE" sz="1200" dirty="0" err="1" smtClean="0"/>
              <a:t>have</a:t>
            </a:r>
            <a:r>
              <a:rPr lang="de-DE" sz="1200" dirty="0" smtClean="0"/>
              <a:t> </a:t>
            </a:r>
            <a:r>
              <a:rPr lang="de-DE" sz="1200" dirty="0" err="1" smtClean="0"/>
              <a:t>been</a:t>
            </a:r>
            <a:r>
              <a:rPr lang="de-DE" sz="1200" dirty="0" smtClean="0"/>
              <a:t> </a:t>
            </a:r>
            <a:r>
              <a:rPr lang="de-DE" sz="1200" dirty="0" err="1" smtClean="0"/>
              <a:t>done</a:t>
            </a:r>
            <a:r>
              <a:rPr lang="de-DE" sz="1200" dirty="0" smtClean="0"/>
              <a:t> </a:t>
            </a:r>
            <a:r>
              <a:rPr lang="de-DE" sz="1200" dirty="0" err="1" smtClean="0"/>
              <a:t>differently</a:t>
            </a:r>
            <a:r>
              <a:rPr lang="de-DE" sz="1200" dirty="0" smtClean="0"/>
              <a:t>! So, </a:t>
            </a:r>
            <a:r>
              <a:rPr lang="de-DE" sz="1200" dirty="0" err="1" smtClean="0"/>
              <a:t>even</a:t>
            </a:r>
            <a:r>
              <a:rPr lang="de-DE" sz="1200" dirty="0" smtClean="0"/>
              <a:t> </a:t>
            </a:r>
            <a:r>
              <a:rPr lang="de-DE" sz="1200" dirty="0" err="1" smtClean="0"/>
              <a:t>that</a:t>
            </a:r>
            <a:r>
              <a:rPr lang="de-DE" sz="1200" dirty="0" smtClean="0"/>
              <a:t> </a:t>
            </a:r>
            <a:r>
              <a:rPr lang="de-DE" sz="1200" dirty="0" err="1" smtClean="0"/>
              <a:t>could</a:t>
            </a:r>
            <a:r>
              <a:rPr lang="de-DE" sz="1200" dirty="0" smtClean="0"/>
              <a:t> </a:t>
            </a:r>
            <a:r>
              <a:rPr lang="de-DE" sz="1200" dirty="0" err="1" smtClean="0"/>
              <a:t>be</a:t>
            </a:r>
            <a:r>
              <a:rPr lang="de-DE" sz="1200" dirty="0" smtClean="0"/>
              <a:t> </a:t>
            </a:r>
            <a:r>
              <a:rPr lang="de-DE" sz="1200" dirty="0" err="1" smtClean="0"/>
              <a:t>done</a:t>
            </a:r>
            <a:r>
              <a:rPr lang="de-DE" sz="1200" dirty="0" smtClean="0"/>
              <a:t>, </a:t>
            </a:r>
            <a:r>
              <a:rPr lang="de-DE" sz="1200" dirty="0" err="1" smtClean="0"/>
              <a:t>before</a:t>
            </a:r>
            <a:r>
              <a:rPr lang="de-DE" sz="1200" dirty="0" smtClean="0"/>
              <a:t> </a:t>
            </a:r>
            <a:r>
              <a:rPr lang="de-DE" sz="1200" dirty="0" err="1" smtClean="0"/>
              <a:t>jumping</a:t>
            </a:r>
            <a:r>
              <a:rPr lang="de-DE" sz="1200" dirty="0" smtClean="0"/>
              <a:t> </a:t>
            </a:r>
            <a:r>
              <a:rPr lang="de-DE" sz="1200" dirty="0" err="1" smtClean="0"/>
              <a:t>right</a:t>
            </a:r>
            <a:r>
              <a:rPr lang="de-DE" sz="1200" dirty="0" smtClean="0"/>
              <a:t> </a:t>
            </a:r>
            <a:r>
              <a:rPr lang="de-DE" sz="1200" dirty="0" err="1" smtClean="0"/>
              <a:t>into</a:t>
            </a:r>
            <a:r>
              <a:rPr lang="de-DE" sz="1200" dirty="0" smtClean="0"/>
              <a:t> </a:t>
            </a:r>
            <a:r>
              <a:rPr lang="de-DE" sz="1200" dirty="0" err="1" smtClean="0"/>
              <a:t>trying</a:t>
            </a:r>
            <a:r>
              <a:rPr lang="de-DE" sz="1200" dirty="0" smtClean="0"/>
              <a:t> </a:t>
            </a:r>
            <a:r>
              <a:rPr lang="de-DE" sz="1200" dirty="0" err="1" smtClean="0"/>
              <a:t>it</a:t>
            </a:r>
            <a:r>
              <a:rPr lang="de-DE" sz="1200" dirty="0" smtClean="0"/>
              <a:t> out.</a:t>
            </a:r>
            <a:endParaRPr lang="de-DE" sz="12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smtClean="0"/>
              <a:t>(b)</a:t>
            </a:r>
            <a:r>
              <a:rPr lang="de-DE" sz="1200" b="1" baseline="0" dirty="0" smtClean="0"/>
              <a:t> i</a:t>
            </a:r>
            <a:r>
              <a:rPr lang="de-DE" sz="1200" b="1" dirty="0" smtClean="0"/>
              <a:t>OS</a:t>
            </a:r>
            <a:r>
              <a:rPr lang="de-DE" sz="1200" b="1" baseline="0" dirty="0" smtClean="0"/>
              <a:t> Loop </a:t>
            </a:r>
            <a:r>
              <a:rPr lang="de-DE" sz="1200" b="0" baseline="0" dirty="0" smtClean="0"/>
              <a:t>(and </a:t>
            </a:r>
            <a:r>
              <a:rPr lang="de-DE" sz="1200" b="0" baseline="0" dirty="0" err="1" smtClean="0"/>
              <a:t>similar</a:t>
            </a:r>
            <a:r>
              <a:rPr lang="de-DE" sz="1200" b="0" baseline="0" dirty="0" smtClean="0"/>
              <a:t> AB </a:t>
            </a:r>
            <a:r>
              <a:rPr lang="de-DE" sz="1200" b="0" baseline="0" dirty="0" err="1" smtClean="0"/>
              <a:t>branch</a:t>
            </a:r>
            <a:r>
              <a:rPr lang="de-DE" sz="1200" b="0" baseline="0" dirty="0" smtClean="0"/>
              <a:t>, </a:t>
            </a:r>
            <a:r>
              <a:rPr lang="de-DE" sz="1200" b="0" baseline="0" dirty="0" err="1" smtClean="0"/>
              <a:t>FreeAPS</a:t>
            </a:r>
            <a:r>
              <a:rPr lang="de-DE" sz="1200" b="0" baseline="0" dirty="0" smtClean="0"/>
              <a:t>):</a:t>
            </a:r>
          </a:p>
          <a:p>
            <a:r>
              <a:rPr lang="en-US" dirty="0" smtClean="0"/>
              <a:t>The other open‐source AID system, Loop, uses a different algorithm that employs coincidence point control (model predictive control),</a:t>
            </a:r>
            <a:r>
              <a:rPr lang="en-US" baseline="30000" dirty="0" smtClean="0">
                <a:hlinkClick r:id="rId5"/>
              </a:rPr>
              <a:t> 16 </a:t>
            </a:r>
            <a:r>
              <a:rPr lang="en-US" dirty="0" smtClean="0"/>
              <a:t>and generates a single future prediction based on insulin delivery history, </a:t>
            </a:r>
            <a:r>
              <a:rPr lang="en-US" b="1" dirty="0" smtClean="0"/>
              <a:t>carbohydrates entered</a:t>
            </a:r>
            <a:r>
              <a:rPr lang="en-US" dirty="0" smtClean="0"/>
              <a:t>, and other entered settings, including the basal rate, ICR, ISF, and curve of insulin pharmacodynamics. When used in humans, users enter not only carbohydrate counts but also an estimate of the </a:t>
            </a:r>
            <a:r>
              <a:rPr lang="en-US" b="1" dirty="0" smtClean="0"/>
              <a:t>absorption time </a:t>
            </a:r>
            <a:r>
              <a:rPr lang="en-US" dirty="0" smtClean="0"/>
              <a:t>of that particular meal or food. Loop uses two forms of short‐term adaptation called “glucose momentum” and “retrospective correction” to enact temporary basal rates to push the projected glucose toward a specified target range. Glucose momentum uses the 5‐min rates of change from the prior 20 min to influence future predictions, with most weight given to the most recent rate of change. In retrospective correction, glucose differing from the predicted value causes that difference to be added to the next prediction. An extension of this feature called “integral retrospective correction” takes not only the difference but also the accumulated differences into account for more rapid adaptation.</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de-DE" sz="1200" b="0" dirty="0" smtClean="0"/>
          </a:p>
          <a:p>
            <a:pPr marL="0" indent="0">
              <a:buFontTx/>
              <a:buNone/>
            </a:pPr>
            <a:r>
              <a:rPr lang="de-DE" sz="1200" i="1" dirty="0" smtClean="0"/>
              <a:t> </a:t>
            </a:r>
            <a:endParaRPr lang="de-DE" i="1" dirty="0"/>
          </a:p>
        </p:txBody>
      </p:sp>
      <p:sp>
        <p:nvSpPr>
          <p:cNvPr id="4" name="Foliennummernplatzhalter 3"/>
          <p:cNvSpPr>
            <a:spLocks noGrp="1"/>
          </p:cNvSpPr>
          <p:nvPr>
            <p:ph type="sldNum" sz="quarter" idx="10"/>
          </p:nvPr>
        </p:nvSpPr>
        <p:spPr/>
        <p:txBody>
          <a:bodyPr/>
          <a:lstStyle/>
          <a:p>
            <a:fld id="{170FF799-14E3-487A-9755-B4D298262597}" type="slidenum">
              <a:rPr lang="de-DE" smtClean="0"/>
              <a:t>31</a:t>
            </a:fld>
            <a:endParaRPr lang="de-DE"/>
          </a:p>
        </p:txBody>
      </p:sp>
    </p:spTree>
    <p:extLst>
      <p:ext uri="{BB962C8B-B14F-4D97-AF65-F5344CB8AC3E}">
        <p14:creationId xmlns:p14="http://schemas.microsoft.com/office/powerpoint/2010/main" val="2600174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smtClean="0">
                <a:solidFill>
                  <a:schemeClr val="tx1"/>
                </a:solidFill>
              </a:rPr>
              <a:t>iOS Loop </a:t>
            </a:r>
            <a:r>
              <a:rPr lang="de-DE" sz="1200" dirty="0" err="1" smtClean="0">
                <a:solidFill>
                  <a:schemeClr val="tx1"/>
                </a:solidFill>
              </a:rPr>
              <a:t>benefits</a:t>
            </a:r>
            <a:r>
              <a:rPr lang="de-DE" sz="1200" dirty="0" smtClean="0">
                <a:solidFill>
                  <a:schemeClr val="tx1"/>
                </a:solidFill>
              </a:rPr>
              <a:t> </a:t>
            </a:r>
            <a:r>
              <a:rPr lang="de-DE" sz="1200" dirty="0" err="1" smtClean="0">
                <a:solidFill>
                  <a:schemeClr val="tx1"/>
                </a:solidFill>
              </a:rPr>
              <a:t>from</a:t>
            </a:r>
            <a:r>
              <a:rPr lang="de-DE" sz="1200" dirty="0" smtClean="0">
                <a:solidFill>
                  <a:schemeClr val="tx1"/>
                </a:solidFill>
              </a:rPr>
              <a:t> </a:t>
            </a:r>
            <a:r>
              <a:rPr lang="de-DE" sz="1200" dirty="0" err="1" smtClean="0">
                <a:solidFill>
                  <a:schemeClr val="tx1"/>
                </a:solidFill>
              </a:rPr>
              <a:t>differentiated</a:t>
            </a:r>
            <a:r>
              <a:rPr lang="de-DE" sz="1200" dirty="0" smtClean="0">
                <a:solidFill>
                  <a:schemeClr val="tx1"/>
                </a:solidFill>
              </a:rPr>
              <a:t> </a:t>
            </a:r>
            <a:r>
              <a:rPr lang="de-DE" sz="1200" dirty="0" err="1" smtClean="0">
                <a:solidFill>
                  <a:schemeClr val="tx1"/>
                </a:solidFill>
              </a:rPr>
              <a:t>inputs</a:t>
            </a:r>
            <a:r>
              <a:rPr lang="de-DE" sz="1200" dirty="0" smtClean="0">
                <a:solidFill>
                  <a:schemeClr val="tx1"/>
                </a:solidFill>
              </a:rPr>
              <a:t> </a:t>
            </a:r>
            <a:r>
              <a:rPr lang="de-DE" sz="1200" dirty="0" err="1" smtClean="0">
                <a:solidFill>
                  <a:schemeClr val="tx1"/>
                </a:solidFill>
              </a:rPr>
              <a:t>of</a:t>
            </a:r>
            <a:r>
              <a:rPr lang="de-DE" sz="1200" baseline="0" dirty="0" smtClean="0">
                <a:solidFill>
                  <a:schemeClr val="tx1"/>
                </a:solidFill>
              </a:rPr>
              <a:t> </a:t>
            </a:r>
            <a:r>
              <a:rPr lang="de-DE" sz="1200" baseline="0" dirty="0" err="1" smtClean="0">
                <a:solidFill>
                  <a:schemeClr val="tx1"/>
                </a:solidFill>
              </a:rPr>
              <a:t>meal</a:t>
            </a:r>
            <a:r>
              <a:rPr lang="de-DE" sz="1200" baseline="0" dirty="0" smtClean="0">
                <a:solidFill>
                  <a:schemeClr val="tx1"/>
                </a:solidFill>
              </a:rPr>
              <a:t> </a:t>
            </a:r>
            <a:r>
              <a:rPr lang="de-DE" sz="1200" baseline="0" dirty="0" err="1" smtClean="0">
                <a:solidFill>
                  <a:schemeClr val="tx1"/>
                </a:solidFill>
              </a:rPr>
              <a:t>components</a:t>
            </a:r>
            <a:r>
              <a:rPr lang="de-DE" sz="1200" baseline="0" dirty="0" smtClean="0">
                <a:solidFill>
                  <a:schemeClr val="tx1"/>
                </a:solidFill>
              </a:rPr>
              <a:t> </a:t>
            </a:r>
            <a:r>
              <a:rPr lang="de-DE" sz="1200" baseline="0" dirty="0" err="1" smtClean="0">
                <a:solidFill>
                  <a:schemeClr val="tx1"/>
                </a:solidFill>
              </a:rPr>
              <a:t>by</a:t>
            </a:r>
            <a:r>
              <a:rPr lang="de-DE" sz="1200" baseline="0" dirty="0" smtClean="0">
                <a:solidFill>
                  <a:schemeClr val="tx1"/>
                </a:solidFill>
              </a:rPr>
              <a:t> </a:t>
            </a:r>
            <a:r>
              <a:rPr lang="de-DE" sz="1200" baseline="0" dirty="0" err="1" smtClean="0">
                <a:solidFill>
                  <a:schemeClr val="tx1"/>
                </a:solidFill>
              </a:rPr>
              <a:t>clusters</a:t>
            </a:r>
            <a:r>
              <a:rPr lang="de-DE" sz="1200" baseline="0" dirty="0" smtClean="0">
                <a:solidFill>
                  <a:schemeClr val="tx1"/>
                </a:solidFill>
              </a:rPr>
              <a:t> </a:t>
            </a:r>
            <a:r>
              <a:rPr lang="de-DE" sz="1200" baseline="0" dirty="0" err="1" smtClean="0">
                <a:solidFill>
                  <a:schemeClr val="tx1"/>
                </a:solidFill>
              </a:rPr>
              <a:t>of</a:t>
            </a:r>
            <a:r>
              <a:rPr lang="de-DE" sz="1200" baseline="0" dirty="0" smtClean="0">
                <a:solidFill>
                  <a:schemeClr val="tx1"/>
                </a:solidFill>
              </a:rPr>
              <a:t> </a:t>
            </a:r>
            <a:r>
              <a:rPr lang="de-DE" sz="1200" baseline="0" dirty="0" err="1" smtClean="0">
                <a:solidFill>
                  <a:schemeClr val="tx1"/>
                </a:solidFill>
              </a:rPr>
              <a:t>absorption</a:t>
            </a:r>
            <a:r>
              <a:rPr lang="de-DE" sz="1200" baseline="0" dirty="0" smtClean="0">
                <a:solidFill>
                  <a:schemeClr val="tx1"/>
                </a:solidFill>
              </a:rPr>
              <a:t> </a:t>
            </a:r>
            <a:r>
              <a:rPr lang="de-DE" sz="1200" baseline="0" dirty="0" err="1" smtClean="0">
                <a:solidFill>
                  <a:schemeClr val="tx1"/>
                </a:solidFill>
              </a:rPr>
              <a:t>times</a:t>
            </a:r>
            <a:r>
              <a:rPr lang="de-DE" sz="1200" baseline="0" dirty="0" smtClean="0">
                <a:solidFill>
                  <a:schemeClr val="tx1"/>
                </a:solidFill>
              </a:rPr>
              <a:t>.</a:t>
            </a:r>
            <a:endParaRPr lang="de-DE" sz="1200" dirty="0" smtClean="0">
              <a:solidFill>
                <a:schemeClr val="tx1"/>
              </a:solidFill>
            </a:endParaRPr>
          </a:p>
          <a:p>
            <a:r>
              <a:rPr lang="de-DE" sz="1200" dirty="0" err="1" smtClean="0">
                <a:solidFill>
                  <a:schemeClr val="tx1"/>
                </a:solidFill>
              </a:rPr>
              <a:t>Therefore</a:t>
            </a:r>
            <a:r>
              <a:rPr lang="de-DE" sz="1200" dirty="0" smtClean="0">
                <a:solidFill>
                  <a:schemeClr val="tx1"/>
                </a:solidFill>
              </a:rPr>
              <a:t>, </a:t>
            </a:r>
            <a:r>
              <a:rPr lang="de-DE" sz="1200" b="1" dirty="0" err="1" smtClean="0"/>
              <a:t>splitting</a:t>
            </a:r>
            <a:r>
              <a:rPr lang="de-DE" sz="1200" b="1" dirty="0" smtClean="0"/>
              <a:t> </a:t>
            </a:r>
            <a:r>
              <a:rPr lang="de-DE" sz="1200" b="1" dirty="0" err="1" smtClean="0"/>
              <a:t>up</a:t>
            </a:r>
            <a:r>
              <a:rPr lang="de-DE" sz="1200" b="1" dirty="0" smtClean="0"/>
              <a:t> </a:t>
            </a:r>
            <a:r>
              <a:rPr lang="de-DE" sz="1200" b="1" dirty="0" err="1" smtClean="0"/>
              <a:t>complex</a:t>
            </a:r>
            <a:r>
              <a:rPr lang="de-DE" sz="1200" b="1" dirty="0" smtClean="0"/>
              <a:t> </a:t>
            </a:r>
            <a:r>
              <a:rPr lang="de-DE" sz="1200" b="1" dirty="0" err="1" smtClean="0"/>
              <a:t>meals</a:t>
            </a:r>
            <a:r>
              <a:rPr lang="de-DE" sz="1200" b="1" dirty="0" smtClean="0"/>
              <a:t>, </a:t>
            </a:r>
            <a:r>
              <a:rPr lang="de-DE" sz="1200" b="1" dirty="0" err="1" smtClean="0"/>
              <a:t>making</a:t>
            </a:r>
            <a:r>
              <a:rPr lang="de-DE" sz="1200" b="1" dirty="0" smtClean="0"/>
              <a:t> 3 </a:t>
            </a:r>
            <a:r>
              <a:rPr lang="de-DE" sz="1200" b="1" dirty="0" err="1" smtClean="0"/>
              <a:t>entries</a:t>
            </a:r>
            <a:r>
              <a:rPr lang="de-DE" sz="1200" b="1" dirty="0" smtClean="0"/>
              <a:t>,</a:t>
            </a:r>
            <a:r>
              <a:rPr lang="de-DE" sz="1200" dirty="0" smtClean="0"/>
              <a:t> will </a:t>
            </a:r>
            <a:r>
              <a:rPr lang="de-DE" sz="1200" dirty="0" err="1" smtClean="0"/>
              <a:t>usually</a:t>
            </a:r>
            <a:r>
              <a:rPr lang="de-DE" sz="1200" dirty="0" smtClean="0"/>
              <a:t> </a:t>
            </a:r>
            <a:r>
              <a:rPr lang="de-DE" sz="1200" dirty="0" err="1" smtClean="0"/>
              <a:t>be</a:t>
            </a:r>
            <a:r>
              <a:rPr lang="de-DE" sz="1200" dirty="0" smtClean="0"/>
              <a:t> a </a:t>
            </a:r>
            <a:r>
              <a:rPr lang="de-DE" sz="1200" dirty="0" err="1" smtClean="0"/>
              <a:t>good</a:t>
            </a:r>
            <a:r>
              <a:rPr lang="de-DE" sz="1200" dirty="0" smtClean="0"/>
              <a:t> </a:t>
            </a:r>
            <a:r>
              <a:rPr lang="de-DE" sz="1200" dirty="0" err="1" smtClean="0"/>
              <a:t>idea</a:t>
            </a:r>
            <a:r>
              <a:rPr lang="de-DE" sz="1200" dirty="0" smtClean="0"/>
              <a:t>:</a:t>
            </a:r>
          </a:p>
          <a:p>
            <a:pPr marL="0" lvl="0" indent="0">
              <a:buNone/>
            </a:pPr>
            <a:r>
              <a:rPr lang="de-DE" sz="1200" b="1" dirty="0" smtClean="0">
                <a:solidFill>
                  <a:srgbClr val="FF0000"/>
                </a:solidFill>
              </a:rPr>
              <a:t>1. Fast </a:t>
            </a:r>
            <a:r>
              <a:rPr lang="de-DE" sz="1200" b="1" dirty="0" err="1" smtClean="0">
                <a:solidFill>
                  <a:srgbClr val="FF0000"/>
                </a:solidFill>
              </a:rPr>
              <a:t>carbs</a:t>
            </a:r>
            <a:r>
              <a:rPr lang="de-DE" sz="1200" b="1" dirty="0" smtClean="0">
                <a:solidFill>
                  <a:srgbClr val="FF0000"/>
                </a:solidFill>
              </a:rPr>
              <a:t> </a:t>
            </a:r>
          </a:p>
          <a:p>
            <a:pPr marL="0" indent="0">
              <a:buNone/>
            </a:pPr>
            <a:r>
              <a:rPr lang="de-DE" sz="1200" dirty="0" err="1" smtClean="0"/>
              <a:t>Carbs</a:t>
            </a:r>
            <a:r>
              <a:rPr lang="de-DE" sz="1200" dirty="0" smtClean="0"/>
              <a:t> </a:t>
            </a:r>
            <a:r>
              <a:rPr lang="de-DE" sz="1200" dirty="0" err="1" smtClean="0"/>
              <a:t>labeled</a:t>
            </a:r>
            <a:r>
              <a:rPr lang="de-DE" sz="1200" dirty="0" smtClean="0"/>
              <a:t> </a:t>
            </a:r>
            <a:r>
              <a:rPr lang="de-DE" sz="1200" dirty="0" err="1" smtClean="0"/>
              <a:t>as</a:t>
            </a:r>
            <a:r>
              <a:rPr lang="de-DE" sz="1200" dirty="0" smtClean="0"/>
              <a:t> "</a:t>
            </a:r>
            <a:r>
              <a:rPr lang="de-DE" sz="1200" dirty="0" err="1" smtClean="0"/>
              <a:t>of</a:t>
            </a:r>
            <a:r>
              <a:rPr lang="de-DE" sz="1200" dirty="0" smtClean="0"/>
              <a:t> </a:t>
            </a:r>
            <a:r>
              <a:rPr lang="de-DE" sz="1200" dirty="0" err="1" smtClean="0"/>
              <a:t>which</a:t>
            </a:r>
            <a:r>
              <a:rPr lang="de-DE" sz="1200" dirty="0" smtClean="0"/>
              <a:t> </a:t>
            </a:r>
            <a:r>
              <a:rPr lang="de-DE" sz="1200" dirty="0" err="1" smtClean="0"/>
              <a:t>are</a:t>
            </a:r>
            <a:r>
              <a:rPr lang="de-DE" sz="1200" dirty="0" smtClean="0"/>
              <a:t> </a:t>
            </a:r>
            <a:r>
              <a:rPr lang="de-DE" sz="1200" dirty="0" err="1" smtClean="0">
                <a:solidFill>
                  <a:srgbClr val="FF0000"/>
                </a:solidFill>
              </a:rPr>
              <a:t>sugar</a:t>
            </a:r>
            <a:r>
              <a:rPr lang="de-DE" sz="1200" dirty="0" err="1" smtClean="0"/>
              <a:t>s</a:t>
            </a:r>
            <a:r>
              <a:rPr lang="de-DE" sz="1200" dirty="0" smtClean="0"/>
              <a:t> (</a:t>
            </a:r>
            <a:r>
              <a:rPr lang="de-DE" sz="1200" dirty="0" smtClean="0">
                <a:solidFill>
                  <a:srgbClr val="FF0000"/>
                </a:solidFill>
              </a:rPr>
              <a:t>g</a:t>
            </a:r>
            <a:r>
              <a:rPr lang="de-DE" sz="1200" dirty="0" smtClean="0"/>
              <a:t>)" </a:t>
            </a:r>
            <a:r>
              <a:rPr lang="de-DE" sz="1200" dirty="0" err="1" smtClean="0"/>
              <a:t>are</a:t>
            </a:r>
            <a:r>
              <a:rPr lang="de-DE" sz="1200" dirty="0" smtClean="0"/>
              <a:t> </a:t>
            </a:r>
            <a:r>
              <a:rPr lang="de-DE" sz="1200" dirty="0" err="1" smtClean="0"/>
              <a:t>entered</a:t>
            </a:r>
            <a:r>
              <a:rPr lang="de-DE" sz="1200" dirty="0" smtClean="0"/>
              <a:t> </a:t>
            </a:r>
            <a:r>
              <a:rPr lang="de-DE" sz="1200" dirty="0" err="1" smtClean="0"/>
              <a:t>with</a:t>
            </a:r>
            <a:r>
              <a:rPr lang="de-DE" sz="1200" dirty="0" smtClean="0"/>
              <a:t> a </a:t>
            </a:r>
            <a:r>
              <a:rPr lang="de-DE" sz="1200" b="1" dirty="0" smtClean="0">
                <a:solidFill>
                  <a:srgbClr val="00B0F0"/>
                </a:solidFill>
              </a:rPr>
              <a:t>1 </a:t>
            </a:r>
            <a:r>
              <a:rPr lang="de-DE" sz="1200" b="1" dirty="0" err="1" smtClean="0">
                <a:solidFill>
                  <a:srgbClr val="00B0F0"/>
                </a:solidFill>
              </a:rPr>
              <a:t>hour</a:t>
            </a:r>
            <a:r>
              <a:rPr lang="de-DE" sz="1200" b="1" dirty="0" smtClean="0">
                <a:solidFill>
                  <a:srgbClr val="00B0F0"/>
                </a:solidFill>
              </a:rPr>
              <a:t> </a:t>
            </a:r>
            <a:r>
              <a:rPr lang="de-DE" sz="1200" b="1" dirty="0" err="1" smtClean="0">
                <a:solidFill>
                  <a:srgbClr val="00B0F0"/>
                </a:solidFill>
              </a:rPr>
              <a:t>absorption</a:t>
            </a:r>
            <a:r>
              <a:rPr lang="de-DE" sz="1200" b="1" dirty="0" smtClean="0">
                <a:solidFill>
                  <a:srgbClr val="00B0F0"/>
                </a:solidFill>
              </a:rPr>
              <a:t> </a:t>
            </a:r>
            <a:r>
              <a:rPr lang="de-DE" sz="1200" b="0" dirty="0" smtClean="0">
                <a:solidFill>
                  <a:srgbClr val="00B0F0"/>
                </a:solidFill>
              </a:rPr>
              <a:t>time</a:t>
            </a:r>
          </a:p>
          <a:p>
            <a:pPr marL="0" lvl="0" indent="0">
              <a:buNone/>
            </a:pPr>
            <a:r>
              <a:rPr lang="de-DE" sz="1200" b="1" dirty="0" smtClean="0">
                <a:solidFill>
                  <a:srgbClr val="FF0000"/>
                </a:solidFill>
              </a:rPr>
              <a:t>2. Regular </a:t>
            </a:r>
            <a:r>
              <a:rPr lang="de-DE" sz="1200" b="1" dirty="0" err="1" smtClean="0">
                <a:solidFill>
                  <a:srgbClr val="FF0000"/>
                </a:solidFill>
              </a:rPr>
              <a:t>carbs</a:t>
            </a:r>
            <a:r>
              <a:rPr lang="de-DE" sz="1200" b="1" dirty="0" smtClean="0">
                <a:solidFill>
                  <a:srgbClr val="FF0000"/>
                </a:solidFill>
              </a:rPr>
              <a:t> </a:t>
            </a:r>
            <a:r>
              <a:rPr lang="de-DE" sz="1200" dirty="0" smtClean="0"/>
              <a:t>in </a:t>
            </a:r>
            <a:r>
              <a:rPr lang="de-DE" sz="1200" dirty="0" err="1" smtClean="0"/>
              <a:t>the</a:t>
            </a:r>
            <a:r>
              <a:rPr lang="de-DE" sz="1200" dirty="0" smtClean="0"/>
              <a:t> </a:t>
            </a:r>
            <a:r>
              <a:rPr lang="de-DE" sz="1200" dirty="0" err="1" smtClean="0"/>
              <a:t>meal</a:t>
            </a:r>
            <a:r>
              <a:rPr lang="de-DE" sz="1200" dirty="0" smtClean="0"/>
              <a:t> </a:t>
            </a:r>
            <a:r>
              <a:rPr lang="de-DE" sz="1200" dirty="0" err="1" smtClean="0"/>
              <a:t>are</a:t>
            </a:r>
            <a:r>
              <a:rPr lang="de-DE" sz="1200" dirty="0" smtClean="0"/>
              <a:t> </a:t>
            </a:r>
            <a:r>
              <a:rPr lang="de-DE" sz="1200" dirty="0" err="1" smtClean="0"/>
              <a:t>the</a:t>
            </a:r>
            <a:r>
              <a:rPr lang="de-DE" sz="1200" dirty="0" smtClean="0"/>
              <a:t>  total </a:t>
            </a:r>
            <a:r>
              <a:rPr lang="de-DE" sz="1200" dirty="0" err="1" smtClean="0">
                <a:solidFill>
                  <a:srgbClr val="FF0000"/>
                </a:solidFill>
              </a:rPr>
              <a:t>carbs</a:t>
            </a:r>
            <a:r>
              <a:rPr lang="de-DE" sz="1200" dirty="0" smtClean="0">
                <a:solidFill>
                  <a:srgbClr val="FF0000"/>
                </a:solidFill>
              </a:rPr>
              <a:t> minus </a:t>
            </a:r>
            <a:r>
              <a:rPr lang="de-DE" sz="1200" dirty="0" err="1" smtClean="0">
                <a:solidFill>
                  <a:srgbClr val="FF0000"/>
                </a:solidFill>
              </a:rPr>
              <a:t>the</a:t>
            </a:r>
            <a:r>
              <a:rPr lang="de-DE" sz="1200" dirty="0" smtClean="0">
                <a:solidFill>
                  <a:srgbClr val="FF0000"/>
                </a:solidFill>
              </a:rPr>
              <a:t> </a:t>
            </a:r>
            <a:r>
              <a:rPr lang="de-DE" sz="1200" dirty="0" err="1" smtClean="0">
                <a:solidFill>
                  <a:srgbClr val="FF0000"/>
                </a:solidFill>
              </a:rPr>
              <a:t>sugar</a:t>
            </a:r>
            <a:r>
              <a:rPr lang="de-DE" sz="1200" dirty="0" err="1" smtClean="0"/>
              <a:t>s</a:t>
            </a:r>
            <a:r>
              <a:rPr lang="de-DE" sz="1200" dirty="0" smtClean="0"/>
              <a:t> (</a:t>
            </a:r>
            <a:r>
              <a:rPr lang="de-DE" sz="1200" dirty="0" smtClean="0">
                <a:solidFill>
                  <a:srgbClr val="FF0000"/>
                </a:solidFill>
              </a:rPr>
              <a:t>g</a:t>
            </a:r>
            <a:r>
              <a:rPr lang="de-DE" sz="1200" dirty="0" smtClean="0"/>
              <a:t>). </a:t>
            </a:r>
            <a:r>
              <a:rPr lang="de-DE" sz="1200" dirty="0" err="1" smtClean="0"/>
              <a:t>They</a:t>
            </a:r>
            <a:r>
              <a:rPr lang="de-DE" sz="1200" dirty="0" smtClean="0"/>
              <a:t> </a:t>
            </a:r>
            <a:r>
              <a:rPr lang="de-DE" sz="1200" dirty="0" err="1" smtClean="0"/>
              <a:t>are</a:t>
            </a:r>
            <a:r>
              <a:rPr lang="de-DE" sz="1200" dirty="0" smtClean="0"/>
              <a:t> </a:t>
            </a:r>
            <a:r>
              <a:rPr lang="de-DE" sz="1200" dirty="0" err="1" smtClean="0"/>
              <a:t>entered</a:t>
            </a:r>
            <a:r>
              <a:rPr lang="de-DE" sz="1200" dirty="0" smtClean="0"/>
              <a:t> </a:t>
            </a:r>
            <a:r>
              <a:rPr lang="de-DE" sz="1200" dirty="0" err="1" smtClean="0"/>
              <a:t>with</a:t>
            </a:r>
            <a:r>
              <a:rPr lang="de-DE" sz="1200" dirty="0" smtClean="0"/>
              <a:t> a </a:t>
            </a:r>
            <a:r>
              <a:rPr lang="de-DE" sz="1200" b="1" dirty="0" smtClean="0">
                <a:solidFill>
                  <a:srgbClr val="00B0F0"/>
                </a:solidFill>
              </a:rPr>
              <a:t>3 </a:t>
            </a:r>
            <a:r>
              <a:rPr lang="de-DE" sz="1200" b="1" dirty="0" err="1" smtClean="0">
                <a:solidFill>
                  <a:srgbClr val="00B0F0"/>
                </a:solidFill>
              </a:rPr>
              <a:t>to</a:t>
            </a:r>
            <a:r>
              <a:rPr lang="de-DE" sz="1200" b="1" dirty="0" smtClean="0">
                <a:solidFill>
                  <a:srgbClr val="00B0F0"/>
                </a:solidFill>
              </a:rPr>
              <a:t> 5 </a:t>
            </a:r>
            <a:r>
              <a:rPr lang="de-DE" sz="1200" b="1" dirty="0" err="1" smtClean="0">
                <a:solidFill>
                  <a:srgbClr val="00B0F0"/>
                </a:solidFill>
              </a:rPr>
              <a:t>hours</a:t>
            </a:r>
            <a:r>
              <a:rPr lang="de-DE" sz="1200" b="1" dirty="0" smtClean="0">
                <a:solidFill>
                  <a:srgbClr val="00B0F0"/>
                </a:solidFill>
              </a:rPr>
              <a:t> </a:t>
            </a:r>
            <a:r>
              <a:rPr lang="de-DE" sz="1200" b="1" dirty="0" err="1" smtClean="0">
                <a:solidFill>
                  <a:srgbClr val="00B0F0"/>
                </a:solidFill>
              </a:rPr>
              <a:t>absorption</a:t>
            </a:r>
            <a:r>
              <a:rPr lang="de-DE" sz="1200" b="1" dirty="0" smtClean="0">
                <a:solidFill>
                  <a:srgbClr val="00B0F0"/>
                </a:solidFill>
              </a:rPr>
              <a:t> </a:t>
            </a:r>
            <a:r>
              <a:rPr lang="de-DE" sz="1200" b="0" dirty="0" err="1" smtClean="0">
                <a:solidFill>
                  <a:srgbClr val="00B0F0"/>
                </a:solidFill>
              </a:rPr>
              <a:t>window</a:t>
            </a:r>
            <a:r>
              <a:rPr lang="de-DE" sz="1200" b="1" dirty="0" smtClean="0">
                <a:solidFill>
                  <a:srgbClr val="00B0F0"/>
                </a:solidFill>
              </a:rPr>
              <a:t> </a:t>
            </a:r>
            <a:r>
              <a:rPr lang="de-DE" sz="1200" dirty="0" smtClean="0"/>
              <a:t>(</a:t>
            </a:r>
            <a:r>
              <a:rPr lang="de-DE" sz="1200" dirty="0" err="1" smtClean="0"/>
              <a:t>depending</a:t>
            </a:r>
            <a:r>
              <a:rPr lang="de-DE" sz="1200" dirty="0" smtClean="0"/>
              <a:t> on </a:t>
            </a:r>
            <a:r>
              <a:rPr lang="de-DE" sz="1200" dirty="0" err="1" smtClean="0"/>
              <a:t>amount</a:t>
            </a:r>
            <a:r>
              <a:rPr lang="de-DE" sz="1200" dirty="0" smtClean="0"/>
              <a:t>, and </a:t>
            </a:r>
            <a:r>
              <a:rPr lang="de-DE" sz="1200" dirty="0" err="1" smtClean="0"/>
              <a:t>how</a:t>
            </a:r>
            <a:r>
              <a:rPr lang="de-DE" sz="1200" dirty="0" smtClean="0"/>
              <a:t> </a:t>
            </a:r>
            <a:r>
              <a:rPr lang="de-DE" sz="1200" dirty="0" err="1" smtClean="0"/>
              <a:t>much</a:t>
            </a:r>
            <a:r>
              <a:rPr lang="de-DE" sz="1200" dirty="0" smtClean="0"/>
              <a:t> </a:t>
            </a:r>
            <a:r>
              <a:rPr lang="de-DE" sz="1200" dirty="0" err="1" smtClean="0"/>
              <a:t>fat</a:t>
            </a:r>
            <a:r>
              <a:rPr lang="de-DE" sz="1200" dirty="0" smtClean="0"/>
              <a:t> </a:t>
            </a:r>
            <a:r>
              <a:rPr lang="de-DE" sz="1200" dirty="0" err="1" smtClean="0"/>
              <a:t>is</a:t>
            </a:r>
            <a:r>
              <a:rPr lang="de-DE" sz="1200" dirty="0" smtClean="0"/>
              <a:t> in </a:t>
            </a:r>
            <a:r>
              <a:rPr lang="de-DE" sz="1200" dirty="0" err="1" smtClean="0"/>
              <a:t>the</a:t>
            </a:r>
            <a:r>
              <a:rPr lang="de-DE" sz="1200" dirty="0" smtClean="0"/>
              <a:t> </a:t>
            </a:r>
            <a:r>
              <a:rPr lang="de-DE" sz="1200" dirty="0" err="1" smtClean="0"/>
              <a:t>meal</a:t>
            </a:r>
            <a:r>
              <a:rPr lang="de-DE" sz="1200" dirty="0" smtClean="0"/>
              <a:t>)</a:t>
            </a:r>
            <a:r>
              <a:rPr lang="de-DE" sz="1200" baseline="0" dirty="0" smtClean="0"/>
              <a:t>; a</a:t>
            </a:r>
            <a:r>
              <a:rPr lang="de-DE" sz="1200" dirty="0" smtClean="0"/>
              <a:t> time </a:t>
            </a:r>
            <a:r>
              <a:rPr lang="de-DE" sz="1200" dirty="0" err="1" smtClean="0"/>
              <a:t>stamp</a:t>
            </a:r>
            <a:r>
              <a:rPr lang="de-DE" sz="1200" dirty="0" smtClean="0"/>
              <a:t> </a:t>
            </a:r>
            <a:r>
              <a:rPr lang="de-DE" sz="1200" dirty="0" err="1" smtClean="0"/>
              <a:t>of</a:t>
            </a:r>
            <a:r>
              <a:rPr lang="de-DE" sz="1200" dirty="0" smtClean="0"/>
              <a:t> at least 5 </a:t>
            </a:r>
            <a:r>
              <a:rPr lang="de-DE" sz="1200" dirty="0" err="1" smtClean="0"/>
              <a:t>minutes</a:t>
            </a:r>
            <a:r>
              <a:rPr lang="de-DE" sz="1200" dirty="0" smtClean="0"/>
              <a:t> </a:t>
            </a:r>
            <a:r>
              <a:rPr lang="de-DE" sz="1200" dirty="0" err="1" smtClean="0"/>
              <a:t>forward</a:t>
            </a:r>
            <a:r>
              <a:rPr lang="de-DE" sz="1200" dirty="0" smtClean="0"/>
              <a:t> </a:t>
            </a:r>
            <a:r>
              <a:rPr lang="de-DE" sz="1200" dirty="0" err="1" smtClean="0"/>
              <a:t>is</a:t>
            </a:r>
            <a:r>
              <a:rPr lang="de-DE" sz="1200" dirty="0" smtClean="0"/>
              <a:t> </a:t>
            </a:r>
            <a:r>
              <a:rPr lang="de-DE" sz="1200" dirty="0" err="1" smtClean="0"/>
              <a:t>applied</a:t>
            </a:r>
            <a:r>
              <a:rPr lang="de-DE" sz="1200" dirty="0" smtClean="0"/>
              <a:t>, so Loop </a:t>
            </a:r>
            <a:r>
              <a:rPr lang="de-DE" sz="1200" dirty="0" err="1" smtClean="0"/>
              <a:t>puts</a:t>
            </a:r>
            <a:r>
              <a:rPr lang="de-DE" sz="1200" dirty="0" smtClean="0"/>
              <a:t> </a:t>
            </a:r>
            <a:r>
              <a:rPr lang="de-DE" sz="1200" dirty="0" err="1" smtClean="0"/>
              <a:t>the</a:t>
            </a:r>
            <a:r>
              <a:rPr lang="de-DE" sz="1200" dirty="0" smtClean="0"/>
              <a:t> </a:t>
            </a:r>
            <a:r>
              <a:rPr lang="de-DE" sz="1200" dirty="0" err="1" smtClean="0"/>
              <a:t>importance</a:t>
            </a:r>
            <a:r>
              <a:rPr lang="de-DE" sz="1200" dirty="0" smtClean="0"/>
              <a:t> on </a:t>
            </a:r>
            <a:r>
              <a:rPr lang="de-DE" sz="1200" dirty="0" err="1" smtClean="0"/>
              <a:t>the</a:t>
            </a:r>
            <a:r>
              <a:rPr lang="de-DE" sz="1200" dirty="0" smtClean="0"/>
              <a:t> </a:t>
            </a:r>
            <a:r>
              <a:rPr lang="de-DE" sz="1200" dirty="0" err="1" smtClean="0"/>
              <a:t>first</a:t>
            </a:r>
            <a:r>
              <a:rPr lang="de-DE" sz="1200" dirty="0" smtClean="0"/>
              <a:t>, high </a:t>
            </a:r>
            <a:r>
              <a:rPr lang="de-DE" sz="1200" dirty="0" err="1" smtClean="0"/>
              <a:t>impact</a:t>
            </a:r>
            <a:r>
              <a:rPr lang="de-DE" sz="1200" dirty="0" smtClean="0"/>
              <a:t> </a:t>
            </a:r>
            <a:r>
              <a:rPr lang="de-DE" sz="1200" dirty="0" err="1" smtClean="0"/>
              <a:t>entry</a:t>
            </a:r>
            <a:r>
              <a:rPr lang="de-DE" sz="1200" dirty="0" smtClean="0"/>
              <a:t> </a:t>
            </a:r>
            <a:r>
              <a:rPr lang="de-DE" sz="1200" dirty="0" err="1" smtClean="0"/>
              <a:t>from</a:t>
            </a:r>
            <a:r>
              <a:rPr lang="de-DE" sz="1200" dirty="0" smtClean="0"/>
              <a:t> </a:t>
            </a:r>
            <a:r>
              <a:rPr lang="de-DE" sz="1200" dirty="0" err="1" smtClean="0"/>
              <a:t>the</a:t>
            </a:r>
            <a:r>
              <a:rPr lang="de-DE" sz="1200" dirty="0" smtClean="0"/>
              <a:t> fast </a:t>
            </a:r>
            <a:r>
              <a:rPr lang="de-DE" sz="1200" dirty="0" err="1" smtClean="0"/>
              <a:t>carbs</a:t>
            </a:r>
            <a:r>
              <a:rPr lang="de-DE" sz="1200" dirty="0" smtClean="0"/>
              <a:t>.  </a:t>
            </a:r>
          </a:p>
          <a:p>
            <a:pPr>
              <a:buFont typeface="Symbol" panose="05050102010706020507" pitchFamily="18" charset="2"/>
              <a:buChar char="Þ"/>
            </a:pPr>
            <a:r>
              <a:rPr lang="de-DE" sz="1200" dirty="0" err="1" smtClean="0"/>
              <a:t>Initiate</a:t>
            </a:r>
            <a:r>
              <a:rPr lang="de-DE" sz="1200" dirty="0" smtClean="0"/>
              <a:t> a </a:t>
            </a:r>
            <a:r>
              <a:rPr lang="de-DE" sz="1200" b="1" dirty="0" err="1" smtClean="0">
                <a:solidFill>
                  <a:srgbClr val="00B050"/>
                </a:solidFill>
              </a:rPr>
              <a:t>bolus</a:t>
            </a:r>
            <a:r>
              <a:rPr lang="de-DE" sz="1200" dirty="0" smtClean="0"/>
              <a:t> </a:t>
            </a:r>
            <a:r>
              <a:rPr lang="de-DE" sz="1200" dirty="0" err="1" smtClean="0"/>
              <a:t>for</a:t>
            </a:r>
            <a:r>
              <a:rPr lang="de-DE" sz="1200" dirty="0" smtClean="0"/>
              <a:t> all </a:t>
            </a:r>
            <a:r>
              <a:rPr lang="de-DE" sz="1200" dirty="0" err="1" smtClean="0"/>
              <a:t>carbs</a:t>
            </a:r>
            <a:r>
              <a:rPr lang="de-DE" sz="1200" dirty="0" smtClean="0"/>
              <a:t> </a:t>
            </a:r>
            <a:r>
              <a:rPr lang="de-DE" sz="1200" dirty="0" err="1" smtClean="0"/>
              <a:t>now</a:t>
            </a:r>
            <a:r>
              <a:rPr lang="de-DE" sz="1200" dirty="0" smtClean="0"/>
              <a:t>. (But do not </a:t>
            </a:r>
            <a:r>
              <a:rPr lang="de-DE" sz="1200" dirty="0" err="1" smtClean="0"/>
              <a:t>bolus</a:t>
            </a:r>
            <a:r>
              <a:rPr lang="de-DE" sz="1200" dirty="0" smtClean="0"/>
              <a:t> </a:t>
            </a:r>
            <a:r>
              <a:rPr lang="de-DE" sz="1200" dirty="0" err="1" smtClean="0"/>
              <a:t>for</a:t>
            </a:r>
            <a:r>
              <a:rPr lang="de-DE" sz="1200" dirty="0" smtClean="0"/>
              <a:t> </a:t>
            </a:r>
            <a:r>
              <a:rPr lang="de-DE" sz="1200" dirty="0" err="1" smtClean="0"/>
              <a:t>more</a:t>
            </a:r>
            <a:r>
              <a:rPr lang="de-DE" sz="1200" dirty="0" smtClean="0"/>
              <a:t> </a:t>
            </a:r>
            <a:r>
              <a:rPr lang="de-DE" sz="1200" dirty="0" err="1" smtClean="0"/>
              <a:t>carbs</a:t>
            </a:r>
            <a:r>
              <a:rPr lang="de-DE" sz="1200" dirty="0" smtClean="0"/>
              <a:t> </a:t>
            </a:r>
            <a:r>
              <a:rPr lang="de-DE" sz="1200" dirty="0" err="1" smtClean="0"/>
              <a:t>than</a:t>
            </a:r>
            <a:r>
              <a:rPr lang="de-DE" sz="1200" dirty="0" smtClean="0"/>
              <a:t> </a:t>
            </a:r>
            <a:r>
              <a:rPr lang="de-DE" sz="1200" dirty="0" err="1" smtClean="0"/>
              <a:t>can</a:t>
            </a:r>
            <a:r>
              <a:rPr lang="de-DE" sz="1200" dirty="0" smtClean="0"/>
              <a:t> </a:t>
            </a:r>
            <a:r>
              <a:rPr lang="de-DE" sz="1200" dirty="0" err="1" smtClean="0"/>
              <a:t>be</a:t>
            </a:r>
            <a:r>
              <a:rPr lang="de-DE" sz="1200" dirty="0" smtClean="0"/>
              <a:t> </a:t>
            </a:r>
            <a:r>
              <a:rPr lang="de-DE" sz="1200" dirty="0" err="1" smtClean="0"/>
              <a:t>absorbed</a:t>
            </a:r>
            <a:r>
              <a:rPr lang="de-DE" sz="1200" dirty="0" smtClean="0"/>
              <a:t> </a:t>
            </a:r>
            <a:r>
              <a:rPr lang="de-DE" sz="1200" dirty="0" err="1" smtClean="0"/>
              <a:t>during</a:t>
            </a:r>
            <a:r>
              <a:rPr lang="de-DE" sz="1200" dirty="0" smtClean="0"/>
              <a:t> </a:t>
            </a:r>
            <a:r>
              <a:rPr lang="de-DE" sz="1200" dirty="0" err="1" smtClean="0"/>
              <a:t>the</a:t>
            </a:r>
            <a:r>
              <a:rPr lang="de-DE" sz="1200" dirty="0" smtClean="0"/>
              <a:t> high </a:t>
            </a:r>
            <a:r>
              <a:rPr lang="de-DE" sz="1200" dirty="0" err="1" smtClean="0"/>
              <a:t>activity</a:t>
            </a:r>
            <a:r>
              <a:rPr lang="de-DE" sz="1200" dirty="0" smtClean="0"/>
              <a:t> </a:t>
            </a:r>
            <a:r>
              <a:rPr lang="de-DE" sz="1200" dirty="0" err="1" smtClean="0"/>
              <a:t>of</a:t>
            </a:r>
            <a:r>
              <a:rPr lang="de-DE" sz="1200" dirty="0" smtClean="0"/>
              <a:t> </a:t>
            </a:r>
            <a:r>
              <a:rPr lang="de-DE" sz="1200" dirty="0" err="1" smtClean="0"/>
              <a:t>your</a:t>
            </a:r>
            <a:r>
              <a:rPr lang="de-DE" sz="1200" dirty="0" smtClean="0"/>
              <a:t> </a:t>
            </a:r>
            <a:r>
              <a:rPr lang="de-DE" sz="1200" dirty="0" err="1" smtClean="0"/>
              <a:t>bolus</a:t>
            </a:r>
            <a:r>
              <a:rPr lang="de-DE" sz="1200" dirty="0" smtClean="0"/>
              <a:t>, </a:t>
            </a:r>
            <a:r>
              <a:rPr lang="de-DE" sz="1200" dirty="0" err="1" smtClean="0"/>
              <a:t>which</a:t>
            </a:r>
            <a:r>
              <a:rPr lang="de-DE" sz="1200" dirty="0" smtClean="0"/>
              <a:t> </a:t>
            </a:r>
            <a:r>
              <a:rPr lang="de-DE" sz="1200" dirty="0" err="1" smtClean="0"/>
              <a:t>should</a:t>
            </a:r>
            <a:r>
              <a:rPr lang="de-DE" sz="1200" dirty="0" smtClean="0"/>
              <a:t> </a:t>
            </a:r>
            <a:r>
              <a:rPr lang="de-DE" sz="1200" dirty="0" err="1" smtClean="0"/>
              <a:t>be</a:t>
            </a:r>
            <a:r>
              <a:rPr lang="de-DE" sz="1200" dirty="0" smtClean="0"/>
              <a:t> 2-3 </a:t>
            </a:r>
            <a:r>
              <a:rPr lang="de-DE" sz="1200" dirty="0" err="1" smtClean="0"/>
              <a:t>hours</a:t>
            </a:r>
            <a:r>
              <a:rPr lang="de-DE" sz="1200" dirty="0" smtClean="0"/>
              <a:t> </a:t>
            </a:r>
            <a:r>
              <a:rPr lang="de-DE" sz="1200" dirty="0" err="1" smtClean="0"/>
              <a:t>worth</a:t>
            </a:r>
            <a:r>
              <a:rPr lang="de-DE" sz="1200" dirty="0" smtClean="0"/>
              <a:t> </a:t>
            </a:r>
            <a:r>
              <a:rPr lang="de-DE" sz="1200" dirty="0" err="1" smtClean="0"/>
              <a:t>of</a:t>
            </a:r>
            <a:r>
              <a:rPr lang="de-DE" sz="1200" dirty="0" smtClean="0"/>
              <a:t> </a:t>
            </a:r>
            <a:r>
              <a:rPr lang="de-DE" sz="1200" dirty="0" err="1" smtClean="0"/>
              <a:t>carbs</a:t>
            </a:r>
            <a:r>
              <a:rPr lang="de-DE" sz="1200" dirty="0" smtClean="0"/>
              <a:t> </a:t>
            </a:r>
            <a:r>
              <a:rPr lang="de-DE" sz="1200" dirty="0" err="1" smtClean="0"/>
              <a:t>absorbed</a:t>
            </a:r>
            <a:r>
              <a:rPr lang="de-DE" sz="1200" dirty="0" smtClean="0"/>
              <a:t>,  </a:t>
            </a:r>
            <a:r>
              <a:rPr lang="de-DE" sz="1200" dirty="0" err="1" smtClean="0"/>
              <a:t>or</a:t>
            </a:r>
            <a:r>
              <a:rPr lang="de-DE" sz="1200" dirty="0" smtClean="0"/>
              <a:t> ~60 (</a:t>
            </a:r>
            <a:r>
              <a:rPr lang="de-DE" sz="1200" dirty="0" err="1" smtClean="0"/>
              <a:t>Lyumjev</a:t>
            </a:r>
            <a:r>
              <a:rPr lang="de-DE" sz="1200" dirty="0" smtClean="0"/>
              <a:t>)</a:t>
            </a:r>
            <a:r>
              <a:rPr lang="de-DE" sz="1200" baseline="0" dirty="0" smtClean="0"/>
              <a:t> –  ~90 (</a:t>
            </a:r>
            <a:r>
              <a:rPr lang="de-DE" sz="1200" baseline="0" dirty="0" err="1" smtClean="0"/>
              <a:t>Humalog</a:t>
            </a:r>
            <a:r>
              <a:rPr lang="de-DE" sz="1200" baseline="0" dirty="0" smtClean="0"/>
              <a:t>) </a:t>
            </a:r>
            <a:r>
              <a:rPr lang="de-DE" sz="1200" baseline="0" dirty="0" err="1" smtClean="0"/>
              <a:t>grams</a:t>
            </a:r>
            <a:r>
              <a:rPr lang="de-DE" sz="1200" baseline="0" dirty="0" smtClean="0"/>
              <a:t>. YDMV, e.g. </a:t>
            </a:r>
            <a:r>
              <a:rPr lang="de-DE" sz="1200" baseline="0" dirty="0" err="1" smtClean="0"/>
              <a:t>less</a:t>
            </a:r>
            <a:r>
              <a:rPr lang="de-DE" sz="1200" baseline="0" dirty="0" smtClean="0"/>
              <a:t> in </a:t>
            </a:r>
            <a:r>
              <a:rPr lang="de-DE" sz="1200" baseline="0" dirty="0" err="1" smtClean="0"/>
              <a:t>gastroparesis</a:t>
            </a:r>
            <a:r>
              <a:rPr lang="de-DE" sz="1200" baseline="0" dirty="0" smtClean="0"/>
              <a:t>. But </a:t>
            </a:r>
            <a:r>
              <a:rPr lang="de-DE" sz="1200" baseline="0" dirty="0" err="1" smtClean="0"/>
              <a:t>less</a:t>
            </a:r>
            <a:r>
              <a:rPr lang="de-DE" sz="1200" baseline="0" dirty="0" smtClean="0"/>
              <a:t> also </a:t>
            </a:r>
            <a:r>
              <a:rPr lang="de-DE" sz="1200" baseline="0" dirty="0" err="1" smtClean="0"/>
              <a:t>if</a:t>
            </a:r>
            <a:r>
              <a:rPr lang="de-DE" sz="1200" baseline="0" dirty="0" smtClean="0"/>
              <a:t> </a:t>
            </a:r>
            <a:r>
              <a:rPr lang="de-DE" sz="1200" baseline="0" dirty="0" err="1" smtClean="0"/>
              <a:t>accompanied</a:t>
            </a:r>
            <a:r>
              <a:rPr lang="de-DE" sz="1200" baseline="0" dirty="0" smtClean="0"/>
              <a:t> </a:t>
            </a:r>
            <a:r>
              <a:rPr lang="de-DE" sz="1200" baseline="0" dirty="0" err="1" smtClean="0"/>
              <a:t>by</a:t>
            </a:r>
            <a:r>
              <a:rPr lang="de-DE" sz="1200" baseline="0" dirty="0" smtClean="0"/>
              <a:t> high </a:t>
            </a:r>
            <a:r>
              <a:rPr lang="de-DE" sz="1200" baseline="0" dirty="0" err="1" smtClean="0"/>
              <a:t>fibre</a:t>
            </a:r>
            <a:r>
              <a:rPr lang="de-DE" sz="1200" baseline="0" dirty="0" smtClean="0"/>
              <a:t> </a:t>
            </a:r>
            <a:r>
              <a:rPr lang="de-DE" sz="1200" baseline="0" dirty="0" err="1" smtClean="0"/>
              <a:t>or</a:t>
            </a:r>
            <a:r>
              <a:rPr lang="de-DE" sz="1200" baseline="0" dirty="0" smtClean="0"/>
              <a:t> </a:t>
            </a:r>
            <a:r>
              <a:rPr lang="de-DE" sz="1200" baseline="0" dirty="0" err="1" smtClean="0"/>
              <a:t>fat</a:t>
            </a:r>
            <a:r>
              <a:rPr lang="de-DE" sz="1200" baseline="0" dirty="0" smtClean="0"/>
              <a:t>).</a:t>
            </a:r>
            <a:endParaRPr lang="de-DE" sz="1200" dirty="0" smtClean="0"/>
          </a:p>
          <a:p>
            <a:pPr marL="0" lvl="0" indent="0">
              <a:buNone/>
            </a:pPr>
            <a:r>
              <a:rPr lang="de-DE" sz="1200" b="1" dirty="0" smtClean="0">
                <a:solidFill>
                  <a:srgbClr val="FF0000"/>
                </a:solidFill>
              </a:rPr>
              <a:t>3. </a:t>
            </a:r>
            <a:r>
              <a:rPr lang="de-DE" sz="1200" b="1" dirty="0" err="1" smtClean="0">
                <a:solidFill>
                  <a:srgbClr val="FF0000"/>
                </a:solidFill>
              </a:rPr>
              <a:t>Fat</a:t>
            </a:r>
            <a:r>
              <a:rPr lang="de-DE" sz="1200" b="1" dirty="0" smtClean="0">
                <a:solidFill>
                  <a:srgbClr val="FF0000"/>
                </a:solidFill>
              </a:rPr>
              <a:t> &amp; </a:t>
            </a:r>
            <a:r>
              <a:rPr lang="de-DE" sz="1200" b="1" dirty="0" err="1" smtClean="0">
                <a:solidFill>
                  <a:srgbClr val="FF0000"/>
                </a:solidFill>
              </a:rPr>
              <a:t>protein</a:t>
            </a:r>
            <a:r>
              <a:rPr lang="de-DE" sz="1200" b="1" dirty="0" smtClean="0">
                <a:solidFill>
                  <a:srgbClr val="FF0000"/>
                </a:solidFill>
              </a:rPr>
              <a:t> </a:t>
            </a:r>
            <a:r>
              <a:rPr lang="de-DE" sz="1200" dirty="0" err="1" smtClean="0"/>
              <a:t>combined</a:t>
            </a:r>
            <a:r>
              <a:rPr lang="de-DE" sz="1200" dirty="0" smtClean="0"/>
              <a:t>: Add </a:t>
            </a:r>
            <a:r>
              <a:rPr lang="de-DE" sz="1200" dirty="0" err="1" smtClean="0"/>
              <a:t>up</a:t>
            </a:r>
            <a:r>
              <a:rPr lang="de-DE" sz="1200" dirty="0" smtClean="0"/>
              <a:t> </a:t>
            </a:r>
            <a:r>
              <a:rPr lang="de-DE" sz="1200" dirty="0" err="1" smtClean="0"/>
              <a:t>the</a:t>
            </a:r>
            <a:r>
              <a:rPr lang="de-DE" sz="1200" dirty="0" smtClean="0"/>
              <a:t> total </a:t>
            </a:r>
            <a:r>
              <a:rPr lang="de-DE" sz="1200" dirty="0" err="1" smtClean="0"/>
              <a:t>grams</a:t>
            </a:r>
            <a:r>
              <a:rPr lang="de-DE" sz="1200" dirty="0" smtClean="0"/>
              <a:t> </a:t>
            </a:r>
            <a:r>
              <a:rPr lang="de-DE" sz="1200" dirty="0" err="1" smtClean="0"/>
              <a:t>of</a:t>
            </a:r>
            <a:r>
              <a:rPr lang="de-DE" sz="1200" dirty="0" smtClean="0"/>
              <a:t> </a:t>
            </a:r>
            <a:r>
              <a:rPr lang="de-DE" sz="1200" dirty="0" err="1" smtClean="0"/>
              <a:t>fat</a:t>
            </a:r>
            <a:r>
              <a:rPr lang="de-DE" sz="1200" dirty="0" smtClean="0"/>
              <a:t> and </a:t>
            </a:r>
            <a:r>
              <a:rPr lang="de-DE" sz="1200" dirty="0" err="1" smtClean="0"/>
              <a:t>protein</a:t>
            </a:r>
            <a:r>
              <a:rPr lang="de-DE" sz="1200" dirty="0" smtClean="0"/>
              <a:t> and do </a:t>
            </a:r>
            <a:r>
              <a:rPr lang="de-DE" sz="1200" dirty="0" err="1" smtClean="0"/>
              <a:t>the</a:t>
            </a:r>
            <a:r>
              <a:rPr lang="de-DE" sz="1200" dirty="0" smtClean="0"/>
              <a:t> </a:t>
            </a:r>
            <a:r>
              <a:rPr lang="de-DE" sz="1200" dirty="0" err="1" smtClean="0"/>
              <a:t>math</a:t>
            </a:r>
            <a:r>
              <a:rPr lang="de-DE" sz="1200" dirty="0" smtClean="0"/>
              <a:t> </a:t>
            </a:r>
            <a:r>
              <a:rPr lang="de-DE" sz="1200" dirty="0" err="1" smtClean="0"/>
              <a:t>to</a:t>
            </a:r>
            <a:r>
              <a:rPr lang="de-DE" sz="1200" dirty="0" smtClean="0"/>
              <a:t> find </a:t>
            </a:r>
            <a:r>
              <a:rPr lang="de-DE" sz="1200" dirty="0" err="1" smtClean="0"/>
              <a:t>what</a:t>
            </a:r>
            <a:r>
              <a:rPr lang="de-DE" sz="1200" dirty="0" smtClean="0"/>
              <a:t> "</a:t>
            </a:r>
            <a:r>
              <a:rPr lang="de-DE" sz="1200" dirty="0" err="1" smtClean="0"/>
              <a:t>late</a:t>
            </a:r>
            <a:r>
              <a:rPr lang="de-DE" sz="1200" dirty="0" smtClean="0"/>
              <a:t> </a:t>
            </a:r>
            <a:r>
              <a:rPr lang="de-DE" sz="1200" dirty="0" err="1" smtClean="0"/>
              <a:t>carbs</a:t>
            </a:r>
            <a:r>
              <a:rPr lang="de-DE" sz="1200" dirty="0" smtClean="0"/>
              <a:t>"</a:t>
            </a:r>
            <a:r>
              <a:rPr lang="de-DE" sz="1200" dirty="0" smtClean="0">
                <a:solidFill>
                  <a:srgbClr val="FF0000"/>
                </a:solidFill>
              </a:rPr>
              <a:t> </a:t>
            </a:r>
            <a:r>
              <a:rPr lang="de-DE" sz="1200" dirty="0" err="1" smtClean="0">
                <a:solidFill>
                  <a:srgbClr val="FF0000"/>
                </a:solidFill>
              </a:rPr>
              <a:t>to</a:t>
            </a:r>
            <a:r>
              <a:rPr lang="de-DE" sz="1200" dirty="0" smtClean="0">
                <a:solidFill>
                  <a:srgbClr val="FF0000"/>
                </a:solidFill>
              </a:rPr>
              <a:t> </a:t>
            </a:r>
            <a:r>
              <a:rPr lang="de-DE" sz="1200" dirty="0" err="1" smtClean="0"/>
              <a:t>tell</a:t>
            </a:r>
            <a:r>
              <a:rPr lang="de-DE" sz="1200" dirty="0" smtClean="0"/>
              <a:t> Loop </a:t>
            </a:r>
            <a:r>
              <a:rPr lang="de-DE" sz="1200" dirty="0" err="1" smtClean="0"/>
              <a:t>about</a:t>
            </a:r>
            <a:r>
              <a:rPr lang="de-DE" sz="1200" dirty="0" smtClean="0"/>
              <a:t>.</a:t>
            </a:r>
            <a:r>
              <a:rPr lang="de-DE" sz="1200" baseline="0" dirty="0" smtClean="0"/>
              <a:t> </a:t>
            </a:r>
            <a:r>
              <a:rPr lang="de-DE" sz="1200" dirty="0" err="1" smtClean="0"/>
              <a:t>To</a:t>
            </a:r>
            <a:r>
              <a:rPr lang="de-DE" sz="1200" dirty="0" smtClean="0"/>
              <a:t> </a:t>
            </a:r>
            <a:r>
              <a:rPr lang="de-DE" sz="1200" dirty="0" err="1" smtClean="0"/>
              <a:t>transform</a:t>
            </a:r>
            <a:r>
              <a:rPr lang="de-DE" sz="1200" dirty="0" smtClean="0"/>
              <a:t> </a:t>
            </a:r>
            <a:r>
              <a:rPr lang="de-DE" sz="1200" dirty="0" err="1" smtClean="0"/>
              <a:t>into</a:t>
            </a:r>
            <a:r>
              <a:rPr lang="de-DE" sz="1200" dirty="0" smtClean="0"/>
              <a:t> </a:t>
            </a:r>
            <a:r>
              <a:rPr lang="de-DE" sz="1200" dirty="0" err="1" smtClean="0">
                <a:solidFill>
                  <a:srgbClr val="FF0000"/>
                </a:solidFill>
              </a:rPr>
              <a:t>g</a:t>
            </a:r>
            <a:r>
              <a:rPr lang="de-DE" sz="1200" dirty="0" err="1" smtClean="0"/>
              <a:t>rams</a:t>
            </a:r>
            <a:r>
              <a:rPr lang="de-DE" sz="1200" dirty="0" smtClean="0"/>
              <a:t> </a:t>
            </a:r>
            <a:r>
              <a:rPr lang="de-DE" sz="1200" dirty="0" smtClean="0">
                <a:solidFill>
                  <a:srgbClr val="FF0000"/>
                </a:solidFill>
              </a:rPr>
              <a:t>„</a:t>
            </a:r>
            <a:r>
              <a:rPr lang="de-DE" sz="1200" dirty="0" err="1" smtClean="0">
                <a:solidFill>
                  <a:srgbClr val="FF0000"/>
                </a:solidFill>
              </a:rPr>
              <a:t>late</a:t>
            </a:r>
            <a:r>
              <a:rPr lang="de-DE" sz="1200" dirty="0" smtClean="0">
                <a:solidFill>
                  <a:srgbClr val="FF0000"/>
                </a:solidFill>
              </a:rPr>
              <a:t> </a:t>
            </a:r>
            <a:r>
              <a:rPr lang="de-DE" sz="1200" dirty="0" err="1" smtClean="0">
                <a:solidFill>
                  <a:srgbClr val="FF0000"/>
                </a:solidFill>
              </a:rPr>
              <a:t>carbs</a:t>
            </a:r>
            <a:r>
              <a:rPr lang="de-DE" sz="1200" dirty="0" smtClean="0">
                <a:solidFill>
                  <a:srgbClr val="FF0000"/>
                </a:solidFill>
              </a:rPr>
              <a:t>“, </a:t>
            </a:r>
            <a:r>
              <a:rPr lang="de-DE" sz="1200" dirty="0" err="1" smtClean="0"/>
              <a:t>note</a:t>
            </a:r>
            <a:r>
              <a:rPr lang="de-DE" sz="1200" dirty="0" smtClean="0"/>
              <a:t> </a:t>
            </a:r>
            <a:r>
              <a:rPr lang="de-DE" sz="1200" dirty="0" err="1" smtClean="0"/>
              <a:t>that</a:t>
            </a:r>
            <a:r>
              <a:rPr lang="de-DE" sz="1200" dirty="0" smtClean="0"/>
              <a:t> </a:t>
            </a:r>
            <a:r>
              <a:rPr lang="de-DE" sz="1200" dirty="0" err="1" smtClean="0"/>
              <a:t>each</a:t>
            </a:r>
            <a:r>
              <a:rPr lang="de-DE" sz="1200" dirty="0" smtClean="0"/>
              <a:t> </a:t>
            </a:r>
            <a:r>
              <a:rPr lang="de-DE" sz="1200" dirty="0" err="1" smtClean="0"/>
              <a:t>person</a:t>
            </a:r>
            <a:r>
              <a:rPr lang="de-DE" sz="1200" dirty="0" smtClean="0"/>
              <a:t> must find </a:t>
            </a:r>
            <a:r>
              <a:rPr lang="de-DE" sz="1200" dirty="0" err="1" smtClean="0"/>
              <a:t>their</a:t>
            </a:r>
            <a:r>
              <a:rPr lang="de-DE" sz="1200" dirty="0" smtClean="0"/>
              <a:t> </a:t>
            </a:r>
            <a:r>
              <a:rPr lang="de-DE" sz="1200" dirty="0" err="1" smtClean="0"/>
              <a:t>own</a:t>
            </a:r>
            <a:r>
              <a:rPr lang="de-DE" sz="1200" dirty="0" smtClean="0"/>
              <a:t> </a:t>
            </a:r>
            <a:r>
              <a:rPr lang="de-DE" sz="1200" dirty="0" err="1" smtClean="0"/>
              <a:t>fat</a:t>
            </a:r>
            <a:r>
              <a:rPr lang="de-DE" sz="1200" dirty="0" smtClean="0"/>
              <a:t> </a:t>
            </a:r>
            <a:r>
              <a:rPr lang="de-DE" sz="1200" dirty="0" err="1" smtClean="0"/>
              <a:t>protein</a:t>
            </a:r>
            <a:r>
              <a:rPr lang="de-DE" sz="1200" dirty="0" smtClean="0"/>
              <a:t> </a:t>
            </a:r>
            <a:r>
              <a:rPr lang="de-DE" sz="1200" dirty="0" err="1" smtClean="0"/>
              <a:t>units</a:t>
            </a:r>
            <a:r>
              <a:rPr lang="de-DE" sz="1200" dirty="0" smtClean="0"/>
              <a:t> (FPU) </a:t>
            </a:r>
            <a:r>
              <a:rPr lang="de-DE" sz="1200" dirty="0" err="1" smtClean="0"/>
              <a:t>ratio</a:t>
            </a:r>
            <a:r>
              <a:rPr lang="de-DE" sz="1200" dirty="0" smtClean="0"/>
              <a:t>, e.g. I </a:t>
            </a:r>
            <a:r>
              <a:rPr lang="de-DE" sz="1200" dirty="0" err="1" smtClean="0"/>
              <a:t>divide</a:t>
            </a:r>
            <a:r>
              <a:rPr lang="de-DE" sz="1200" dirty="0" smtClean="0"/>
              <a:t> </a:t>
            </a:r>
            <a:r>
              <a:rPr lang="de-DE" sz="1200" dirty="0" err="1" smtClean="0"/>
              <a:t>by</a:t>
            </a:r>
            <a:r>
              <a:rPr lang="de-DE" sz="1200" dirty="0" smtClean="0"/>
              <a:t> 5.5 (See also p.30 </a:t>
            </a:r>
            <a:r>
              <a:rPr lang="de-DE" sz="1200" dirty="0" err="1" smtClean="0"/>
              <a:t>for</a:t>
            </a:r>
            <a:r>
              <a:rPr lang="de-DE" sz="1200" dirty="0" smtClean="0"/>
              <a:t> </a:t>
            </a:r>
            <a:r>
              <a:rPr lang="de-DE" sz="1200" dirty="0" err="1" smtClean="0"/>
              <a:t>how</a:t>
            </a:r>
            <a:r>
              <a:rPr lang="de-DE" sz="1200" dirty="0" smtClean="0"/>
              <a:t> </a:t>
            </a:r>
            <a:r>
              <a:rPr lang="de-DE" sz="1200" dirty="0" err="1" smtClean="0"/>
              <a:t>to</a:t>
            </a:r>
            <a:r>
              <a:rPr lang="de-DE" sz="1200" dirty="0" smtClean="0"/>
              <a:t> </a:t>
            </a:r>
            <a:r>
              <a:rPr lang="de-DE" sz="1200" dirty="0" err="1" smtClean="0"/>
              <a:t>calculate</a:t>
            </a:r>
            <a:r>
              <a:rPr lang="de-DE" sz="1200" dirty="0" smtClean="0"/>
              <a:t>, </a:t>
            </a:r>
            <a:r>
              <a:rPr lang="de-DE" sz="1200" dirty="0" err="1" smtClean="0"/>
              <a:t>or</a:t>
            </a:r>
            <a:r>
              <a:rPr lang="de-DE" sz="1200" dirty="0" smtClean="0"/>
              <a:t> </a:t>
            </a:r>
            <a:r>
              <a:rPr lang="de-DE" sz="1200" dirty="0" err="1" smtClean="0"/>
              <a:t>use</a:t>
            </a:r>
            <a:r>
              <a:rPr lang="de-DE" sz="1200" dirty="0" smtClean="0"/>
              <a:t> </a:t>
            </a:r>
            <a:r>
              <a:rPr lang="de-DE" sz="1200" dirty="0" err="1" smtClean="0"/>
              <a:t>software</a:t>
            </a:r>
            <a:r>
              <a:rPr lang="de-DE" sz="1200" dirty="0" smtClean="0"/>
              <a:t> like </a:t>
            </a:r>
            <a:r>
              <a:rPr lang="de-DE" sz="1200" dirty="0" err="1" smtClean="0"/>
              <a:t>FreeFPU</a:t>
            </a:r>
            <a:r>
              <a:rPr lang="de-DE" sz="1200" dirty="0" smtClean="0"/>
              <a:t>). </a:t>
            </a:r>
          </a:p>
          <a:p>
            <a:pPr marL="0" lvl="0" indent="0">
              <a:buNone/>
            </a:pPr>
            <a:r>
              <a:rPr lang="de-DE" sz="1200" dirty="0" smtClean="0"/>
              <a:t>=&gt;  Set </a:t>
            </a:r>
            <a:r>
              <a:rPr lang="de-DE" sz="1200" dirty="0" err="1" smtClean="0"/>
              <a:t>the</a:t>
            </a:r>
            <a:r>
              <a:rPr lang="de-DE" sz="1200" dirty="0" smtClean="0"/>
              <a:t> time an </a:t>
            </a:r>
            <a:r>
              <a:rPr lang="de-DE" sz="1200" dirty="0" err="1" smtClean="0"/>
              <a:t>hour</a:t>
            </a:r>
            <a:r>
              <a:rPr lang="de-DE" sz="1200" dirty="0" smtClean="0"/>
              <a:t> and a half </a:t>
            </a:r>
            <a:r>
              <a:rPr lang="de-DE" sz="1200" dirty="0" err="1" smtClean="0"/>
              <a:t>or</a:t>
            </a:r>
            <a:r>
              <a:rPr lang="de-DE" sz="1200" dirty="0" smtClean="0"/>
              <a:t> </a:t>
            </a:r>
            <a:r>
              <a:rPr lang="de-DE" sz="1200" b="1" dirty="0" err="1" smtClean="0"/>
              <a:t>two</a:t>
            </a:r>
            <a:r>
              <a:rPr lang="de-DE" sz="1200" b="1" dirty="0" smtClean="0"/>
              <a:t> </a:t>
            </a:r>
            <a:r>
              <a:rPr lang="de-DE" sz="1200" b="1" dirty="0" err="1" smtClean="0"/>
              <a:t>hours</a:t>
            </a:r>
            <a:r>
              <a:rPr lang="de-DE" sz="1200" b="1" dirty="0" smtClean="0"/>
              <a:t> </a:t>
            </a:r>
            <a:r>
              <a:rPr lang="de-DE" sz="1200" b="1" dirty="0" err="1" smtClean="0"/>
              <a:t>into</a:t>
            </a:r>
            <a:r>
              <a:rPr lang="de-DE" sz="1200" b="1" dirty="0" smtClean="0"/>
              <a:t> </a:t>
            </a:r>
            <a:r>
              <a:rPr lang="de-DE" sz="1200" b="1" dirty="0" err="1" smtClean="0"/>
              <a:t>the</a:t>
            </a:r>
            <a:r>
              <a:rPr lang="de-DE" sz="1200" b="1" dirty="0" smtClean="0"/>
              <a:t> </a:t>
            </a:r>
            <a:r>
              <a:rPr lang="de-DE" sz="1200" b="1" dirty="0" err="1" smtClean="0"/>
              <a:t>future</a:t>
            </a:r>
            <a:r>
              <a:rPr lang="de-DE" sz="1200" dirty="0" smtClean="0"/>
              <a:t>, </a:t>
            </a:r>
            <a:r>
              <a:rPr lang="de-DE" sz="1200" dirty="0" err="1" smtClean="0"/>
              <a:t>as</a:t>
            </a:r>
            <a:r>
              <a:rPr lang="de-DE" sz="1200" dirty="0" smtClean="0"/>
              <a:t> FPU </a:t>
            </a:r>
            <a:r>
              <a:rPr lang="de-DE" sz="1200" dirty="0" err="1" smtClean="0"/>
              <a:t>related</a:t>
            </a:r>
            <a:r>
              <a:rPr lang="de-DE" sz="1200" dirty="0" smtClean="0"/>
              <a:t> </a:t>
            </a:r>
            <a:r>
              <a:rPr lang="de-DE" sz="1200" dirty="0" err="1" smtClean="0"/>
              <a:t>late-carbs</a:t>
            </a:r>
            <a:r>
              <a:rPr lang="de-DE" sz="1200" dirty="0" smtClean="0"/>
              <a:t> </a:t>
            </a:r>
            <a:r>
              <a:rPr lang="de-DE" sz="1200" dirty="0" err="1" smtClean="0"/>
              <a:t>won’t</a:t>
            </a:r>
            <a:r>
              <a:rPr lang="de-DE" sz="1200" dirty="0" smtClean="0"/>
              <a:t> kick in </a:t>
            </a:r>
            <a:r>
              <a:rPr lang="de-DE" sz="1200" dirty="0" err="1" smtClean="0"/>
              <a:t>until</a:t>
            </a:r>
            <a:r>
              <a:rPr lang="de-DE" sz="1200" dirty="0" smtClean="0"/>
              <a:t> </a:t>
            </a:r>
            <a:r>
              <a:rPr lang="de-DE" sz="1200" dirty="0" err="1" smtClean="0"/>
              <a:t>later</a:t>
            </a:r>
            <a:r>
              <a:rPr lang="de-DE" sz="1200" dirty="0" smtClean="0"/>
              <a:t>, and </a:t>
            </a:r>
            <a:r>
              <a:rPr lang="de-DE" sz="1200" dirty="0" err="1" smtClean="0"/>
              <a:t>set</a:t>
            </a:r>
            <a:r>
              <a:rPr lang="de-DE" sz="1200" dirty="0" smtClean="0"/>
              <a:t> </a:t>
            </a:r>
            <a:r>
              <a:rPr lang="de-DE" sz="1200" dirty="0" err="1" smtClean="0"/>
              <a:t>the</a:t>
            </a:r>
            <a:r>
              <a:rPr lang="de-DE" sz="1200" dirty="0" smtClean="0"/>
              <a:t> </a:t>
            </a:r>
            <a:r>
              <a:rPr lang="de-DE" sz="1200" b="1" dirty="0" err="1" smtClean="0">
                <a:solidFill>
                  <a:srgbClr val="00B0F0"/>
                </a:solidFill>
              </a:rPr>
              <a:t>absorption</a:t>
            </a:r>
            <a:r>
              <a:rPr lang="de-DE" sz="1200" b="1" dirty="0" smtClean="0">
                <a:solidFill>
                  <a:srgbClr val="00B0F0"/>
                </a:solidFill>
              </a:rPr>
              <a:t> </a:t>
            </a:r>
            <a:r>
              <a:rPr lang="de-DE" sz="1200" dirty="0" err="1" smtClean="0"/>
              <a:t>for</a:t>
            </a:r>
            <a:r>
              <a:rPr lang="de-DE" sz="1200" dirty="0" smtClean="0"/>
              <a:t> </a:t>
            </a:r>
            <a:r>
              <a:rPr lang="de-DE" sz="1200" b="1" dirty="0" smtClean="0">
                <a:solidFill>
                  <a:srgbClr val="00B0F0"/>
                </a:solidFill>
              </a:rPr>
              <a:t>7-8 </a:t>
            </a:r>
            <a:r>
              <a:rPr lang="de-DE" sz="1200" b="1" dirty="0" err="1" smtClean="0">
                <a:solidFill>
                  <a:srgbClr val="00B0F0"/>
                </a:solidFill>
              </a:rPr>
              <a:t>hours</a:t>
            </a:r>
            <a:r>
              <a:rPr lang="de-DE" sz="1200" dirty="0" smtClean="0"/>
              <a:t>. </a:t>
            </a:r>
            <a:r>
              <a:rPr lang="de-DE" sz="1200" b="1" dirty="0" smtClean="0">
                <a:solidFill>
                  <a:srgbClr val="92D050"/>
                </a:solidFill>
              </a:rPr>
              <a:t>Do not </a:t>
            </a:r>
            <a:r>
              <a:rPr lang="de-DE" sz="1200" b="1" dirty="0" err="1" smtClean="0">
                <a:solidFill>
                  <a:srgbClr val="92D050"/>
                </a:solidFill>
              </a:rPr>
              <a:t>bolus</a:t>
            </a:r>
            <a:r>
              <a:rPr lang="de-DE" sz="1200" b="1" dirty="0" smtClean="0">
                <a:solidFill>
                  <a:srgbClr val="92D050"/>
                </a:solidFill>
              </a:rPr>
              <a:t> </a:t>
            </a:r>
            <a:r>
              <a:rPr lang="de-DE" sz="1200" b="1" dirty="0" err="1" smtClean="0">
                <a:solidFill>
                  <a:srgbClr val="92D050"/>
                </a:solidFill>
              </a:rPr>
              <a:t>for</a:t>
            </a:r>
            <a:r>
              <a:rPr lang="de-DE" sz="1200" b="1" dirty="0" smtClean="0">
                <a:solidFill>
                  <a:srgbClr val="92D050"/>
                </a:solidFill>
              </a:rPr>
              <a:t> it</a:t>
            </a:r>
            <a:r>
              <a:rPr lang="de-DE" sz="1200" dirty="0" smtClean="0"/>
              <a:t>. </a:t>
            </a:r>
          </a:p>
          <a:p>
            <a:pPr marL="0" indent="0">
              <a:buNone/>
            </a:pPr>
            <a:r>
              <a:rPr lang="de-DE" sz="1200" dirty="0" smtClean="0"/>
              <a:t>Do </a:t>
            </a:r>
            <a:r>
              <a:rPr lang="de-DE" sz="1200" dirty="0" err="1" smtClean="0"/>
              <a:t>this</a:t>
            </a:r>
            <a:r>
              <a:rPr lang="de-DE" sz="1200" dirty="0" smtClean="0"/>
              <a:t> </a:t>
            </a:r>
            <a:r>
              <a:rPr lang="de-DE" sz="1200" dirty="0" err="1" smtClean="0"/>
              <a:t>for</a:t>
            </a:r>
            <a:r>
              <a:rPr lang="de-DE" sz="1200" dirty="0" smtClean="0"/>
              <a:t> all </a:t>
            </a:r>
            <a:r>
              <a:rPr lang="de-DE" sz="1200" dirty="0" err="1" smtClean="0"/>
              <a:t>meals</a:t>
            </a:r>
            <a:r>
              <a:rPr lang="de-DE" sz="1200" dirty="0" smtClean="0"/>
              <a:t> </a:t>
            </a:r>
            <a:r>
              <a:rPr lang="de-DE" sz="1200" dirty="0" err="1" smtClean="0"/>
              <a:t>with</a:t>
            </a:r>
            <a:r>
              <a:rPr lang="de-DE" sz="1200" dirty="0" smtClean="0"/>
              <a:t> </a:t>
            </a:r>
            <a:r>
              <a:rPr lang="de-DE" sz="1200" dirty="0" err="1" smtClean="0"/>
              <a:t>big</a:t>
            </a:r>
            <a:r>
              <a:rPr lang="de-DE" sz="1200" dirty="0" smtClean="0"/>
              <a:t> </a:t>
            </a:r>
            <a:r>
              <a:rPr lang="de-DE" sz="1200" dirty="0" err="1" smtClean="0"/>
              <a:t>fat</a:t>
            </a:r>
            <a:r>
              <a:rPr lang="de-DE" sz="1200" dirty="0" smtClean="0"/>
              <a:t> </a:t>
            </a:r>
            <a:r>
              <a:rPr lang="de-DE" sz="1200" dirty="0" err="1" smtClean="0"/>
              <a:t>or</a:t>
            </a:r>
            <a:r>
              <a:rPr lang="de-DE" sz="1200" dirty="0" smtClean="0"/>
              <a:t> </a:t>
            </a:r>
            <a:r>
              <a:rPr lang="de-DE" sz="1200" dirty="0" err="1" smtClean="0"/>
              <a:t>protein</a:t>
            </a:r>
            <a:r>
              <a:rPr lang="de-DE" sz="1200" dirty="0" smtClean="0"/>
              <a:t> </a:t>
            </a:r>
            <a:r>
              <a:rPr lang="de-DE" sz="1200" dirty="0" err="1" smtClean="0"/>
              <a:t>content</a:t>
            </a:r>
            <a:r>
              <a:rPr lang="de-DE" sz="1200" dirty="0" smtClean="0"/>
              <a:t>. </a:t>
            </a:r>
            <a:r>
              <a:rPr lang="de-DE" sz="1200" dirty="0" err="1" smtClean="0"/>
              <a:t>For</a:t>
            </a:r>
            <a:r>
              <a:rPr lang="de-DE" sz="1200" dirty="0" smtClean="0"/>
              <a:t> </a:t>
            </a:r>
            <a:r>
              <a:rPr lang="de-DE" sz="1200" dirty="0" err="1" smtClean="0"/>
              <a:t>very</a:t>
            </a:r>
            <a:r>
              <a:rPr lang="de-DE" sz="1200" dirty="0" smtClean="0"/>
              <a:t> </a:t>
            </a:r>
            <a:r>
              <a:rPr lang="de-DE" sz="1200" dirty="0" err="1" smtClean="0"/>
              <a:t>carb-rich</a:t>
            </a:r>
            <a:r>
              <a:rPr lang="de-DE" sz="1200" dirty="0" smtClean="0"/>
              <a:t> </a:t>
            </a:r>
            <a:r>
              <a:rPr lang="de-DE" sz="1200" dirty="0" err="1" smtClean="0"/>
              <a:t>meals</a:t>
            </a:r>
            <a:r>
              <a:rPr lang="de-DE" sz="1200" dirty="0" smtClean="0"/>
              <a:t> like </a:t>
            </a:r>
            <a:r>
              <a:rPr lang="de-DE" sz="1200" dirty="0" err="1" smtClean="0"/>
              <a:t>pasta</a:t>
            </a:r>
            <a:r>
              <a:rPr lang="de-DE" sz="1200" dirty="0" smtClean="0"/>
              <a:t>, </a:t>
            </a:r>
            <a:r>
              <a:rPr lang="de-DE" sz="1200" dirty="0" err="1" smtClean="0"/>
              <a:t>risotto</a:t>
            </a:r>
            <a:r>
              <a:rPr lang="de-DE" sz="1200" dirty="0" smtClean="0"/>
              <a:t>, toast </a:t>
            </a:r>
            <a:r>
              <a:rPr lang="de-DE" sz="1200" dirty="0" err="1" smtClean="0"/>
              <a:t>with</a:t>
            </a:r>
            <a:r>
              <a:rPr lang="de-DE" sz="1200" dirty="0" smtClean="0"/>
              <a:t> </a:t>
            </a:r>
            <a:r>
              <a:rPr lang="de-DE" sz="1200" dirty="0" err="1" smtClean="0"/>
              <a:t>jam</a:t>
            </a:r>
            <a:r>
              <a:rPr lang="de-DE" sz="1200" dirty="0" smtClean="0"/>
              <a:t> </a:t>
            </a:r>
            <a:r>
              <a:rPr lang="de-DE" sz="1200" dirty="0" err="1" smtClean="0"/>
              <a:t>only</a:t>
            </a:r>
            <a:r>
              <a:rPr lang="de-DE" sz="1200" dirty="0" smtClean="0"/>
              <a:t> </a:t>
            </a:r>
            <a:r>
              <a:rPr lang="de-DE" sz="1200" dirty="0" err="1" smtClean="0"/>
              <a:t>the</a:t>
            </a:r>
            <a:r>
              <a:rPr lang="de-DE" sz="1200" dirty="0" smtClean="0"/>
              <a:t> </a:t>
            </a:r>
            <a:r>
              <a:rPr lang="de-DE" sz="1200" dirty="0" err="1" smtClean="0"/>
              <a:t>first</a:t>
            </a:r>
            <a:r>
              <a:rPr lang="de-DE" sz="1200" dirty="0" smtClean="0"/>
              <a:t> </a:t>
            </a:r>
            <a:r>
              <a:rPr lang="de-DE" sz="1200" dirty="0" err="1" smtClean="0"/>
              <a:t>two</a:t>
            </a:r>
            <a:r>
              <a:rPr lang="de-DE" sz="1200" dirty="0" smtClean="0"/>
              <a:t> </a:t>
            </a:r>
            <a:r>
              <a:rPr lang="de-DE" sz="1200" dirty="0" err="1" smtClean="0"/>
              <a:t>entries</a:t>
            </a:r>
            <a:r>
              <a:rPr lang="de-DE" sz="1200" dirty="0" smtClean="0"/>
              <a:t> </a:t>
            </a:r>
            <a:r>
              <a:rPr lang="de-DE" sz="1200" dirty="0" err="1" smtClean="0"/>
              <a:t>may</a:t>
            </a:r>
            <a:r>
              <a:rPr lang="de-DE" sz="1200" dirty="0" smtClean="0"/>
              <a:t> </a:t>
            </a:r>
            <a:r>
              <a:rPr lang="de-DE" sz="1200" dirty="0" err="1" smtClean="0"/>
              <a:t>be</a:t>
            </a:r>
            <a:r>
              <a:rPr lang="de-DE" sz="1200" dirty="0" smtClean="0"/>
              <a:t> </a:t>
            </a:r>
            <a:r>
              <a:rPr lang="de-DE" sz="1200" dirty="0" err="1" smtClean="0"/>
              <a:t>needed</a:t>
            </a:r>
            <a:r>
              <a:rPr lang="de-DE" sz="1200" dirty="0" smtClean="0"/>
              <a:t>.</a:t>
            </a:r>
          </a:p>
          <a:p>
            <a:pPr marL="0" indent="0">
              <a:buNone/>
            </a:pPr>
            <a:r>
              <a:rPr lang="de-DE" sz="1200" dirty="0" err="1" smtClean="0"/>
              <a:t>It</a:t>
            </a:r>
            <a:r>
              <a:rPr lang="de-DE" sz="1200" dirty="0" smtClean="0"/>
              <a:t> </a:t>
            </a:r>
            <a:r>
              <a:rPr lang="de-DE" sz="1200" dirty="0" err="1" smtClean="0"/>
              <a:t>is</a:t>
            </a:r>
            <a:r>
              <a:rPr lang="de-DE" sz="1200" dirty="0" smtClean="0"/>
              <a:t> </a:t>
            </a:r>
            <a:r>
              <a:rPr lang="de-DE" sz="1200" dirty="0" err="1" smtClean="0"/>
              <a:t>helpful</a:t>
            </a:r>
            <a:r>
              <a:rPr lang="de-DE" sz="1200" dirty="0" smtClean="0"/>
              <a:t> </a:t>
            </a:r>
            <a:r>
              <a:rPr lang="de-DE" sz="1200" dirty="0" err="1" smtClean="0"/>
              <a:t>if</a:t>
            </a:r>
            <a:r>
              <a:rPr lang="de-DE" sz="1200" dirty="0" smtClean="0"/>
              <a:t> </a:t>
            </a:r>
            <a:r>
              <a:rPr lang="de-DE" sz="1200" dirty="0" err="1" smtClean="0"/>
              <a:t>you</a:t>
            </a:r>
            <a:r>
              <a:rPr lang="de-DE" sz="1200" dirty="0" smtClean="0"/>
              <a:t> </a:t>
            </a:r>
            <a:r>
              <a:rPr lang="de-DE" sz="1200" dirty="0" err="1" smtClean="0"/>
              <a:t>start</a:t>
            </a:r>
            <a:r>
              <a:rPr lang="de-DE" sz="1200" dirty="0" smtClean="0"/>
              <a:t> </a:t>
            </a:r>
            <a:r>
              <a:rPr lang="de-DE" sz="1200" dirty="0" err="1" smtClean="0"/>
              <a:t>the</a:t>
            </a:r>
            <a:r>
              <a:rPr lang="de-DE" sz="1200" dirty="0" smtClean="0"/>
              <a:t> </a:t>
            </a:r>
            <a:r>
              <a:rPr lang="de-DE" sz="1200" dirty="0" err="1" smtClean="0"/>
              <a:t>meal</a:t>
            </a:r>
            <a:r>
              <a:rPr lang="de-DE" sz="1200" dirty="0" smtClean="0"/>
              <a:t> </a:t>
            </a:r>
            <a:r>
              <a:rPr lang="de-DE" sz="1200" dirty="0" err="1" smtClean="0"/>
              <a:t>with</a:t>
            </a:r>
            <a:r>
              <a:rPr lang="de-DE" sz="1200" dirty="0" smtClean="0"/>
              <a:t> </a:t>
            </a:r>
            <a:r>
              <a:rPr lang="de-DE" sz="1200" dirty="0" err="1" smtClean="0"/>
              <a:t>glucose</a:t>
            </a:r>
            <a:r>
              <a:rPr lang="de-DE" sz="1200" dirty="0" smtClean="0"/>
              <a:t> in </a:t>
            </a:r>
            <a:r>
              <a:rPr lang="de-DE" sz="1200" dirty="0" err="1" smtClean="0"/>
              <a:t>the</a:t>
            </a:r>
            <a:r>
              <a:rPr lang="de-DE" sz="1200" dirty="0" smtClean="0"/>
              <a:t> </a:t>
            </a:r>
            <a:r>
              <a:rPr lang="de-DE" sz="1200" dirty="0" err="1" smtClean="0"/>
              <a:t>low</a:t>
            </a:r>
            <a:r>
              <a:rPr lang="de-DE" sz="1200" dirty="0" smtClean="0"/>
              <a:t>-normal </a:t>
            </a:r>
            <a:r>
              <a:rPr lang="de-DE" sz="1200" dirty="0" err="1" smtClean="0"/>
              <a:t>range</a:t>
            </a:r>
            <a:r>
              <a:rPr lang="de-DE" sz="1200" dirty="0" smtClean="0"/>
              <a:t>. </a:t>
            </a:r>
            <a:r>
              <a:rPr lang="en-US" sz="1200" dirty="0" smtClean="0"/>
              <a:t>Hitting the pre-meal button an hour before eating, helps to get into that range, plus will provide a bit of pos. </a:t>
            </a:r>
            <a:r>
              <a:rPr lang="en-US" sz="1200" dirty="0" err="1" smtClean="0"/>
              <a:t>iob</a:t>
            </a:r>
            <a:r>
              <a:rPr lang="en-US" sz="1200" dirty="0" smtClean="0"/>
              <a:t> at meal start. </a:t>
            </a:r>
          </a:p>
          <a:p>
            <a:pPr marL="0" indent="0">
              <a:buNone/>
            </a:pPr>
            <a:r>
              <a:rPr lang="en-US" sz="1200" dirty="0" smtClean="0"/>
              <a:t>Users of AB branch might enter carbs 30 minutes before eating with time stamp(s) at the correct time(s). At a moderate diet, </a:t>
            </a:r>
            <a:r>
              <a:rPr lang="en-US" sz="1200" dirty="0" err="1" smtClean="0"/>
              <a:t>autoboluses</a:t>
            </a:r>
            <a:r>
              <a:rPr lang="en-US" sz="1200" dirty="0" smtClean="0"/>
              <a:t> </a:t>
            </a:r>
            <a:r>
              <a:rPr lang="de-DE" sz="1200" dirty="0" err="1" smtClean="0"/>
              <a:t>might</a:t>
            </a:r>
            <a:r>
              <a:rPr lang="de-DE" sz="1200" dirty="0" smtClean="0"/>
              <a:t> </a:t>
            </a:r>
            <a:r>
              <a:rPr lang="de-DE" sz="1200" dirty="0" err="1" smtClean="0"/>
              <a:t>be</a:t>
            </a:r>
            <a:r>
              <a:rPr lang="de-DE" sz="1200" dirty="0" smtClean="0"/>
              <a:t> </a:t>
            </a:r>
            <a:r>
              <a:rPr lang="de-DE" sz="1200" dirty="0" err="1" smtClean="0"/>
              <a:t>able</a:t>
            </a:r>
            <a:r>
              <a:rPr lang="de-DE" sz="1200" dirty="0" smtClean="0"/>
              <a:t> </a:t>
            </a:r>
            <a:r>
              <a:rPr lang="de-DE" sz="1200" dirty="0" err="1" smtClean="0"/>
              <a:t>to</a:t>
            </a:r>
            <a:r>
              <a:rPr lang="de-DE" sz="1200" dirty="0" smtClean="0"/>
              <a:t> </a:t>
            </a:r>
            <a:r>
              <a:rPr lang="de-DE" sz="1200" dirty="0" err="1" smtClean="0"/>
              <a:t>take</a:t>
            </a:r>
            <a:r>
              <a:rPr lang="de-DE" sz="1200" dirty="0" smtClean="0"/>
              <a:t> care </a:t>
            </a:r>
            <a:r>
              <a:rPr lang="de-DE" sz="1200" dirty="0" err="1" smtClean="0"/>
              <a:t>of</a:t>
            </a:r>
            <a:r>
              <a:rPr lang="de-DE" sz="1200" dirty="0" smtClean="0"/>
              <a:t> </a:t>
            </a:r>
            <a:r>
              <a:rPr lang="de-DE" sz="1200" dirty="0" err="1" smtClean="0"/>
              <a:t>the</a:t>
            </a:r>
            <a:r>
              <a:rPr lang="de-DE" sz="1200" dirty="0" smtClean="0"/>
              <a:t> </a:t>
            </a:r>
            <a:r>
              <a:rPr lang="de-DE" sz="1200" dirty="0" err="1" smtClean="0"/>
              <a:t>rest</a:t>
            </a:r>
            <a:r>
              <a:rPr lang="de-DE" sz="1200" dirty="0" smtClean="0"/>
              <a:t> (AB </a:t>
            </a:r>
            <a:r>
              <a:rPr lang="de-DE" sz="1200" dirty="0" err="1" smtClean="0"/>
              <a:t>does</a:t>
            </a:r>
            <a:r>
              <a:rPr lang="de-DE" sz="1200" dirty="0" smtClean="0"/>
              <a:t> </a:t>
            </a:r>
            <a:r>
              <a:rPr lang="de-DE" sz="1200" dirty="0" err="1" smtClean="0"/>
              <a:t>default</a:t>
            </a:r>
            <a:r>
              <a:rPr lang="de-DE" sz="1200" dirty="0" smtClean="0"/>
              <a:t> 40% </a:t>
            </a:r>
            <a:r>
              <a:rPr lang="de-DE" sz="1200" dirty="0" err="1" smtClean="0"/>
              <a:t>bolussing</a:t>
            </a:r>
            <a:r>
              <a:rPr lang="de-DE" sz="1200" dirty="0" smtClean="0"/>
              <a:t>, plus </a:t>
            </a:r>
            <a:r>
              <a:rPr lang="de-DE" sz="1200" dirty="0" err="1" smtClean="0"/>
              <a:t>corrections</a:t>
            </a:r>
            <a:r>
              <a:rPr lang="de-DE" sz="1200" dirty="0" smtClean="0"/>
              <a:t> </a:t>
            </a:r>
            <a:r>
              <a:rPr lang="de-DE" sz="1200" dirty="0" err="1" smtClean="0"/>
              <a:t>as</a:t>
            </a:r>
            <a:r>
              <a:rPr lang="de-DE" sz="1200" dirty="0" smtClean="0"/>
              <a:t> </a:t>
            </a:r>
            <a:r>
              <a:rPr lang="de-DE" sz="1200" dirty="0" err="1" smtClean="0"/>
              <a:t>needed</a:t>
            </a:r>
            <a:r>
              <a:rPr lang="de-DE" sz="1200" dirty="0" smtClean="0"/>
              <a:t>). </a:t>
            </a:r>
          </a:p>
          <a:p>
            <a:r>
              <a:rPr lang="en-US" dirty="0" smtClean="0">
                <a:effectLst/>
              </a:rPr>
              <a:t>Regarding future carb entries...Think of this as entering a future rise that will need insulin. Loop will dose based on the prediction and correction range.</a:t>
            </a:r>
          </a:p>
          <a:p>
            <a:r>
              <a:rPr lang="en-US" dirty="0" smtClean="0">
                <a:effectLst/>
              </a:rPr>
              <a:t>For a deep dive on how Loop chooses to dose based on this information, watch this video. The core content is 30 minutes or so.</a:t>
            </a:r>
            <a:r>
              <a:rPr lang="en-US" baseline="0" dirty="0" smtClean="0">
                <a:effectLst/>
              </a:rPr>
              <a:t>  </a:t>
            </a:r>
            <a:r>
              <a:rPr lang="en-US" dirty="0" smtClean="0">
                <a:effectLst/>
                <a:hlinkClick r:id="rId3"/>
              </a:rPr>
              <a:t>https://youtu.be/yI4eMvUvNyk</a:t>
            </a:r>
            <a:endParaRPr lang="en-US" dirty="0" smtClean="0">
              <a:effectLst/>
            </a:endParaRPr>
          </a:p>
          <a:p>
            <a:r>
              <a:rPr lang="en-US" dirty="0" smtClean="0">
                <a:effectLst/>
              </a:rPr>
              <a:t>After watching this, you'll understand why you could consider entering future carbs but also why a higher correction range override would make that safer. (Source: Kenny Fox/L&amp;L May2022)</a:t>
            </a:r>
          </a:p>
          <a:p>
            <a:r>
              <a:rPr lang="en-US" dirty="0" smtClean="0">
                <a:hlinkClick r:id="rId4"/>
              </a:rPr>
              <a:t>Carol </a:t>
            </a:r>
            <a:r>
              <a:rPr lang="en-US" dirty="0" err="1" smtClean="0">
                <a:hlinkClick r:id="rId4"/>
              </a:rPr>
              <a:t>Vachon</a:t>
            </a:r>
            <a:r>
              <a:rPr lang="en-US" dirty="0" err="1" smtClean="0"/>
              <a:t>Admin</a:t>
            </a:r>
            <a:r>
              <a:rPr lang="en-US" baseline="0" dirty="0" smtClean="0"/>
              <a:t>    </a:t>
            </a:r>
            <a:r>
              <a:rPr lang="en-US" dirty="0" smtClean="0">
                <a:effectLst/>
              </a:rPr>
              <a:t>Watch the 3 10-min videos and the 2 min video. They explain how to bolus for fats and proteins, and how absorption time is so very important to making sure that you get enough insulin </a:t>
            </a:r>
            <a:r>
              <a:rPr lang="en-US" dirty="0" smtClean="0">
                <a:effectLst/>
                <a:hlinkClick r:id="rId5"/>
              </a:rPr>
              <a:t>https://youtube.com/playlist...</a:t>
            </a:r>
            <a:r>
              <a:rPr lang="en-US" baseline="0" dirty="0" smtClean="0">
                <a:effectLst/>
              </a:rPr>
              <a:t>    </a:t>
            </a:r>
            <a:r>
              <a:rPr lang="en-US" dirty="0" smtClean="0">
                <a:hlinkClick r:id="rId6"/>
              </a:rPr>
              <a:t>Looping and Meals</a:t>
            </a:r>
            <a:endParaRPr lang="en-US" dirty="0" smtClean="0"/>
          </a:p>
          <a:p>
            <a:r>
              <a:rPr lang="en-US" dirty="0" smtClean="0">
                <a:effectLst/>
              </a:rPr>
              <a:t>The meal </a:t>
            </a:r>
            <a:r>
              <a:rPr lang="en-US" dirty="0" err="1" smtClean="0">
                <a:effectLst/>
              </a:rPr>
              <a:t>bolusing</a:t>
            </a:r>
            <a:r>
              <a:rPr lang="en-US" dirty="0" smtClean="0">
                <a:effectLst/>
              </a:rPr>
              <a:t> pdfs are on our website. Here’s the link to the first one. From there it’s easy to find the others. </a:t>
            </a:r>
            <a:r>
              <a:rPr lang="en-US" dirty="0" smtClean="0">
                <a:effectLst/>
                <a:hlinkClick r:id="rId7"/>
              </a:rPr>
              <a:t>https://www.loopandlearn.org/.../</a:t>
            </a:r>
            <a:r>
              <a:rPr lang="en-US" dirty="0" err="1" smtClean="0">
                <a:effectLst/>
                <a:hlinkClick r:id="rId7"/>
              </a:rPr>
              <a:t>Bolusing</a:t>
            </a:r>
            <a:r>
              <a:rPr lang="en-US" dirty="0" smtClean="0">
                <a:effectLst/>
                <a:hlinkClick r:id="rId7"/>
              </a:rPr>
              <a:t>-for-Meals-Part...</a:t>
            </a:r>
            <a:endParaRPr lang="en-US" dirty="0" smtClean="0">
              <a:effectLst/>
            </a:endParaRPr>
          </a:p>
          <a:p>
            <a:endParaRPr lang="en-US" dirty="0" smtClean="0">
              <a:effectLst/>
            </a:endParaRPr>
          </a:p>
          <a:p>
            <a:pPr marL="0" indent="0">
              <a:buNone/>
            </a:pPr>
            <a:endParaRPr lang="de-DE" sz="1200" dirty="0" smtClean="0"/>
          </a:p>
          <a:p>
            <a:pPr marL="0" indent="0">
              <a:buNone/>
            </a:pPr>
            <a:r>
              <a:rPr lang="de-DE" sz="1200" dirty="0" smtClean="0"/>
              <a:t>-------------------------------------------</a:t>
            </a:r>
          </a:p>
          <a:p>
            <a:pPr marL="0" indent="0">
              <a:buNone/>
            </a:pPr>
            <a:r>
              <a:rPr lang="de-DE" sz="1200" dirty="0" smtClean="0"/>
              <a:t>Source: </a:t>
            </a:r>
            <a:r>
              <a:rPr lang="de-DE" sz="1200" u="sng" dirty="0" smtClean="0">
                <a:hlinkClick r:id="rId8"/>
              </a:rPr>
              <a:t>Cal Young</a:t>
            </a:r>
            <a:r>
              <a:rPr lang="de-DE" sz="1200" b="1" dirty="0" smtClean="0"/>
              <a:t> </a:t>
            </a:r>
            <a:r>
              <a:rPr lang="de-DE" sz="1200" dirty="0" err="1" smtClean="0"/>
              <a:t>Looped</a:t>
            </a:r>
            <a:r>
              <a:rPr lang="de-DE" sz="1200" dirty="0" smtClean="0"/>
              <a:t>, May21, 2020</a:t>
            </a:r>
            <a:r>
              <a:rPr lang="de-DE" sz="1200" b="1" dirty="0" smtClean="0"/>
              <a:t>  </a:t>
            </a:r>
            <a:r>
              <a:rPr lang="de-DE" sz="1200" u="sng" dirty="0" err="1" smtClean="0">
                <a:hlinkClick r:id="rId9"/>
              </a:rPr>
              <a:t>MtaSy</a:t>
            </a:r>
            <a:r>
              <a:rPr lang="de-DE" sz="1200" u="sng" dirty="0" smtClean="0">
                <a:hlinkClick r:id="rId9"/>
              </a:rPr>
              <a:t> lnp2o1n,dslit ha2slo0rea20dcu</a:t>
            </a:r>
            <a:r>
              <a:rPr lang="de-DE" sz="120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dirty="0" err="1" smtClean="0"/>
              <a:t>Programming</a:t>
            </a:r>
            <a:r>
              <a:rPr lang="de-DE" sz="1200" b="0" dirty="0" smtClean="0"/>
              <a:t> </a:t>
            </a:r>
            <a:r>
              <a:rPr lang="de-DE" sz="1200" b="0" dirty="0" err="1" smtClean="0"/>
              <a:t>icons</a:t>
            </a:r>
            <a:r>
              <a:rPr lang="de-DE" sz="1200" b="0" dirty="0" smtClean="0"/>
              <a:t> </a:t>
            </a:r>
            <a:r>
              <a:rPr lang="de-DE" sz="1200" b="0" dirty="0" err="1" smtClean="0"/>
              <a:t>for</a:t>
            </a:r>
            <a:r>
              <a:rPr lang="de-DE" sz="1200" b="0" baseline="0" dirty="0" smtClean="0"/>
              <a:t> </a:t>
            </a:r>
            <a:r>
              <a:rPr lang="de-DE" sz="1200" b="0" baseline="0" dirty="0" err="1" smtClean="0"/>
              <a:t>frequently</a:t>
            </a:r>
            <a:r>
              <a:rPr lang="de-DE" sz="1200" b="0" baseline="0" dirty="0" smtClean="0"/>
              <a:t> </a:t>
            </a:r>
            <a:r>
              <a:rPr lang="de-DE" sz="1200" b="0" baseline="0" dirty="0" err="1" smtClean="0"/>
              <a:t>used</a:t>
            </a:r>
            <a:r>
              <a:rPr lang="de-DE" sz="1200" b="0" baseline="0" dirty="0" smtClean="0"/>
              <a:t> </a:t>
            </a:r>
            <a:r>
              <a:rPr lang="de-DE" sz="1200" b="0" baseline="0" dirty="0" err="1" smtClean="0"/>
              <a:t>foods</a:t>
            </a:r>
            <a:r>
              <a:rPr lang="de-DE" sz="1200" b="0" baseline="0" dirty="0" smtClean="0"/>
              <a:t> in iOS Loop </a:t>
            </a:r>
            <a:r>
              <a:rPr lang="de-DE" sz="1200" b="0" baseline="0" dirty="0" err="1" smtClean="0"/>
              <a:t>see</a:t>
            </a:r>
            <a:r>
              <a:rPr lang="de-DE" sz="1200" b="0" baseline="0" dirty="0" smtClean="0"/>
              <a:t> e.g.: https://www.loopandlearn.org/custom-code/?fbclid=IwAR1_B--X6gj4WGMR-lTdnYkNpA5-sgzHD4zWc7ePUT-7CXZnrxU8zaG5yG0#food-emoji</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dirty="0" smtClean="0"/>
              <a:t>Apps</a:t>
            </a:r>
            <a:r>
              <a:rPr lang="de-DE" sz="1200" dirty="0" smtClean="0"/>
              <a:t> </a:t>
            </a:r>
            <a:r>
              <a:rPr lang="de-DE" sz="1200" dirty="0" err="1" smtClean="0"/>
              <a:t>that</a:t>
            </a:r>
            <a:r>
              <a:rPr lang="de-DE" sz="1200" dirty="0" smtClean="0"/>
              <a:t> </a:t>
            </a:r>
            <a:r>
              <a:rPr lang="de-DE" sz="1200" dirty="0" err="1" smtClean="0"/>
              <a:t>supports</a:t>
            </a:r>
            <a:r>
              <a:rPr lang="de-DE" sz="1200" dirty="0" smtClean="0"/>
              <a:t> </a:t>
            </a:r>
            <a:r>
              <a:rPr lang="de-DE" sz="1200" dirty="0" err="1" smtClean="0"/>
              <a:t>calculating</a:t>
            </a:r>
            <a:r>
              <a:rPr lang="de-DE" sz="1200" dirty="0" smtClean="0"/>
              <a:t> </a:t>
            </a:r>
            <a:r>
              <a:rPr lang="de-DE" sz="1200" dirty="0" err="1" smtClean="0"/>
              <a:t>carbs</a:t>
            </a:r>
            <a:r>
              <a:rPr lang="de-DE" sz="1200" dirty="0" smtClean="0"/>
              <a:t> : </a:t>
            </a:r>
            <a:r>
              <a:rPr lang="de-DE" sz="1200" dirty="0" err="1" smtClean="0"/>
              <a:t>LoseIt</a:t>
            </a:r>
            <a:r>
              <a:rPr lang="de-DE" sz="1200" dirty="0" smtClean="0"/>
              <a:t>! ……………….(</a:t>
            </a:r>
            <a:r>
              <a:rPr lang="de-DE" sz="1200" dirty="0" err="1" smtClean="0"/>
              <a:t>add</a:t>
            </a:r>
            <a:r>
              <a:rPr lang="de-DE" sz="1200" dirty="0" smtClean="0"/>
              <a:t> </a:t>
            </a:r>
            <a:r>
              <a:rPr lang="de-DE" sz="1200" dirty="0" err="1" smtClean="0"/>
              <a:t>others</a:t>
            </a:r>
            <a:r>
              <a:rPr lang="de-DE" sz="1200" dirty="0" smtClean="0"/>
              <a:t>)</a:t>
            </a:r>
          </a:p>
          <a:p>
            <a:pPr marL="0" indent="0">
              <a:buNone/>
            </a:pP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32</a:t>
            </a:fld>
            <a:endParaRPr lang="de-DE"/>
          </a:p>
        </p:txBody>
      </p:sp>
    </p:spTree>
    <p:extLst>
      <p:ext uri="{BB962C8B-B14F-4D97-AF65-F5344CB8AC3E}">
        <p14:creationId xmlns:p14="http://schemas.microsoft.com/office/powerpoint/2010/main" val="3854443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smtClean="0"/>
              <a:t> Here are a few of the available</a:t>
            </a:r>
            <a:r>
              <a:rPr lang="en-US" sz="1200" baseline="0" dirty="0" smtClean="0"/>
              <a:t> references specific to iOS Loop.</a:t>
            </a:r>
          </a:p>
          <a:p>
            <a:r>
              <a:rPr lang="de-DE" sz="1200" dirty="0" smtClean="0"/>
              <a:t>Note </a:t>
            </a:r>
            <a:r>
              <a:rPr lang="de-DE" sz="1200" dirty="0" err="1" smtClean="0"/>
              <a:t>that</a:t>
            </a:r>
            <a:r>
              <a:rPr lang="de-DE" sz="1200" dirty="0" smtClean="0"/>
              <a:t> </a:t>
            </a:r>
            <a:r>
              <a:rPr lang="de-DE" sz="1200" dirty="0" err="1" smtClean="0"/>
              <a:t>the</a:t>
            </a:r>
            <a:r>
              <a:rPr lang="de-DE" sz="1200" dirty="0" smtClean="0"/>
              <a:t> </a:t>
            </a:r>
            <a:r>
              <a:rPr lang="de-DE" sz="1200" dirty="0" err="1" smtClean="0"/>
              <a:t>three</a:t>
            </a:r>
            <a:r>
              <a:rPr lang="de-DE" sz="1200" dirty="0" smtClean="0"/>
              <a:t> </a:t>
            </a:r>
            <a:r>
              <a:rPr lang="de-DE" sz="1200" dirty="0" err="1" smtClean="0"/>
              <a:t>principal</a:t>
            </a:r>
            <a:r>
              <a:rPr lang="de-DE" sz="1200" dirty="0" smtClean="0"/>
              <a:t> </a:t>
            </a:r>
            <a:r>
              <a:rPr lang="de-DE" sz="1200" dirty="0" err="1" smtClean="0"/>
              <a:t>branches</a:t>
            </a:r>
            <a:r>
              <a:rPr lang="de-DE" sz="1200" dirty="0" smtClean="0"/>
              <a:t> (Loop Master; Autobolus (AB) </a:t>
            </a:r>
            <a:r>
              <a:rPr lang="de-DE" sz="1200" dirty="0" err="1" smtClean="0"/>
              <a:t>branch</a:t>
            </a:r>
            <a:r>
              <a:rPr lang="de-DE" sz="1200" dirty="0" smtClean="0"/>
              <a:t>, and </a:t>
            </a:r>
            <a:r>
              <a:rPr lang="de-DE" sz="1200" dirty="0" err="1" smtClean="0"/>
              <a:t>FreeAPS</a:t>
            </a:r>
            <a:r>
              <a:rPr lang="de-DE" sz="1200" dirty="0" smtClean="0"/>
              <a:t>) </a:t>
            </a:r>
            <a:r>
              <a:rPr lang="de-DE" sz="1200" dirty="0" err="1" smtClean="0"/>
              <a:t>differ</a:t>
            </a:r>
            <a:r>
              <a:rPr lang="de-DE" sz="1200" dirty="0" smtClean="0"/>
              <a:t> a </a:t>
            </a:r>
            <a:r>
              <a:rPr lang="de-DE" sz="1200" dirty="0" err="1" smtClean="0"/>
              <a:t>bit</a:t>
            </a:r>
            <a:r>
              <a:rPr lang="de-DE" sz="1200" dirty="0" smtClean="0"/>
              <a:t> in </a:t>
            </a:r>
            <a:r>
              <a:rPr lang="de-DE" sz="1200" dirty="0" err="1" smtClean="0"/>
              <a:t>features</a:t>
            </a:r>
            <a:r>
              <a:rPr lang="de-DE" sz="1200" dirty="0" smtClean="0"/>
              <a:t> </a:t>
            </a:r>
            <a:r>
              <a:rPr lang="de-DE" sz="1200" dirty="0" err="1" smtClean="0"/>
              <a:t>that</a:t>
            </a:r>
            <a:r>
              <a:rPr lang="de-DE" sz="1200" dirty="0" smtClean="0"/>
              <a:t> </a:t>
            </a:r>
            <a:r>
              <a:rPr lang="de-DE" sz="1200" dirty="0" err="1" smtClean="0"/>
              <a:t>can</a:t>
            </a:r>
            <a:r>
              <a:rPr lang="de-DE" sz="1200" dirty="0" smtClean="0"/>
              <a:t> </a:t>
            </a:r>
            <a:r>
              <a:rPr lang="de-DE" sz="1200" dirty="0" err="1" smtClean="0"/>
              <a:t>be</a:t>
            </a:r>
            <a:r>
              <a:rPr lang="de-DE" sz="1200" dirty="0" smtClean="0"/>
              <a:t> </a:t>
            </a:r>
            <a:r>
              <a:rPr lang="de-DE" sz="1200" dirty="0" err="1" smtClean="0"/>
              <a:t>used</a:t>
            </a:r>
            <a:r>
              <a:rPr lang="de-DE" sz="1200" dirty="0" smtClean="0"/>
              <a:t> </a:t>
            </a:r>
            <a:r>
              <a:rPr lang="de-DE" sz="1200" dirty="0" err="1" smtClean="0"/>
              <a:t>for</a:t>
            </a:r>
            <a:r>
              <a:rPr lang="de-DE" sz="1200" dirty="0" smtClean="0"/>
              <a:t> </a:t>
            </a:r>
            <a:r>
              <a:rPr lang="de-DE" sz="1200" dirty="0" err="1" smtClean="0"/>
              <a:t>refined</a:t>
            </a:r>
            <a:r>
              <a:rPr lang="de-DE" sz="1200" dirty="0" smtClean="0"/>
              <a:t> </a:t>
            </a:r>
            <a:r>
              <a:rPr lang="de-DE" sz="1200" dirty="0" err="1" smtClean="0"/>
              <a:t>strategies</a:t>
            </a:r>
            <a:r>
              <a:rPr lang="de-DE" sz="1200" dirty="0" smtClean="0"/>
              <a:t>.                                                                                -  </a:t>
            </a:r>
            <a:r>
              <a:rPr lang="de-DE" sz="1200" dirty="0" smtClean="0">
                <a:solidFill>
                  <a:schemeClr val="bg1">
                    <a:lumMod val="50000"/>
                  </a:schemeClr>
                </a:solidFill>
              </a:rPr>
              <a:t>(And </a:t>
            </a:r>
            <a:r>
              <a:rPr lang="de-DE" sz="1200" dirty="0" err="1" smtClean="0">
                <a:solidFill>
                  <a:schemeClr val="bg1">
                    <a:lumMod val="50000"/>
                  </a:schemeClr>
                </a:solidFill>
              </a:rPr>
              <a:t>FreeAPS</a:t>
            </a:r>
            <a:r>
              <a:rPr lang="de-DE" sz="1200" dirty="0" smtClean="0">
                <a:solidFill>
                  <a:schemeClr val="bg1">
                    <a:lumMod val="50000"/>
                  </a:schemeClr>
                </a:solidFill>
              </a:rPr>
              <a:t>-X </a:t>
            </a:r>
            <a:r>
              <a:rPr lang="de-DE" sz="1200" dirty="0" err="1" smtClean="0">
                <a:solidFill>
                  <a:schemeClr val="bg1">
                    <a:lumMod val="50000"/>
                  </a:schemeClr>
                </a:solidFill>
              </a:rPr>
              <a:t>is</a:t>
            </a:r>
            <a:r>
              <a:rPr lang="de-DE" sz="1200" dirty="0" smtClean="0">
                <a:solidFill>
                  <a:schemeClr val="bg1">
                    <a:lumMod val="50000"/>
                  </a:schemeClr>
                </a:solidFill>
              </a:rPr>
              <a:t> </a:t>
            </a:r>
            <a:r>
              <a:rPr lang="de-DE" sz="1200" dirty="0" err="1" smtClean="0">
                <a:solidFill>
                  <a:schemeClr val="bg1">
                    <a:lumMod val="50000"/>
                  </a:schemeClr>
                </a:solidFill>
              </a:rPr>
              <a:t>entirely</a:t>
            </a:r>
            <a:r>
              <a:rPr lang="de-DE" sz="1200" dirty="0" smtClean="0">
                <a:solidFill>
                  <a:schemeClr val="bg1">
                    <a:lumMod val="50000"/>
                  </a:schemeClr>
                </a:solidFill>
              </a:rPr>
              <a:t> different, </a:t>
            </a:r>
            <a:r>
              <a:rPr lang="de-DE" sz="1200" dirty="0" err="1" smtClean="0">
                <a:solidFill>
                  <a:schemeClr val="bg1">
                    <a:lumMod val="50000"/>
                  </a:schemeClr>
                </a:solidFill>
              </a:rPr>
              <a:t>closer</a:t>
            </a:r>
            <a:r>
              <a:rPr lang="de-DE" sz="1200" dirty="0" smtClean="0">
                <a:solidFill>
                  <a:schemeClr val="bg1">
                    <a:lumMod val="50000"/>
                  </a:schemeClr>
                </a:solidFill>
              </a:rPr>
              <a:t> </a:t>
            </a:r>
            <a:r>
              <a:rPr lang="de-DE" sz="1200" dirty="0" err="1" smtClean="0">
                <a:solidFill>
                  <a:schemeClr val="bg1">
                    <a:lumMod val="50000"/>
                  </a:schemeClr>
                </a:solidFill>
              </a:rPr>
              <a:t>to</a:t>
            </a:r>
            <a:r>
              <a:rPr lang="de-DE" sz="1200" dirty="0" smtClean="0">
                <a:solidFill>
                  <a:schemeClr val="bg1">
                    <a:lumMod val="50000"/>
                  </a:schemeClr>
                </a:solidFill>
              </a:rPr>
              <a:t> </a:t>
            </a:r>
            <a:r>
              <a:rPr lang="de-DE" sz="1200" dirty="0" err="1" smtClean="0">
                <a:solidFill>
                  <a:schemeClr val="bg1">
                    <a:lumMod val="50000"/>
                  </a:schemeClr>
                </a:solidFill>
              </a:rPr>
              <a:t>AndroidAPS</a:t>
            </a:r>
            <a:r>
              <a:rPr lang="de-DE" sz="1200" dirty="0" smtClean="0">
                <a:solidFill>
                  <a:schemeClr val="bg1">
                    <a:lumMod val="50000"/>
                  </a:schemeClr>
                </a:solidFill>
              </a:rPr>
              <a:t>) -</a:t>
            </a:r>
          </a:p>
          <a:p>
            <a:r>
              <a:rPr lang="de-DE" sz="1200" dirty="0" smtClean="0"/>
              <a:t>The „</a:t>
            </a:r>
            <a:r>
              <a:rPr lang="de-DE" sz="1200" dirty="0" err="1" smtClean="0"/>
              <a:t>Loop&amp;Learn</a:t>
            </a:r>
            <a:r>
              <a:rPr lang="de-DE" sz="1200" dirty="0" smtClean="0"/>
              <a:t>“ Facebook </a:t>
            </a:r>
            <a:r>
              <a:rPr lang="de-DE" sz="1200" dirty="0" err="1" smtClean="0"/>
              <a:t>site</a:t>
            </a:r>
            <a:r>
              <a:rPr lang="de-DE" sz="1200" dirty="0" smtClean="0"/>
              <a:t> </a:t>
            </a:r>
            <a:r>
              <a:rPr lang="de-DE" sz="1200" dirty="0" err="1" smtClean="0"/>
              <a:t>offers</a:t>
            </a:r>
            <a:r>
              <a:rPr lang="de-DE" sz="1200" dirty="0" smtClean="0"/>
              <a:t> </a:t>
            </a:r>
            <a:r>
              <a:rPr lang="de-DE" sz="1200" dirty="0" err="1" smtClean="0"/>
              <a:t>excellent</a:t>
            </a:r>
            <a:r>
              <a:rPr lang="de-DE" sz="1200" dirty="0" smtClean="0"/>
              <a:t> </a:t>
            </a:r>
            <a:r>
              <a:rPr lang="de-DE" sz="1200" dirty="0" err="1" smtClean="0"/>
              <a:t>guidance</a:t>
            </a:r>
            <a:r>
              <a:rPr lang="de-DE" sz="1200" dirty="0" smtClean="0"/>
              <a:t>, </a:t>
            </a:r>
            <a:r>
              <a:rPr lang="de-DE" sz="1200" dirty="0" err="1" smtClean="0"/>
              <a:t>mostly</a:t>
            </a:r>
            <a:r>
              <a:rPr lang="de-DE" sz="1200" dirty="0" smtClean="0"/>
              <a:t> </a:t>
            </a:r>
            <a:r>
              <a:rPr lang="de-DE" sz="1200" dirty="0" err="1" smtClean="0"/>
              <a:t>videos</a:t>
            </a:r>
            <a:r>
              <a:rPr lang="de-DE" sz="1200" dirty="0" smtClean="0"/>
              <a:t>, </a:t>
            </a:r>
            <a:r>
              <a:rPr lang="de-DE" sz="1200" dirty="0" err="1" smtClean="0"/>
              <a:t>for</a:t>
            </a:r>
            <a:r>
              <a:rPr lang="de-DE" sz="1200" dirty="0" smtClean="0"/>
              <a:t> all </a:t>
            </a:r>
            <a:r>
              <a:rPr lang="de-DE" sz="1200" dirty="0" err="1" smtClean="0"/>
              <a:t>aspects</a:t>
            </a:r>
            <a:r>
              <a:rPr lang="de-DE" sz="1200" dirty="0" smtClean="0"/>
              <a:t> </a:t>
            </a:r>
            <a:r>
              <a:rPr lang="de-DE" sz="1200" dirty="0" err="1" smtClean="0"/>
              <a:t>of</a:t>
            </a:r>
            <a:r>
              <a:rPr lang="de-DE" sz="1200" dirty="0" smtClean="0"/>
              <a:t> </a:t>
            </a:r>
            <a:r>
              <a:rPr lang="de-DE" sz="1200" dirty="0" err="1" smtClean="0"/>
              <a:t>meal</a:t>
            </a:r>
            <a:r>
              <a:rPr lang="de-DE" sz="1200" dirty="0" smtClean="0"/>
              <a:t> </a:t>
            </a:r>
            <a:r>
              <a:rPr lang="de-DE" sz="1200" dirty="0" err="1" smtClean="0"/>
              <a:t>management</a:t>
            </a:r>
            <a:r>
              <a:rPr lang="de-DE" sz="1200" dirty="0" smtClean="0"/>
              <a:t> </a:t>
            </a:r>
            <a:r>
              <a:rPr lang="de-DE" sz="1200" dirty="0" err="1" smtClean="0"/>
              <a:t>with</a:t>
            </a:r>
            <a:r>
              <a:rPr lang="de-DE" sz="1200" dirty="0" smtClean="0"/>
              <a:t> iOS Loop, </a:t>
            </a:r>
            <a:r>
              <a:rPr lang="de-DE" sz="1200" dirty="0" err="1" smtClean="0"/>
              <a:t>notably</a:t>
            </a:r>
            <a:r>
              <a:rPr lang="de-DE" sz="1200" dirty="0" smtClean="0"/>
              <a:t> „</a:t>
            </a:r>
            <a:r>
              <a:rPr lang="de-DE" sz="1200" dirty="0" err="1" smtClean="0"/>
              <a:t>Bolussing</a:t>
            </a:r>
            <a:r>
              <a:rPr lang="de-DE" sz="1200" dirty="0" smtClean="0"/>
              <a:t> </a:t>
            </a:r>
            <a:r>
              <a:rPr lang="de-DE" sz="1200" dirty="0" err="1" smtClean="0"/>
              <a:t>for</a:t>
            </a:r>
            <a:r>
              <a:rPr lang="de-DE" sz="1200" dirty="0" smtClean="0"/>
              <a:t> </a:t>
            </a:r>
            <a:r>
              <a:rPr lang="de-DE" sz="1200" dirty="0" err="1" smtClean="0"/>
              <a:t>Meals</a:t>
            </a:r>
            <a:r>
              <a:rPr lang="de-DE" sz="1200" dirty="0" smtClean="0"/>
              <a:t> I – III“ **).</a:t>
            </a:r>
          </a:p>
          <a:p>
            <a:r>
              <a:rPr lang="en-US" sz="1200" dirty="0" smtClean="0"/>
              <a:t>The answer to any question about loop’s dosing decisions is always about the predicted BG curve…it is NOT using your current BG and current IOB alone. You must retrain yourself to “think like a loop” and consider that loop actions are based on that prediction curve. So looking at current BG and </a:t>
            </a:r>
            <a:r>
              <a:rPr lang="en-US" sz="1200" dirty="0" err="1" smtClean="0"/>
              <a:t>iob</a:t>
            </a:r>
            <a:r>
              <a:rPr lang="en-US" sz="1200" dirty="0" smtClean="0"/>
              <a:t> alone won’t help you with loop’s decisions – Occasionally studying a couple of pages in the linked materials (and further references you will find there)  is highly recommended. </a:t>
            </a:r>
          </a:p>
          <a:p>
            <a:r>
              <a:rPr lang="en-US" sz="1200" dirty="0" smtClean="0"/>
              <a:t>(Still, no need to make an exact science out of it</a:t>
            </a:r>
            <a:r>
              <a:rPr lang="en-US" sz="1200" baseline="0" dirty="0" smtClean="0"/>
              <a:t>. If nothing else, </a:t>
            </a:r>
            <a:r>
              <a:rPr lang="en-US" sz="1200" dirty="0" smtClean="0"/>
              <a:t>the sheer number of</a:t>
            </a:r>
            <a:r>
              <a:rPr lang="en-US" sz="1200" baseline="0" dirty="0" smtClean="0"/>
              <a:t> </a:t>
            </a:r>
            <a:r>
              <a:rPr lang="en-US" sz="1200" dirty="0" smtClean="0"/>
              <a:t>influencing factors we struggle with - see very last slide (p.59) – should teach</a:t>
            </a:r>
            <a:r>
              <a:rPr lang="en-US" sz="1200" baseline="0" dirty="0" smtClean="0"/>
              <a:t> us,                that gradually increasing our understanding OVER THE YEARS, while facing occasional puzzles and setbacks “out of nowhere”, is what we must deal with , accept, and move on.)</a:t>
            </a:r>
            <a:r>
              <a:rPr lang="en-US" sz="1200" dirty="0" smtClean="0"/>
              <a:t> </a:t>
            </a:r>
            <a:endParaRPr lang="de-DE" sz="1200" dirty="0" smtClean="0"/>
          </a:p>
          <a:p>
            <a:r>
              <a:rPr lang="de-DE" sz="1200" dirty="0" smtClean="0"/>
              <a:t>--------------------</a:t>
            </a:r>
          </a:p>
          <a:p>
            <a:r>
              <a:rPr lang="de-DE" sz="1200" dirty="0" smtClean="0"/>
              <a:t>**) </a:t>
            </a:r>
            <a:r>
              <a:rPr lang="de-DE" sz="1200" dirty="0" err="1" smtClean="0"/>
              <a:t>It</a:t>
            </a:r>
            <a:r>
              <a:rPr lang="de-DE" sz="1200" dirty="0" smtClean="0"/>
              <a:t> </a:t>
            </a:r>
            <a:r>
              <a:rPr lang="de-DE" sz="1200" dirty="0" err="1" smtClean="0"/>
              <a:t>would</a:t>
            </a:r>
            <a:r>
              <a:rPr lang="de-DE" sz="1200" dirty="0" smtClean="0"/>
              <a:t> </a:t>
            </a:r>
            <a:r>
              <a:rPr lang="de-DE" sz="1200" dirty="0" err="1" smtClean="0"/>
              <a:t>be</a:t>
            </a:r>
            <a:r>
              <a:rPr lang="de-DE" sz="1200" dirty="0" smtClean="0"/>
              <a:t> </a:t>
            </a:r>
            <a:r>
              <a:rPr lang="de-DE" sz="1200" dirty="0" err="1" smtClean="0"/>
              <a:t>nice</a:t>
            </a:r>
            <a:r>
              <a:rPr lang="de-DE" sz="1200" dirty="0" smtClean="0"/>
              <a:t> </a:t>
            </a:r>
            <a:r>
              <a:rPr lang="de-DE" sz="1200" dirty="0" err="1" smtClean="0"/>
              <a:t>if</a:t>
            </a:r>
            <a:r>
              <a:rPr lang="de-DE" sz="1200" dirty="0" smtClean="0"/>
              <a:t> a </a:t>
            </a:r>
            <a:r>
              <a:rPr lang="de-DE" sz="1200" dirty="0" err="1" smtClean="0"/>
              <a:t>AndroidAPS</a:t>
            </a:r>
            <a:r>
              <a:rPr lang="de-DE" sz="1200" dirty="0" smtClean="0"/>
              <a:t> Hybrid </a:t>
            </a:r>
            <a:r>
              <a:rPr lang="de-DE" sz="1200" dirty="0" err="1" smtClean="0"/>
              <a:t>Closed</a:t>
            </a:r>
            <a:r>
              <a:rPr lang="de-DE" sz="1200" dirty="0" smtClean="0"/>
              <a:t> </a:t>
            </a:r>
            <a:r>
              <a:rPr lang="de-DE" sz="1200" dirty="0" err="1" smtClean="0"/>
              <a:t>Looper</a:t>
            </a:r>
            <a:r>
              <a:rPr lang="de-DE" sz="1200" dirty="0" smtClean="0"/>
              <a:t> </a:t>
            </a:r>
            <a:r>
              <a:rPr lang="de-DE" sz="1200" dirty="0" err="1" smtClean="0"/>
              <a:t>would</a:t>
            </a:r>
            <a:r>
              <a:rPr lang="de-DE" sz="1200" dirty="0" smtClean="0"/>
              <a:t> </a:t>
            </a:r>
            <a:r>
              <a:rPr lang="de-DE" sz="1200" dirty="0" err="1" smtClean="0"/>
              <a:t>compile</a:t>
            </a:r>
            <a:r>
              <a:rPr lang="de-DE" sz="1200" baseline="0" dirty="0" smtClean="0"/>
              <a:t> a </a:t>
            </a:r>
            <a:r>
              <a:rPr lang="de-DE" sz="1200" baseline="0" dirty="0" err="1" smtClean="0"/>
              <a:t>case</a:t>
            </a:r>
            <a:r>
              <a:rPr lang="de-DE" sz="1200" baseline="0" dirty="0" smtClean="0"/>
              <a:t> </a:t>
            </a:r>
            <a:r>
              <a:rPr lang="de-DE" sz="1200" baseline="0" dirty="0" err="1" smtClean="0"/>
              <a:t>study</a:t>
            </a:r>
            <a:r>
              <a:rPr lang="de-DE" sz="1200" baseline="0" dirty="0" smtClean="0"/>
              <a:t> </a:t>
            </a:r>
            <a:r>
              <a:rPr lang="de-DE" sz="1200" baseline="0" dirty="0" err="1" smtClean="0"/>
              <a:t>file</a:t>
            </a:r>
            <a:r>
              <a:rPr lang="de-DE" sz="1200" baseline="0" dirty="0" smtClean="0"/>
              <a:t> like </a:t>
            </a:r>
            <a:r>
              <a:rPr lang="de-DE" sz="1200" baseline="0" dirty="0" err="1" smtClean="0"/>
              <a:t>section</a:t>
            </a:r>
            <a:r>
              <a:rPr lang="de-DE" sz="1200" baseline="0" dirty="0" smtClean="0"/>
              <a:t> III. </a:t>
            </a:r>
            <a:r>
              <a:rPr lang="de-DE" sz="1200" baseline="0" dirty="0" err="1" smtClean="0"/>
              <a:t>from</a:t>
            </a:r>
            <a:r>
              <a:rPr lang="de-DE" sz="1200" baseline="0" dirty="0" smtClean="0"/>
              <a:t> </a:t>
            </a:r>
            <a:r>
              <a:rPr lang="de-DE" sz="1200" baseline="0" dirty="0" err="1" smtClean="0"/>
              <a:t>Loop&amp;Leran</a:t>
            </a:r>
            <a:r>
              <a:rPr lang="de-DE" sz="1200" baseline="0" dirty="0" smtClean="0"/>
              <a:t> </a:t>
            </a:r>
            <a:r>
              <a:rPr lang="de-DE" sz="1200" baseline="0" dirty="0" err="1" smtClean="0"/>
              <a:t>here</a:t>
            </a:r>
            <a:r>
              <a:rPr lang="de-DE" sz="1200" baseline="0" dirty="0" smtClean="0"/>
              <a:t>.</a:t>
            </a:r>
          </a:p>
          <a:p>
            <a:r>
              <a:rPr lang="de-DE" sz="1200" baseline="0" dirty="0" err="1" smtClean="0"/>
              <a:t>Some</a:t>
            </a:r>
            <a:r>
              <a:rPr lang="de-DE" sz="1200" baseline="0" dirty="0" smtClean="0"/>
              <a:t> </a:t>
            </a:r>
            <a:r>
              <a:rPr lang="de-DE" sz="1200" baseline="0" dirty="0" err="1" smtClean="0"/>
              <a:t>available</a:t>
            </a:r>
            <a:r>
              <a:rPr lang="de-DE" sz="1200" baseline="0" dirty="0" smtClean="0"/>
              <a:t> material </a:t>
            </a:r>
            <a:r>
              <a:rPr lang="de-DE" sz="1200" baseline="0" dirty="0" err="1" smtClean="0"/>
              <a:t>from</a:t>
            </a:r>
            <a:r>
              <a:rPr lang="de-DE" sz="1200" baseline="0" dirty="0" smtClean="0"/>
              <a:t> </a:t>
            </a:r>
            <a:r>
              <a:rPr lang="de-DE" sz="1200" baseline="0" dirty="0" err="1" smtClean="0"/>
              <a:t>Meal</a:t>
            </a:r>
            <a:r>
              <a:rPr lang="de-DE" sz="1200" baseline="0" dirty="0" smtClean="0"/>
              <a:t> Management I. und II. in </a:t>
            </a:r>
            <a:r>
              <a:rPr lang="de-DE" sz="1200" baseline="0" dirty="0" err="1" smtClean="0"/>
              <a:t>AndroidAPS</a:t>
            </a:r>
            <a:r>
              <a:rPr lang="de-DE" sz="1200" baseline="0" dirty="0" smtClean="0"/>
              <a:t> Users / Files </a:t>
            </a:r>
            <a:r>
              <a:rPr lang="de-DE" sz="1200" baseline="0" dirty="0" err="1" smtClean="0"/>
              <a:t>could</a:t>
            </a:r>
            <a:r>
              <a:rPr lang="de-DE" sz="1200" baseline="0" dirty="0" smtClean="0"/>
              <a:t> </a:t>
            </a:r>
            <a:r>
              <a:rPr lang="de-DE" sz="1200" baseline="0" dirty="0" err="1" smtClean="0"/>
              <a:t>be</a:t>
            </a:r>
            <a:r>
              <a:rPr lang="de-DE" sz="1200" baseline="0" dirty="0" smtClean="0"/>
              <a:t> </a:t>
            </a:r>
            <a:r>
              <a:rPr lang="de-DE" sz="1200" baseline="0" dirty="0" err="1" smtClean="0"/>
              <a:t>extracted</a:t>
            </a:r>
            <a:r>
              <a:rPr lang="de-DE" sz="1200" baseline="0" dirty="0" smtClean="0"/>
              <a:t> </a:t>
            </a:r>
            <a:r>
              <a:rPr lang="de-DE" sz="1200" baseline="0" dirty="0" err="1" smtClean="0"/>
              <a:t>for</a:t>
            </a:r>
            <a:r>
              <a:rPr lang="de-DE" sz="1200" baseline="0" dirty="0" smtClean="0"/>
              <a:t> </a:t>
            </a:r>
            <a:r>
              <a:rPr lang="de-DE" sz="1200" baseline="0" dirty="0" err="1" smtClean="0"/>
              <a:t>that</a:t>
            </a:r>
            <a:r>
              <a:rPr lang="de-DE" sz="1200" baseline="0" dirty="0" smtClean="0"/>
              <a:t>, but </a:t>
            </a:r>
            <a:r>
              <a:rPr lang="de-DE" sz="1200" baseline="0" dirty="0" err="1" smtClean="0"/>
              <a:t>more</a:t>
            </a:r>
            <a:r>
              <a:rPr lang="de-DE" sz="1200" baseline="0" dirty="0" smtClean="0"/>
              <a:t> and </a:t>
            </a:r>
            <a:r>
              <a:rPr lang="de-DE" sz="1200" baseline="0" dirty="0" err="1" smtClean="0"/>
              <a:t>newer</a:t>
            </a:r>
            <a:r>
              <a:rPr lang="de-DE" sz="1200" baseline="0" dirty="0" smtClean="0"/>
              <a:t> </a:t>
            </a:r>
            <a:r>
              <a:rPr lang="de-DE" sz="1200" baseline="0" dirty="0" err="1" smtClean="0"/>
              <a:t>examples</a:t>
            </a:r>
            <a:r>
              <a:rPr lang="de-DE" sz="1200" baseline="0" dirty="0" smtClean="0"/>
              <a:t> </a:t>
            </a:r>
            <a:r>
              <a:rPr lang="de-DE" sz="1200" baseline="0" dirty="0" err="1" smtClean="0"/>
              <a:t>should</a:t>
            </a:r>
            <a:r>
              <a:rPr lang="de-DE" sz="1200" baseline="0" dirty="0" smtClean="0"/>
              <a:t> </a:t>
            </a:r>
            <a:r>
              <a:rPr lang="de-DE" sz="1200" baseline="0" dirty="0" err="1" smtClean="0"/>
              <a:t>be</a:t>
            </a:r>
            <a:r>
              <a:rPr lang="de-DE" sz="1200" baseline="0" dirty="0" smtClean="0"/>
              <a:t> </a:t>
            </a:r>
            <a:r>
              <a:rPr lang="de-DE" sz="1200" baseline="0" dirty="0" err="1" smtClean="0"/>
              <a:t>added</a:t>
            </a:r>
            <a:r>
              <a:rPr lang="de-DE" sz="1200" baseline="0" dirty="0" smtClean="0"/>
              <a:t>.</a:t>
            </a:r>
          </a:p>
          <a:p>
            <a:r>
              <a:rPr lang="de-DE" sz="1200" i="1" baseline="0" dirty="0" smtClean="0"/>
              <a:t>(The </a:t>
            </a:r>
            <a:r>
              <a:rPr lang="de-DE" sz="1200" i="1" baseline="0" dirty="0" err="1" smtClean="0"/>
              <a:t>author</a:t>
            </a:r>
            <a:r>
              <a:rPr lang="de-DE" sz="1200" i="1" baseline="0" dirty="0" smtClean="0"/>
              <a:t> </a:t>
            </a:r>
            <a:r>
              <a:rPr lang="de-DE" sz="1200" i="1" baseline="0" dirty="0" err="1" smtClean="0"/>
              <a:t>of</a:t>
            </a:r>
            <a:r>
              <a:rPr lang="de-DE" sz="1200" i="1" baseline="0" dirty="0" smtClean="0"/>
              <a:t> </a:t>
            </a:r>
            <a:r>
              <a:rPr lang="de-DE" sz="1200" i="1" baseline="0" dirty="0" err="1" smtClean="0"/>
              <a:t>this</a:t>
            </a:r>
            <a:r>
              <a:rPr lang="de-DE" sz="1200" i="1" baseline="0" dirty="0" smtClean="0"/>
              <a:t> </a:t>
            </a:r>
            <a:r>
              <a:rPr lang="de-DE" sz="1200" i="1" baseline="0" dirty="0" err="1" smtClean="0"/>
              <a:t>slide</a:t>
            </a:r>
            <a:r>
              <a:rPr lang="de-DE" sz="1200" i="1" baseline="0" dirty="0" smtClean="0"/>
              <a:t> </a:t>
            </a:r>
            <a:r>
              <a:rPr lang="de-DE" sz="1200" i="1" baseline="0" dirty="0" err="1" smtClean="0"/>
              <a:t>set</a:t>
            </a:r>
            <a:r>
              <a:rPr lang="de-DE" sz="1200" i="1" baseline="0" dirty="0" smtClean="0"/>
              <a:t> </a:t>
            </a:r>
            <a:r>
              <a:rPr lang="de-DE" sz="1200" i="1" baseline="0" dirty="0" err="1" smtClean="0"/>
              <a:t>moved</a:t>
            </a:r>
            <a:r>
              <a:rPr lang="de-DE" sz="1200" i="1" baseline="0" dirty="0" smtClean="0"/>
              <a:t> on </a:t>
            </a:r>
            <a:r>
              <a:rPr lang="de-DE" sz="1200" i="1" baseline="0" dirty="0" err="1" smtClean="0"/>
              <a:t>to</a:t>
            </a:r>
            <a:r>
              <a:rPr lang="de-DE" sz="1200" i="1" baseline="0" dirty="0" smtClean="0"/>
              <a:t> </a:t>
            </a:r>
            <a:r>
              <a:rPr lang="de-DE" sz="1200" i="1" baseline="0" dirty="0" err="1" smtClean="0"/>
              <a:t>full</a:t>
            </a:r>
            <a:r>
              <a:rPr lang="de-DE" sz="1200" i="1" baseline="0" dirty="0" smtClean="0"/>
              <a:t> </a:t>
            </a:r>
            <a:r>
              <a:rPr lang="de-DE" sz="1200" i="1" baseline="0" dirty="0" err="1" smtClean="0"/>
              <a:t>looping</a:t>
            </a:r>
            <a:r>
              <a:rPr lang="de-DE" sz="1200" i="1" baseline="0" dirty="0" smtClean="0"/>
              <a:t>, </a:t>
            </a:r>
            <a:r>
              <a:rPr lang="de-DE" sz="1200" i="1" baseline="0" dirty="0" err="1" smtClean="0"/>
              <a:t>wants</a:t>
            </a:r>
            <a:r>
              <a:rPr lang="de-DE" sz="1200" i="1" baseline="0" dirty="0" smtClean="0"/>
              <a:t> </a:t>
            </a:r>
            <a:r>
              <a:rPr lang="de-DE" sz="1200" i="1" baseline="0" dirty="0" err="1" smtClean="0"/>
              <a:t>to</a:t>
            </a:r>
            <a:r>
              <a:rPr lang="de-DE" sz="1200" i="1" baseline="0" dirty="0" smtClean="0"/>
              <a:t> </a:t>
            </a:r>
            <a:r>
              <a:rPr lang="de-DE" sz="1200" i="1" baseline="0" dirty="0" err="1" smtClean="0"/>
              <a:t>focus</a:t>
            </a:r>
            <a:r>
              <a:rPr lang="de-DE" sz="1200" i="1" baseline="0" dirty="0" smtClean="0"/>
              <a:t> on </a:t>
            </a:r>
            <a:r>
              <a:rPr lang="de-DE" sz="1200" i="1" baseline="0" dirty="0" err="1" smtClean="0"/>
              <a:t>that</a:t>
            </a:r>
            <a:r>
              <a:rPr lang="de-DE" sz="1200" i="1" baseline="0" dirty="0" smtClean="0"/>
              <a:t> </a:t>
            </a:r>
            <a:r>
              <a:rPr lang="de-DE" sz="1200" i="1" baseline="0" dirty="0" err="1" smtClean="0"/>
              <a:t>topic</a:t>
            </a:r>
            <a:r>
              <a:rPr lang="de-DE" sz="1200" i="1" baseline="0" dirty="0" smtClean="0"/>
              <a:t> </a:t>
            </a:r>
            <a:r>
              <a:rPr lang="de-DE" sz="1200" i="1" baseline="0" dirty="0" err="1" smtClean="0"/>
              <a:t>from</a:t>
            </a:r>
            <a:r>
              <a:rPr lang="de-DE" sz="1200" i="1" baseline="0" dirty="0" smtClean="0"/>
              <a:t> </a:t>
            </a:r>
            <a:r>
              <a:rPr lang="de-DE" sz="1200" i="1" baseline="0" dirty="0" err="1" smtClean="0"/>
              <a:t>now</a:t>
            </a:r>
            <a:r>
              <a:rPr lang="de-DE" sz="1200" i="1" baseline="0" dirty="0" smtClean="0"/>
              <a:t> on,  and also </a:t>
            </a:r>
            <a:r>
              <a:rPr lang="de-DE" sz="1200" i="1" baseline="0" dirty="0" err="1" smtClean="0"/>
              <a:t>simply</a:t>
            </a:r>
            <a:r>
              <a:rPr lang="de-DE" sz="1200" i="1" baseline="0" dirty="0" smtClean="0"/>
              <a:t> </a:t>
            </a:r>
            <a:r>
              <a:rPr lang="de-DE" sz="1200" i="1" baseline="0" dirty="0" err="1" smtClean="0"/>
              <a:t>cannot</a:t>
            </a:r>
            <a:r>
              <a:rPr lang="de-DE" sz="1200" i="1" baseline="0" dirty="0" smtClean="0"/>
              <a:t> </a:t>
            </a:r>
            <a:r>
              <a:rPr lang="de-DE" sz="1200" i="1" baseline="0" dirty="0" err="1" smtClean="0"/>
              <a:t>come</a:t>
            </a:r>
            <a:r>
              <a:rPr lang="de-DE" sz="1200" i="1" baseline="0" dirty="0" smtClean="0"/>
              <a:t> </a:t>
            </a:r>
            <a:r>
              <a:rPr lang="de-DE" sz="1200" i="1" baseline="0" dirty="0" err="1" smtClean="0"/>
              <a:t>up</a:t>
            </a:r>
            <a:r>
              <a:rPr lang="de-DE" sz="1200" i="1" baseline="0" dirty="0" smtClean="0"/>
              <a:t> </a:t>
            </a:r>
            <a:r>
              <a:rPr lang="de-DE" sz="1200" i="1" baseline="0" dirty="0" err="1" smtClean="0"/>
              <a:t>with</a:t>
            </a:r>
            <a:r>
              <a:rPr lang="de-DE" sz="1200" i="1" baseline="0" dirty="0" smtClean="0"/>
              <a:t> </a:t>
            </a:r>
            <a:r>
              <a:rPr lang="de-DE" sz="1200" i="1" baseline="0" dirty="0" err="1" smtClean="0"/>
              <a:t>new</a:t>
            </a:r>
            <a:r>
              <a:rPr lang="de-DE" sz="1200" i="1" baseline="0" dirty="0" smtClean="0"/>
              <a:t> material </a:t>
            </a:r>
            <a:r>
              <a:rPr lang="de-DE" sz="1200" i="1" baseline="0" dirty="0" err="1" smtClean="0"/>
              <a:t>for</a:t>
            </a:r>
            <a:r>
              <a:rPr lang="de-DE" sz="1200" i="1" baseline="0" dirty="0" smtClean="0"/>
              <a:t> </a:t>
            </a:r>
            <a:r>
              <a:rPr lang="de-DE" sz="1200" i="1" baseline="0" dirty="0" err="1" smtClean="0"/>
              <a:t>meals</a:t>
            </a:r>
            <a:r>
              <a:rPr lang="de-DE" sz="1200" i="1" baseline="0" dirty="0" smtClean="0"/>
              <a:t> in hybrid </a:t>
            </a:r>
            <a:r>
              <a:rPr lang="de-DE" sz="1200" i="1" baseline="0" dirty="0" err="1" smtClean="0"/>
              <a:t>closed</a:t>
            </a:r>
            <a:r>
              <a:rPr lang="de-DE" sz="1200" i="1" baseline="0" dirty="0" smtClean="0"/>
              <a:t> </a:t>
            </a:r>
            <a:r>
              <a:rPr lang="de-DE" sz="1200" i="1" baseline="0" dirty="0" err="1" smtClean="0"/>
              <a:t>loop</a:t>
            </a:r>
            <a:r>
              <a:rPr lang="de-DE" sz="1200" i="1" baseline="0" dirty="0" smtClean="0"/>
              <a:t>).</a:t>
            </a:r>
            <a:endParaRPr lang="de-DE" sz="1200" i="1" dirty="0" smtClean="0"/>
          </a:p>
          <a:p>
            <a:endParaRPr lang="en-US" sz="1200" i="1" dirty="0" smtClean="0">
              <a:effectLst/>
            </a:endParaRPr>
          </a:p>
          <a:p>
            <a:endParaRPr lang="de-DE" sz="1200" dirty="0"/>
          </a:p>
        </p:txBody>
      </p:sp>
      <p:sp>
        <p:nvSpPr>
          <p:cNvPr id="4" name="Foliennummernplatzhalter 3"/>
          <p:cNvSpPr>
            <a:spLocks noGrp="1"/>
          </p:cNvSpPr>
          <p:nvPr>
            <p:ph type="sldNum" sz="quarter" idx="10"/>
          </p:nvPr>
        </p:nvSpPr>
        <p:spPr/>
        <p:txBody>
          <a:bodyPr/>
          <a:lstStyle/>
          <a:p>
            <a:fld id="{170FF799-14E3-487A-9755-B4D298262597}" type="slidenum">
              <a:rPr lang="de-DE" smtClean="0"/>
              <a:t>33</a:t>
            </a:fld>
            <a:endParaRPr lang="de-DE"/>
          </a:p>
        </p:txBody>
      </p:sp>
    </p:spTree>
    <p:extLst>
      <p:ext uri="{BB962C8B-B14F-4D97-AF65-F5344CB8AC3E}">
        <p14:creationId xmlns:p14="http://schemas.microsoft.com/office/powerpoint/2010/main" val="2435531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38150" y="4823034"/>
            <a:ext cx="6013450" cy="3946118"/>
          </a:xfrm>
        </p:spPr>
        <p:txBody>
          <a:bodyPr/>
          <a:lstStyle/>
          <a:p>
            <a:pPr eaLnBrk="0" fontAlgn="base" hangingPunct="0">
              <a:spcBef>
                <a:spcPct val="0"/>
              </a:spcBef>
              <a:spcAft>
                <a:spcPct val="0"/>
              </a:spcAft>
            </a:pPr>
            <a:r>
              <a:rPr lang="de-DE" altLang="de-DE" sz="1200" dirty="0" smtClean="0">
                <a:latin typeface="+mn-lt"/>
              </a:rPr>
              <a:t>A post-</a:t>
            </a:r>
            <a:r>
              <a:rPr lang="de-DE" altLang="de-DE" sz="1200" dirty="0" err="1" smtClean="0">
                <a:latin typeface="+mn-lt"/>
              </a:rPr>
              <a:t>prandial</a:t>
            </a:r>
            <a:r>
              <a:rPr lang="de-DE" altLang="de-DE" sz="1200" dirty="0" smtClean="0">
                <a:solidFill>
                  <a:srgbClr val="FF0000"/>
                </a:solidFill>
                <a:latin typeface="+mn-lt"/>
              </a:rPr>
              <a:t> </a:t>
            </a:r>
            <a:r>
              <a:rPr lang="de-DE" altLang="de-DE" sz="1200" b="1" dirty="0" err="1" smtClean="0">
                <a:solidFill>
                  <a:srgbClr val="0070C0"/>
                </a:solidFill>
                <a:latin typeface="+mn-lt"/>
              </a:rPr>
              <a:t>glucose</a:t>
            </a:r>
            <a:r>
              <a:rPr lang="de-DE" altLang="de-DE" sz="1200" b="1" dirty="0" smtClean="0">
                <a:solidFill>
                  <a:srgbClr val="0070C0"/>
                </a:solidFill>
                <a:latin typeface="+mn-lt"/>
              </a:rPr>
              <a:t> </a:t>
            </a:r>
            <a:r>
              <a:rPr lang="de-DE" altLang="de-DE" sz="1200" b="1" dirty="0" err="1" smtClean="0">
                <a:solidFill>
                  <a:srgbClr val="0070C0"/>
                </a:solidFill>
                <a:latin typeface="+mn-lt"/>
              </a:rPr>
              <a:t>rise</a:t>
            </a:r>
            <a:r>
              <a:rPr lang="de-DE" altLang="de-DE" sz="1200" dirty="0" smtClean="0">
                <a:solidFill>
                  <a:srgbClr val="FF0000"/>
                </a:solidFill>
                <a:latin typeface="+mn-lt"/>
              </a:rPr>
              <a:t> </a:t>
            </a:r>
            <a:r>
              <a:rPr lang="de-DE" altLang="de-DE" sz="1200" dirty="0" err="1" smtClean="0">
                <a:latin typeface="+mn-lt"/>
              </a:rPr>
              <a:t>can</a:t>
            </a:r>
            <a:r>
              <a:rPr lang="de-DE" altLang="de-DE" sz="1200" dirty="0" smtClean="0">
                <a:latin typeface="+mn-lt"/>
              </a:rPr>
              <a:t> </a:t>
            </a:r>
            <a:r>
              <a:rPr lang="de-DE" altLang="de-DE" sz="1200" dirty="0" err="1" smtClean="0">
                <a:latin typeface="+mn-lt"/>
              </a:rPr>
              <a:t>lead</a:t>
            </a:r>
            <a:r>
              <a:rPr lang="de-DE" altLang="de-DE" sz="1200" dirty="0" smtClean="0">
                <a:latin typeface="+mn-lt"/>
              </a:rPr>
              <a:t> </a:t>
            </a:r>
            <a:r>
              <a:rPr lang="de-DE" altLang="de-DE" sz="1200" dirty="0" err="1" smtClean="0">
                <a:latin typeface="+mn-lt"/>
              </a:rPr>
              <a:t>to</a:t>
            </a:r>
            <a:r>
              <a:rPr lang="de-DE" altLang="de-DE" sz="1200" dirty="0" smtClean="0">
                <a:latin typeface="+mn-lt"/>
              </a:rPr>
              <a:t> </a:t>
            </a:r>
            <a:r>
              <a:rPr lang="de-DE" altLang="de-DE" sz="1200" b="1" dirty="0" err="1" smtClean="0">
                <a:solidFill>
                  <a:srgbClr val="0070C0"/>
                </a:solidFill>
                <a:latin typeface="+mn-lt"/>
              </a:rPr>
              <a:t>insulin</a:t>
            </a:r>
            <a:r>
              <a:rPr lang="de-DE" altLang="de-DE" sz="1200" b="1" dirty="0" smtClean="0">
                <a:solidFill>
                  <a:srgbClr val="0070C0"/>
                </a:solidFill>
                <a:latin typeface="+mn-lt"/>
              </a:rPr>
              <a:t> </a:t>
            </a:r>
            <a:r>
              <a:rPr lang="de-DE" altLang="de-DE" sz="1200" b="1" dirty="0" err="1" smtClean="0">
                <a:solidFill>
                  <a:srgbClr val="0070C0"/>
                </a:solidFill>
                <a:latin typeface="+mn-lt"/>
              </a:rPr>
              <a:t>resistance</a:t>
            </a:r>
            <a:r>
              <a:rPr lang="de-DE" altLang="de-DE" sz="1200" dirty="0" smtClean="0">
                <a:latin typeface="+mn-lt"/>
              </a:rPr>
              <a:t> </a:t>
            </a:r>
            <a:r>
              <a:rPr lang="de-DE" altLang="de-DE" sz="1200" dirty="0" smtClean="0">
                <a:solidFill>
                  <a:schemeClr val="bg1">
                    <a:lumMod val="50000"/>
                  </a:schemeClr>
                </a:solidFill>
                <a:latin typeface="+mn-lt"/>
              </a:rPr>
              <a:t>(</a:t>
            </a:r>
            <a:r>
              <a:rPr lang="de-DE" altLang="de-DE" sz="1200" dirty="0" err="1" smtClean="0">
                <a:solidFill>
                  <a:schemeClr val="bg1">
                    <a:lumMod val="50000"/>
                  </a:schemeClr>
                </a:solidFill>
                <a:latin typeface="+mn-lt"/>
              </a:rPr>
              <a:t>elevated</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insulin</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need</a:t>
            </a:r>
            <a:r>
              <a:rPr lang="de-DE" altLang="de-DE" sz="1200" dirty="0" smtClean="0">
                <a:solidFill>
                  <a:schemeClr val="bg1">
                    <a:lumMod val="50000"/>
                  </a:schemeClr>
                </a:solidFill>
                <a:latin typeface="+mn-lt"/>
              </a:rPr>
              <a:t>). This</a:t>
            </a:r>
            <a:r>
              <a:rPr lang="de-DE" altLang="de-DE" sz="1200" baseline="0" dirty="0" smtClean="0">
                <a:solidFill>
                  <a:schemeClr val="bg1">
                    <a:lumMod val="50000"/>
                  </a:schemeClr>
                </a:solidFill>
                <a:latin typeface="+mn-lt"/>
              </a:rPr>
              <a:t> </a:t>
            </a:r>
            <a:r>
              <a:rPr lang="de-DE" altLang="de-DE" sz="1200" baseline="0" dirty="0" err="1" smtClean="0">
                <a:solidFill>
                  <a:schemeClr val="bg1">
                    <a:lumMod val="50000"/>
                  </a:schemeClr>
                </a:solidFill>
                <a:latin typeface="+mn-lt"/>
              </a:rPr>
              <a:t>often</a:t>
            </a:r>
            <a:r>
              <a:rPr lang="de-DE" altLang="de-DE" sz="1200" baseline="0" dirty="0" smtClean="0">
                <a:solidFill>
                  <a:schemeClr val="bg1">
                    <a:lumMod val="50000"/>
                  </a:schemeClr>
                </a:solidFill>
                <a:latin typeface="+mn-lt"/>
              </a:rPr>
              <a:t> </a:t>
            </a:r>
            <a:r>
              <a:rPr lang="de-DE" altLang="de-DE" sz="1200" baseline="0" dirty="0" err="1" smtClean="0">
                <a:solidFill>
                  <a:schemeClr val="bg1">
                    <a:lumMod val="50000"/>
                  </a:schemeClr>
                </a:solidFill>
                <a:latin typeface="+mn-lt"/>
              </a:rPr>
              <a:t>happens</a:t>
            </a:r>
            <a:r>
              <a:rPr lang="de-DE" altLang="de-DE" sz="1200" baseline="0" dirty="0" smtClean="0">
                <a:solidFill>
                  <a:schemeClr val="bg1">
                    <a:lumMod val="50000"/>
                  </a:schemeClr>
                </a:solidFill>
                <a:latin typeface="+mn-lt"/>
              </a:rPr>
              <a:t> after </a:t>
            </a:r>
            <a:r>
              <a:rPr lang="de-DE" altLang="de-DE" sz="1200" baseline="0" dirty="0" err="1" smtClean="0">
                <a:solidFill>
                  <a:schemeClr val="bg1">
                    <a:lumMod val="50000"/>
                  </a:schemeClr>
                </a:solidFill>
                <a:latin typeface="+mn-lt"/>
              </a:rPr>
              <a:t>fatty</a:t>
            </a:r>
            <a:r>
              <a:rPr lang="de-DE" altLang="de-DE" sz="1200" baseline="0" dirty="0" smtClean="0">
                <a:solidFill>
                  <a:schemeClr val="bg1">
                    <a:lumMod val="50000"/>
                  </a:schemeClr>
                </a:solidFill>
                <a:latin typeface="+mn-lt"/>
              </a:rPr>
              <a:t> </a:t>
            </a:r>
            <a:r>
              <a:rPr lang="de-DE" altLang="de-DE" sz="1200" baseline="0" dirty="0" err="1" smtClean="0">
                <a:solidFill>
                  <a:schemeClr val="bg1">
                    <a:lumMod val="50000"/>
                  </a:schemeClr>
                </a:solidFill>
                <a:latin typeface="+mn-lt"/>
              </a:rPr>
              <a:t>meals</a:t>
            </a:r>
            <a:r>
              <a:rPr lang="de-DE" altLang="de-DE" sz="1200" baseline="0" dirty="0" smtClean="0">
                <a:solidFill>
                  <a:schemeClr val="bg1">
                    <a:lumMod val="50000"/>
                  </a:schemeClr>
                </a:solidFill>
                <a:latin typeface="+mn-lt"/>
              </a:rPr>
              <a:t>, and </a:t>
            </a:r>
            <a:r>
              <a:rPr lang="de-DE" altLang="de-DE" sz="1200" baseline="0" dirty="0" err="1" smtClean="0">
                <a:solidFill>
                  <a:schemeClr val="bg1">
                    <a:lumMod val="50000"/>
                  </a:schemeClr>
                </a:solidFill>
                <a:latin typeface="+mn-lt"/>
              </a:rPr>
              <a:t>mechanisms</a:t>
            </a:r>
            <a:r>
              <a:rPr lang="de-DE" altLang="de-DE" sz="1200" baseline="0" dirty="0" smtClean="0">
                <a:solidFill>
                  <a:schemeClr val="bg1">
                    <a:lumMod val="50000"/>
                  </a:schemeClr>
                </a:solidFill>
                <a:latin typeface="+mn-lt"/>
              </a:rPr>
              <a:t> </a:t>
            </a:r>
            <a:r>
              <a:rPr lang="de-DE" altLang="de-DE" sz="1200" baseline="0" dirty="0" err="1" smtClean="0">
                <a:solidFill>
                  <a:schemeClr val="bg1">
                    <a:lumMod val="50000"/>
                  </a:schemeClr>
                </a:solidFill>
                <a:latin typeface="+mn-lt"/>
              </a:rPr>
              <a:t>behind</a:t>
            </a:r>
            <a:r>
              <a:rPr lang="de-DE" altLang="de-DE" sz="1200" baseline="0" dirty="0" smtClean="0">
                <a:solidFill>
                  <a:schemeClr val="bg1">
                    <a:lumMod val="50000"/>
                  </a:schemeClr>
                </a:solidFill>
                <a:latin typeface="+mn-lt"/>
              </a:rPr>
              <a:t> </a:t>
            </a:r>
            <a:r>
              <a:rPr lang="de-DE" altLang="de-DE" sz="1200" baseline="0" dirty="0" err="1" smtClean="0">
                <a:solidFill>
                  <a:schemeClr val="bg1">
                    <a:lumMod val="50000"/>
                  </a:schemeClr>
                </a:solidFill>
                <a:latin typeface="+mn-lt"/>
              </a:rPr>
              <a:t>it</a:t>
            </a:r>
            <a:r>
              <a:rPr lang="de-DE" altLang="de-DE" sz="1200" baseline="0" dirty="0" smtClean="0">
                <a:solidFill>
                  <a:schemeClr val="bg1">
                    <a:lumMod val="50000"/>
                  </a:schemeClr>
                </a:solidFill>
                <a:latin typeface="+mn-lt"/>
              </a:rPr>
              <a:t> </a:t>
            </a:r>
            <a:r>
              <a:rPr lang="de-DE" altLang="de-DE" sz="1200" baseline="0" dirty="0" err="1" smtClean="0">
                <a:solidFill>
                  <a:schemeClr val="bg1">
                    <a:lumMod val="50000"/>
                  </a:schemeClr>
                </a:solidFill>
                <a:latin typeface="+mn-lt"/>
              </a:rPr>
              <a:t>seem</a:t>
            </a:r>
            <a:r>
              <a:rPr lang="de-DE" altLang="de-DE" sz="1200" baseline="0" dirty="0" smtClean="0">
                <a:solidFill>
                  <a:schemeClr val="bg1">
                    <a:lumMod val="50000"/>
                  </a:schemeClr>
                </a:solidFill>
                <a:latin typeface="+mn-lt"/>
              </a:rPr>
              <a:t> </a:t>
            </a:r>
            <a:r>
              <a:rPr lang="de-DE" altLang="de-DE" sz="1200" baseline="0" dirty="0" err="1" smtClean="0">
                <a:solidFill>
                  <a:schemeClr val="bg1">
                    <a:lumMod val="50000"/>
                  </a:schemeClr>
                </a:solidFill>
                <a:latin typeface="+mn-lt"/>
              </a:rPr>
              <a:t>to</a:t>
            </a:r>
            <a:r>
              <a:rPr lang="de-DE" altLang="de-DE" sz="1200" baseline="0" dirty="0" smtClean="0">
                <a:solidFill>
                  <a:schemeClr val="bg1">
                    <a:lumMod val="50000"/>
                  </a:schemeClr>
                </a:solidFill>
                <a:latin typeface="+mn-lt"/>
              </a:rPr>
              <a:t> </a:t>
            </a:r>
            <a:r>
              <a:rPr lang="de-DE" altLang="de-DE" sz="1200" baseline="0" dirty="0" err="1" smtClean="0">
                <a:solidFill>
                  <a:schemeClr val="bg1">
                    <a:lumMod val="50000"/>
                  </a:schemeClr>
                </a:solidFill>
                <a:latin typeface="+mn-lt"/>
              </a:rPr>
              <a:t>be</a:t>
            </a:r>
            <a:r>
              <a:rPr lang="de-DE" altLang="de-DE" sz="1200" baseline="0" dirty="0" smtClean="0">
                <a:solidFill>
                  <a:schemeClr val="bg1">
                    <a:lumMod val="50000"/>
                  </a:schemeClr>
                </a:solidFill>
                <a:latin typeface="+mn-lt"/>
              </a:rPr>
              <a:t> </a:t>
            </a:r>
            <a:r>
              <a:rPr lang="de-DE" altLang="de-DE" sz="1200" baseline="0" dirty="0" err="1" smtClean="0">
                <a:solidFill>
                  <a:schemeClr val="bg1">
                    <a:lumMod val="50000"/>
                  </a:schemeClr>
                </a:solidFill>
                <a:latin typeface="+mn-lt"/>
              </a:rPr>
              <a:t>the</a:t>
            </a:r>
            <a:r>
              <a:rPr lang="de-DE" altLang="de-DE" sz="1200" baseline="0" dirty="0" smtClean="0">
                <a:solidFill>
                  <a:schemeClr val="bg1">
                    <a:lumMod val="50000"/>
                  </a:schemeClr>
                </a:solidFill>
                <a:latin typeface="+mn-lt"/>
              </a:rPr>
              <a:t> </a:t>
            </a:r>
            <a:r>
              <a:rPr lang="de-DE" altLang="de-DE" sz="1200" baseline="0" dirty="0" err="1" smtClean="0">
                <a:solidFill>
                  <a:schemeClr val="bg1">
                    <a:lumMod val="50000"/>
                  </a:schemeClr>
                </a:solidFill>
                <a:latin typeface="+mn-lt"/>
              </a:rPr>
              <a:t>following</a:t>
            </a:r>
            <a:r>
              <a:rPr lang="de-DE" altLang="de-DE" sz="1200" baseline="0" dirty="0" smtClean="0">
                <a:solidFill>
                  <a:schemeClr val="bg1">
                    <a:lumMod val="50000"/>
                  </a:schemeClr>
                </a:solidFill>
                <a:latin typeface="+mn-lt"/>
              </a:rPr>
              <a:t>:</a:t>
            </a:r>
            <a:endParaRPr lang="de-DE" altLang="de-DE" sz="1200" dirty="0" smtClean="0">
              <a:solidFill>
                <a:schemeClr val="bg1">
                  <a:lumMod val="50000"/>
                </a:schemeClr>
              </a:solidFill>
              <a:latin typeface="+mn-lt"/>
            </a:endParaRPr>
          </a:p>
          <a:p>
            <a:pPr eaLnBrk="0" fontAlgn="base" hangingPunct="0">
              <a:spcBef>
                <a:spcPct val="0"/>
              </a:spcBef>
              <a:spcAft>
                <a:spcPct val="0"/>
              </a:spcAft>
            </a:pPr>
            <a:r>
              <a:rPr lang="de-DE" altLang="de-DE" sz="1200" u="sng" dirty="0" smtClean="0">
                <a:latin typeface="+mn-lt"/>
              </a:rPr>
              <a:t>Stage 1: Free </a:t>
            </a:r>
            <a:r>
              <a:rPr lang="de-DE" altLang="de-DE" sz="1200" u="sng" dirty="0" err="1" smtClean="0">
                <a:latin typeface="+mn-lt"/>
              </a:rPr>
              <a:t>fatty</a:t>
            </a:r>
            <a:r>
              <a:rPr lang="de-DE" altLang="de-DE" sz="1200" u="sng" dirty="0" smtClean="0">
                <a:latin typeface="+mn-lt"/>
              </a:rPr>
              <a:t> </a:t>
            </a:r>
            <a:r>
              <a:rPr lang="de-DE" altLang="de-DE" sz="1200" u="sng" dirty="0" err="1" smtClean="0">
                <a:latin typeface="+mn-lt"/>
              </a:rPr>
              <a:t>acids</a:t>
            </a:r>
            <a:r>
              <a:rPr lang="de-DE" altLang="de-DE" sz="1200" u="sng" dirty="0" smtClean="0">
                <a:latin typeface="+mn-lt"/>
              </a:rPr>
              <a:t> (FFA)</a:t>
            </a:r>
            <a:r>
              <a:rPr lang="de-DE" altLang="de-DE" sz="1200" dirty="0" smtClean="0">
                <a:latin typeface="+mn-lt"/>
              </a:rPr>
              <a:t> </a:t>
            </a:r>
            <a:r>
              <a:rPr lang="de-DE" altLang="de-DE" sz="1200" dirty="0" err="1" smtClean="0">
                <a:latin typeface="+mn-lt"/>
              </a:rPr>
              <a:t>can</a:t>
            </a:r>
            <a:r>
              <a:rPr lang="de-DE" altLang="de-DE" sz="1200" dirty="0" smtClean="0">
                <a:latin typeface="+mn-lt"/>
              </a:rPr>
              <a:t> </a:t>
            </a:r>
            <a:r>
              <a:rPr lang="de-DE" altLang="de-DE" sz="1200" b="1" dirty="0" smtClean="0">
                <a:solidFill>
                  <a:srgbClr val="0070C0"/>
                </a:solidFill>
                <a:latin typeface="+mn-lt"/>
              </a:rPr>
              <a:t>block </a:t>
            </a:r>
            <a:r>
              <a:rPr lang="de-DE" altLang="de-DE" sz="1200" b="1" dirty="0" err="1" smtClean="0">
                <a:solidFill>
                  <a:srgbClr val="0070C0"/>
                </a:solidFill>
                <a:latin typeface="+mn-lt"/>
              </a:rPr>
              <a:t>insulin</a:t>
            </a:r>
            <a:r>
              <a:rPr lang="de-DE" altLang="de-DE" sz="1200" b="1" dirty="0" smtClean="0">
                <a:solidFill>
                  <a:srgbClr val="0070C0"/>
                </a:solidFill>
                <a:latin typeface="+mn-lt"/>
              </a:rPr>
              <a:t> </a:t>
            </a:r>
            <a:r>
              <a:rPr lang="de-DE" altLang="de-DE" sz="1200" b="1" dirty="0" err="1" smtClean="0">
                <a:solidFill>
                  <a:srgbClr val="0070C0"/>
                </a:solidFill>
                <a:latin typeface="+mn-lt"/>
              </a:rPr>
              <a:t>receptors</a:t>
            </a:r>
            <a:r>
              <a:rPr lang="de-DE" altLang="de-DE" sz="1200" b="1" dirty="0" smtClean="0">
                <a:solidFill>
                  <a:srgbClr val="0070C0"/>
                </a:solidFill>
                <a:latin typeface="+mn-lt"/>
              </a:rPr>
              <a:t> </a:t>
            </a:r>
            <a:r>
              <a:rPr lang="de-DE" altLang="de-DE" sz="1200" dirty="0" smtClean="0">
                <a:latin typeface="+mn-lt"/>
              </a:rPr>
              <a:t>. More </a:t>
            </a:r>
            <a:r>
              <a:rPr lang="de-DE" altLang="de-DE" sz="1200" dirty="0" err="1" smtClean="0">
                <a:latin typeface="+mn-lt"/>
              </a:rPr>
              <a:t>insulin</a:t>
            </a:r>
            <a:r>
              <a:rPr lang="de-DE" altLang="de-DE" sz="1200" dirty="0" smtClean="0">
                <a:latin typeface="+mn-lt"/>
              </a:rPr>
              <a:t> </a:t>
            </a:r>
            <a:r>
              <a:rPr lang="de-DE" altLang="de-DE" sz="1200" dirty="0" err="1" smtClean="0">
                <a:latin typeface="+mn-lt"/>
              </a:rPr>
              <a:t>is</a:t>
            </a:r>
            <a:r>
              <a:rPr lang="de-DE" altLang="de-DE" sz="1200" dirty="0" smtClean="0">
                <a:latin typeface="+mn-lt"/>
              </a:rPr>
              <a:t> </a:t>
            </a:r>
            <a:r>
              <a:rPr lang="de-DE" altLang="de-DE" sz="1200" dirty="0" err="1" smtClean="0">
                <a:latin typeface="+mn-lt"/>
              </a:rPr>
              <a:t>needed</a:t>
            </a:r>
            <a:r>
              <a:rPr lang="de-DE" altLang="de-DE" sz="1200" dirty="0" smtClean="0">
                <a:latin typeface="+mn-lt"/>
              </a:rPr>
              <a:t> „</a:t>
            </a:r>
            <a:r>
              <a:rPr lang="de-DE" altLang="de-DE" sz="1200" dirty="0" err="1" smtClean="0">
                <a:latin typeface="+mn-lt"/>
              </a:rPr>
              <a:t>to</a:t>
            </a:r>
            <a:r>
              <a:rPr lang="de-DE" altLang="de-DE" sz="1200" dirty="0" smtClean="0">
                <a:latin typeface="+mn-lt"/>
              </a:rPr>
              <a:t> </a:t>
            </a:r>
            <a:r>
              <a:rPr lang="de-DE" altLang="de-DE" sz="1200" dirty="0" err="1" smtClean="0">
                <a:latin typeface="+mn-lt"/>
              </a:rPr>
              <a:t>shovel</a:t>
            </a:r>
            <a:r>
              <a:rPr lang="de-DE" altLang="de-DE" sz="1200" dirty="0" smtClean="0">
                <a:latin typeface="+mn-lt"/>
              </a:rPr>
              <a:t> </a:t>
            </a:r>
            <a:r>
              <a:rPr lang="de-DE" altLang="de-DE" sz="1200" dirty="0" err="1" smtClean="0">
                <a:latin typeface="+mn-lt"/>
              </a:rPr>
              <a:t>them</a:t>
            </a:r>
            <a:r>
              <a:rPr lang="de-DE" altLang="de-DE" sz="1200" dirty="0" smtClean="0">
                <a:latin typeface="+mn-lt"/>
              </a:rPr>
              <a:t> </a:t>
            </a:r>
            <a:r>
              <a:rPr lang="de-DE" altLang="de-DE" sz="1200" dirty="0" err="1" smtClean="0">
                <a:latin typeface="+mn-lt"/>
              </a:rPr>
              <a:t>free</a:t>
            </a:r>
            <a:r>
              <a:rPr lang="de-DE" altLang="de-DE" sz="1200" dirty="0" smtClean="0">
                <a:latin typeface="+mn-lt"/>
              </a:rPr>
              <a:t>“  (A post-dinner </a:t>
            </a:r>
            <a:r>
              <a:rPr lang="de-DE" altLang="de-DE" sz="1200" dirty="0" err="1" smtClean="0">
                <a:latin typeface="+mn-lt"/>
              </a:rPr>
              <a:t>walk</a:t>
            </a:r>
            <a:r>
              <a:rPr lang="de-DE" altLang="de-DE" sz="1200" dirty="0" smtClean="0">
                <a:latin typeface="+mn-lt"/>
              </a:rPr>
              <a:t> </a:t>
            </a:r>
            <a:r>
              <a:rPr lang="de-DE" altLang="de-DE" sz="1200" dirty="0" err="1" smtClean="0">
                <a:latin typeface="+mn-lt"/>
              </a:rPr>
              <a:t>can</a:t>
            </a:r>
            <a:r>
              <a:rPr lang="de-DE" altLang="de-DE" sz="1200" dirty="0" smtClean="0">
                <a:latin typeface="+mn-lt"/>
              </a:rPr>
              <a:t> </a:t>
            </a:r>
            <a:r>
              <a:rPr lang="de-DE" altLang="de-DE" sz="1200" dirty="0" err="1" smtClean="0">
                <a:latin typeface="+mn-lt"/>
              </a:rPr>
              <a:t>be</a:t>
            </a:r>
            <a:r>
              <a:rPr lang="de-DE" altLang="de-DE" sz="1200" dirty="0" smtClean="0">
                <a:latin typeface="+mn-lt"/>
              </a:rPr>
              <a:t> </a:t>
            </a:r>
            <a:r>
              <a:rPr lang="de-DE" altLang="de-DE" sz="1200" dirty="0" err="1" smtClean="0">
                <a:latin typeface="+mn-lt"/>
              </a:rPr>
              <a:t>very</a:t>
            </a:r>
            <a:r>
              <a:rPr lang="de-DE" altLang="de-DE" sz="1200" dirty="0" smtClean="0">
                <a:latin typeface="+mn-lt"/>
              </a:rPr>
              <a:t> </a:t>
            </a:r>
            <a:r>
              <a:rPr lang="de-DE" altLang="de-DE" sz="1200" dirty="0" err="1" smtClean="0">
                <a:latin typeface="+mn-lt"/>
              </a:rPr>
              <a:t>helpful</a:t>
            </a:r>
            <a:r>
              <a:rPr lang="de-DE" altLang="de-DE" sz="1200" dirty="0" smtClean="0">
                <a:latin typeface="+mn-lt"/>
              </a:rPr>
              <a:t>, </a:t>
            </a:r>
            <a:r>
              <a:rPr lang="de-DE" altLang="de-DE" sz="1200" dirty="0" err="1" smtClean="0">
                <a:latin typeface="+mn-lt"/>
              </a:rPr>
              <a:t>too</a:t>
            </a:r>
            <a:r>
              <a:rPr lang="de-DE" altLang="de-DE" sz="1200" dirty="0" smtClean="0">
                <a:latin typeface="+mn-lt"/>
              </a:rPr>
              <a:t>)</a:t>
            </a:r>
            <a:r>
              <a:rPr lang="de-DE" sz="1200" dirty="0" smtClean="0">
                <a:latin typeface="+mn-lt"/>
              </a:rPr>
              <a:t>.</a:t>
            </a:r>
            <a:endParaRPr lang="de-DE" altLang="de-DE" sz="1200" dirty="0" smtClean="0">
              <a:latin typeface="+mn-lt"/>
            </a:endParaRPr>
          </a:p>
          <a:p>
            <a:pPr lvl="0" eaLnBrk="0" fontAlgn="base" hangingPunct="0">
              <a:spcBef>
                <a:spcPct val="0"/>
              </a:spcBef>
              <a:spcAft>
                <a:spcPct val="0"/>
              </a:spcAft>
            </a:pPr>
            <a:r>
              <a:rPr lang="de-DE" altLang="de-DE" sz="1200" u="sng" dirty="0" smtClean="0">
                <a:solidFill>
                  <a:schemeClr val="bg1">
                    <a:lumMod val="50000"/>
                  </a:schemeClr>
                </a:solidFill>
                <a:latin typeface="+mn-lt"/>
              </a:rPr>
              <a:t>Stage 2: </a:t>
            </a:r>
            <a:r>
              <a:rPr lang="de-DE" altLang="de-DE" sz="1200" u="sng" dirty="0" err="1" smtClean="0">
                <a:solidFill>
                  <a:schemeClr val="bg1">
                    <a:lumMod val="50000"/>
                  </a:schemeClr>
                </a:solidFill>
                <a:latin typeface="+mn-lt"/>
              </a:rPr>
              <a:t>Lipolysis</a:t>
            </a:r>
            <a:r>
              <a:rPr lang="de-DE" altLang="de-DE" sz="1200" dirty="0" smtClean="0">
                <a:solidFill>
                  <a:schemeClr val="bg1">
                    <a:lumMod val="50000"/>
                  </a:schemeClr>
                </a:solidFill>
                <a:latin typeface="+mn-lt"/>
              </a:rPr>
              <a:t>: Insulin </a:t>
            </a:r>
            <a:r>
              <a:rPr lang="de-DE" altLang="de-DE" sz="1200" dirty="0" err="1" smtClean="0">
                <a:solidFill>
                  <a:schemeClr val="bg1">
                    <a:lumMod val="50000"/>
                  </a:schemeClr>
                </a:solidFill>
                <a:latin typeface="+mn-lt"/>
              </a:rPr>
              <a:t>deficiency</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leads</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to</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cleavage</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of</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body</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fats</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into</a:t>
            </a:r>
            <a:r>
              <a:rPr lang="de-DE" altLang="de-DE" sz="1200" dirty="0" smtClean="0">
                <a:solidFill>
                  <a:schemeClr val="bg1">
                    <a:lumMod val="50000"/>
                  </a:schemeClr>
                </a:solidFill>
                <a:latin typeface="+mn-lt"/>
              </a:rPr>
              <a:t> FFA and </a:t>
            </a:r>
            <a:r>
              <a:rPr lang="de-DE" altLang="de-DE" sz="1200" dirty="0" err="1" smtClean="0">
                <a:solidFill>
                  <a:schemeClr val="bg1">
                    <a:lumMod val="50000"/>
                  </a:schemeClr>
                </a:solidFill>
                <a:latin typeface="+mn-lt"/>
              </a:rPr>
              <a:t>other</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components</a:t>
            </a:r>
            <a:r>
              <a:rPr lang="de-DE" altLang="de-DE" sz="1200" dirty="0" smtClean="0">
                <a:solidFill>
                  <a:schemeClr val="bg1">
                    <a:lumMod val="50000"/>
                  </a:schemeClr>
                </a:solidFill>
                <a:latin typeface="+mn-lt"/>
              </a:rPr>
              <a:t> in </a:t>
            </a:r>
            <a:r>
              <a:rPr lang="de-DE" altLang="de-DE" sz="1200" dirty="0" err="1" smtClean="0">
                <a:solidFill>
                  <a:schemeClr val="bg1">
                    <a:lumMod val="50000"/>
                  </a:schemeClr>
                </a:solidFill>
                <a:latin typeface="+mn-lt"/>
              </a:rPr>
              <a:t>order</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to</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obtain</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energy</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When</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insulin</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deficiency</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is</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resolved</a:t>
            </a:r>
            <a:r>
              <a:rPr lang="de-DE" altLang="de-DE" sz="1200" dirty="0" smtClean="0">
                <a:solidFill>
                  <a:schemeClr val="bg1">
                    <a:lumMod val="50000"/>
                  </a:schemeClr>
                </a:solidFill>
                <a:latin typeface="+mn-lt"/>
              </a:rPr>
              <a:t>, also </a:t>
            </a:r>
            <a:r>
              <a:rPr lang="de-DE" altLang="de-DE" sz="1200" dirty="0" err="1" smtClean="0">
                <a:solidFill>
                  <a:schemeClr val="bg1">
                    <a:lumMod val="50000"/>
                  </a:schemeClr>
                </a:solidFill>
                <a:latin typeface="+mn-lt"/>
              </a:rPr>
              <a:t>the</a:t>
            </a:r>
            <a:r>
              <a:rPr lang="de-DE" altLang="de-DE" sz="1200" dirty="0" smtClean="0">
                <a:solidFill>
                  <a:schemeClr val="bg1">
                    <a:lumMod val="50000"/>
                  </a:schemeClr>
                </a:solidFill>
                <a:latin typeface="+mn-lt"/>
              </a:rPr>
              <a:t> FFA must </a:t>
            </a:r>
            <a:r>
              <a:rPr lang="de-DE" altLang="de-DE" sz="1200" dirty="0" err="1" smtClean="0">
                <a:solidFill>
                  <a:schemeClr val="bg1">
                    <a:lumMod val="50000"/>
                  </a:schemeClr>
                </a:solidFill>
                <a:latin typeface="+mn-lt"/>
              </a:rPr>
              <a:t>be</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removed</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see</a:t>
            </a:r>
            <a:r>
              <a:rPr lang="de-DE" altLang="de-DE" sz="1200" dirty="0" smtClean="0">
                <a:solidFill>
                  <a:schemeClr val="bg1">
                    <a:lumMod val="50000"/>
                  </a:schemeClr>
                </a:solidFill>
                <a:latin typeface="+mn-lt"/>
              </a:rPr>
              <a:t> </a:t>
            </a:r>
            <a:r>
              <a:rPr lang="de-DE" altLang="de-DE" sz="1200" dirty="0" err="1" smtClean="0">
                <a:solidFill>
                  <a:schemeClr val="bg1">
                    <a:lumMod val="50000"/>
                  </a:schemeClr>
                </a:solidFill>
                <a:latin typeface="+mn-lt"/>
              </a:rPr>
              <a:t>stage</a:t>
            </a:r>
            <a:r>
              <a:rPr lang="de-DE" altLang="de-DE" sz="1200" dirty="0" smtClean="0">
                <a:solidFill>
                  <a:schemeClr val="bg1">
                    <a:lumMod val="50000"/>
                  </a:schemeClr>
                </a:solidFill>
                <a:latin typeface="+mn-lt"/>
              </a:rPr>
              <a:t> 1)</a:t>
            </a:r>
            <a:r>
              <a:rPr lang="de-DE" altLang="de-DE" sz="1200" dirty="0" smtClean="0">
                <a:latin typeface="+mn-lt"/>
              </a:rPr>
              <a:t/>
            </a:r>
            <a:br>
              <a:rPr lang="de-DE" altLang="de-DE" sz="1200" dirty="0" smtClean="0">
                <a:latin typeface="+mn-lt"/>
              </a:rPr>
            </a:br>
            <a:r>
              <a:rPr lang="de-DE" altLang="de-DE" sz="1200" dirty="0" smtClean="0">
                <a:latin typeface="+mn-lt"/>
              </a:rPr>
              <a:t>In </a:t>
            </a:r>
            <a:r>
              <a:rPr lang="de-DE" altLang="de-DE" sz="1200" dirty="0" err="1" smtClean="0">
                <a:latin typeface="+mn-lt"/>
              </a:rPr>
              <a:t>the</a:t>
            </a:r>
            <a:r>
              <a:rPr lang="de-DE" altLang="de-DE" sz="1200" dirty="0" smtClean="0">
                <a:latin typeface="+mn-lt"/>
              </a:rPr>
              <a:t> </a:t>
            </a:r>
            <a:r>
              <a:rPr lang="de-DE" altLang="de-DE" sz="1200" dirty="0" err="1" smtClean="0">
                <a:latin typeface="+mn-lt"/>
              </a:rPr>
              <a:t>moment</a:t>
            </a:r>
            <a:r>
              <a:rPr lang="de-DE" altLang="de-DE" sz="1200" dirty="0" smtClean="0">
                <a:latin typeface="+mn-lt"/>
              </a:rPr>
              <a:t> </a:t>
            </a:r>
            <a:r>
              <a:rPr lang="de-DE" altLang="de-DE" sz="1200" dirty="0" err="1" smtClean="0">
                <a:latin typeface="+mn-lt"/>
              </a:rPr>
              <a:t>when</a:t>
            </a:r>
            <a:r>
              <a:rPr lang="de-DE" altLang="de-DE" sz="1200" dirty="0" smtClean="0">
                <a:latin typeface="+mn-lt"/>
              </a:rPr>
              <a:t> </a:t>
            </a:r>
            <a:r>
              <a:rPr lang="de-DE" altLang="de-DE" sz="1200" b="1" dirty="0" smtClean="0">
                <a:solidFill>
                  <a:srgbClr val="0070C0"/>
                </a:solidFill>
                <a:latin typeface="+mn-lt"/>
              </a:rPr>
              <a:t>FFA </a:t>
            </a:r>
            <a:r>
              <a:rPr lang="de-DE" altLang="de-DE" sz="1200" b="1" dirty="0" err="1" smtClean="0">
                <a:solidFill>
                  <a:srgbClr val="0070C0"/>
                </a:solidFill>
                <a:latin typeface="+mn-lt"/>
              </a:rPr>
              <a:t>were</a:t>
            </a:r>
            <a:r>
              <a:rPr lang="de-DE" altLang="de-DE" sz="1200" b="1" dirty="0" smtClean="0">
                <a:solidFill>
                  <a:srgbClr val="0070C0"/>
                </a:solidFill>
                <a:latin typeface="+mn-lt"/>
              </a:rPr>
              <a:t> </a:t>
            </a:r>
            <a:r>
              <a:rPr lang="de-DE" altLang="de-DE" sz="1200" b="1" dirty="0" err="1" smtClean="0">
                <a:solidFill>
                  <a:srgbClr val="0070C0"/>
                </a:solidFill>
                <a:latin typeface="+mn-lt"/>
              </a:rPr>
              <a:t>successfully</a:t>
            </a:r>
            <a:r>
              <a:rPr lang="de-DE" altLang="de-DE" sz="1200" b="1" dirty="0" smtClean="0">
                <a:solidFill>
                  <a:srgbClr val="0070C0"/>
                </a:solidFill>
                <a:latin typeface="+mn-lt"/>
              </a:rPr>
              <a:t> </a:t>
            </a:r>
            <a:r>
              <a:rPr lang="de-DE" altLang="de-DE" sz="1200" b="1" dirty="0" err="1" smtClean="0">
                <a:solidFill>
                  <a:srgbClr val="0070C0"/>
                </a:solidFill>
                <a:latin typeface="+mn-lt"/>
              </a:rPr>
              <a:t>removed</a:t>
            </a:r>
            <a:r>
              <a:rPr lang="de-DE" altLang="de-DE" sz="1200" b="1" dirty="0" smtClean="0">
                <a:solidFill>
                  <a:srgbClr val="0070C0"/>
                </a:solidFill>
                <a:latin typeface="+mn-lt"/>
              </a:rPr>
              <a:t> </a:t>
            </a:r>
            <a:r>
              <a:rPr lang="de-DE" altLang="de-DE" sz="1200" dirty="0" err="1" smtClean="0">
                <a:latin typeface="+mn-lt"/>
              </a:rPr>
              <a:t>using</a:t>
            </a:r>
            <a:r>
              <a:rPr lang="de-DE" altLang="de-DE" sz="1200" dirty="0" smtClean="0">
                <a:latin typeface="+mn-lt"/>
              </a:rPr>
              <a:t> </a:t>
            </a:r>
            <a:r>
              <a:rPr lang="de-DE" altLang="de-DE" sz="1200" dirty="0" err="1" smtClean="0">
                <a:latin typeface="+mn-lt"/>
              </a:rPr>
              <a:t>insulin</a:t>
            </a:r>
            <a:r>
              <a:rPr lang="de-DE" altLang="de-DE" sz="1200" dirty="0" smtClean="0">
                <a:latin typeface="+mn-lt"/>
              </a:rPr>
              <a:t>, </a:t>
            </a:r>
            <a:r>
              <a:rPr lang="de-DE" altLang="de-DE" sz="1200" dirty="0" smtClean="0">
                <a:solidFill>
                  <a:srgbClr val="0070C0"/>
                </a:solidFill>
                <a:latin typeface="+mn-lt"/>
              </a:rPr>
              <a:t> </a:t>
            </a:r>
            <a:r>
              <a:rPr lang="de-DE" altLang="de-DE" sz="1200" b="1" dirty="0" err="1" smtClean="0">
                <a:solidFill>
                  <a:srgbClr val="0070C0"/>
                </a:solidFill>
                <a:latin typeface="+mn-lt"/>
              </a:rPr>
              <a:t>insulin</a:t>
            </a:r>
            <a:r>
              <a:rPr lang="de-DE" altLang="de-DE" sz="1200" b="1" dirty="0" smtClean="0">
                <a:solidFill>
                  <a:srgbClr val="0070C0"/>
                </a:solidFill>
                <a:latin typeface="+mn-lt"/>
              </a:rPr>
              <a:t> </a:t>
            </a:r>
            <a:r>
              <a:rPr lang="de-DE" altLang="de-DE" sz="1200" b="1" dirty="0" err="1" smtClean="0">
                <a:solidFill>
                  <a:srgbClr val="0070C0"/>
                </a:solidFill>
                <a:latin typeface="+mn-lt"/>
              </a:rPr>
              <a:t>sensitivity</a:t>
            </a:r>
            <a:r>
              <a:rPr lang="de-DE" altLang="de-DE" sz="1200" b="1" dirty="0" smtClean="0">
                <a:solidFill>
                  <a:srgbClr val="0070C0"/>
                </a:solidFill>
                <a:latin typeface="+mn-lt"/>
              </a:rPr>
              <a:t> </a:t>
            </a:r>
            <a:r>
              <a:rPr lang="de-DE" altLang="de-DE" sz="1200" b="1" dirty="0" err="1" smtClean="0">
                <a:solidFill>
                  <a:srgbClr val="0070C0"/>
                </a:solidFill>
                <a:latin typeface="+mn-lt"/>
              </a:rPr>
              <a:t>returns</a:t>
            </a:r>
            <a:r>
              <a:rPr lang="de-DE" altLang="de-DE" sz="1200" b="1" dirty="0" smtClean="0">
                <a:solidFill>
                  <a:srgbClr val="0070C0"/>
                </a:solidFill>
                <a:latin typeface="+mn-lt"/>
              </a:rPr>
              <a:t> </a:t>
            </a:r>
            <a:r>
              <a:rPr lang="de-DE" altLang="de-DE" sz="1200" b="1" dirty="0" err="1" smtClean="0">
                <a:solidFill>
                  <a:srgbClr val="0070C0"/>
                </a:solidFill>
                <a:latin typeface="+mn-lt"/>
              </a:rPr>
              <a:t>to</a:t>
            </a:r>
            <a:r>
              <a:rPr lang="de-DE" altLang="de-DE" sz="1200" b="1" dirty="0" smtClean="0">
                <a:solidFill>
                  <a:srgbClr val="0070C0"/>
                </a:solidFill>
                <a:latin typeface="+mn-lt"/>
              </a:rPr>
              <a:t> normal. </a:t>
            </a:r>
            <a:r>
              <a:rPr lang="de-DE" altLang="de-DE" sz="1200" dirty="0" smtClean="0">
                <a:latin typeface="+mn-lt"/>
              </a:rPr>
              <a:t>                                              </a:t>
            </a:r>
            <a:r>
              <a:rPr lang="de-DE" altLang="de-DE" sz="1200" dirty="0" err="1" smtClean="0">
                <a:latin typeface="+mn-lt"/>
              </a:rPr>
              <a:t>Any</a:t>
            </a:r>
            <a:r>
              <a:rPr lang="de-DE" altLang="de-DE" sz="1200" dirty="0" smtClean="0">
                <a:latin typeface="+mn-lt"/>
              </a:rPr>
              <a:t> </a:t>
            </a:r>
            <a:r>
              <a:rPr lang="de-DE" altLang="de-DE" sz="1200" dirty="0" err="1" smtClean="0">
                <a:latin typeface="+mn-lt"/>
              </a:rPr>
              <a:t>insulin</a:t>
            </a:r>
            <a:r>
              <a:rPr lang="de-DE" altLang="de-DE" sz="1200" dirty="0" smtClean="0">
                <a:latin typeface="+mn-lt"/>
              </a:rPr>
              <a:t> </a:t>
            </a:r>
            <a:r>
              <a:rPr lang="de-DE" altLang="de-DE" sz="1200" dirty="0" err="1" smtClean="0">
                <a:latin typeface="+mn-lt"/>
              </a:rPr>
              <a:t>becoming</a:t>
            </a:r>
            <a:r>
              <a:rPr lang="de-DE" altLang="de-DE" sz="1200" dirty="0" smtClean="0">
                <a:latin typeface="+mn-lt"/>
              </a:rPr>
              <a:t> </a:t>
            </a:r>
            <a:r>
              <a:rPr lang="de-DE" altLang="de-DE" sz="1200" dirty="0" err="1" smtClean="0">
                <a:latin typeface="+mn-lt"/>
              </a:rPr>
              <a:t>active</a:t>
            </a:r>
            <a:r>
              <a:rPr lang="de-DE" altLang="de-DE" sz="1200" dirty="0" smtClean="0">
                <a:latin typeface="+mn-lt"/>
              </a:rPr>
              <a:t> </a:t>
            </a:r>
            <a:r>
              <a:rPr lang="de-DE" altLang="de-DE" sz="1200" dirty="0" err="1" smtClean="0">
                <a:latin typeface="+mn-lt"/>
              </a:rPr>
              <a:t>now</a:t>
            </a:r>
            <a:r>
              <a:rPr lang="de-DE" altLang="de-DE" sz="1200" dirty="0" smtClean="0">
                <a:latin typeface="+mn-lt"/>
              </a:rPr>
              <a:t> (</a:t>
            </a:r>
            <a:r>
              <a:rPr lang="de-DE" altLang="de-DE" sz="1200" dirty="0" err="1" smtClean="0">
                <a:latin typeface="+mn-lt"/>
              </a:rPr>
              <a:t>be</a:t>
            </a:r>
            <a:r>
              <a:rPr lang="de-DE" altLang="de-DE" sz="1200" dirty="0" smtClean="0">
                <a:latin typeface="+mn-lt"/>
              </a:rPr>
              <a:t> </a:t>
            </a:r>
            <a:r>
              <a:rPr lang="de-DE" altLang="de-DE" sz="1200" dirty="0" err="1" smtClean="0">
                <a:latin typeface="+mn-lt"/>
              </a:rPr>
              <a:t>it</a:t>
            </a:r>
            <a:r>
              <a:rPr lang="de-DE" altLang="de-DE" sz="1200" dirty="0" smtClean="0">
                <a:latin typeface="+mn-lt"/>
              </a:rPr>
              <a:t> </a:t>
            </a:r>
            <a:r>
              <a:rPr lang="de-DE" altLang="de-DE" sz="1200" dirty="0" err="1" smtClean="0">
                <a:latin typeface="+mn-lt"/>
              </a:rPr>
              <a:t>from</a:t>
            </a:r>
            <a:r>
              <a:rPr lang="de-DE" altLang="de-DE" sz="1200" dirty="0" smtClean="0">
                <a:latin typeface="+mn-lt"/>
              </a:rPr>
              <a:t> a „rage </a:t>
            </a:r>
            <a:r>
              <a:rPr lang="de-DE" altLang="de-DE" sz="1200" dirty="0" err="1" smtClean="0">
                <a:latin typeface="+mn-lt"/>
              </a:rPr>
              <a:t>bolus</a:t>
            </a:r>
            <a:r>
              <a:rPr lang="de-DE" altLang="de-DE" sz="1200" dirty="0" smtClean="0">
                <a:latin typeface="+mn-lt"/>
              </a:rPr>
              <a:t>“, </a:t>
            </a:r>
            <a:r>
              <a:rPr lang="de-DE" altLang="de-DE" sz="1200" dirty="0" err="1" smtClean="0">
                <a:latin typeface="+mn-lt"/>
              </a:rPr>
              <a:t>or</a:t>
            </a:r>
            <a:r>
              <a:rPr lang="de-DE" altLang="de-DE" sz="1200" dirty="0" smtClean="0">
                <a:latin typeface="+mn-lt"/>
              </a:rPr>
              <a:t> also </a:t>
            </a:r>
            <a:r>
              <a:rPr lang="de-DE" altLang="de-DE" sz="1200" dirty="0" err="1" smtClean="0">
                <a:latin typeface="+mn-lt"/>
              </a:rPr>
              <a:t>what</a:t>
            </a:r>
            <a:r>
              <a:rPr lang="de-DE" altLang="de-DE" sz="1200" dirty="0" smtClean="0">
                <a:latin typeface="+mn-lt"/>
              </a:rPr>
              <a:t> </a:t>
            </a:r>
            <a:r>
              <a:rPr lang="de-DE" altLang="de-DE" sz="1200" dirty="0" err="1" smtClean="0">
                <a:latin typeface="+mn-lt"/>
              </a:rPr>
              <a:t>remains</a:t>
            </a:r>
            <a:r>
              <a:rPr lang="de-DE" altLang="de-DE" sz="1200" dirty="0" smtClean="0">
                <a:latin typeface="+mn-lt"/>
              </a:rPr>
              <a:t> </a:t>
            </a:r>
            <a:r>
              <a:rPr lang="de-DE" altLang="de-DE" sz="1200" dirty="0" err="1" smtClean="0">
                <a:latin typeface="+mn-lt"/>
              </a:rPr>
              <a:t>active</a:t>
            </a:r>
            <a:r>
              <a:rPr lang="de-DE" altLang="de-DE" sz="1200" dirty="0" smtClean="0">
                <a:latin typeface="+mn-lt"/>
              </a:rPr>
              <a:t> </a:t>
            </a:r>
            <a:r>
              <a:rPr lang="de-DE" altLang="de-DE" sz="1200" dirty="0" err="1" smtClean="0">
                <a:latin typeface="+mn-lt"/>
              </a:rPr>
              <a:t>from</a:t>
            </a:r>
            <a:r>
              <a:rPr lang="de-DE" altLang="de-DE" sz="1200" dirty="0" smtClean="0">
                <a:latin typeface="+mn-lt"/>
              </a:rPr>
              <a:t> </a:t>
            </a:r>
            <a:r>
              <a:rPr lang="de-DE" altLang="de-DE" sz="1200" dirty="0" err="1" smtClean="0">
                <a:latin typeface="+mn-lt"/>
              </a:rPr>
              <a:t>the</a:t>
            </a:r>
            <a:r>
              <a:rPr lang="de-DE" altLang="de-DE" sz="1200" dirty="0" smtClean="0">
                <a:latin typeface="+mn-lt"/>
              </a:rPr>
              <a:t> last </a:t>
            </a:r>
            <a:r>
              <a:rPr lang="de-DE" altLang="de-DE" sz="1200" dirty="0" err="1" smtClean="0">
                <a:latin typeface="+mn-lt"/>
              </a:rPr>
              <a:t>micro</a:t>
            </a:r>
            <a:r>
              <a:rPr lang="de-DE" altLang="de-DE" sz="1200" dirty="0" smtClean="0">
                <a:latin typeface="+mn-lt"/>
              </a:rPr>
              <a:t> </a:t>
            </a:r>
            <a:r>
              <a:rPr lang="de-DE" altLang="de-DE" sz="1200" dirty="0" err="1" smtClean="0">
                <a:latin typeface="+mn-lt"/>
              </a:rPr>
              <a:t>boli</a:t>
            </a:r>
            <a:r>
              <a:rPr lang="de-DE" altLang="de-DE" sz="1200" dirty="0" smtClean="0">
                <a:latin typeface="+mn-lt"/>
              </a:rPr>
              <a:t>)  </a:t>
            </a:r>
            <a:r>
              <a:rPr lang="de-DE" altLang="de-DE" sz="1200" b="1" dirty="0" err="1" smtClean="0">
                <a:solidFill>
                  <a:srgbClr val="0070C0"/>
                </a:solidFill>
                <a:latin typeface="+mn-lt"/>
              </a:rPr>
              <a:t>can</a:t>
            </a:r>
            <a:r>
              <a:rPr lang="de-DE" altLang="de-DE" sz="1200" b="1" dirty="0" smtClean="0">
                <a:solidFill>
                  <a:srgbClr val="0070C0"/>
                </a:solidFill>
                <a:latin typeface="+mn-lt"/>
              </a:rPr>
              <a:t> </a:t>
            </a:r>
            <a:r>
              <a:rPr lang="de-DE" altLang="de-DE" sz="1200" b="1" dirty="0" err="1" smtClean="0">
                <a:solidFill>
                  <a:srgbClr val="0070C0"/>
                </a:solidFill>
                <a:latin typeface="+mn-lt"/>
              </a:rPr>
              <a:t>rapidly</a:t>
            </a:r>
            <a:r>
              <a:rPr lang="de-DE" altLang="de-DE" sz="1200" b="1" dirty="0" smtClean="0">
                <a:solidFill>
                  <a:srgbClr val="0070C0"/>
                </a:solidFill>
                <a:latin typeface="+mn-lt"/>
              </a:rPr>
              <a:t> bring down </a:t>
            </a:r>
            <a:r>
              <a:rPr lang="de-DE" altLang="de-DE" sz="1200" b="1" dirty="0" err="1" smtClean="0">
                <a:solidFill>
                  <a:srgbClr val="0070C0"/>
                </a:solidFill>
                <a:latin typeface="+mn-lt"/>
              </a:rPr>
              <a:t>glucose</a:t>
            </a:r>
            <a:r>
              <a:rPr lang="de-DE" altLang="de-DE" sz="1200" dirty="0" smtClean="0">
                <a:latin typeface="+mn-lt"/>
              </a:rPr>
              <a:t>, </a:t>
            </a:r>
            <a:r>
              <a:rPr lang="de-DE" altLang="de-DE" sz="1200" dirty="0" err="1" smtClean="0">
                <a:latin typeface="+mn-lt"/>
              </a:rPr>
              <a:t>sometimes</a:t>
            </a:r>
            <a:r>
              <a:rPr lang="de-DE" altLang="de-DE" sz="1200" dirty="0" smtClean="0">
                <a:latin typeface="+mn-lt"/>
              </a:rPr>
              <a:t> </a:t>
            </a:r>
            <a:r>
              <a:rPr lang="de-DE" altLang="de-DE" sz="1200" dirty="0" err="1" smtClean="0">
                <a:latin typeface="+mn-lt"/>
              </a:rPr>
              <a:t>ending</a:t>
            </a:r>
            <a:r>
              <a:rPr lang="de-DE" altLang="de-DE" sz="1200" dirty="0" smtClean="0">
                <a:latin typeface="+mn-lt"/>
              </a:rPr>
              <a:t> in a </a:t>
            </a:r>
            <a:r>
              <a:rPr lang="de-DE" altLang="de-DE" sz="1200" dirty="0" err="1" smtClean="0">
                <a:latin typeface="+mn-lt"/>
              </a:rPr>
              <a:t>hypo</a:t>
            </a:r>
            <a:r>
              <a:rPr lang="de-DE" altLang="de-DE" sz="1200" b="1" dirty="0" smtClean="0">
                <a:solidFill>
                  <a:srgbClr val="0070C0"/>
                </a:solidFill>
                <a:latin typeface="+mn-lt"/>
              </a:rPr>
              <a:t>. </a:t>
            </a:r>
            <a:endParaRPr lang="de-DE" altLang="de-DE" sz="1200" dirty="0" smtClean="0">
              <a:latin typeface="+mn-lt"/>
            </a:endParaRPr>
          </a:p>
          <a:p>
            <a:pPr eaLnBrk="0" fontAlgn="base" hangingPunct="0">
              <a:spcBef>
                <a:spcPct val="0"/>
              </a:spcBef>
              <a:spcAft>
                <a:spcPct val="0"/>
              </a:spcAft>
            </a:pPr>
            <a:r>
              <a:rPr lang="de-DE" altLang="de-DE" sz="1200" dirty="0" err="1" smtClean="0">
                <a:latin typeface="+mn-lt"/>
              </a:rPr>
              <a:t>AndroidAPS</a:t>
            </a:r>
            <a:r>
              <a:rPr lang="de-DE" altLang="de-DE" sz="1200" dirty="0" smtClean="0">
                <a:latin typeface="+mn-lt"/>
              </a:rPr>
              <a:t> </a:t>
            </a:r>
            <a:r>
              <a:rPr lang="de-DE" altLang="de-DE" sz="1200" dirty="0" err="1" smtClean="0">
                <a:latin typeface="+mn-lt"/>
              </a:rPr>
              <a:t>offers</a:t>
            </a:r>
            <a:r>
              <a:rPr lang="de-DE" altLang="de-DE" sz="1200" dirty="0" smtClean="0">
                <a:latin typeface="+mn-lt"/>
              </a:rPr>
              <a:t> </a:t>
            </a:r>
            <a:r>
              <a:rPr lang="de-DE" altLang="de-DE" sz="1200" dirty="0" err="1" smtClean="0">
                <a:latin typeface="+mn-lt"/>
              </a:rPr>
              <a:t>the</a:t>
            </a:r>
            <a:r>
              <a:rPr lang="de-DE" altLang="de-DE" sz="1200" dirty="0" smtClean="0">
                <a:latin typeface="+mn-lt"/>
              </a:rPr>
              <a:t> </a:t>
            </a:r>
            <a:r>
              <a:rPr lang="de-DE" altLang="de-DE" sz="1200" dirty="0" err="1" smtClean="0">
                <a:latin typeface="+mn-lt"/>
              </a:rPr>
              <a:t>option</a:t>
            </a:r>
            <a:r>
              <a:rPr lang="de-DE" altLang="de-DE" sz="1200" dirty="0" smtClean="0">
                <a:latin typeface="+mn-lt"/>
              </a:rPr>
              <a:t> </a:t>
            </a:r>
            <a:r>
              <a:rPr lang="de-DE" altLang="de-DE" sz="1200" dirty="0" err="1" smtClean="0">
                <a:latin typeface="+mn-lt"/>
              </a:rPr>
              <a:t>to</a:t>
            </a:r>
            <a:r>
              <a:rPr lang="de-DE" altLang="de-DE" sz="1200" dirty="0" smtClean="0">
                <a:latin typeface="+mn-lt"/>
              </a:rPr>
              <a:t> </a:t>
            </a:r>
            <a:r>
              <a:rPr lang="de-DE" altLang="de-DE" sz="1200" dirty="0" err="1" smtClean="0">
                <a:latin typeface="+mn-lt"/>
              </a:rPr>
              <a:t>customize</a:t>
            </a:r>
            <a:r>
              <a:rPr lang="de-DE" altLang="de-DE" sz="1200" dirty="0" smtClean="0">
                <a:latin typeface="+mn-lt"/>
              </a:rPr>
              <a:t> </a:t>
            </a:r>
            <a:r>
              <a:rPr lang="de-DE" altLang="de-DE" sz="1200" dirty="0" err="1" smtClean="0">
                <a:latin typeface="+mn-lt"/>
              </a:rPr>
              <a:t>the</a:t>
            </a:r>
            <a:r>
              <a:rPr lang="de-DE" altLang="de-DE" sz="1200" dirty="0" smtClean="0">
                <a:latin typeface="+mn-lt"/>
              </a:rPr>
              <a:t> </a:t>
            </a:r>
            <a:r>
              <a:rPr lang="de-DE" altLang="de-DE" sz="1200" dirty="0" err="1" smtClean="0">
                <a:latin typeface="+mn-lt"/>
              </a:rPr>
              <a:t>loop</a:t>
            </a:r>
            <a:r>
              <a:rPr lang="de-DE" altLang="de-DE" sz="1200" dirty="0" smtClean="0">
                <a:latin typeface="+mn-lt"/>
              </a:rPr>
              <a:t> </a:t>
            </a:r>
            <a:r>
              <a:rPr lang="de-DE" altLang="de-DE" sz="1200" dirty="0" err="1" smtClean="0">
                <a:latin typeface="+mn-lt"/>
              </a:rPr>
              <a:t>control</a:t>
            </a:r>
            <a:r>
              <a:rPr lang="de-DE" altLang="de-DE" sz="1200" dirty="0" smtClean="0">
                <a:latin typeface="+mn-lt"/>
              </a:rPr>
              <a:t>  </a:t>
            </a:r>
            <a:r>
              <a:rPr lang="de-DE" altLang="de-DE" sz="1200" dirty="0" err="1" smtClean="0">
                <a:latin typeface="+mn-lt"/>
              </a:rPr>
              <a:t>by</a:t>
            </a:r>
            <a:r>
              <a:rPr lang="de-DE" altLang="de-DE" sz="1200" dirty="0" smtClean="0">
                <a:latin typeface="+mn-lt"/>
              </a:rPr>
              <a:t> </a:t>
            </a:r>
            <a:r>
              <a:rPr lang="de-DE" altLang="de-DE" sz="1200" dirty="0" err="1" smtClean="0">
                <a:latin typeface="+mn-lt"/>
              </a:rPr>
              <a:t>the</a:t>
            </a:r>
            <a:r>
              <a:rPr lang="de-DE" altLang="de-DE" sz="1200" dirty="0" smtClean="0">
                <a:latin typeface="+mn-lt"/>
              </a:rPr>
              <a:t> </a:t>
            </a:r>
            <a:r>
              <a:rPr lang="de-DE" altLang="de-DE" sz="1200" dirty="0" err="1" smtClean="0">
                <a:latin typeface="+mn-lt"/>
              </a:rPr>
              <a:t>user</a:t>
            </a:r>
            <a:r>
              <a:rPr lang="de-DE" altLang="de-DE" sz="1200" dirty="0" smtClean="0">
                <a:latin typeface="+mn-lt"/>
              </a:rPr>
              <a:t> </a:t>
            </a:r>
            <a:r>
              <a:rPr lang="de-DE" altLang="de-DE" sz="1200" dirty="0" err="1" smtClean="0">
                <a:latin typeface="+mn-lt"/>
              </a:rPr>
              <a:t>defining</a:t>
            </a:r>
            <a:r>
              <a:rPr lang="de-DE" altLang="de-DE" sz="1200" dirty="0" smtClean="0">
                <a:latin typeface="+mn-lt"/>
              </a:rPr>
              <a:t> an „</a:t>
            </a:r>
            <a:r>
              <a:rPr lang="de-DE" altLang="de-DE" sz="1200" dirty="0" smtClean="0">
                <a:solidFill>
                  <a:srgbClr val="7030A0"/>
                </a:solidFill>
                <a:latin typeface="+mn-lt"/>
              </a:rPr>
              <a:t>Automation“</a:t>
            </a:r>
            <a:r>
              <a:rPr lang="de-DE" altLang="de-DE" sz="1200" dirty="0" smtClean="0">
                <a:latin typeface="+mn-lt"/>
              </a:rPr>
              <a:t>: </a:t>
            </a:r>
            <a:r>
              <a:rPr lang="de-DE" altLang="de-DE" sz="1200" dirty="0" err="1" smtClean="0">
                <a:latin typeface="+mn-lt"/>
              </a:rPr>
              <a:t>If</a:t>
            </a:r>
            <a:r>
              <a:rPr lang="de-DE" altLang="de-DE" sz="1200" dirty="0" smtClean="0">
                <a:latin typeface="+mn-lt"/>
              </a:rPr>
              <a:t> a </a:t>
            </a:r>
            <a:r>
              <a:rPr lang="de-DE" altLang="de-DE" sz="1200" dirty="0" err="1" smtClean="0">
                <a:latin typeface="+mn-lt"/>
              </a:rPr>
              <a:t>certain</a:t>
            </a:r>
            <a:r>
              <a:rPr lang="de-DE" altLang="de-DE" sz="1200" dirty="0" smtClean="0">
                <a:latin typeface="+mn-lt"/>
              </a:rPr>
              <a:t> „</a:t>
            </a:r>
            <a:r>
              <a:rPr lang="de-DE" altLang="de-DE" sz="1200" dirty="0" err="1" smtClean="0">
                <a:latin typeface="+mn-lt"/>
              </a:rPr>
              <a:t>pattern</a:t>
            </a:r>
            <a:r>
              <a:rPr lang="de-DE" altLang="de-DE" sz="1200" dirty="0" smtClean="0">
                <a:latin typeface="+mn-lt"/>
              </a:rPr>
              <a:t>“ was </a:t>
            </a:r>
            <a:r>
              <a:rPr lang="de-DE" altLang="de-DE" sz="1200" dirty="0" err="1" smtClean="0">
                <a:latin typeface="+mn-lt"/>
              </a:rPr>
              <a:t>recognized</a:t>
            </a:r>
            <a:r>
              <a:rPr lang="de-DE" altLang="de-DE" sz="1200" dirty="0" smtClean="0">
                <a:latin typeface="+mn-lt"/>
              </a:rPr>
              <a:t>, </a:t>
            </a:r>
            <a:r>
              <a:rPr lang="de-DE" altLang="de-DE" sz="1200" dirty="0" err="1" smtClean="0">
                <a:latin typeface="+mn-lt"/>
              </a:rPr>
              <a:t>the</a:t>
            </a:r>
            <a:r>
              <a:rPr lang="de-DE" altLang="de-DE" sz="1200" dirty="0" smtClean="0">
                <a:latin typeface="+mn-lt"/>
              </a:rPr>
              <a:t> </a:t>
            </a:r>
            <a:r>
              <a:rPr lang="de-DE" altLang="de-DE" sz="1200" dirty="0" err="1" smtClean="0">
                <a:latin typeface="+mn-lt"/>
              </a:rPr>
              <a:t>loop</a:t>
            </a:r>
            <a:r>
              <a:rPr lang="de-DE" altLang="de-DE" sz="1200" dirty="0" smtClean="0">
                <a:latin typeface="+mn-lt"/>
              </a:rPr>
              <a:t> </a:t>
            </a:r>
            <a:r>
              <a:rPr lang="de-DE" altLang="de-DE" sz="1200" dirty="0" err="1" smtClean="0">
                <a:latin typeface="+mn-lt"/>
              </a:rPr>
              <a:t>can</a:t>
            </a:r>
            <a:r>
              <a:rPr lang="de-DE" altLang="de-DE" sz="1200" dirty="0" smtClean="0">
                <a:latin typeface="+mn-lt"/>
              </a:rPr>
              <a:t> </a:t>
            </a:r>
            <a:r>
              <a:rPr lang="de-DE" altLang="de-DE" sz="1200" dirty="0" err="1" smtClean="0">
                <a:latin typeface="+mn-lt"/>
              </a:rPr>
              <a:t>be</a:t>
            </a:r>
            <a:r>
              <a:rPr lang="de-DE" altLang="de-DE" sz="1200" dirty="0" smtClean="0">
                <a:latin typeface="+mn-lt"/>
              </a:rPr>
              <a:t> </a:t>
            </a:r>
            <a:r>
              <a:rPr lang="de-DE" altLang="de-DE" sz="1200" dirty="0" err="1" smtClean="0">
                <a:latin typeface="+mn-lt"/>
              </a:rPr>
              <a:t>told</a:t>
            </a:r>
            <a:r>
              <a:rPr lang="de-DE" altLang="de-DE" sz="1200" dirty="0" smtClean="0">
                <a:latin typeface="+mn-lt"/>
              </a:rPr>
              <a:t> </a:t>
            </a:r>
            <a:r>
              <a:rPr lang="de-DE" altLang="de-DE" sz="1200" dirty="0" err="1" smtClean="0">
                <a:latin typeface="+mn-lt"/>
              </a:rPr>
              <a:t>to</a:t>
            </a:r>
            <a:r>
              <a:rPr lang="de-DE" altLang="de-DE" sz="1200" dirty="0" smtClean="0">
                <a:latin typeface="+mn-lt"/>
              </a:rPr>
              <a:t> </a:t>
            </a:r>
            <a:r>
              <a:rPr lang="de-DE" altLang="de-DE" sz="1200" dirty="0" err="1" smtClean="0">
                <a:latin typeface="+mn-lt"/>
              </a:rPr>
              <a:t>react</a:t>
            </a:r>
            <a:r>
              <a:rPr lang="de-DE" altLang="de-DE" sz="1200" dirty="0" smtClean="0">
                <a:latin typeface="+mn-lt"/>
              </a:rPr>
              <a:t>, </a:t>
            </a:r>
            <a:r>
              <a:rPr lang="de-DE" altLang="de-DE" sz="1200" dirty="0" err="1" smtClean="0">
                <a:latin typeface="+mn-lt"/>
              </a:rPr>
              <a:t>when</a:t>
            </a:r>
            <a:r>
              <a:rPr lang="de-DE" altLang="de-DE" sz="1200" dirty="0" smtClean="0">
                <a:latin typeface="+mn-lt"/>
              </a:rPr>
              <a:t> </a:t>
            </a:r>
            <a:r>
              <a:rPr lang="de-DE" altLang="de-DE" sz="1200" dirty="0" err="1" smtClean="0">
                <a:latin typeface="+mn-lt"/>
              </a:rPr>
              <a:t>seeing</a:t>
            </a:r>
            <a:r>
              <a:rPr lang="de-DE" altLang="de-DE" sz="1200" dirty="0" smtClean="0">
                <a:latin typeface="+mn-lt"/>
              </a:rPr>
              <a:t> such </a:t>
            </a:r>
            <a:r>
              <a:rPr lang="de-DE" altLang="de-DE" sz="1200" dirty="0" err="1" smtClean="0">
                <a:latin typeface="+mn-lt"/>
              </a:rPr>
              <a:t>pattern</a:t>
            </a:r>
            <a:r>
              <a:rPr lang="de-DE" altLang="de-DE" sz="1200" dirty="0" smtClean="0">
                <a:latin typeface="+mn-lt"/>
              </a:rPr>
              <a:t>, in </a:t>
            </a:r>
            <a:r>
              <a:rPr lang="de-DE" altLang="de-DE" sz="1200" dirty="0" err="1" smtClean="0">
                <a:latin typeface="+mn-lt"/>
              </a:rPr>
              <a:t>certain</a:t>
            </a:r>
            <a:r>
              <a:rPr lang="de-DE" altLang="de-DE" sz="1200" dirty="0" smtClean="0">
                <a:latin typeface="+mn-lt"/>
              </a:rPr>
              <a:t> </a:t>
            </a:r>
            <a:r>
              <a:rPr lang="de-DE" altLang="de-DE" sz="1200" dirty="0" err="1" smtClean="0">
                <a:latin typeface="+mn-lt"/>
              </a:rPr>
              <a:t>ways</a:t>
            </a:r>
            <a:r>
              <a:rPr lang="de-DE" altLang="de-DE" sz="1200" dirty="0" smtClean="0">
                <a:latin typeface="+mn-lt"/>
              </a:rPr>
              <a:t>:   </a:t>
            </a:r>
            <a:r>
              <a:rPr lang="de-DE" altLang="de-DE" sz="1200" dirty="0" err="1" smtClean="0">
                <a:latin typeface="+mn-lt"/>
              </a:rPr>
              <a:t>Example</a:t>
            </a:r>
            <a:r>
              <a:rPr lang="de-DE" altLang="de-DE" sz="1200" dirty="0" smtClean="0">
                <a:latin typeface="+mn-lt"/>
              </a:rPr>
              <a:t>: </a:t>
            </a:r>
            <a:r>
              <a:rPr lang="de-DE" altLang="de-DE" sz="1200" dirty="0" err="1" smtClean="0">
                <a:latin typeface="+mn-lt"/>
              </a:rPr>
              <a:t>If</a:t>
            </a:r>
            <a:r>
              <a:rPr lang="de-DE" altLang="de-DE" sz="1200" dirty="0" smtClean="0">
                <a:latin typeface="+mn-lt"/>
              </a:rPr>
              <a:t> in (</a:t>
            </a:r>
            <a:r>
              <a:rPr lang="de-DE" altLang="de-DE" sz="1200" dirty="0" err="1" smtClean="0">
                <a:latin typeface="+mn-lt"/>
              </a:rPr>
              <a:t>def</a:t>
            </a:r>
            <a:r>
              <a:rPr lang="de-DE" altLang="de-DE" sz="1200" dirty="0" smtClean="0">
                <a:latin typeface="+mn-lt"/>
              </a:rPr>
              <a:t>. time </a:t>
            </a:r>
            <a:r>
              <a:rPr lang="de-DE" altLang="de-DE" sz="1200" dirty="0" err="1" smtClean="0">
                <a:latin typeface="+mn-lt"/>
              </a:rPr>
              <a:t>window</a:t>
            </a:r>
            <a:r>
              <a:rPr lang="de-DE" altLang="de-DE" sz="1200" dirty="0" smtClean="0">
                <a:latin typeface="+mn-lt"/>
              </a:rPr>
              <a:t> after a </a:t>
            </a:r>
            <a:r>
              <a:rPr lang="de-DE" altLang="de-DE" sz="1200" dirty="0" err="1" smtClean="0">
                <a:latin typeface="+mn-lt"/>
              </a:rPr>
              <a:t>meal</a:t>
            </a:r>
            <a:r>
              <a:rPr lang="de-DE" altLang="de-DE" sz="1200" dirty="0" smtClean="0">
                <a:latin typeface="+mn-lt"/>
              </a:rPr>
              <a:t>) a (</a:t>
            </a:r>
            <a:r>
              <a:rPr lang="de-DE" altLang="de-DE" sz="1200" dirty="0" err="1" smtClean="0">
                <a:latin typeface="+mn-lt"/>
              </a:rPr>
              <a:t>def</a:t>
            </a:r>
            <a:r>
              <a:rPr lang="de-DE" altLang="de-DE" sz="1200" dirty="0" smtClean="0">
                <a:latin typeface="+mn-lt"/>
              </a:rPr>
              <a:t>. </a:t>
            </a:r>
            <a:r>
              <a:rPr lang="de-DE" altLang="de-DE" sz="1200" dirty="0" err="1" smtClean="0">
                <a:latin typeface="+mn-lt"/>
              </a:rPr>
              <a:t>duration</a:t>
            </a:r>
            <a:r>
              <a:rPr lang="de-DE" altLang="de-DE" sz="1200" dirty="0" smtClean="0">
                <a:latin typeface="+mn-lt"/>
              </a:rPr>
              <a:t>, </a:t>
            </a:r>
            <a:r>
              <a:rPr lang="de-DE" altLang="de-DE" sz="1200" dirty="0" err="1" smtClean="0">
                <a:latin typeface="+mn-lt"/>
              </a:rPr>
              <a:t>slope</a:t>
            </a:r>
            <a:r>
              <a:rPr lang="de-DE" altLang="de-DE" sz="1200" dirty="0" smtClean="0">
                <a:latin typeface="+mn-lt"/>
              </a:rPr>
              <a:t>) </a:t>
            </a:r>
            <a:r>
              <a:rPr lang="de-DE" altLang="de-DE" sz="1200" dirty="0" err="1" smtClean="0">
                <a:latin typeface="+mn-lt"/>
              </a:rPr>
              <a:t>incline</a:t>
            </a:r>
            <a:r>
              <a:rPr lang="de-DE" altLang="de-DE" sz="1200" dirty="0" smtClean="0">
                <a:latin typeface="+mn-lt"/>
              </a:rPr>
              <a:t> </a:t>
            </a:r>
            <a:r>
              <a:rPr lang="de-DE" altLang="de-DE" sz="1200" dirty="0" err="1" smtClean="0">
                <a:latin typeface="+mn-lt"/>
              </a:rPr>
              <a:t>happens</a:t>
            </a:r>
            <a:r>
              <a:rPr lang="de-DE" altLang="de-DE" sz="1200" dirty="0" smtClean="0">
                <a:latin typeface="+mn-lt"/>
              </a:rPr>
              <a:t>, </a:t>
            </a:r>
            <a:r>
              <a:rPr lang="de-DE" altLang="de-DE" sz="1200" dirty="0" err="1" smtClean="0">
                <a:latin typeface="+mn-lt"/>
              </a:rPr>
              <a:t>change</a:t>
            </a:r>
            <a:r>
              <a:rPr lang="de-DE" altLang="de-DE" sz="1200" dirty="0" smtClean="0">
                <a:latin typeface="+mn-lt"/>
              </a:rPr>
              <a:t> </a:t>
            </a:r>
            <a:r>
              <a:rPr lang="de-DE" altLang="de-DE" sz="1200" dirty="0" err="1" smtClean="0">
                <a:latin typeface="+mn-lt"/>
              </a:rPr>
              <a:t>to</a:t>
            </a:r>
            <a:r>
              <a:rPr lang="de-DE" altLang="de-DE" sz="1200" dirty="0" smtClean="0">
                <a:latin typeface="+mn-lt"/>
              </a:rPr>
              <a:t> </a:t>
            </a:r>
            <a:r>
              <a:rPr lang="de-DE" altLang="de-DE" sz="1200" dirty="0" err="1" smtClean="0">
                <a:latin typeface="+mn-lt"/>
              </a:rPr>
              <a:t>other</a:t>
            </a:r>
            <a:r>
              <a:rPr lang="de-DE" altLang="de-DE" sz="1200" dirty="0" smtClean="0">
                <a:latin typeface="+mn-lt"/>
              </a:rPr>
              <a:t> </a:t>
            </a:r>
            <a:r>
              <a:rPr lang="de-DE" altLang="de-DE" sz="1200" dirty="0" err="1" smtClean="0">
                <a:latin typeface="+mn-lt"/>
              </a:rPr>
              <a:t>factors</a:t>
            </a:r>
            <a:r>
              <a:rPr lang="de-DE" altLang="de-DE" sz="1200" dirty="0" smtClean="0">
                <a:latin typeface="+mn-lt"/>
              </a:rPr>
              <a:t> (e.g. </a:t>
            </a:r>
            <a:r>
              <a:rPr lang="de-DE" altLang="de-DE" sz="1200" dirty="0" err="1" smtClean="0">
                <a:latin typeface="+mn-lt"/>
              </a:rPr>
              <a:t>higher</a:t>
            </a:r>
            <a:r>
              <a:rPr lang="de-DE" altLang="de-DE" sz="1200" dirty="0" smtClean="0">
                <a:latin typeface="+mn-lt"/>
              </a:rPr>
              <a:t>-.% </a:t>
            </a:r>
            <a:r>
              <a:rPr lang="de-DE" altLang="de-DE" sz="1200" dirty="0" err="1" smtClean="0">
                <a:latin typeface="+mn-lt"/>
              </a:rPr>
              <a:t>profile</a:t>
            </a:r>
            <a:r>
              <a:rPr lang="de-DE" altLang="de-DE" sz="1200" dirty="0" smtClean="0">
                <a:latin typeface="+mn-lt"/>
              </a:rPr>
              <a:t> „</a:t>
            </a:r>
            <a:r>
              <a:rPr lang="de-DE" altLang="de-DE" sz="1200" dirty="0" err="1" smtClean="0">
                <a:latin typeface="+mn-lt"/>
              </a:rPr>
              <a:t>override</a:t>
            </a:r>
            <a:r>
              <a:rPr lang="de-DE" altLang="de-DE" sz="1200" dirty="0" smtClean="0">
                <a:latin typeface="+mn-lt"/>
              </a:rPr>
              <a:t>“) </a:t>
            </a:r>
            <a:r>
              <a:rPr lang="de-DE" altLang="de-DE" sz="1200" dirty="0" err="1" smtClean="0">
                <a:latin typeface="+mn-lt"/>
              </a:rPr>
              <a:t>for</a:t>
            </a:r>
            <a:r>
              <a:rPr lang="de-DE" altLang="de-DE" sz="1200" dirty="0" smtClean="0">
                <a:latin typeface="+mn-lt"/>
              </a:rPr>
              <a:t>  (</a:t>
            </a:r>
            <a:r>
              <a:rPr lang="de-DE" altLang="de-DE" sz="1200" dirty="0" err="1" smtClean="0">
                <a:latin typeface="+mn-lt"/>
              </a:rPr>
              <a:t>duration</a:t>
            </a:r>
            <a:r>
              <a:rPr lang="de-DE" altLang="de-DE" sz="1200" dirty="0" smtClean="0">
                <a:latin typeface="+mn-lt"/>
              </a:rPr>
              <a:t>, </a:t>
            </a:r>
            <a:r>
              <a:rPr lang="de-DE" altLang="de-DE" sz="1200" dirty="0" err="1" smtClean="0">
                <a:latin typeface="+mn-lt"/>
              </a:rPr>
              <a:t>or</a:t>
            </a:r>
            <a:r>
              <a:rPr lang="de-DE" altLang="de-DE" sz="1200" dirty="0" smtClean="0">
                <a:latin typeface="+mn-lt"/>
              </a:rPr>
              <a:t> </a:t>
            </a:r>
            <a:r>
              <a:rPr lang="de-DE" altLang="de-DE" sz="1200" dirty="0" err="1" smtClean="0">
                <a:latin typeface="+mn-lt"/>
              </a:rPr>
              <a:t>until</a:t>
            </a:r>
            <a:r>
              <a:rPr lang="de-DE" altLang="de-DE" sz="1200" dirty="0" smtClean="0">
                <a:latin typeface="+mn-lt"/>
              </a:rPr>
              <a:t> </a:t>
            </a:r>
            <a:r>
              <a:rPr lang="de-DE" altLang="de-DE" sz="1200" dirty="0" err="1" smtClean="0">
                <a:latin typeface="+mn-lt"/>
              </a:rPr>
              <a:t>glucose</a:t>
            </a:r>
            <a:r>
              <a:rPr lang="de-DE" altLang="de-DE" sz="1200" dirty="0" smtClean="0">
                <a:latin typeface="+mn-lt"/>
              </a:rPr>
              <a:t> </a:t>
            </a:r>
            <a:r>
              <a:rPr lang="de-DE" altLang="de-DE" sz="1200" dirty="0" err="1" smtClean="0">
                <a:latin typeface="+mn-lt"/>
              </a:rPr>
              <a:t>smaller</a:t>
            </a:r>
            <a:r>
              <a:rPr lang="de-DE" altLang="de-DE" sz="1200" dirty="0" smtClean="0">
                <a:latin typeface="+mn-lt"/>
              </a:rPr>
              <a:t> </a:t>
            </a:r>
            <a:r>
              <a:rPr lang="de-DE" altLang="de-DE" sz="1200" dirty="0" err="1" smtClean="0">
                <a:latin typeface="+mn-lt"/>
              </a:rPr>
              <a:t>than</a:t>
            </a:r>
            <a:r>
              <a:rPr lang="de-DE" altLang="de-DE" sz="1200" dirty="0" smtClean="0">
                <a:latin typeface="+mn-lt"/>
              </a:rPr>
              <a:t> … ).</a:t>
            </a:r>
          </a:p>
          <a:p>
            <a:pPr eaLnBrk="0" fontAlgn="base" hangingPunct="0">
              <a:spcBef>
                <a:spcPct val="0"/>
              </a:spcBef>
              <a:spcAft>
                <a:spcPct val="0"/>
              </a:spcAft>
            </a:pPr>
            <a:r>
              <a:rPr lang="de-DE" altLang="de-DE" sz="1200" dirty="0" smtClean="0">
                <a:latin typeface="+mn-lt"/>
              </a:rPr>
              <a:t>In all open-</a:t>
            </a:r>
            <a:r>
              <a:rPr lang="de-DE" altLang="de-DE" sz="1200" dirty="0" err="1" smtClean="0">
                <a:latin typeface="+mn-lt"/>
              </a:rPr>
              <a:t>source</a:t>
            </a:r>
            <a:r>
              <a:rPr lang="de-DE" altLang="de-DE" sz="1200" dirty="0" smtClean="0">
                <a:latin typeface="+mn-lt"/>
              </a:rPr>
              <a:t> </a:t>
            </a:r>
            <a:r>
              <a:rPr lang="de-DE" altLang="de-DE" sz="1200" dirty="0" err="1" smtClean="0">
                <a:latin typeface="+mn-lt"/>
              </a:rPr>
              <a:t>loops</a:t>
            </a:r>
            <a:r>
              <a:rPr lang="de-DE" altLang="de-DE" sz="1200" dirty="0" smtClean="0">
                <a:latin typeface="+mn-lt"/>
              </a:rPr>
              <a:t>, </a:t>
            </a:r>
            <a:r>
              <a:rPr lang="de-DE" altLang="de-DE" sz="1200" dirty="0" err="1" smtClean="0">
                <a:latin typeface="+mn-lt"/>
              </a:rPr>
              <a:t>similar</a:t>
            </a:r>
            <a:r>
              <a:rPr lang="de-DE" altLang="de-DE" sz="1200" dirty="0" smtClean="0">
                <a:latin typeface="+mn-lt"/>
              </a:rPr>
              <a:t> </a:t>
            </a:r>
            <a:r>
              <a:rPr lang="de-DE" altLang="de-DE" sz="1200" dirty="0" err="1" smtClean="0">
                <a:latin typeface="+mn-lt"/>
              </a:rPr>
              <a:t>things</a:t>
            </a:r>
            <a:r>
              <a:rPr lang="de-DE" altLang="de-DE" sz="1200" dirty="0" smtClean="0">
                <a:latin typeface="+mn-lt"/>
              </a:rPr>
              <a:t> </a:t>
            </a:r>
            <a:r>
              <a:rPr lang="de-DE" altLang="de-DE" sz="1200" dirty="0" err="1" smtClean="0">
                <a:latin typeface="+mn-lt"/>
              </a:rPr>
              <a:t>can</a:t>
            </a:r>
            <a:r>
              <a:rPr lang="de-DE" altLang="de-DE" sz="1200" dirty="0" smtClean="0">
                <a:latin typeface="+mn-lt"/>
              </a:rPr>
              <a:t> </a:t>
            </a:r>
            <a:r>
              <a:rPr lang="de-DE" altLang="de-DE" sz="1200" dirty="0" err="1" smtClean="0">
                <a:latin typeface="+mn-lt"/>
              </a:rPr>
              <a:t>be</a:t>
            </a:r>
            <a:r>
              <a:rPr lang="de-DE" altLang="de-DE" sz="1200" dirty="0" smtClean="0">
                <a:latin typeface="+mn-lt"/>
              </a:rPr>
              <a:t> </a:t>
            </a:r>
            <a:r>
              <a:rPr lang="de-DE" altLang="de-DE" sz="1200" dirty="0" err="1" smtClean="0">
                <a:latin typeface="+mn-lt"/>
              </a:rPr>
              <a:t>automated</a:t>
            </a:r>
            <a:r>
              <a:rPr lang="de-DE" altLang="de-DE" sz="1200" dirty="0" smtClean="0">
                <a:latin typeface="+mn-lt"/>
              </a:rPr>
              <a:t> </a:t>
            </a:r>
            <a:r>
              <a:rPr lang="de-DE" altLang="de-DE" sz="1200" dirty="0" err="1" smtClean="0">
                <a:latin typeface="+mn-lt"/>
              </a:rPr>
              <a:t>with</a:t>
            </a:r>
            <a:r>
              <a:rPr lang="de-DE" altLang="de-DE" sz="1200" dirty="0" smtClean="0">
                <a:latin typeface="+mn-lt"/>
              </a:rPr>
              <a:t> 3rd </a:t>
            </a:r>
            <a:r>
              <a:rPr lang="de-DE" altLang="de-DE" sz="1200" dirty="0" err="1" smtClean="0">
                <a:latin typeface="+mn-lt"/>
              </a:rPr>
              <a:t>party</a:t>
            </a:r>
            <a:r>
              <a:rPr lang="de-DE" altLang="de-DE" sz="1200" dirty="0" smtClean="0">
                <a:latin typeface="+mn-lt"/>
              </a:rPr>
              <a:t> </a:t>
            </a:r>
            <a:r>
              <a:rPr lang="de-DE" altLang="de-DE" sz="1200" dirty="0" err="1" smtClean="0">
                <a:latin typeface="+mn-lt"/>
              </a:rPr>
              <a:t>add</a:t>
            </a:r>
            <a:r>
              <a:rPr lang="de-DE" altLang="de-DE" sz="1200" dirty="0" smtClean="0">
                <a:latin typeface="+mn-lt"/>
              </a:rPr>
              <a:t>-on </a:t>
            </a:r>
            <a:r>
              <a:rPr lang="de-DE" altLang="de-DE" sz="1200" dirty="0" err="1" smtClean="0">
                <a:latin typeface="+mn-lt"/>
              </a:rPr>
              <a:t>apps</a:t>
            </a:r>
            <a:r>
              <a:rPr lang="de-DE" altLang="de-DE" sz="1200" dirty="0" smtClean="0">
                <a:latin typeface="+mn-lt"/>
              </a:rPr>
              <a:t>, like IFTTT </a:t>
            </a:r>
            <a:r>
              <a:rPr lang="de-DE" altLang="de-DE" sz="1200" dirty="0" err="1" smtClean="0">
                <a:latin typeface="+mn-lt"/>
              </a:rPr>
              <a:t>or</a:t>
            </a:r>
            <a:r>
              <a:rPr lang="de-DE" altLang="de-DE" sz="1200" dirty="0" smtClean="0">
                <a:latin typeface="+mn-lt"/>
              </a:rPr>
              <a:t> </a:t>
            </a:r>
            <a:r>
              <a:rPr lang="de-DE" altLang="de-DE" sz="1200" dirty="0" err="1" smtClean="0">
                <a:latin typeface="+mn-lt"/>
              </a:rPr>
              <a:t>Automate</a:t>
            </a:r>
            <a:r>
              <a:rPr lang="de-DE" altLang="de-DE" sz="1200" dirty="0" smtClean="0">
                <a:latin typeface="+mn-lt"/>
              </a:rPr>
              <a:t>!</a:t>
            </a:r>
          </a:p>
          <a:p>
            <a:r>
              <a:rPr lang="de-DE" sz="1200" dirty="0" smtClean="0">
                <a:latin typeface="+mn-lt"/>
                <a:ea typeface="Liberation Sans" panose="020B0604020202020204" pitchFamily="34" charset="0"/>
                <a:cs typeface="Liberation Sans" panose="020B0604020202020204" pitchFamily="34" charset="0"/>
              </a:rPr>
              <a:t>--------------------------</a:t>
            </a:r>
            <a:endParaRPr lang="de-DE" sz="1200" dirty="0">
              <a:latin typeface="+mn-lt"/>
              <a:ea typeface="Liberation Sans" panose="020B0604020202020204" pitchFamily="34" charset="0"/>
              <a:cs typeface="Liberation Sans" panose="020B0604020202020204" pitchFamily="34" charset="0"/>
            </a:endParaRPr>
          </a:p>
          <a:p>
            <a:r>
              <a:rPr lang="de-DE" altLang="de-DE" sz="1200" i="0" dirty="0" smtClean="0">
                <a:latin typeface="+mn-lt"/>
                <a:ea typeface="Liberation Sans" panose="020B0604020202020204" pitchFamily="34" charset="0"/>
                <a:cs typeface="Liberation Sans" panose="020B0604020202020204" pitchFamily="34" charset="0"/>
              </a:rPr>
              <a:t>Source </a:t>
            </a:r>
            <a:r>
              <a:rPr lang="de-DE" altLang="de-DE" sz="1200" i="0" dirty="0" err="1" smtClean="0">
                <a:latin typeface="+mn-lt"/>
                <a:ea typeface="Liberation Sans" panose="020B0604020202020204" pitchFamily="34" charset="0"/>
                <a:cs typeface="Liberation Sans" panose="020B0604020202020204" pitchFamily="34" charset="0"/>
              </a:rPr>
              <a:t>about</a:t>
            </a:r>
            <a:r>
              <a:rPr lang="de-DE" altLang="de-DE" sz="1200" i="0" dirty="0" smtClean="0">
                <a:latin typeface="+mn-lt"/>
                <a:ea typeface="Liberation Sans" panose="020B0604020202020204" pitchFamily="34" charset="0"/>
                <a:cs typeface="Liberation Sans" panose="020B0604020202020204" pitchFamily="34" charset="0"/>
              </a:rPr>
              <a:t> FFA (in German): </a:t>
            </a:r>
            <a:r>
              <a:rPr lang="de-DE" sz="1200" i="0" dirty="0">
                <a:latin typeface="+mn-lt"/>
                <a:ea typeface="Liberation Sans" panose="020B0604020202020204" pitchFamily="34" charset="0"/>
                <a:cs typeface="Liberation Sans" panose="020B0604020202020204" pitchFamily="34" charset="0"/>
              </a:rPr>
              <a:t>Loopercommunity.org/ </a:t>
            </a:r>
            <a:r>
              <a:rPr lang="de-DE" altLang="de-DE" sz="1200" i="0" dirty="0" err="1">
                <a:latin typeface="+mn-lt"/>
                <a:ea typeface="Liberation Sans" panose="020B0604020202020204" pitchFamily="34" charset="0"/>
                <a:cs typeface="Liberation Sans" panose="020B0604020202020204" pitchFamily="34" charset="0"/>
                <a:hlinkClick r:id="rId3"/>
              </a:rPr>
              <a:t>LongboatAline</a:t>
            </a:r>
            <a:r>
              <a:rPr lang="de-DE" altLang="de-DE" sz="1200" i="0" dirty="0">
                <a:latin typeface="+mn-lt"/>
                <a:ea typeface="Liberation Sans" panose="020B0604020202020204" pitchFamily="34" charset="0"/>
                <a:cs typeface="Liberation Sans" panose="020B0604020202020204" pitchFamily="34" charset="0"/>
              </a:rPr>
              <a:t> / Dr. </a:t>
            </a:r>
            <a:r>
              <a:rPr lang="de-DE" altLang="de-DE" sz="1200" i="0" dirty="0" err="1">
                <a:latin typeface="+mn-lt"/>
                <a:ea typeface="Liberation Sans" panose="020B0604020202020204" pitchFamily="34" charset="0"/>
                <a:cs typeface="Liberation Sans" panose="020B0604020202020204" pitchFamily="34" charset="0"/>
              </a:rPr>
              <a:t>Teupe</a:t>
            </a:r>
            <a:r>
              <a:rPr lang="de-DE" altLang="de-DE" sz="1200" i="0" dirty="0">
                <a:latin typeface="+mn-lt"/>
                <a:ea typeface="Liberation Sans" panose="020B0604020202020204" pitchFamily="34" charset="0"/>
                <a:cs typeface="Liberation Sans" panose="020B0604020202020204" pitchFamily="34" charset="0"/>
              </a:rPr>
              <a:t>.  Mehr zu FFS: </a:t>
            </a:r>
            <a:r>
              <a:rPr lang="de-DE" sz="1200" i="0" baseline="0" dirty="0">
                <a:latin typeface="+mn-lt"/>
                <a:ea typeface="Liberation Sans" panose="020B0604020202020204" pitchFamily="34" charset="0"/>
                <a:cs typeface="Liberation Sans" panose="020B0604020202020204" pitchFamily="34" charset="0"/>
              </a:rPr>
              <a:t>s. S.19-25 in: </a:t>
            </a:r>
            <a:r>
              <a:rPr lang="de-DE" sz="1200" i="0" dirty="0">
                <a:latin typeface="+mn-lt"/>
                <a:ea typeface="Liberation Sans" panose="020B0604020202020204" pitchFamily="34" charset="0"/>
                <a:cs typeface="Liberation Sans" panose="020B0604020202020204" pitchFamily="34" charset="0"/>
              </a:rPr>
              <a:t>geb.uni-giessen.de › </a:t>
            </a:r>
            <a:r>
              <a:rPr lang="de-DE" sz="1200" i="0" dirty="0" err="1">
                <a:latin typeface="+mn-lt"/>
                <a:ea typeface="Liberation Sans" panose="020B0604020202020204" pitchFamily="34" charset="0"/>
                <a:cs typeface="Liberation Sans" panose="020B0604020202020204" pitchFamily="34" charset="0"/>
              </a:rPr>
              <a:t>volltexte</a:t>
            </a:r>
            <a:r>
              <a:rPr lang="de-DE" sz="1200" i="0" dirty="0">
                <a:latin typeface="+mn-lt"/>
                <a:ea typeface="Liberation Sans" panose="020B0604020202020204" pitchFamily="34" charset="0"/>
                <a:cs typeface="Liberation Sans" panose="020B0604020202020204" pitchFamily="34" charset="0"/>
              </a:rPr>
              <a:t> › </a:t>
            </a:r>
            <a:r>
              <a:rPr lang="de-DE" sz="1200" i="0" dirty="0" err="1">
                <a:latin typeface="+mn-lt"/>
                <a:ea typeface="Liberation Sans" panose="020B0604020202020204" pitchFamily="34" charset="0"/>
                <a:cs typeface="Liberation Sans" panose="020B0604020202020204" pitchFamily="34" charset="0"/>
              </a:rPr>
              <a:t>pdf</a:t>
            </a:r>
            <a:r>
              <a:rPr lang="de-DE" sz="1200" i="0" baseline="0" dirty="0">
                <a:latin typeface="+mn-lt"/>
                <a:ea typeface="Liberation Sans" panose="020B0604020202020204" pitchFamily="34" charset="0"/>
                <a:cs typeface="Liberation Sans" panose="020B0604020202020204" pitchFamily="34" charset="0"/>
              </a:rPr>
              <a:t>    O. Wüsten, </a:t>
            </a:r>
            <a:r>
              <a:rPr lang="de-DE" sz="1200" i="0" dirty="0">
                <a:latin typeface="+mn-lt"/>
                <a:ea typeface="Liberation Sans" panose="020B0604020202020204" pitchFamily="34" charset="0"/>
                <a:cs typeface="Liberation Sans" panose="020B0604020202020204" pitchFamily="34" charset="0"/>
              </a:rPr>
              <a:t>Beeinflussung der Insulinresistenz durch freie Fettsäuren </a:t>
            </a:r>
          </a:p>
          <a:p>
            <a:r>
              <a:rPr lang="de-DE" sz="1200" i="0" dirty="0">
                <a:latin typeface="+mn-lt"/>
                <a:ea typeface="Liberation Sans" panose="020B0604020202020204" pitchFamily="34" charset="0"/>
                <a:cs typeface="Liberation Sans" panose="020B0604020202020204" pitchFamily="34" charset="0"/>
              </a:rPr>
              <a:t>Zu Profilwechsel bei Resistenz siehe auch die gute Diskussion in: https://de.loopercommunity.org/t/profilwechsel-bei-resistenz/2969</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0" dirty="0" smtClean="0">
                <a:latin typeface="+mn-lt"/>
                <a:ea typeface="Liberation Sans" panose="020B0604020202020204" pitchFamily="34" charset="0"/>
                <a:cs typeface="Liberation Sans" panose="020B0604020202020204" pitchFamily="34" charset="0"/>
              </a:rPr>
              <a:t>Automation</a:t>
            </a:r>
            <a:r>
              <a:rPr lang="de-DE" sz="1200" i="0" dirty="0">
                <a:latin typeface="+mn-lt"/>
                <a:ea typeface="Liberation Sans" panose="020B0604020202020204" pitchFamily="34" charset="0"/>
                <a:cs typeface="Liberation Sans" panose="020B0604020202020204" pitchFamily="34" charset="0"/>
              </a:rPr>
              <a:t>: </a:t>
            </a:r>
            <a:r>
              <a:rPr lang="de-DE" sz="1200" i="0" dirty="0" err="1" smtClean="0">
                <a:latin typeface="+mn-lt"/>
                <a:ea typeface="Liberation Sans" panose="020B0604020202020204" pitchFamily="34" charset="0"/>
                <a:cs typeface="Liberation Sans" panose="020B0604020202020204" pitchFamily="34" charset="0"/>
              </a:rPr>
              <a:t>see</a:t>
            </a:r>
            <a:r>
              <a:rPr lang="de-DE" sz="1200" i="0" dirty="0" smtClean="0">
                <a:latin typeface="+mn-lt"/>
                <a:ea typeface="Liberation Sans" panose="020B0604020202020204" pitchFamily="34" charset="0"/>
                <a:cs typeface="Liberation Sans" panose="020B0604020202020204" pitchFamily="34" charset="0"/>
              </a:rPr>
              <a:t> </a:t>
            </a:r>
            <a:r>
              <a:rPr lang="de-DE" sz="1200" i="0" dirty="0">
                <a:latin typeface="+mn-lt"/>
                <a:ea typeface="Liberation Sans" panose="020B0604020202020204" pitchFamily="34" charset="0"/>
                <a:cs typeface="Liberation Sans" panose="020B0604020202020204" pitchFamily="34" charset="0"/>
              </a:rPr>
              <a:t>(in </a:t>
            </a:r>
            <a:r>
              <a:rPr lang="de-DE" sz="1200" i="0" dirty="0" smtClean="0">
                <a:latin typeface="+mn-lt"/>
                <a:ea typeface="Liberation Sans" panose="020B0604020202020204" pitchFamily="34" charset="0"/>
                <a:cs typeface="Liberation Sans" panose="020B0604020202020204" pitchFamily="34" charset="0"/>
              </a:rPr>
              <a:t>English</a:t>
            </a:r>
            <a:r>
              <a:rPr lang="de-DE" sz="1200" i="0" dirty="0">
                <a:latin typeface="+mn-lt"/>
                <a:ea typeface="Liberation Sans" panose="020B0604020202020204" pitchFamily="34" charset="0"/>
                <a:cs typeface="Liberation Sans" panose="020B0604020202020204" pitchFamily="34" charset="0"/>
              </a:rPr>
              <a:t>) </a:t>
            </a:r>
            <a:r>
              <a:rPr lang="de-DE" sz="1200" i="0" u="sng" kern="1200" dirty="0">
                <a:effectLst/>
                <a:latin typeface="+mn-lt"/>
                <a:ea typeface="Liberation Sans" panose="020B0604020202020204" pitchFamily="34" charset="0"/>
                <a:cs typeface="Liberation Sans" panose="020B0604020202020204" pitchFamily="34" charset="0"/>
                <a:hlinkClick r:id="rId4"/>
              </a:rPr>
              <a:t>Automation, </a:t>
            </a:r>
            <a:r>
              <a:rPr lang="de-DE" sz="1200" i="0" u="sng" kern="1200" dirty="0" err="1">
                <a:effectLst/>
                <a:latin typeface="+mn-lt"/>
                <a:ea typeface="Liberation Sans" panose="020B0604020202020204" pitchFamily="34" charset="0"/>
                <a:cs typeface="Liberation Sans" panose="020B0604020202020204" pitchFamily="34" charset="0"/>
                <a:hlinkClick r:id="rId4"/>
              </a:rPr>
              <a:t>use</a:t>
            </a:r>
            <a:r>
              <a:rPr lang="de-DE" sz="1200" i="0" u="sng" kern="1200" dirty="0">
                <a:effectLst/>
                <a:latin typeface="+mn-lt"/>
                <a:ea typeface="Liberation Sans" panose="020B0604020202020204" pitchFamily="34" charset="0"/>
                <a:cs typeface="Liberation Sans" panose="020B0604020202020204" pitchFamily="34" charset="0"/>
                <a:hlinkClick r:id="rId4"/>
              </a:rPr>
              <a:t> </a:t>
            </a:r>
            <a:r>
              <a:rPr lang="de-DE" sz="1200" i="0" u="sng" kern="1200" dirty="0" err="1">
                <a:effectLst/>
                <a:latin typeface="+mn-lt"/>
                <a:ea typeface="Liberation Sans" panose="020B0604020202020204" pitchFamily="34" charset="0"/>
                <a:cs typeface="Liberation Sans" panose="020B0604020202020204" pitchFamily="34" charset="0"/>
                <a:hlinkClick r:id="rId4"/>
              </a:rPr>
              <a:t>it</a:t>
            </a:r>
            <a:r>
              <a:rPr lang="de-DE" sz="1200" i="0" u="sng" kern="1200" dirty="0">
                <a:effectLst/>
                <a:latin typeface="+mn-lt"/>
                <a:ea typeface="Liberation Sans" panose="020B0604020202020204" pitchFamily="34" charset="0"/>
                <a:cs typeface="Liberation Sans" panose="020B0604020202020204" pitchFamily="34" charset="0"/>
                <a:hlinkClick r:id="rId4"/>
              </a:rPr>
              <a:t> </a:t>
            </a:r>
            <a:r>
              <a:rPr lang="de-DE" sz="1200" i="0" u="sng" kern="1200" dirty="0" err="1">
                <a:effectLst/>
                <a:latin typeface="+mn-lt"/>
                <a:ea typeface="Liberation Sans" panose="020B0604020202020204" pitchFamily="34" charset="0"/>
                <a:cs typeface="Liberation Sans" panose="020B0604020202020204" pitchFamily="34" charset="0"/>
                <a:hlinkClick r:id="rId4"/>
              </a:rPr>
              <a:t>wisely</a:t>
            </a:r>
            <a:r>
              <a:rPr lang="de-DE" sz="1200" i="0" u="sng" kern="1200" dirty="0">
                <a:effectLst/>
                <a:latin typeface="+mn-lt"/>
                <a:ea typeface="Liberation Sans" panose="020B0604020202020204" pitchFamily="34" charset="0"/>
                <a:cs typeface="Liberation Sans" panose="020B0604020202020204" pitchFamily="34" charset="0"/>
                <a:hlinkClick r:id="rId4"/>
              </a:rPr>
              <a:t> | </a:t>
            </a:r>
            <a:r>
              <a:rPr lang="de-DE" sz="1200" i="0" u="sng" kern="1200" dirty="0" err="1">
                <a:effectLst/>
                <a:latin typeface="+mn-lt"/>
                <a:ea typeface="Liberation Sans" panose="020B0604020202020204" pitchFamily="34" charset="0"/>
                <a:cs typeface="Liberation Sans" panose="020B0604020202020204" pitchFamily="34" charset="0"/>
                <a:hlinkClick r:id="rId4"/>
              </a:rPr>
              <a:t>Diawatch</a:t>
            </a:r>
            <a:endParaRPr lang="de-DE" sz="1200" i="0" dirty="0">
              <a:latin typeface="+mn-lt"/>
              <a:ea typeface="Liberation Sans" panose="020B0604020202020204" pitchFamily="34" charset="0"/>
              <a:cs typeface="Liberation Sans" panose="020B0604020202020204" pitchFamily="34" charset="0"/>
            </a:endParaRPr>
          </a:p>
          <a:p>
            <a:endParaRPr lang="de-DE" sz="1200" i="0" dirty="0">
              <a:latin typeface="+mn-lt"/>
              <a:ea typeface="Liberation Sans" panose="020B0604020202020204" pitchFamily="34" charset="0"/>
              <a:cs typeface="Liberation Sans" panose="020B0604020202020204" pitchFamily="34" charset="0"/>
            </a:endParaRPr>
          </a:p>
          <a:p>
            <a:endParaRPr lang="de-DE" sz="1200" dirty="0">
              <a:latin typeface="+mn-lt"/>
              <a:ea typeface="Liberation Sans" panose="020B0604020202020204" pitchFamily="34" charset="0"/>
              <a:cs typeface="Liberation Sans" panose="020B0604020202020204" pitchFamily="34" charset="0"/>
            </a:endParaRPr>
          </a:p>
        </p:txBody>
      </p:sp>
      <p:sp>
        <p:nvSpPr>
          <p:cNvPr id="4" name="Foliennummernplatzhalter 3"/>
          <p:cNvSpPr>
            <a:spLocks noGrp="1"/>
          </p:cNvSpPr>
          <p:nvPr>
            <p:ph type="sldNum" sz="quarter" idx="10"/>
          </p:nvPr>
        </p:nvSpPr>
        <p:spPr/>
        <p:txBody>
          <a:bodyPr/>
          <a:lstStyle/>
          <a:p>
            <a:fld id="{170FF799-14E3-487A-9755-B4D298262597}" type="slidenum">
              <a:rPr lang="de-DE" smtClean="0"/>
              <a:t>34</a:t>
            </a:fld>
            <a:endParaRPr lang="de-DE"/>
          </a:p>
        </p:txBody>
      </p:sp>
    </p:spTree>
    <p:extLst>
      <p:ext uri="{BB962C8B-B14F-4D97-AF65-F5344CB8AC3E}">
        <p14:creationId xmlns:p14="http://schemas.microsoft.com/office/powerpoint/2010/main" val="2226230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The </a:t>
            </a:r>
            <a:r>
              <a:rPr lang="de-DE" sz="1200" kern="1200" dirty="0" err="1" smtClean="0">
                <a:solidFill>
                  <a:schemeClr val="tx1"/>
                </a:solidFill>
                <a:effectLst/>
                <a:latin typeface="+mn-lt"/>
                <a:ea typeface="+mn-ea"/>
                <a:cs typeface="+mn-cs"/>
              </a:rPr>
              <a:t>situation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with</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temporary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insulin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resistance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because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blocked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insulin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receptors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that</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just </a:t>
            </a:r>
            <a:r>
              <a:rPr lang="de-DE" sz="1200" kern="1200" dirty="0" err="1" smtClean="0">
                <a:solidFill>
                  <a:schemeClr val="tx1"/>
                </a:solidFill>
                <a:effectLst/>
                <a:latin typeface="+mn-lt"/>
                <a:ea typeface="+mn-ea"/>
                <a:cs typeface="+mn-cs"/>
              </a:rPr>
              <a:t>discussed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paralleled</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nautical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terms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shown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here</a:t>
            </a:r>
            <a:r>
              <a:rPr lang="de-DE" sz="1200" kern="1200" baseline="0" dirty="0" smtClean="0">
                <a:solidFill>
                  <a:schemeClr val="tx1"/>
                </a:solidFill>
                <a:effectLst/>
                <a:latin typeface="+mn-lt"/>
                <a:ea typeface="+mn-ea"/>
                <a:cs typeface="+mn-cs"/>
              </a:rPr>
              <a:t>:</a:t>
            </a:r>
          </a:p>
          <a:p>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had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used</a:t>
            </a:r>
            <a:r>
              <a:rPr lang="de-DE" sz="1200" kern="1200" dirty="0" smtClean="0">
                <a:solidFill>
                  <a:schemeClr val="tx1"/>
                </a:solidFill>
                <a:effectLst/>
                <a:latin typeface="+mn-lt"/>
                <a:ea typeface="+mn-ea"/>
                <a:cs typeface="+mn-cs"/>
              </a:rPr>
              <a:t> (p.11-12)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nautical</a:t>
            </a:r>
            <a:r>
              <a:rPr lang="de-DE" sz="1200" kern="1200" dirty="0" smtClean="0">
                <a:solidFill>
                  <a:schemeClr val="tx1"/>
                </a:solidFill>
                <a:effectLst/>
                <a:latin typeface="+mn-lt"/>
                <a:ea typeface="+mn-ea"/>
                <a:cs typeface="+mn-cs"/>
              </a:rPr>
              <a:t> parallel </a:t>
            </a:r>
            <a:r>
              <a:rPr lang="de-DE" sz="1200" kern="1200" dirty="0" err="1" smtClean="0">
                <a:solidFill>
                  <a:schemeClr val="tx1"/>
                </a:solidFill>
                <a:effectLst/>
                <a:latin typeface="+mn-lt"/>
                <a:ea typeface="+mn-ea"/>
                <a:cs typeface="+mn-cs"/>
              </a:rPr>
              <a:t>to</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understand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implications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from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sluggish</a:t>
            </a:r>
            <a:r>
              <a:rPr lang="de-DE" sz="1200" kern="1200" dirty="0" smtClean="0">
                <a:solidFill>
                  <a:schemeClr val="tx1"/>
                </a:solidFill>
                <a:effectLst/>
                <a:latin typeface="+mn-lt"/>
                <a:ea typeface="+mn-ea"/>
                <a:cs typeface="+mn-cs"/>
              </a:rPr>
              <a:t> and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delayed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nature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control</a:t>
            </a:r>
            <a:r>
              <a:rPr lang="de-DE" sz="1200" kern="1200" baseline="0" dirty="0" smtClean="0">
                <a:solidFill>
                  <a:schemeClr val="tx1"/>
                </a:solidFill>
                <a:effectLst/>
                <a:latin typeface="+mn-lt"/>
                <a:ea typeface="+mn-ea"/>
                <a:cs typeface="+mn-cs"/>
              </a:rPr>
              <a:t>. Even just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momentum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from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pausing</a:t>
            </a:r>
            <a:r>
              <a:rPr lang="de-DE" sz="1200" kern="1200" baseline="0" dirty="0" smtClean="0">
                <a:solidFill>
                  <a:schemeClr val="tx1"/>
                </a:solidFill>
                <a:effectLst/>
                <a:latin typeface="+mn-lt"/>
                <a:ea typeface="+mn-ea"/>
                <a:cs typeface="+mn-cs"/>
              </a:rPr>
              <a:t> after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last </a:t>
            </a:r>
            <a:r>
              <a:rPr lang="de-DE" sz="1200" kern="1200" baseline="0" dirty="0" err="1" smtClean="0">
                <a:solidFill>
                  <a:schemeClr val="tx1"/>
                </a:solidFill>
                <a:effectLst/>
                <a:latin typeface="+mn-lt"/>
                <a:ea typeface="+mn-ea"/>
                <a:cs typeface="+mn-cs"/>
              </a:rPr>
              <a:t>executed</a:t>
            </a:r>
            <a:r>
              <a:rPr lang="de-DE" sz="1200" kern="1200" baseline="0" dirty="0" smtClean="0">
                <a:solidFill>
                  <a:schemeClr val="tx1"/>
                </a:solidFill>
                <a:effectLst/>
                <a:latin typeface="+mn-lt"/>
                <a:ea typeface="+mn-ea"/>
                <a:cs typeface="+mn-cs"/>
              </a:rPr>
              <a:t> paddle </a:t>
            </a:r>
            <a:r>
              <a:rPr lang="de-DE" sz="1200" kern="1200" baseline="0" dirty="0" err="1" smtClean="0">
                <a:solidFill>
                  <a:schemeClr val="tx1"/>
                </a:solidFill>
                <a:effectLst/>
                <a:latin typeface="+mn-lt"/>
                <a:ea typeface="+mn-ea"/>
                <a:cs typeface="+mn-cs"/>
              </a:rPr>
              <a:t>stroke</a:t>
            </a:r>
            <a:r>
              <a:rPr lang="de-DE" sz="1200" kern="1200" baseline="0" dirty="0" smtClean="0">
                <a:solidFill>
                  <a:schemeClr val="tx1"/>
                </a:solidFill>
                <a:effectLst/>
                <a:latin typeface="+mn-lt"/>
                <a:ea typeface="+mn-ea"/>
                <a:cs typeface="+mn-cs"/>
              </a:rPr>
              <a:t> on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right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could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make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our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boat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symbolized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with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blue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ellipse</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picture</a:t>
            </a:r>
            <a:r>
              <a:rPr lang="de-DE" sz="1200" kern="1200" baseline="0" dirty="0" smtClean="0">
                <a:solidFill>
                  <a:schemeClr val="tx1"/>
                </a:solidFill>
                <a:effectLst/>
                <a:latin typeface="+mn-lt"/>
                <a:ea typeface="+mn-ea"/>
                <a:cs typeface="+mn-cs"/>
              </a:rPr>
              <a:t>, turn </a:t>
            </a:r>
            <a:r>
              <a:rPr lang="de-DE" sz="1200" kern="1200" baseline="0" dirty="0" err="1" smtClean="0">
                <a:solidFill>
                  <a:schemeClr val="tx1"/>
                </a:solidFill>
                <a:effectLst/>
                <a:latin typeface="+mn-lt"/>
                <a:ea typeface="+mn-ea"/>
                <a:cs typeface="+mn-cs"/>
              </a:rPr>
              <a:t>away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from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blue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target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line</a:t>
            </a:r>
            <a:r>
              <a:rPr lang="de-DE" sz="1200" kern="1200" baseline="0" dirty="0" smtClean="0">
                <a:solidFill>
                  <a:schemeClr val="tx1"/>
                </a:solidFill>
                <a:effectLst/>
                <a:latin typeface="+mn-lt"/>
                <a:ea typeface="+mn-ea"/>
                <a:cs typeface="+mn-cs"/>
              </a:rPr>
              <a:t>.</a:t>
            </a:r>
          </a:p>
          <a:p>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get</a:t>
            </a:r>
            <a:r>
              <a:rPr lang="de-DE" sz="1200" kern="1200" baseline="0" dirty="0" smtClean="0">
                <a:solidFill>
                  <a:schemeClr val="tx1"/>
                </a:solidFill>
                <a:effectLst/>
                <a:latin typeface="+mn-lt"/>
                <a:ea typeface="+mn-ea"/>
                <a:cs typeface="+mn-cs"/>
              </a:rPr>
              <a:t> back on </a:t>
            </a:r>
            <a:r>
              <a:rPr lang="de-DE" sz="1200" kern="1200" baseline="0" dirty="0" err="1" smtClean="0">
                <a:solidFill>
                  <a:schemeClr val="tx1"/>
                </a:solidFill>
                <a:effectLst/>
                <a:latin typeface="+mn-lt"/>
                <a:ea typeface="+mn-ea"/>
                <a:cs typeface="+mn-cs"/>
              </a:rPr>
              <a:t>course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would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have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paddle </a:t>
            </a:r>
            <a:r>
              <a:rPr lang="de-DE" sz="1200" kern="1200" baseline="0" dirty="0" err="1" smtClean="0">
                <a:solidFill>
                  <a:schemeClr val="tx1"/>
                </a:solidFill>
                <a:effectLst/>
                <a:latin typeface="+mn-lt"/>
                <a:ea typeface="+mn-ea"/>
                <a:cs typeface="+mn-cs"/>
              </a:rPr>
              <a:t>strongly</a:t>
            </a:r>
            <a:r>
              <a:rPr lang="de-DE" sz="1200" kern="1200" baseline="0" dirty="0" smtClean="0">
                <a:solidFill>
                  <a:schemeClr val="tx1"/>
                </a:solidFill>
                <a:effectLst/>
                <a:latin typeface="+mn-lt"/>
                <a:ea typeface="+mn-ea"/>
                <a:cs typeface="+mn-cs"/>
              </a:rPr>
              <a:t> on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left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right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give</a:t>
            </a:r>
            <a:r>
              <a:rPr lang="de-DE" sz="1200" kern="1200" baseline="0" dirty="0" smtClean="0">
                <a:solidFill>
                  <a:schemeClr val="tx1"/>
                </a:solidFill>
                <a:effectLst/>
                <a:latin typeface="+mn-lt"/>
                <a:ea typeface="+mn-ea"/>
                <a:cs typeface="+mn-cs"/>
              </a:rPr>
              <a:t> SMBs </a:t>
            </a:r>
            <a:r>
              <a:rPr lang="de-DE" sz="1200" kern="1200" baseline="0" dirty="0" err="1" smtClean="0">
                <a:solidFill>
                  <a:schemeClr val="tx1"/>
                </a:solidFill>
                <a:effectLst/>
                <a:latin typeface="+mn-lt"/>
                <a:ea typeface="+mn-ea"/>
                <a:cs typeface="+mn-cs"/>
              </a:rPr>
              <a:t>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Autoboli</a:t>
            </a:r>
            <a:r>
              <a:rPr lang="de-DE" sz="1200" kern="1200" baseline="0" dirty="0" smtClean="0">
                <a:solidFill>
                  <a:schemeClr val="tx1"/>
                </a:solidFill>
                <a:effectLst/>
                <a:latin typeface="+mn-lt"/>
                <a:ea typeface="+mn-ea"/>
                <a:cs typeface="+mn-cs"/>
              </a:rPr>
              <a:t>); still, </a:t>
            </a:r>
            <a:r>
              <a:rPr lang="de-DE" sz="1200" kern="1200" baseline="0" dirty="0" err="1" smtClean="0">
                <a:solidFill>
                  <a:schemeClr val="tx1"/>
                </a:solidFill>
                <a:effectLst/>
                <a:latin typeface="+mn-lt"/>
                <a:ea typeface="+mn-ea"/>
                <a:cs typeface="+mn-cs"/>
              </a:rPr>
              <a:t>this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would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keep</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us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drifting</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over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yellow</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border</a:t>
            </a:r>
            <a:r>
              <a:rPr lang="de-DE" sz="1200" kern="1200" baseline="0" dirty="0" smtClean="0">
                <a:solidFill>
                  <a:schemeClr val="tx1"/>
                </a:solidFill>
                <a:effectLst/>
                <a:latin typeface="+mn-lt"/>
                <a:ea typeface="+mn-ea"/>
                <a:cs typeface="+mn-cs"/>
              </a:rPr>
              <a:t> (~ „</a:t>
            </a:r>
            <a:r>
              <a:rPr lang="de-DE" sz="1200" kern="1200" baseline="0" dirty="0" err="1" smtClean="0">
                <a:solidFill>
                  <a:schemeClr val="tx1"/>
                </a:solidFill>
                <a:effectLst/>
                <a:latin typeface="+mn-lt"/>
                <a:ea typeface="+mn-ea"/>
                <a:cs typeface="+mn-cs"/>
              </a:rPr>
              <a:t>Fiasp</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works</a:t>
            </a:r>
            <a:r>
              <a:rPr lang="de-DE" sz="1200" kern="1200" baseline="0" dirty="0" smtClean="0">
                <a:solidFill>
                  <a:schemeClr val="tx1"/>
                </a:solidFill>
                <a:effectLst/>
                <a:latin typeface="+mn-lt"/>
                <a:ea typeface="+mn-ea"/>
                <a:cs typeface="+mn-cs"/>
              </a:rPr>
              <a:t> like </a:t>
            </a:r>
            <a:r>
              <a:rPr lang="de-DE" sz="1200" kern="1200" baseline="0" dirty="0" err="1" smtClean="0">
                <a:solidFill>
                  <a:schemeClr val="tx1"/>
                </a:solidFill>
                <a:effectLst/>
                <a:latin typeface="+mn-lt"/>
                <a:ea typeface="+mn-ea"/>
                <a:cs typeface="+mn-cs"/>
              </a:rPr>
              <a:t>water</a:t>
            </a:r>
            <a:r>
              <a:rPr lang="de-DE" sz="1200" kern="1200" baseline="0" dirty="0" smtClean="0">
                <a:solidFill>
                  <a:schemeClr val="tx1"/>
                </a:solidFill>
                <a:effectLst/>
                <a:latin typeface="+mn-lt"/>
                <a:ea typeface="+mn-ea"/>
                <a:cs typeface="+mn-cs"/>
              </a:rPr>
              <a:t> at high </a:t>
            </a:r>
            <a:r>
              <a:rPr lang="de-DE" sz="1200" kern="1200" baseline="0" dirty="0" err="1" smtClean="0">
                <a:solidFill>
                  <a:schemeClr val="tx1"/>
                </a:solidFill>
                <a:effectLst/>
                <a:latin typeface="+mn-lt"/>
                <a:ea typeface="+mn-ea"/>
                <a:cs typeface="+mn-cs"/>
              </a:rPr>
              <a:t>values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Why</a:t>
            </a:r>
            <a:r>
              <a:rPr lang="de-DE" sz="1200" kern="1200" baseline="0" dirty="0" smtClean="0">
                <a:solidFill>
                  <a:schemeClr val="tx1"/>
                </a:solidFill>
                <a:effectLst/>
                <a:latin typeface="+mn-lt"/>
                <a:ea typeface="+mn-ea"/>
                <a:cs typeface="+mn-cs"/>
              </a:rPr>
              <a:t>? </a:t>
            </a:r>
          </a:p>
          <a:p>
            <a:r>
              <a:rPr lang="de-DE" sz="1200" kern="1200" baseline="0" dirty="0" smtClean="0">
                <a:solidFill>
                  <a:schemeClr val="tx1"/>
                </a:solidFill>
                <a:effectLst/>
                <a:latin typeface="+mn-lt"/>
                <a:ea typeface="+mn-ea"/>
                <a:cs typeface="+mn-cs"/>
              </a:rPr>
              <a:t>The </a:t>
            </a:r>
            <a:r>
              <a:rPr lang="de-DE" sz="1200" kern="1200" baseline="0" dirty="0" err="1" smtClean="0">
                <a:solidFill>
                  <a:schemeClr val="tx1"/>
                </a:solidFill>
                <a:effectLst/>
                <a:latin typeface="+mn-lt"/>
                <a:ea typeface="+mn-ea"/>
                <a:cs typeface="+mn-cs"/>
              </a:rPr>
              <a:t>equivalent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receptor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blockages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here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need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somehow</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move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about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one</a:t>
            </a:r>
            <a:r>
              <a:rPr lang="de-DE" sz="1200" kern="1200" baseline="0" dirty="0" smtClean="0">
                <a:solidFill>
                  <a:schemeClr val="tx1"/>
                </a:solidFill>
                <a:effectLst/>
                <a:latin typeface="+mn-lt"/>
                <a:ea typeface="+mn-ea"/>
                <a:cs typeface="+mn-cs"/>
              </a:rPr>
              <a:t> ton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water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from</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front </a:t>
            </a:r>
            <a:r>
              <a:rPr lang="de-DE" sz="1200" kern="1200" baseline="0" dirty="0" err="1" smtClean="0">
                <a:solidFill>
                  <a:schemeClr val="tx1"/>
                </a:solidFill>
                <a:effectLst/>
                <a:latin typeface="+mn-lt"/>
                <a:ea typeface="+mn-ea"/>
                <a:cs typeface="+mn-cs"/>
              </a:rPr>
              <a:t>right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side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of</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our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boat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the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other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side</a:t>
            </a:r>
            <a:r>
              <a:rPr lang="de-DE" sz="1200" kern="1200" baseline="0" dirty="0" smtClean="0">
                <a:solidFill>
                  <a:schemeClr val="tx1"/>
                </a:solidFill>
                <a:effectLst/>
                <a:latin typeface="+mn-lt"/>
                <a:ea typeface="+mn-ea"/>
                <a:cs typeface="+mn-cs"/>
              </a:rPr>
              <a:t>, in </a:t>
            </a:r>
            <a:r>
              <a:rPr lang="de-DE" sz="1200" kern="1200" baseline="0" dirty="0" err="1" smtClean="0">
                <a:solidFill>
                  <a:schemeClr val="tx1"/>
                </a:solidFill>
                <a:effectLst/>
                <a:latin typeface="+mn-lt"/>
                <a:ea typeface="+mn-ea"/>
                <a:cs typeface="+mn-cs"/>
              </a:rPr>
              <a:t>order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face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towards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our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goal</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line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again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with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our</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boat</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Calculation</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see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sketch</a:t>
            </a:r>
            <a:r>
              <a:rPr lang="de-DE" sz="1200" kern="1200" baseline="0" dirty="0" smtClean="0">
                <a:solidFill>
                  <a:schemeClr val="tx1"/>
                </a:solidFill>
                <a:effectLst/>
                <a:latin typeface="+mn-lt"/>
                <a:ea typeface="+mn-ea"/>
                <a:cs typeface="+mn-cs"/>
              </a:rPr>
              <a:t> and </a:t>
            </a:r>
            <a:r>
              <a:rPr lang="de-DE" sz="1200" kern="1200" baseline="0" dirty="0" err="1" smtClean="0">
                <a:solidFill>
                  <a:schemeClr val="tx1"/>
                </a:solidFill>
                <a:effectLst/>
                <a:latin typeface="+mn-lt"/>
                <a:ea typeface="+mn-ea"/>
                <a:cs typeface="+mn-cs"/>
              </a:rPr>
              <a:t>blue</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insert</a:t>
            </a:r>
            <a:r>
              <a:rPr lang="de-DE" sz="1200" kern="1200" baseline="0" dirty="0" smtClean="0">
                <a:solidFill>
                  <a:schemeClr val="tx1"/>
                </a:solidFill>
                <a:effectLst/>
                <a:latin typeface="+mn-lt"/>
                <a:ea typeface="+mn-ea"/>
                <a:cs typeface="+mn-cs"/>
              </a:rPr>
              <a:t>)</a:t>
            </a:r>
          </a:p>
          <a:p>
            <a:r>
              <a:rPr lang="de-DE" sz="1200" b="0" kern="1200" baseline="0" dirty="0" err="1" smtClean="0">
                <a:solidFill>
                  <a:schemeClr val="tx1"/>
                </a:solidFill>
                <a:effectLst/>
                <a:latin typeface="+mn-lt"/>
                <a:ea typeface="+mn-ea"/>
                <a:cs typeface="+mn-cs"/>
              </a:rPr>
              <a:t>O</a:t>
            </a:r>
            <a:r>
              <a:rPr lang="de-DE" sz="1200" b="0" dirty="0" err="1" smtClean="0"/>
              <a:t>nly</a:t>
            </a:r>
            <a:r>
              <a:rPr lang="de-DE" sz="1200" b="0" dirty="0" smtClean="0"/>
              <a:t> </a:t>
            </a:r>
            <a:r>
              <a:rPr lang="de-DE" sz="1200" b="0" dirty="0" err="1" smtClean="0"/>
              <a:t>when</a:t>
            </a:r>
            <a:r>
              <a:rPr lang="de-DE" sz="1200" b="0" dirty="0" smtClean="0"/>
              <a:t> heavy </a:t>
            </a:r>
            <a:r>
              <a:rPr lang="de-DE" sz="1200" b="0" dirty="0" err="1" smtClean="0"/>
              <a:t>paddling</a:t>
            </a:r>
            <a:r>
              <a:rPr lang="de-DE" sz="1200" b="0" dirty="0" smtClean="0"/>
              <a:t> </a:t>
            </a:r>
            <a:r>
              <a:rPr lang="de-DE" sz="1200" b="0" dirty="0" err="1" smtClean="0"/>
              <a:t>has</a:t>
            </a:r>
            <a:r>
              <a:rPr lang="de-DE" sz="1200" b="0" dirty="0" smtClean="0"/>
              <a:t> </a:t>
            </a:r>
            <a:r>
              <a:rPr lang="de-DE" sz="1200" b="0" dirty="0" err="1" smtClean="0"/>
              <a:t>achieved</a:t>
            </a:r>
            <a:r>
              <a:rPr lang="de-DE" sz="1200" b="0" dirty="0" smtClean="0"/>
              <a:t> </a:t>
            </a:r>
            <a:r>
              <a:rPr lang="de-DE" sz="1200" b="0" dirty="0" err="1" smtClean="0"/>
              <a:t>this</a:t>
            </a:r>
            <a:r>
              <a:rPr lang="de-DE" sz="1200" b="0" dirty="0" smtClean="0"/>
              <a:t>, </a:t>
            </a:r>
            <a:r>
              <a:rPr lang="de-DE" sz="1200" b="0" dirty="0" err="1" smtClean="0"/>
              <a:t>it</a:t>
            </a:r>
            <a:r>
              <a:rPr lang="de-DE" sz="1200" b="0" dirty="0" smtClean="0"/>
              <a:t> </a:t>
            </a:r>
            <a:r>
              <a:rPr lang="de-DE" sz="1200" b="0" dirty="0" err="1" smtClean="0"/>
              <a:t>is</a:t>
            </a:r>
            <a:r>
              <a:rPr lang="de-DE" sz="1200" b="0" dirty="0" smtClean="0"/>
              <a:t> all </a:t>
            </a:r>
            <a:r>
              <a:rPr lang="de-DE" sz="1200" b="0" dirty="0" err="1" smtClean="0"/>
              <a:t>of</a:t>
            </a:r>
            <a:r>
              <a:rPr lang="de-DE" sz="1200" b="0" dirty="0" smtClean="0"/>
              <a:t> a </a:t>
            </a:r>
            <a:r>
              <a:rPr lang="de-DE" sz="1200" b="0" dirty="0" err="1" smtClean="0"/>
              <a:t>sudden</a:t>
            </a:r>
            <a:r>
              <a:rPr lang="de-DE" sz="1200" b="0" dirty="0" smtClean="0"/>
              <a:t> </a:t>
            </a:r>
            <a:r>
              <a:rPr lang="de-DE" sz="1200" b="0" dirty="0" err="1" smtClean="0"/>
              <a:t>easier</a:t>
            </a:r>
            <a:r>
              <a:rPr lang="de-DE" sz="1200" b="0" dirty="0" smtClean="0"/>
              <a:t> </a:t>
            </a:r>
            <a:r>
              <a:rPr lang="de-DE" sz="1200" b="0" dirty="0" err="1" smtClean="0"/>
              <a:t>again</a:t>
            </a:r>
            <a:r>
              <a:rPr lang="de-DE" sz="1200" b="0" dirty="0" smtClean="0"/>
              <a:t> (~ </a:t>
            </a:r>
            <a:r>
              <a:rPr lang="de-DE" sz="1200" b="0" dirty="0" err="1" smtClean="0"/>
              <a:t>sudden</a:t>
            </a:r>
            <a:r>
              <a:rPr lang="de-DE" sz="1200" b="0" baseline="0" dirty="0" smtClean="0"/>
              <a:t> </a:t>
            </a:r>
            <a:r>
              <a:rPr lang="de-DE" sz="1200" b="0" baseline="0" dirty="0" err="1" smtClean="0"/>
              <a:t>return</a:t>
            </a:r>
            <a:r>
              <a:rPr lang="de-DE" sz="1200" b="0" baseline="0" dirty="0" smtClean="0"/>
              <a:t> </a:t>
            </a:r>
            <a:r>
              <a:rPr lang="de-DE" sz="1200" b="0" baseline="0" dirty="0" err="1" smtClean="0"/>
              <a:t>to</a:t>
            </a:r>
            <a:r>
              <a:rPr lang="de-DE" sz="1200" b="0" baseline="0" dirty="0" smtClean="0"/>
              <a:t> normal </a:t>
            </a:r>
            <a:r>
              <a:rPr lang="de-DE" sz="1200" b="0" baseline="0" dirty="0" err="1" smtClean="0"/>
              <a:t>insulin</a:t>
            </a:r>
            <a:r>
              <a:rPr lang="de-DE" sz="1200" b="0" baseline="0" dirty="0" smtClean="0"/>
              <a:t> </a:t>
            </a:r>
            <a:r>
              <a:rPr lang="de-DE" sz="1200" b="0" baseline="0" dirty="0" err="1" smtClean="0"/>
              <a:t>sensitivity</a:t>
            </a:r>
            <a:r>
              <a:rPr lang="de-DE" sz="1200" b="0" baseline="0" dirty="0" smtClean="0"/>
              <a:t>) </a:t>
            </a:r>
            <a:r>
              <a:rPr lang="de-DE" sz="1200" b="0" dirty="0" smtClean="0"/>
              <a:t> </a:t>
            </a:r>
            <a:r>
              <a:rPr lang="de-DE" sz="1200" b="0" dirty="0" err="1" smtClean="0"/>
              <a:t>to</a:t>
            </a:r>
            <a:r>
              <a:rPr lang="de-DE" sz="1200" b="0" dirty="0" smtClean="0"/>
              <a:t> </a:t>
            </a:r>
            <a:r>
              <a:rPr lang="de-DE" sz="1200" b="0" dirty="0" err="1" smtClean="0"/>
              <a:t>stir</a:t>
            </a:r>
            <a:r>
              <a:rPr lang="de-DE" sz="1200" b="0" dirty="0" smtClean="0"/>
              <a:t> </a:t>
            </a:r>
            <a:r>
              <a:rPr lang="de-DE" sz="1200" b="0" dirty="0" err="1" smtClean="0"/>
              <a:t>our</a:t>
            </a:r>
            <a:r>
              <a:rPr lang="de-DE" sz="1200" b="0" dirty="0" smtClean="0"/>
              <a:t> </a:t>
            </a:r>
            <a:r>
              <a:rPr lang="de-DE" sz="1200" b="0" dirty="0" err="1" smtClean="0"/>
              <a:t>course</a:t>
            </a:r>
            <a:r>
              <a:rPr lang="de-DE" sz="1200" b="0" dirty="0" smtClean="0"/>
              <a:t>. </a:t>
            </a:r>
          </a:p>
          <a:p>
            <a:r>
              <a:rPr lang="de-DE" dirty="0" err="1" smtClean="0">
                <a:solidFill>
                  <a:srgbClr val="FF0000"/>
                </a:solidFill>
              </a:rPr>
              <a:t>It</a:t>
            </a:r>
            <a:r>
              <a:rPr lang="de-DE" dirty="0" smtClean="0">
                <a:solidFill>
                  <a:srgbClr val="FF0000"/>
                </a:solidFill>
              </a:rPr>
              <a:t> </a:t>
            </a:r>
            <a:r>
              <a:rPr lang="de-DE" dirty="0" err="1" smtClean="0">
                <a:solidFill>
                  <a:srgbClr val="FF0000"/>
                </a:solidFill>
              </a:rPr>
              <a:t>is</a:t>
            </a:r>
            <a:r>
              <a:rPr lang="de-DE" dirty="0" smtClean="0">
                <a:solidFill>
                  <a:srgbClr val="FF0000"/>
                </a:solidFill>
              </a:rPr>
              <a:t> a </a:t>
            </a:r>
            <a:r>
              <a:rPr lang="de-DE" dirty="0" err="1" smtClean="0">
                <a:solidFill>
                  <a:srgbClr val="FF0000"/>
                </a:solidFill>
              </a:rPr>
              <a:t>typical</a:t>
            </a:r>
            <a:r>
              <a:rPr lang="de-DE" dirty="0" smtClean="0">
                <a:solidFill>
                  <a:srgbClr val="FF0000"/>
                </a:solidFill>
              </a:rPr>
              <a:t> </a:t>
            </a:r>
            <a:r>
              <a:rPr lang="de-DE" dirty="0" err="1" smtClean="0">
                <a:solidFill>
                  <a:srgbClr val="FF0000"/>
                </a:solidFill>
              </a:rPr>
              <a:t>beginner</a:t>
            </a:r>
            <a:r>
              <a:rPr lang="de-DE" dirty="0" smtClean="0">
                <a:solidFill>
                  <a:srgbClr val="FF0000"/>
                </a:solidFill>
              </a:rPr>
              <a:t> </a:t>
            </a:r>
            <a:r>
              <a:rPr lang="de-DE" dirty="0" err="1" smtClean="0">
                <a:solidFill>
                  <a:srgbClr val="FF0000"/>
                </a:solidFill>
              </a:rPr>
              <a:t>mistake</a:t>
            </a:r>
            <a:r>
              <a:rPr lang="de-DE" dirty="0" smtClean="0">
                <a:solidFill>
                  <a:srgbClr val="FF0000"/>
                </a:solidFill>
              </a:rPr>
              <a:t> </a:t>
            </a:r>
            <a:r>
              <a:rPr lang="de-DE" dirty="0" err="1" smtClean="0">
                <a:solidFill>
                  <a:srgbClr val="FF0000"/>
                </a:solidFill>
              </a:rPr>
              <a:t>to</a:t>
            </a:r>
            <a:r>
              <a:rPr lang="de-DE" dirty="0" smtClean="0">
                <a:solidFill>
                  <a:srgbClr val="FF0000"/>
                </a:solidFill>
              </a:rPr>
              <a:t> </a:t>
            </a:r>
            <a:r>
              <a:rPr lang="de-DE" dirty="0" err="1" smtClean="0">
                <a:solidFill>
                  <a:srgbClr val="FF0000"/>
                </a:solidFill>
              </a:rPr>
              <a:t>keep</a:t>
            </a:r>
            <a:r>
              <a:rPr lang="de-DE" dirty="0" smtClean="0">
                <a:solidFill>
                  <a:srgbClr val="FF0000"/>
                </a:solidFill>
              </a:rPr>
              <a:t> „</a:t>
            </a:r>
            <a:r>
              <a:rPr lang="de-DE" dirty="0" err="1" smtClean="0">
                <a:solidFill>
                  <a:srgbClr val="FF0000"/>
                </a:solidFill>
              </a:rPr>
              <a:t>correcting</a:t>
            </a:r>
            <a:r>
              <a:rPr lang="de-DE" dirty="0" smtClean="0">
                <a:solidFill>
                  <a:srgbClr val="FF0000"/>
                </a:solidFill>
              </a:rPr>
              <a:t>“ </a:t>
            </a:r>
            <a:r>
              <a:rPr lang="de-DE" dirty="0" err="1" smtClean="0">
                <a:solidFill>
                  <a:srgbClr val="FF0000"/>
                </a:solidFill>
              </a:rPr>
              <a:t>until</a:t>
            </a:r>
            <a:r>
              <a:rPr lang="de-DE" dirty="0" smtClean="0">
                <a:solidFill>
                  <a:srgbClr val="FF0000"/>
                </a:solidFill>
              </a:rPr>
              <a:t> </a:t>
            </a:r>
            <a:r>
              <a:rPr lang="de-DE" dirty="0" err="1" smtClean="0">
                <a:solidFill>
                  <a:srgbClr val="FF0000"/>
                </a:solidFill>
              </a:rPr>
              <a:t>success</a:t>
            </a:r>
            <a:r>
              <a:rPr lang="de-DE" dirty="0" smtClean="0">
                <a:solidFill>
                  <a:srgbClr val="FF0000"/>
                </a:solidFill>
              </a:rPr>
              <a:t> </a:t>
            </a:r>
            <a:r>
              <a:rPr lang="de-DE" dirty="0" err="1" smtClean="0">
                <a:solidFill>
                  <a:srgbClr val="FF0000"/>
                </a:solidFill>
              </a:rPr>
              <a:t>is</a:t>
            </a:r>
            <a:r>
              <a:rPr lang="de-DE" dirty="0" smtClean="0">
                <a:solidFill>
                  <a:srgbClr val="FF0000"/>
                </a:solidFill>
              </a:rPr>
              <a:t> </a:t>
            </a:r>
            <a:r>
              <a:rPr lang="de-DE" dirty="0" err="1" smtClean="0">
                <a:solidFill>
                  <a:srgbClr val="FF0000"/>
                </a:solidFill>
              </a:rPr>
              <a:t>obvious</a:t>
            </a:r>
            <a:r>
              <a:rPr lang="de-DE" dirty="0" smtClean="0">
                <a:solidFill>
                  <a:srgbClr val="FF0000"/>
                </a:solidFill>
              </a:rPr>
              <a:t>,. But </a:t>
            </a:r>
            <a:r>
              <a:rPr lang="de-DE" dirty="0" err="1" smtClean="0">
                <a:solidFill>
                  <a:srgbClr val="FF0000"/>
                </a:solidFill>
              </a:rPr>
              <a:t>that</a:t>
            </a:r>
            <a:r>
              <a:rPr lang="de-DE" dirty="0" smtClean="0">
                <a:solidFill>
                  <a:srgbClr val="FF0000"/>
                </a:solidFill>
              </a:rPr>
              <a:t> </a:t>
            </a:r>
            <a:r>
              <a:rPr lang="de-DE" dirty="0" err="1" smtClean="0">
                <a:solidFill>
                  <a:srgbClr val="FF0000"/>
                </a:solidFill>
              </a:rPr>
              <a:t>is</a:t>
            </a:r>
            <a:r>
              <a:rPr lang="de-DE" dirty="0" smtClean="0">
                <a:solidFill>
                  <a:srgbClr val="FF0000"/>
                </a:solidFill>
              </a:rPr>
              <a:t> </a:t>
            </a:r>
            <a:r>
              <a:rPr lang="de-DE" dirty="0" err="1" smtClean="0">
                <a:solidFill>
                  <a:srgbClr val="FF0000"/>
                </a:solidFill>
              </a:rPr>
              <a:t>too</a:t>
            </a:r>
            <a:r>
              <a:rPr lang="de-DE" dirty="0" smtClean="0">
                <a:solidFill>
                  <a:srgbClr val="FF0000"/>
                </a:solidFill>
              </a:rPr>
              <a:t> </a:t>
            </a:r>
            <a:r>
              <a:rPr lang="de-DE" dirty="0" err="1" smtClean="0">
                <a:solidFill>
                  <a:srgbClr val="FF0000"/>
                </a:solidFill>
              </a:rPr>
              <a:t>much</a:t>
            </a:r>
            <a:r>
              <a:rPr lang="de-DE" dirty="0" smtClean="0">
                <a:solidFill>
                  <a:srgbClr val="FF0000"/>
                </a:solidFill>
              </a:rPr>
              <a:t>, and </a:t>
            </a:r>
            <a:r>
              <a:rPr lang="de-DE" dirty="0" err="1" smtClean="0">
                <a:solidFill>
                  <a:srgbClr val="FF0000"/>
                </a:solidFill>
              </a:rPr>
              <a:t>the</a:t>
            </a:r>
            <a:r>
              <a:rPr lang="de-DE" dirty="0" smtClean="0">
                <a:solidFill>
                  <a:srgbClr val="FF0000"/>
                </a:solidFill>
              </a:rPr>
              <a:t> </a:t>
            </a:r>
            <a:r>
              <a:rPr lang="de-DE" dirty="0" err="1" smtClean="0">
                <a:solidFill>
                  <a:srgbClr val="FF0000"/>
                </a:solidFill>
              </a:rPr>
              <a:t>boat</a:t>
            </a:r>
            <a:r>
              <a:rPr lang="de-DE" dirty="0" smtClean="0">
                <a:solidFill>
                  <a:srgbClr val="FF0000"/>
                </a:solidFill>
              </a:rPr>
              <a:t> will </a:t>
            </a:r>
            <a:r>
              <a:rPr lang="de-DE" dirty="0" err="1" smtClean="0">
                <a:solidFill>
                  <a:srgbClr val="FF0000"/>
                </a:solidFill>
              </a:rPr>
              <a:t>head</a:t>
            </a:r>
            <a:r>
              <a:rPr lang="de-DE" dirty="0" smtClean="0">
                <a:solidFill>
                  <a:srgbClr val="FF0000"/>
                </a:solidFill>
              </a:rPr>
              <a:t> </a:t>
            </a:r>
            <a:r>
              <a:rPr lang="de-DE" dirty="0" err="1" smtClean="0">
                <a:solidFill>
                  <a:srgbClr val="FF0000"/>
                </a:solidFill>
              </a:rPr>
              <a:t>into</a:t>
            </a:r>
            <a:r>
              <a:rPr lang="de-DE" dirty="0" smtClean="0">
                <a:solidFill>
                  <a:srgbClr val="FF0000"/>
                </a:solidFill>
              </a:rPr>
              <a:t> </a:t>
            </a:r>
            <a:r>
              <a:rPr lang="de-DE" dirty="0" err="1" smtClean="0">
                <a:solidFill>
                  <a:srgbClr val="FF0000"/>
                </a:solidFill>
              </a:rPr>
              <a:t>the</a:t>
            </a:r>
            <a:r>
              <a:rPr lang="de-DE" dirty="0" smtClean="0">
                <a:solidFill>
                  <a:srgbClr val="FF0000"/>
                </a:solidFill>
              </a:rPr>
              <a:t> </a:t>
            </a:r>
            <a:r>
              <a:rPr lang="de-DE" dirty="0" err="1" smtClean="0">
                <a:solidFill>
                  <a:srgbClr val="FF0000"/>
                </a:solidFill>
              </a:rPr>
              <a:t>red</a:t>
            </a:r>
            <a:r>
              <a:rPr lang="de-DE" dirty="0" smtClean="0">
                <a:solidFill>
                  <a:srgbClr val="FF0000"/>
                </a:solidFill>
              </a:rPr>
              <a:t> </a:t>
            </a:r>
            <a:r>
              <a:rPr lang="de-DE" dirty="0" err="1" smtClean="0">
                <a:solidFill>
                  <a:srgbClr val="FF0000"/>
                </a:solidFill>
              </a:rPr>
              <a:t>zone</a:t>
            </a:r>
            <a:r>
              <a:rPr lang="de-DE" dirty="0" smtClean="0">
                <a:solidFill>
                  <a:srgbClr val="FF0000"/>
                </a:solidFill>
              </a:rPr>
              <a:t> </a:t>
            </a:r>
            <a:r>
              <a:rPr lang="de-DE" dirty="0" err="1" smtClean="0">
                <a:solidFill>
                  <a:srgbClr val="FF0000"/>
                </a:solidFill>
              </a:rPr>
              <a:t>next</a:t>
            </a:r>
            <a:r>
              <a:rPr lang="de-DE" dirty="0" smtClean="0">
                <a:solidFill>
                  <a:srgbClr val="FF0000"/>
                </a:solidFill>
              </a:rPr>
              <a:t>. (~ </a:t>
            </a:r>
            <a:r>
              <a:rPr lang="de-DE" dirty="0" err="1" smtClean="0">
                <a:solidFill>
                  <a:srgbClr val="FF0000"/>
                </a:solidFill>
              </a:rPr>
              <a:t>glucose</a:t>
            </a:r>
            <a:r>
              <a:rPr lang="de-DE" dirty="0" smtClean="0">
                <a:solidFill>
                  <a:srgbClr val="FF0000"/>
                </a:solidFill>
              </a:rPr>
              <a:t> </a:t>
            </a:r>
            <a:r>
              <a:rPr lang="de-DE" dirty="0" err="1" smtClean="0">
                <a:solidFill>
                  <a:srgbClr val="FF0000"/>
                </a:solidFill>
              </a:rPr>
              <a:t>roller</a:t>
            </a:r>
            <a:r>
              <a:rPr lang="de-DE" dirty="0" smtClean="0">
                <a:solidFill>
                  <a:srgbClr val="FF0000"/>
                </a:solidFill>
              </a:rPr>
              <a:t> </a:t>
            </a:r>
            <a:r>
              <a:rPr lang="de-DE" dirty="0" err="1" smtClean="0">
                <a:solidFill>
                  <a:srgbClr val="FF0000"/>
                </a:solidFill>
              </a:rPr>
              <a:t>coasters</a:t>
            </a:r>
            <a:r>
              <a:rPr lang="de-DE" dirty="0" smtClean="0">
                <a:solidFill>
                  <a:srgbClr val="FF0000"/>
                </a:solidFill>
              </a:rPr>
              <a:t> </a:t>
            </a:r>
            <a:r>
              <a:rPr lang="de-DE" dirty="0" err="1" smtClean="0">
                <a:solidFill>
                  <a:srgbClr val="FF0000"/>
                </a:solidFill>
              </a:rPr>
              <a:t>triggered</a:t>
            </a:r>
            <a:r>
              <a:rPr lang="de-DE" baseline="0" dirty="0" smtClean="0">
                <a:solidFill>
                  <a:srgbClr val="FF0000"/>
                </a:solidFill>
              </a:rPr>
              <a:t> </a:t>
            </a:r>
            <a:r>
              <a:rPr lang="de-DE" baseline="0" dirty="0" err="1" smtClean="0">
                <a:solidFill>
                  <a:srgbClr val="FF0000"/>
                </a:solidFill>
              </a:rPr>
              <a:t>when</a:t>
            </a:r>
            <a:r>
              <a:rPr lang="de-DE" baseline="0" dirty="0" smtClean="0">
                <a:solidFill>
                  <a:srgbClr val="FF0000"/>
                </a:solidFill>
              </a:rPr>
              <a:t> </a:t>
            </a:r>
            <a:r>
              <a:rPr lang="de-DE" baseline="0" dirty="0" err="1" smtClean="0">
                <a:solidFill>
                  <a:srgbClr val="FF0000"/>
                </a:solidFill>
              </a:rPr>
              <a:t>neglecting</a:t>
            </a:r>
            <a:r>
              <a:rPr lang="de-DE" baseline="0" dirty="0" smtClean="0">
                <a:solidFill>
                  <a:srgbClr val="FF0000"/>
                </a:solidFill>
              </a:rPr>
              <a:t> </a:t>
            </a:r>
            <a:r>
              <a:rPr lang="de-DE" baseline="0" dirty="0" err="1" smtClean="0">
                <a:solidFill>
                  <a:srgbClr val="FF0000"/>
                </a:solidFill>
              </a:rPr>
              <a:t>the</a:t>
            </a:r>
            <a:r>
              <a:rPr lang="de-DE" baseline="0" dirty="0" smtClean="0">
                <a:solidFill>
                  <a:srgbClr val="FF0000"/>
                </a:solidFill>
              </a:rPr>
              <a:t> </a:t>
            </a:r>
            <a:r>
              <a:rPr lang="de-DE" baseline="0" dirty="0" err="1" smtClean="0">
                <a:solidFill>
                  <a:srgbClr val="FF0000"/>
                </a:solidFill>
              </a:rPr>
              <a:t>delayed</a:t>
            </a:r>
            <a:r>
              <a:rPr lang="de-DE" baseline="0" dirty="0" smtClean="0">
                <a:solidFill>
                  <a:srgbClr val="FF0000"/>
                </a:solidFill>
              </a:rPr>
              <a:t> </a:t>
            </a:r>
            <a:r>
              <a:rPr lang="de-DE" baseline="0" dirty="0" err="1" smtClean="0">
                <a:solidFill>
                  <a:srgbClr val="FF0000"/>
                </a:solidFill>
              </a:rPr>
              <a:t>control</a:t>
            </a:r>
            <a:r>
              <a:rPr lang="de-DE" baseline="0" dirty="0" smtClean="0">
                <a:solidFill>
                  <a:srgbClr val="FF0000"/>
                </a:solidFill>
              </a:rPr>
              <a:t> </a:t>
            </a:r>
            <a:r>
              <a:rPr lang="de-DE" baseline="0" dirty="0" err="1" smtClean="0">
                <a:solidFill>
                  <a:srgbClr val="FF0000"/>
                </a:solidFill>
              </a:rPr>
              <a:t>implications</a:t>
            </a:r>
            <a:r>
              <a:rPr lang="de-DE" baseline="0" dirty="0" smtClean="0">
                <a:solidFill>
                  <a:srgbClr val="FF0000"/>
                </a:solidFill>
              </a:rPr>
              <a:t> – </a:t>
            </a:r>
            <a:r>
              <a:rPr lang="de-DE" baseline="0" dirty="0" err="1" smtClean="0">
                <a:solidFill>
                  <a:srgbClr val="FF0000"/>
                </a:solidFill>
              </a:rPr>
              <a:t>as</a:t>
            </a:r>
            <a:r>
              <a:rPr lang="de-DE" baseline="0" dirty="0" smtClean="0">
                <a:solidFill>
                  <a:srgbClr val="FF0000"/>
                </a:solidFill>
              </a:rPr>
              <a:t> </a:t>
            </a:r>
            <a:r>
              <a:rPr lang="de-DE" baseline="0" dirty="0" err="1" smtClean="0">
                <a:solidFill>
                  <a:srgbClr val="FF0000"/>
                </a:solidFill>
              </a:rPr>
              <a:t>the</a:t>
            </a:r>
            <a:r>
              <a:rPr lang="de-DE" baseline="0" dirty="0" smtClean="0">
                <a:solidFill>
                  <a:srgbClr val="FF0000"/>
                </a:solidFill>
              </a:rPr>
              <a:t> </a:t>
            </a:r>
            <a:r>
              <a:rPr lang="de-DE" baseline="0" dirty="0" err="1" smtClean="0">
                <a:solidFill>
                  <a:srgbClr val="FF0000"/>
                </a:solidFill>
              </a:rPr>
              <a:t>loop</a:t>
            </a:r>
            <a:r>
              <a:rPr lang="de-DE" baseline="0" dirty="0" smtClean="0">
                <a:solidFill>
                  <a:srgbClr val="FF0000"/>
                </a:solidFill>
              </a:rPr>
              <a:t> </a:t>
            </a:r>
            <a:r>
              <a:rPr lang="de-DE" baseline="0" dirty="0" err="1" smtClean="0">
                <a:solidFill>
                  <a:srgbClr val="FF0000"/>
                </a:solidFill>
              </a:rPr>
              <a:t>algorithm</a:t>
            </a:r>
            <a:r>
              <a:rPr lang="de-DE" baseline="0" dirty="0" smtClean="0">
                <a:solidFill>
                  <a:srgbClr val="FF0000"/>
                </a:solidFill>
              </a:rPr>
              <a:t> </a:t>
            </a:r>
            <a:r>
              <a:rPr lang="de-DE" baseline="0" dirty="0" err="1" smtClean="0">
                <a:solidFill>
                  <a:srgbClr val="FF0000"/>
                </a:solidFill>
              </a:rPr>
              <a:t>uses</a:t>
            </a:r>
            <a:r>
              <a:rPr lang="de-DE" baseline="0" dirty="0" smtClean="0">
                <a:solidFill>
                  <a:srgbClr val="FF0000"/>
                </a:solidFill>
              </a:rPr>
              <a:t> in ist </a:t>
            </a:r>
            <a:r>
              <a:rPr lang="de-DE" baseline="0" dirty="0" err="1" smtClean="0">
                <a:solidFill>
                  <a:srgbClr val="FF0000"/>
                </a:solidFill>
              </a:rPr>
              <a:t>predictions</a:t>
            </a:r>
            <a:r>
              <a:rPr lang="de-DE" baseline="0" dirty="0" smtClean="0">
                <a:solidFill>
                  <a:srgbClr val="FF0000"/>
                </a:solidFill>
              </a:rPr>
              <a:t>).</a:t>
            </a:r>
            <a:r>
              <a:rPr lang="de-DE" dirty="0" smtClean="0">
                <a:solidFill>
                  <a:srgbClr val="FF0000"/>
                </a:solidFill>
              </a:rPr>
              <a:t> </a:t>
            </a:r>
            <a:endParaRPr lang="de-DE" sz="1200" kern="1200" dirty="0" smtClean="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 </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35</a:t>
            </a:fld>
            <a:endParaRPr lang="de-DE"/>
          </a:p>
        </p:txBody>
      </p:sp>
    </p:spTree>
    <p:extLst>
      <p:ext uri="{BB962C8B-B14F-4D97-AF65-F5344CB8AC3E}">
        <p14:creationId xmlns:p14="http://schemas.microsoft.com/office/powerpoint/2010/main" val="21096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 </a:t>
            </a:r>
            <a:r>
              <a:rPr lang="de-DE" baseline="0" dirty="0" err="1" smtClean="0"/>
              <a:t>If</a:t>
            </a:r>
            <a:r>
              <a:rPr lang="de-DE" baseline="0" dirty="0" smtClean="0"/>
              <a:t> </a:t>
            </a:r>
            <a:r>
              <a:rPr lang="de-DE" baseline="0" dirty="0" err="1" smtClean="0"/>
              <a:t>you</a:t>
            </a:r>
            <a:r>
              <a:rPr lang="de-DE" baseline="0" dirty="0" smtClean="0"/>
              <a:t> </a:t>
            </a:r>
            <a:r>
              <a:rPr lang="de-DE" baseline="0" dirty="0" err="1" smtClean="0"/>
              <a:t>frequently</a:t>
            </a:r>
            <a:r>
              <a:rPr lang="de-DE" baseline="0" dirty="0" smtClean="0"/>
              <a:t> </a:t>
            </a:r>
            <a:r>
              <a:rPr lang="de-DE" baseline="0" dirty="0" err="1" smtClean="0"/>
              <a:t>face</a:t>
            </a:r>
            <a:r>
              <a:rPr lang="de-DE" baseline="0" dirty="0" smtClean="0"/>
              <a:t> </a:t>
            </a:r>
            <a:r>
              <a:rPr lang="de-DE" baseline="0" dirty="0" err="1" smtClean="0"/>
              <a:t>troubles</a:t>
            </a:r>
            <a:r>
              <a:rPr lang="de-DE" baseline="0" dirty="0" smtClean="0"/>
              <a:t> in </a:t>
            </a:r>
            <a:r>
              <a:rPr lang="de-DE" baseline="0" dirty="0" err="1" smtClean="0"/>
              <a:t>the</a:t>
            </a:r>
            <a:r>
              <a:rPr lang="de-DE" baseline="0" dirty="0" smtClean="0"/>
              <a:t> </a:t>
            </a:r>
            <a:r>
              <a:rPr lang="de-DE" baseline="0" dirty="0" err="1" smtClean="0"/>
              <a:t>late</a:t>
            </a:r>
            <a:r>
              <a:rPr lang="de-DE" baseline="0" dirty="0" smtClean="0"/>
              <a:t> </a:t>
            </a:r>
            <a:r>
              <a:rPr lang="de-DE" baseline="0" dirty="0" err="1" smtClean="0"/>
              <a:t>phase</a:t>
            </a:r>
            <a:r>
              <a:rPr lang="de-DE" baseline="0" dirty="0" smtClean="0"/>
              <a:t> </a:t>
            </a:r>
            <a:r>
              <a:rPr lang="de-DE" baseline="0" dirty="0" err="1" smtClean="0"/>
              <a:t>of</a:t>
            </a:r>
            <a:r>
              <a:rPr lang="de-DE" baseline="0" dirty="0" smtClean="0"/>
              <a:t> a </a:t>
            </a:r>
            <a:r>
              <a:rPr lang="de-DE" baseline="0" dirty="0" err="1" smtClean="0"/>
              <a:t>meal</a:t>
            </a:r>
            <a:r>
              <a:rPr lang="de-DE" baseline="0" dirty="0" smtClean="0"/>
              <a:t>, </a:t>
            </a:r>
            <a:r>
              <a:rPr lang="de-DE" baseline="0" dirty="0" err="1" smtClean="0"/>
              <a:t>one</a:t>
            </a:r>
            <a:r>
              <a:rPr lang="de-DE" baseline="0" dirty="0" smtClean="0"/>
              <a:t> </a:t>
            </a:r>
            <a:r>
              <a:rPr lang="de-DE" baseline="0" dirty="0" err="1" smtClean="0"/>
              <a:t>logical</a:t>
            </a:r>
            <a:r>
              <a:rPr lang="de-DE" baseline="0" dirty="0" smtClean="0"/>
              <a:t> </a:t>
            </a:r>
            <a:r>
              <a:rPr lang="de-DE" baseline="0" dirty="0" err="1" smtClean="0"/>
              <a:t>approach</a:t>
            </a:r>
            <a:r>
              <a:rPr lang="de-DE" baseline="0" dirty="0" smtClean="0"/>
              <a:t> </a:t>
            </a:r>
            <a:r>
              <a:rPr lang="de-DE" baseline="0" dirty="0" err="1" smtClean="0"/>
              <a:t>would</a:t>
            </a:r>
            <a:r>
              <a:rPr lang="de-DE" baseline="0" dirty="0" smtClean="0"/>
              <a:t> </a:t>
            </a:r>
            <a:r>
              <a:rPr lang="de-DE" baseline="0" dirty="0" err="1" smtClean="0"/>
              <a:t>be</a:t>
            </a:r>
            <a:r>
              <a:rPr lang="de-DE" baseline="0" dirty="0" smtClean="0"/>
              <a:t> </a:t>
            </a:r>
            <a:r>
              <a:rPr lang="de-DE" baseline="0" dirty="0" err="1" smtClean="0"/>
              <a:t>to</a:t>
            </a:r>
            <a:r>
              <a:rPr lang="de-DE" baseline="0" dirty="0" smtClean="0"/>
              <a:t> </a:t>
            </a:r>
            <a:r>
              <a:rPr lang="de-DE" baseline="0" dirty="0" err="1" smtClean="0"/>
              <a:t>first</a:t>
            </a:r>
            <a:r>
              <a:rPr lang="de-DE" baseline="0" dirty="0" smtClean="0"/>
              <a:t> </a:t>
            </a:r>
            <a:r>
              <a:rPr lang="de-DE" baseline="0" dirty="0" err="1" smtClean="0"/>
              <a:t>solve</a:t>
            </a:r>
            <a:r>
              <a:rPr lang="de-DE" baseline="0" dirty="0" smtClean="0"/>
              <a:t> </a:t>
            </a:r>
            <a:r>
              <a:rPr lang="de-DE" baseline="0" dirty="0" err="1" smtClean="0"/>
              <a:t>major</a:t>
            </a:r>
            <a:r>
              <a:rPr lang="de-DE" baseline="0" dirty="0" smtClean="0"/>
              <a:t> </a:t>
            </a:r>
            <a:r>
              <a:rPr lang="de-DE" baseline="0" dirty="0" err="1" smtClean="0"/>
              <a:t>problems</a:t>
            </a:r>
            <a:r>
              <a:rPr lang="de-DE" baseline="0" dirty="0" smtClean="0"/>
              <a:t> </a:t>
            </a:r>
            <a:r>
              <a:rPr lang="de-DE" baseline="0" dirty="0" err="1" smtClean="0"/>
              <a:t>that</a:t>
            </a:r>
            <a:r>
              <a:rPr lang="de-DE" baseline="0" dirty="0" smtClean="0"/>
              <a:t> </a:t>
            </a:r>
            <a:r>
              <a:rPr lang="de-DE" baseline="0" dirty="0" err="1" smtClean="0"/>
              <a:t>might</a:t>
            </a:r>
            <a:r>
              <a:rPr lang="de-DE" baseline="0" dirty="0" smtClean="0"/>
              <a:t> carry </a:t>
            </a:r>
            <a:r>
              <a:rPr lang="de-DE" baseline="0" dirty="0" err="1" smtClean="0"/>
              <a:t>over</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early</a:t>
            </a:r>
            <a:r>
              <a:rPr lang="de-DE" baseline="0" dirty="0" smtClean="0"/>
              <a:t> </a:t>
            </a:r>
            <a:r>
              <a:rPr lang="de-DE" baseline="0" dirty="0" err="1" smtClean="0"/>
              <a:t>meal</a:t>
            </a:r>
            <a:r>
              <a:rPr lang="de-DE" baseline="0" dirty="0" smtClean="0"/>
              <a:t> </a:t>
            </a:r>
            <a:r>
              <a:rPr lang="de-DE" baseline="0" dirty="0" err="1" smtClean="0"/>
              <a:t>phase</a:t>
            </a:r>
            <a:r>
              <a:rPr lang="de-DE" baseline="0" dirty="0" smtClean="0"/>
              <a:t>, so </a:t>
            </a:r>
            <a:r>
              <a:rPr lang="de-DE" baseline="0" dirty="0" err="1" smtClean="0"/>
              <a:t>you</a:t>
            </a:r>
            <a:r>
              <a:rPr lang="de-DE" baseline="0" dirty="0" smtClean="0"/>
              <a:t> do not </a:t>
            </a:r>
            <a:r>
              <a:rPr lang="de-DE" baseline="0" dirty="0" err="1" smtClean="0"/>
              <a:t>start</a:t>
            </a:r>
            <a:r>
              <a:rPr lang="de-DE" baseline="0" dirty="0" smtClean="0"/>
              <a:t> </a:t>
            </a:r>
            <a:r>
              <a:rPr lang="de-DE" baseline="0" dirty="0" err="1" smtClean="0"/>
              <a:t>with</a:t>
            </a:r>
            <a:r>
              <a:rPr lang="de-DE" baseline="0" dirty="0" smtClean="0"/>
              <a:t> a super high </a:t>
            </a:r>
            <a:r>
              <a:rPr lang="de-DE" baseline="0" dirty="0" err="1" smtClean="0"/>
              <a:t>glucose</a:t>
            </a:r>
            <a:r>
              <a:rPr lang="de-DE" baseline="0" dirty="0" smtClean="0"/>
              <a:t> </a:t>
            </a:r>
            <a:r>
              <a:rPr lang="de-DE" baseline="0" dirty="0" err="1" smtClean="0"/>
              <a:t>value</a:t>
            </a:r>
            <a:r>
              <a:rPr lang="de-DE" baseline="0" dirty="0" smtClean="0"/>
              <a:t>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late</a:t>
            </a:r>
            <a:r>
              <a:rPr lang="de-DE" baseline="0" dirty="0" smtClean="0"/>
              <a:t> </a:t>
            </a:r>
            <a:r>
              <a:rPr lang="de-DE" baseline="0" dirty="0" err="1" smtClean="0"/>
              <a:t>phase</a:t>
            </a:r>
            <a:r>
              <a:rPr lang="de-DE" baseline="0" dirty="0" smtClean="0"/>
              <a:t> (and also not </a:t>
            </a:r>
            <a:r>
              <a:rPr lang="de-DE" baseline="0" dirty="0" err="1" smtClean="0"/>
              <a:t>with</a:t>
            </a:r>
            <a:r>
              <a:rPr lang="de-DE" baseline="0" dirty="0" smtClean="0"/>
              <a:t> a </a:t>
            </a:r>
            <a:r>
              <a:rPr lang="de-DE" baseline="0" dirty="0" err="1" smtClean="0"/>
              <a:t>burden</a:t>
            </a:r>
            <a:r>
              <a:rPr lang="de-DE" baseline="0" dirty="0" smtClean="0"/>
              <a:t> </a:t>
            </a:r>
            <a:r>
              <a:rPr lang="de-DE" baseline="0" dirty="0" err="1" smtClean="0"/>
              <a:t>of</a:t>
            </a:r>
            <a:r>
              <a:rPr lang="de-DE" baseline="0" dirty="0" smtClean="0"/>
              <a:t> </a:t>
            </a:r>
            <a:r>
              <a:rPr lang="de-DE" baseline="0" dirty="0" err="1" smtClean="0"/>
              <a:t>too</a:t>
            </a:r>
            <a:r>
              <a:rPr lang="de-DE" baseline="0" dirty="0" smtClean="0"/>
              <a:t> high </a:t>
            </a:r>
            <a:r>
              <a:rPr lang="de-DE" baseline="0" dirty="0" err="1" smtClean="0"/>
              <a:t>iob</a:t>
            </a:r>
            <a:r>
              <a:rPr lang="de-DE" baseline="0" dirty="0" smtClean="0"/>
              <a:t>, in a </a:t>
            </a:r>
            <a:r>
              <a:rPr lang="de-DE" baseline="0" dirty="0" err="1" smtClean="0"/>
              <a:t>meal</a:t>
            </a:r>
            <a:r>
              <a:rPr lang="de-DE" baseline="0" dirty="0" smtClean="0"/>
              <a:t> </a:t>
            </a:r>
            <a:r>
              <a:rPr lang="de-DE" baseline="0" dirty="0" err="1" smtClean="0"/>
              <a:t>situation</a:t>
            </a:r>
            <a:r>
              <a:rPr lang="de-DE" baseline="0" dirty="0" smtClean="0"/>
              <a:t> </a:t>
            </a:r>
            <a:r>
              <a:rPr lang="de-DE" baseline="0" dirty="0" err="1" smtClean="0"/>
              <a:t>with</a:t>
            </a:r>
            <a:r>
              <a:rPr lang="de-DE" baseline="0" dirty="0" smtClean="0"/>
              <a:t> not </a:t>
            </a:r>
            <a:r>
              <a:rPr lang="de-DE" baseline="0" dirty="0" err="1" smtClean="0"/>
              <a:t>many</a:t>
            </a:r>
            <a:r>
              <a:rPr lang="de-DE" baseline="0" dirty="0" smtClean="0"/>
              <a:t> </a:t>
            </a:r>
            <a:r>
              <a:rPr lang="de-DE" baseline="0" dirty="0" err="1" smtClean="0"/>
              <a:t>eCarbs</a:t>
            </a:r>
            <a:r>
              <a:rPr lang="de-DE" baseline="0" dirty="0" smtClean="0"/>
              <a:t> </a:t>
            </a:r>
            <a:r>
              <a:rPr lang="de-DE" baseline="0" dirty="0" err="1" smtClean="0"/>
              <a:t>to</a:t>
            </a:r>
            <a:r>
              <a:rPr lang="de-DE" baseline="0" dirty="0" smtClean="0"/>
              <a:t> deal </a:t>
            </a:r>
            <a:r>
              <a:rPr lang="de-DE" baseline="0" dirty="0" err="1" smtClean="0"/>
              <a:t>with</a:t>
            </a:r>
            <a:r>
              <a:rPr lang="de-DE" baseline="0" dirty="0" smtClean="0"/>
              <a:t>). </a:t>
            </a:r>
          </a:p>
          <a:p>
            <a:r>
              <a:rPr lang="de-DE" baseline="0" dirty="0" smtClean="0"/>
              <a:t>Generally </a:t>
            </a:r>
            <a:r>
              <a:rPr lang="de-DE" baseline="0" dirty="0" err="1" smtClean="0"/>
              <a:t>it</a:t>
            </a:r>
            <a:r>
              <a:rPr lang="de-DE" baseline="0" dirty="0" smtClean="0"/>
              <a:t> </a:t>
            </a:r>
            <a:r>
              <a:rPr lang="de-DE" baseline="0" dirty="0" err="1" smtClean="0"/>
              <a:t>is</a:t>
            </a:r>
            <a:r>
              <a:rPr lang="de-DE" baseline="0" dirty="0" smtClean="0"/>
              <a:t> also a </a:t>
            </a:r>
            <a:r>
              <a:rPr lang="de-DE" baseline="0" dirty="0" err="1" smtClean="0"/>
              <a:t>good</a:t>
            </a:r>
            <a:r>
              <a:rPr lang="de-DE" baseline="0" dirty="0" smtClean="0"/>
              <a:t> </a:t>
            </a:r>
            <a:r>
              <a:rPr lang="de-DE" baseline="0" dirty="0" err="1" smtClean="0"/>
              <a:t>strategy</a:t>
            </a:r>
            <a:r>
              <a:rPr lang="de-DE" baseline="0" dirty="0" smtClean="0"/>
              <a:t> </a:t>
            </a:r>
            <a:r>
              <a:rPr lang="de-DE" baseline="0" dirty="0" err="1" smtClean="0"/>
              <a:t>to</a:t>
            </a:r>
            <a:r>
              <a:rPr lang="de-DE" baseline="0" dirty="0" smtClean="0"/>
              <a:t> </a:t>
            </a:r>
            <a:r>
              <a:rPr lang="de-DE" baseline="0" dirty="0" err="1" smtClean="0"/>
              <a:t>develop</a:t>
            </a:r>
            <a:r>
              <a:rPr lang="de-DE" baseline="0" dirty="0" smtClean="0"/>
              <a:t> a </a:t>
            </a:r>
            <a:r>
              <a:rPr lang="de-DE" baseline="0" dirty="0" err="1" smtClean="0"/>
              <a:t>stable</a:t>
            </a:r>
            <a:r>
              <a:rPr lang="de-DE" baseline="0" dirty="0" smtClean="0"/>
              <a:t> </a:t>
            </a:r>
            <a:r>
              <a:rPr lang="de-DE" baseline="0" dirty="0" err="1" smtClean="0"/>
              <a:t>loop</a:t>
            </a:r>
            <a:r>
              <a:rPr lang="de-DE" baseline="0" dirty="0" smtClean="0"/>
              <a:t> </a:t>
            </a:r>
            <a:r>
              <a:rPr lang="de-DE" baseline="0" dirty="0" err="1" smtClean="0"/>
              <a:t>with</a:t>
            </a:r>
            <a:r>
              <a:rPr lang="de-DE" baseline="0" dirty="0" smtClean="0"/>
              <a:t> </a:t>
            </a:r>
            <a:r>
              <a:rPr lang="de-DE" baseline="0" dirty="0" err="1" smtClean="0"/>
              <a:t>meals</a:t>
            </a:r>
            <a:r>
              <a:rPr lang="de-DE" baseline="0" dirty="0" smtClean="0"/>
              <a:t> </a:t>
            </a:r>
            <a:r>
              <a:rPr lang="de-DE" baseline="0" dirty="0" err="1" smtClean="0"/>
              <a:t>that</a:t>
            </a:r>
            <a:r>
              <a:rPr lang="de-DE" baseline="0" dirty="0" smtClean="0"/>
              <a:t> do not push </a:t>
            </a:r>
            <a:r>
              <a:rPr lang="de-DE" baseline="0" dirty="0" err="1" smtClean="0"/>
              <a:t>the</a:t>
            </a:r>
            <a:r>
              <a:rPr lang="de-DE" baseline="0" dirty="0" smtClean="0"/>
              <a:t> </a:t>
            </a:r>
            <a:r>
              <a:rPr lang="de-DE" baseline="0" dirty="0" err="1" smtClean="0"/>
              <a:t>limits</a:t>
            </a:r>
            <a:r>
              <a:rPr lang="de-DE" baseline="0" dirty="0" smtClean="0"/>
              <a:t>. So, </a:t>
            </a:r>
            <a:r>
              <a:rPr lang="de-DE" baseline="0" dirty="0" err="1" smtClean="0"/>
              <a:t>limiting</a:t>
            </a:r>
            <a:r>
              <a:rPr lang="de-DE" baseline="0" dirty="0" smtClean="0"/>
              <a:t> </a:t>
            </a:r>
            <a:r>
              <a:rPr lang="de-DE" baseline="0" dirty="0" err="1" smtClean="0"/>
              <a:t>the</a:t>
            </a:r>
            <a:r>
              <a:rPr lang="de-DE" baseline="0" dirty="0" smtClean="0"/>
              <a:t> </a:t>
            </a:r>
            <a:r>
              <a:rPr lang="de-DE" baseline="0" dirty="0" err="1" smtClean="0"/>
              <a:t>amounts</a:t>
            </a:r>
            <a:r>
              <a:rPr lang="de-DE" baseline="0" dirty="0" smtClean="0"/>
              <a:t> </a:t>
            </a:r>
            <a:r>
              <a:rPr lang="de-DE" baseline="0" dirty="0" err="1" smtClean="0"/>
              <a:t>of</a:t>
            </a:r>
            <a:r>
              <a:rPr lang="de-DE" baseline="0" dirty="0" smtClean="0"/>
              <a:t> </a:t>
            </a:r>
            <a:r>
              <a:rPr lang="de-DE" baseline="0" dirty="0" err="1" smtClean="0"/>
              <a:t>components</a:t>
            </a:r>
            <a:r>
              <a:rPr lang="de-DE" baseline="0" dirty="0" smtClean="0"/>
              <a:t> </a:t>
            </a:r>
            <a:r>
              <a:rPr lang="de-DE" baseline="0" dirty="0" err="1" smtClean="0"/>
              <a:t>with</a:t>
            </a:r>
            <a:r>
              <a:rPr lang="de-DE" baseline="0" dirty="0" smtClean="0"/>
              <a:t> </a:t>
            </a:r>
            <a:r>
              <a:rPr lang="de-DE" baseline="0" dirty="0" err="1" smtClean="0"/>
              <a:t>very</a:t>
            </a:r>
            <a:r>
              <a:rPr lang="de-DE" baseline="0" dirty="0" smtClean="0"/>
              <a:t> high </a:t>
            </a:r>
            <a:r>
              <a:rPr lang="de-DE" baseline="0" dirty="0" err="1" smtClean="0"/>
              <a:t>glucose</a:t>
            </a:r>
            <a:r>
              <a:rPr lang="de-DE" baseline="0" dirty="0" smtClean="0"/>
              <a:t> </a:t>
            </a:r>
            <a:r>
              <a:rPr lang="de-DE" baseline="0" dirty="0" err="1" smtClean="0"/>
              <a:t>impact</a:t>
            </a:r>
            <a:r>
              <a:rPr lang="de-DE" baseline="0" dirty="0" smtClean="0"/>
              <a:t> (</a:t>
            </a:r>
            <a:r>
              <a:rPr lang="de-DE" baseline="0" dirty="0" err="1" smtClean="0"/>
              <a:t>see</a:t>
            </a:r>
            <a:r>
              <a:rPr lang="de-DE" baseline="0" dirty="0" smtClean="0"/>
              <a:t> </a:t>
            </a:r>
            <a:r>
              <a:rPr lang="de-DE" baseline="0" dirty="0" err="1" smtClean="0"/>
              <a:t>chart</a:t>
            </a:r>
            <a:r>
              <a:rPr lang="de-DE" baseline="0" dirty="0" smtClean="0"/>
              <a:t> p.7) </a:t>
            </a:r>
            <a:r>
              <a:rPr lang="de-DE" baseline="0" dirty="0" err="1" smtClean="0"/>
              <a:t>should</a:t>
            </a:r>
            <a:r>
              <a:rPr lang="de-DE" baseline="0" dirty="0" smtClean="0"/>
              <a:t> </a:t>
            </a:r>
            <a:r>
              <a:rPr lang="de-DE" baseline="0" dirty="0" err="1" smtClean="0"/>
              <a:t>help</a:t>
            </a:r>
            <a:r>
              <a:rPr lang="de-DE" baseline="0" dirty="0" smtClean="0"/>
              <a:t> </a:t>
            </a:r>
            <a:r>
              <a:rPr lang="de-DE" baseline="0" dirty="0" err="1" smtClean="0"/>
              <a:t>to</a:t>
            </a:r>
            <a:r>
              <a:rPr lang="de-DE" baseline="0" dirty="0" smtClean="0"/>
              <a:t> </a:t>
            </a:r>
            <a:r>
              <a:rPr lang="de-DE" baseline="0" dirty="0" err="1" smtClean="0"/>
              <a:t>dial</a:t>
            </a:r>
            <a:r>
              <a:rPr lang="de-DE" baseline="0" dirty="0" smtClean="0"/>
              <a:t> in all </a:t>
            </a:r>
            <a:r>
              <a:rPr lang="de-DE" baseline="0" dirty="0" err="1" smtClean="0"/>
              <a:t>parameters</a:t>
            </a:r>
            <a:r>
              <a:rPr lang="de-DE" baseline="0" dirty="0" smtClean="0"/>
              <a:t> </a:t>
            </a:r>
            <a:r>
              <a:rPr lang="de-DE" baseline="0" dirty="0" err="1" smtClean="0"/>
              <a:t>right</a:t>
            </a:r>
            <a:r>
              <a:rPr lang="de-DE" baseline="0" dirty="0" smtClean="0"/>
              <a:t>. </a:t>
            </a:r>
          </a:p>
          <a:p>
            <a:r>
              <a:rPr lang="de-DE" baseline="0" dirty="0" smtClean="0"/>
              <a:t>This </a:t>
            </a:r>
            <a:r>
              <a:rPr lang="de-DE" baseline="0" dirty="0" err="1" smtClean="0"/>
              <a:t>table</a:t>
            </a:r>
            <a:r>
              <a:rPr lang="de-DE" baseline="0" dirty="0" smtClean="0"/>
              <a:t> </a:t>
            </a:r>
            <a:r>
              <a:rPr lang="de-DE" baseline="0" dirty="0" err="1" smtClean="0"/>
              <a:t>gives</a:t>
            </a:r>
            <a:r>
              <a:rPr lang="de-DE" baseline="0" dirty="0" smtClean="0"/>
              <a:t> </a:t>
            </a:r>
            <a:r>
              <a:rPr lang="de-DE" baseline="0" dirty="0" err="1" smtClean="0"/>
              <a:t>some</a:t>
            </a:r>
            <a:r>
              <a:rPr lang="de-DE" baseline="0" dirty="0" smtClean="0"/>
              <a:t> </a:t>
            </a:r>
            <a:r>
              <a:rPr lang="de-DE" baseline="0" dirty="0" err="1" smtClean="0"/>
              <a:t>basic</a:t>
            </a:r>
            <a:r>
              <a:rPr lang="de-DE" baseline="0" dirty="0" smtClean="0"/>
              <a:t> </a:t>
            </a:r>
            <a:r>
              <a:rPr lang="de-DE" baseline="0" dirty="0" err="1" smtClean="0"/>
              <a:t>ideas</a:t>
            </a:r>
            <a:r>
              <a:rPr lang="de-DE" baseline="0" dirty="0" smtClean="0"/>
              <a:t> </a:t>
            </a:r>
            <a:r>
              <a:rPr lang="de-DE" baseline="0" dirty="0" err="1" smtClean="0"/>
              <a:t>what</a:t>
            </a:r>
            <a:r>
              <a:rPr lang="de-DE" baseline="0" dirty="0" smtClean="0"/>
              <a:t> </a:t>
            </a:r>
            <a:r>
              <a:rPr lang="de-DE" baseline="0" dirty="0" err="1" smtClean="0"/>
              <a:t>might</a:t>
            </a:r>
            <a:r>
              <a:rPr lang="de-DE" baseline="0" dirty="0" smtClean="0"/>
              <a:t> </a:t>
            </a:r>
            <a:r>
              <a:rPr lang="de-DE" baseline="0" dirty="0" err="1" smtClean="0"/>
              <a:t>be</a:t>
            </a:r>
            <a:r>
              <a:rPr lang="de-DE" baseline="0" dirty="0" smtClean="0"/>
              <a:t> </a:t>
            </a:r>
            <a:r>
              <a:rPr lang="de-DE" baseline="0" dirty="0" err="1" smtClean="0"/>
              <a:t>wrong</a:t>
            </a:r>
            <a:r>
              <a:rPr lang="de-DE" baseline="0" dirty="0" smtClean="0"/>
              <a:t> </a:t>
            </a:r>
            <a:r>
              <a:rPr lang="de-DE" baseline="0" dirty="0" err="1" smtClean="0"/>
              <a:t>if</a:t>
            </a:r>
            <a:r>
              <a:rPr lang="de-DE" baseline="0" dirty="0" smtClean="0"/>
              <a:t> </a:t>
            </a:r>
            <a:r>
              <a:rPr lang="de-DE" baseline="0" dirty="0" err="1" smtClean="0"/>
              <a:t>certain</a:t>
            </a:r>
            <a:r>
              <a:rPr lang="de-DE" baseline="0" dirty="0" smtClean="0"/>
              <a:t> </a:t>
            </a:r>
            <a:r>
              <a:rPr lang="de-DE" baseline="0" dirty="0" err="1" smtClean="0"/>
              <a:t>problems</a:t>
            </a:r>
            <a:r>
              <a:rPr lang="de-DE" baseline="0" dirty="0" smtClean="0"/>
              <a:t> </a:t>
            </a:r>
            <a:r>
              <a:rPr lang="de-DE" baseline="0" dirty="0" err="1" smtClean="0"/>
              <a:t>are</a:t>
            </a:r>
            <a:r>
              <a:rPr lang="de-DE" baseline="0" dirty="0" smtClean="0"/>
              <a:t> </a:t>
            </a:r>
            <a:r>
              <a:rPr lang="de-DE" baseline="0" dirty="0" err="1" smtClean="0"/>
              <a:t>encountered</a:t>
            </a:r>
            <a:r>
              <a:rPr lang="de-DE" baseline="0" dirty="0" smtClean="0"/>
              <a:t>.</a:t>
            </a:r>
          </a:p>
          <a:p>
            <a:r>
              <a:rPr lang="de-DE" baseline="0" dirty="0" smtClean="0"/>
              <a:t>(</a:t>
            </a:r>
            <a:r>
              <a:rPr lang="de-DE" baseline="0" dirty="0" err="1" smtClean="0"/>
              <a:t>read</a:t>
            </a:r>
            <a:r>
              <a:rPr lang="de-DE" baseline="0" dirty="0" smtClean="0"/>
              <a:t> </a:t>
            </a:r>
            <a:r>
              <a:rPr lang="de-DE" baseline="0" dirty="0" err="1" smtClean="0"/>
              <a:t>through</a:t>
            </a:r>
            <a:r>
              <a:rPr lang="de-DE" baseline="0" dirty="0" smtClean="0"/>
              <a:t> </a:t>
            </a:r>
            <a:r>
              <a:rPr lang="de-DE" baseline="0" dirty="0" err="1" smtClean="0"/>
              <a:t>the</a:t>
            </a:r>
            <a:r>
              <a:rPr lang="de-DE" baseline="0" dirty="0" smtClean="0"/>
              <a:t> </a:t>
            </a:r>
            <a:r>
              <a:rPr lang="de-DE" baseline="0" dirty="0" err="1" smtClean="0"/>
              <a:t>cases</a:t>
            </a:r>
            <a:r>
              <a:rPr lang="de-DE" baseline="0" dirty="0" smtClean="0"/>
              <a:t>)</a:t>
            </a:r>
          </a:p>
          <a:p>
            <a:r>
              <a:rPr lang="de-DE" baseline="0" dirty="0" err="1" smtClean="0"/>
              <a:t>For</a:t>
            </a:r>
            <a:r>
              <a:rPr lang="de-DE" baseline="0" dirty="0" smtClean="0"/>
              <a:t> super </a:t>
            </a:r>
            <a:r>
              <a:rPr lang="de-DE" baseline="0" dirty="0" err="1" smtClean="0"/>
              <a:t>big</a:t>
            </a:r>
            <a:r>
              <a:rPr lang="de-DE" baseline="0" dirty="0" smtClean="0"/>
              <a:t> </a:t>
            </a:r>
            <a:r>
              <a:rPr lang="de-DE" baseline="0" dirty="0" err="1" smtClean="0"/>
              <a:t>meals</a:t>
            </a:r>
            <a:r>
              <a:rPr lang="de-DE" baseline="0" dirty="0" smtClean="0"/>
              <a:t> </a:t>
            </a:r>
            <a:r>
              <a:rPr lang="de-DE" baseline="0" dirty="0" err="1" smtClean="0"/>
              <a:t>with</a:t>
            </a:r>
            <a:r>
              <a:rPr lang="de-DE" baseline="0" dirty="0" smtClean="0"/>
              <a:t> lots </a:t>
            </a:r>
            <a:r>
              <a:rPr lang="de-DE" baseline="0" dirty="0" err="1" smtClean="0"/>
              <a:t>of</a:t>
            </a:r>
            <a:r>
              <a:rPr lang="de-DE" baseline="0" dirty="0" smtClean="0"/>
              <a:t> </a:t>
            </a:r>
            <a:r>
              <a:rPr lang="de-DE" baseline="0" dirty="0" err="1" smtClean="0"/>
              <a:t>fat</a:t>
            </a:r>
            <a:r>
              <a:rPr lang="de-DE" baseline="0" dirty="0" smtClean="0"/>
              <a:t> and </a:t>
            </a:r>
            <a:r>
              <a:rPr lang="de-DE" baseline="0" dirty="0" err="1" smtClean="0"/>
              <a:t>protein</a:t>
            </a:r>
            <a:r>
              <a:rPr lang="de-DE" baseline="0" dirty="0" smtClean="0"/>
              <a:t>, </a:t>
            </a:r>
            <a:r>
              <a:rPr lang="de-DE" baseline="0" dirty="0" err="1" smtClean="0"/>
              <a:t>problems</a:t>
            </a:r>
            <a:r>
              <a:rPr lang="de-DE" baseline="0" dirty="0" smtClean="0"/>
              <a:t> </a:t>
            </a:r>
            <a:r>
              <a:rPr lang="de-DE" baseline="0" dirty="0" err="1" smtClean="0"/>
              <a:t>might</a:t>
            </a:r>
            <a:r>
              <a:rPr lang="de-DE" baseline="0" dirty="0" smtClean="0"/>
              <a:t> </a:t>
            </a:r>
            <a:r>
              <a:rPr lang="de-DE" baseline="0" dirty="0" err="1" smtClean="0"/>
              <a:t>surface</a:t>
            </a:r>
            <a:r>
              <a:rPr lang="de-DE" baseline="0" dirty="0" smtClean="0"/>
              <a:t> </a:t>
            </a:r>
            <a:r>
              <a:rPr lang="de-DE" baseline="0" dirty="0" err="1" smtClean="0"/>
              <a:t>again</a:t>
            </a:r>
            <a:r>
              <a:rPr lang="de-DE" baseline="0" dirty="0" smtClean="0"/>
              <a:t>, </a:t>
            </a:r>
            <a:r>
              <a:rPr lang="de-DE" baseline="0" dirty="0" err="1" smtClean="0"/>
              <a:t>or</a:t>
            </a:r>
            <a:r>
              <a:rPr lang="de-DE" baseline="0" dirty="0" smtClean="0"/>
              <a:t> </a:t>
            </a:r>
            <a:r>
              <a:rPr lang="de-DE" baseline="0" dirty="0" err="1" smtClean="0"/>
              <a:t>get</a:t>
            </a:r>
            <a:r>
              <a:rPr lang="de-DE" baseline="0" dirty="0" smtClean="0"/>
              <a:t> </a:t>
            </a:r>
            <a:r>
              <a:rPr lang="de-DE" baseline="0" dirty="0" err="1" smtClean="0"/>
              <a:t>worse</a:t>
            </a:r>
            <a:r>
              <a:rPr lang="de-DE" baseline="0" dirty="0" smtClean="0"/>
              <a:t>. </a:t>
            </a:r>
            <a:r>
              <a:rPr lang="de-DE" baseline="0" dirty="0" err="1" smtClean="0"/>
              <a:t>Then</a:t>
            </a:r>
            <a:r>
              <a:rPr lang="de-DE" baseline="0" dirty="0" smtClean="0"/>
              <a:t> </a:t>
            </a:r>
            <a:r>
              <a:rPr lang="de-DE" baseline="0" dirty="0" err="1" smtClean="0"/>
              <a:t>your</a:t>
            </a:r>
            <a:r>
              <a:rPr lang="de-DE" baseline="0" dirty="0" smtClean="0"/>
              <a:t> </a:t>
            </a:r>
            <a:r>
              <a:rPr lang="de-DE" baseline="0" dirty="0" err="1" smtClean="0"/>
              <a:t>choice</a:t>
            </a:r>
            <a:r>
              <a:rPr lang="de-DE" baseline="0" dirty="0" smtClean="0"/>
              <a:t> </a:t>
            </a:r>
            <a:r>
              <a:rPr lang="de-DE" baseline="0" dirty="0" err="1" smtClean="0"/>
              <a:t>would</a:t>
            </a:r>
            <a:r>
              <a:rPr lang="de-DE" baseline="0" dirty="0" smtClean="0"/>
              <a:t> </a:t>
            </a:r>
            <a:r>
              <a:rPr lang="de-DE" baseline="0" dirty="0" err="1" smtClean="0"/>
              <a:t>be</a:t>
            </a:r>
            <a:r>
              <a:rPr lang="de-DE" baseline="0" dirty="0" smtClean="0"/>
              <a:t> </a:t>
            </a:r>
            <a:r>
              <a:rPr lang="de-DE" baseline="0" dirty="0" err="1" smtClean="0"/>
              <a:t>to</a:t>
            </a:r>
            <a:r>
              <a:rPr lang="de-DE" baseline="0" dirty="0" smtClean="0"/>
              <a:t> </a:t>
            </a:r>
            <a:r>
              <a:rPr lang="de-DE" baseline="0" dirty="0" err="1" smtClean="0"/>
              <a:t>accept</a:t>
            </a:r>
            <a:r>
              <a:rPr lang="de-DE" baseline="0" dirty="0" smtClean="0"/>
              <a:t> </a:t>
            </a:r>
            <a:r>
              <a:rPr lang="de-DE" baseline="0" dirty="0" err="1" smtClean="0"/>
              <a:t>that</a:t>
            </a:r>
            <a:r>
              <a:rPr lang="de-DE" baseline="0" dirty="0" smtClean="0"/>
              <a:t> and „</a:t>
            </a:r>
            <a:r>
              <a:rPr lang="de-DE" baseline="0" dirty="0" err="1" smtClean="0"/>
              <a:t>ride</a:t>
            </a:r>
            <a:r>
              <a:rPr lang="de-DE" baseline="0" dirty="0" smtClean="0"/>
              <a:t> </a:t>
            </a:r>
            <a:r>
              <a:rPr lang="de-DE" baseline="0" dirty="0" err="1" smtClean="0"/>
              <a:t>it</a:t>
            </a:r>
            <a:r>
              <a:rPr lang="de-DE" baseline="0" dirty="0" smtClean="0"/>
              <a:t> out“. </a:t>
            </a:r>
            <a:r>
              <a:rPr lang="de-DE" baseline="0" dirty="0" err="1" smtClean="0"/>
              <a:t>Or</a:t>
            </a:r>
            <a:r>
              <a:rPr lang="de-DE" baseline="0" dirty="0" smtClean="0"/>
              <a:t> </a:t>
            </a:r>
            <a:r>
              <a:rPr lang="de-DE" baseline="0" dirty="0" err="1" smtClean="0"/>
              <a:t>to</a:t>
            </a:r>
            <a:r>
              <a:rPr lang="de-DE" baseline="0" dirty="0" smtClean="0"/>
              <a:t> </a:t>
            </a:r>
            <a:r>
              <a:rPr lang="de-DE" baseline="0" dirty="0" err="1" smtClean="0"/>
              <a:t>prepare</a:t>
            </a:r>
            <a:r>
              <a:rPr lang="de-DE" baseline="0" dirty="0" smtClean="0"/>
              <a:t> </a:t>
            </a:r>
            <a:r>
              <a:rPr lang="de-DE" baseline="0" dirty="0" err="1" smtClean="0"/>
              <a:t>some</a:t>
            </a:r>
            <a:r>
              <a:rPr lang="de-DE" baseline="0" dirty="0" smtClean="0"/>
              <a:t> </a:t>
            </a:r>
            <a:r>
              <a:rPr lang="de-DE" baseline="0" dirty="0" err="1" smtClean="0"/>
              <a:t>of</a:t>
            </a:r>
            <a:r>
              <a:rPr lang="de-DE" baseline="0" dirty="0" smtClean="0"/>
              <a:t> </a:t>
            </a:r>
            <a:r>
              <a:rPr lang="de-DE" baseline="0" dirty="0" err="1" smtClean="0"/>
              <a:t>the</a:t>
            </a:r>
            <a:r>
              <a:rPr lang="de-DE" baseline="0" dirty="0" smtClean="0"/>
              <a:t> immediate </a:t>
            </a:r>
            <a:r>
              <a:rPr lang="de-DE" baseline="0" dirty="0" err="1" smtClean="0"/>
              <a:t>or</a:t>
            </a:r>
            <a:r>
              <a:rPr lang="de-DE" baseline="0" dirty="0" smtClean="0"/>
              <a:t> </a:t>
            </a:r>
            <a:r>
              <a:rPr lang="de-DE" baseline="0" dirty="0" err="1" smtClean="0"/>
              <a:t>even</a:t>
            </a:r>
            <a:r>
              <a:rPr lang="de-DE" baseline="0" dirty="0" smtClean="0"/>
              <a:t> „</a:t>
            </a:r>
            <a:r>
              <a:rPr lang="de-DE" baseline="0" dirty="0" err="1" smtClean="0"/>
              <a:t>next</a:t>
            </a:r>
            <a:r>
              <a:rPr lang="de-DE" baseline="0" dirty="0" smtClean="0"/>
              <a:t> </a:t>
            </a:r>
            <a:r>
              <a:rPr lang="de-DE" baseline="0" dirty="0" err="1" smtClean="0"/>
              <a:t>day</a:t>
            </a:r>
            <a:r>
              <a:rPr lang="de-DE" baseline="0" dirty="0" smtClean="0"/>
              <a:t>“ </a:t>
            </a:r>
            <a:r>
              <a:rPr lang="de-DE" baseline="0" dirty="0" err="1" smtClean="0"/>
              <a:t>actions</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table</a:t>
            </a:r>
            <a:r>
              <a:rPr lang="de-DE" baseline="0" dirty="0" smtClean="0"/>
              <a:t>. </a:t>
            </a:r>
            <a:r>
              <a:rPr lang="de-DE" baseline="0" dirty="0" err="1" smtClean="0"/>
              <a:t>My</a:t>
            </a:r>
            <a:r>
              <a:rPr lang="de-DE" baseline="0" dirty="0" smtClean="0"/>
              <a:t> (</a:t>
            </a:r>
            <a:r>
              <a:rPr lang="de-DE" baseline="0" dirty="0" err="1" smtClean="0"/>
              <a:t>author</a:t>
            </a:r>
            <a:r>
              <a:rPr lang="de-DE" baseline="0" dirty="0" smtClean="0"/>
              <a:t> B.) </a:t>
            </a:r>
            <a:r>
              <a:rPr lang="de-DE" baseline="0" dirty="0" err="1" smtClean="0"/>
              <a:t>favourite</a:t>
            </a:r>
            <a:r>
              <a:rPr lang="de-DE" baseline="0" dirty="0" smtClean="0"/>
              <a:t> </a:t>
            </a:r>
            <a:r>
              <a:rPr lang="de-DE" baseline="0" dirty="0" err="1" smtClean="0"/>
              <a:t>one</a:t>
            </a:r>
            <a:r>
              <a:rPr lang="de-DE" baseline="0" dirty="0" smtClean="0"/>
              <a:t> </a:t>
            </a:r>
            <a:r>
              <a:rPr lang="de-DE" baseline="0" dirty="0" err="1" smtClean="0"/>
              <a:t>is</a:t>
            </a:r>
            <a:r>
              <a:rPr lang="de-DE" baseline="0" dirty="0" smtClean="0"/>
              <a:t> </a:t>
            </a:r>
            <a:r>
              <a:rPr lang="de-DE" baseline="0" dirty="0" err="1" smtClean="0"/>
              <a:t>to</a:t>
            </a:r>
            <a:r>
              <a:rPr lang="de-DE" baseline="0" dirty="0" smtClean="0"/>
              <a:t> </a:t>
            </a:r>
            <a:r>
              <a:rPr lang="de-DE" baseline="0" dirty="0" err="1" smtClean="0"/>
              <a:t>provide</a:t>
            </a:r>
            <a:r>
              <a:rPr lang="de-DE" baseline="0" dirty="0" smtClean="0"/>
              <a:t> </a:t>
            </a:r>
            <a:r>
              <a:rPr lang="de-DE" baseline="0" dirty="0" err="1" smtClean="0"/>
              <a:t>my</a:t>
            </a:r>
            <a:r>
              <a:rPr lang="de-DE" baseline="0" dirty="0" smtClean="0"/>
              <a:t> </a:t>
            </a:r>
            <a:r>
              <a:rPr lang="de-DE" baseline="0" dirty="0" err="1" smtClean="0"/>
              <a:t>loop</a:t>
            </a:r>
            <a:r>
              <a:rPr lang="de-DE" baseline="0" dirty="0" smtClean="0"/>
              <a:t> an </a:t>
            </a:r>
            <a:r>
              <a:rPr lang="de-DE" baseline="0" dirty="0" err="1" smtClean="0"/>
              <a:t>automated</a:t>
            </a:r>
            <a:r>
              <a:rPr lang="de-DE" baseline="0" dirty="0" smtClean="0"/>
              <a:t> </a:t>
            </a:r>
            <a:r>
              <a:rPr lang="de-DE" baseline="0" dirty="0" err="1" smtClean="0"/>
              <a:t>response</a:t>
            </a:r>
            <a:r>
              <a:rPr lang="de-DE" baseline="0" dirty="0" smtClean="0"/>
              <a:t> </a:t>
            </a:r>
            <a:r>
              <a:rPr lang="de-DE" baseline="0" dirty="0" err="1" smtClean="0"/>
              <a:t>to</a:t>
            </a:r>
            <a:r>
              <a:rPr lang="de-DE" baseline="0" dirty="0" smtClean="0"/>
              <a:t> high </a:t>
            </a:r>
            <a:r>
              <a:rPr lang="de-DE" baseline="0" dirty="0" err="1" smtClean="0"/>
              <a:t>glucose</a:t>
            </a:r>
            <a:r>
              <a:rPr lang="de-DE" baseline="0" dirty="0" smtClean="0"/>
              <a:t> </a:t>
            </a:r>
            <a:r>
              <a:rPr lang="de-DE" baseline="0" dirty="0" err="1" smtClean="0"/>
              <a:t>values</a:t>
            </a:r>
            <a:r>
              <a:rPr lang="de-DE" baseline="0" dirty="0" smtClean="0"/>
              <a:t> *) , </a:t>
            </a:r>
            <a:r>
              <a:rPr lang="de-DE" baseline="0" dirty="0" err="1" smtClean="0"/>
              <a:t>something</a:t>
            </a:r>
            <a:r>
              <a:rPr lang="de-DE" baseline="0" dirty="0" smtClean="0"/>
              <a:t> like „</a:t>
            </a:r>
            <a:r>
              <a:rPr lang="de-DE" baseline="0" dirty="0" err="1" smtClean="0"/>
              <a:t>if</a:t>
            </a:r>
            <a:r>
              <a:rPr lang="de-DE" baseline="0" dirty="0" smtClean="0"/>
              <a:t> </a:t>
            </a:r>
            <a:r>
              <a:rPr lang="de-DE" baseline="0" dirty="0" err="1" smtClean="0"/>
              <a:t>glucose</a:t>
            </a:r>
            <a:r>
              <a:rPr lang="de-DE" baseline="0" dirty="0" smtClean="0"/>
              <a:t> &gt;170, </a:t>
            </a:r>
            <a:r>
              <a:rPr lang="de-DE" baseline="0" dirty="0" err="1" smtClean="0"/>
              <a:t>switch</a:t>
            </a:r>
            <a:r>
              <a:rPr lang="de-DE" baseline="0" dirty="0" smtClean="0"/>
              <a:t> </a:t>
            </a:r>
            <a:r>
              <a:rPr lang="de-DE" baseline="0" dirty="0" err="1" smtClean="0"/>
              <a:t>for</a:t>
            </a:r>
            <a:r>
              <a:rPr lang="de-DE" baseline="0" dirty="0" smtClean="0"/>
              <a:t> 12 </a:t>
            </a:r>
            <a:r>
              <a:rPr lang="de-DE" baseline="0" dirty="0" err="1" smtClean="0"/>
              <a:t>minutes</a:t>
            </a:r>
            <a:r>
              <a:rPr lang="de-DE" baseline="0" dirty="0" smtClean="0"/>
              <a:t> </a:t>
            </a:r>
            <a:r>
              <a:rPr lang="de-DE" baseline="0" dirty="0" err="1" smtClean="0"/>
              <a:t>to</a:t>
            </a:r>
            <a:r>
              <a:rPr lang="de-DE" baseline="0" dirty="0" smtClean="0"/>
              <a:t> 20% </a:t>
            </a:r>
            <a:r>
              <a:rPr lang="de-DE" baseline="0" dirty="0" err="1" smtClean="0"/>
              <a:t>lower</a:t>
            </a:r>
            <a:r>
              <a:rPr lang="de-DE" baseline="0" dirty="0" smtClean="0"/>
              <a:t> ISF“.  </a:t>
            </a:r>
            <a:endParaRPr lang="de-DE" baseline="0" dirty="0" smtClean="0"/>
          </a:p>
          <a:p>
            <a:r>
              <a:rPr lang="de-DE" baseline="0" dirty="0" err="1" smtClean="0"/>
              <a:t>Consult</a:t>
            </a:r>
            <a:r>
              <a:rPr lang="de-DE" baseline="0" dirty="0" smtClean="0"/>
              <a:t> also „Loop </a:t>
            </a:r>
            <a:r>
              <a:rPr lang="de-DE" baseline="0" dirty="0" err="1" smtClean="0"/>
              <a:t>tips</a:t>
            </a:r>
            <a:r>
              <a:rPr lang="de-DE" baseline="0" dirty="0" smtClean="0"/>
              <a:t> - stuck on high“: </a:t>
            </a:r>
            <a:r>
              <a:rPr lang="en-US" dirty="0" smtClean="0">
                <a:effectLst/>
                <a:hlinkClick r:id="rId3"/>
              </a:rPr>
              <a:t>https://loopkit.github.io/looptips/how-to/high-bg/</a:t>
            </a:r>
            <a:endParaRPr lang="de-DE" baseline="0" dirty="0" smtClean="0"/>
          </a:p>
          <a:p>
            <a:r>
              <a:rPr lang="de-DE" baseline="0" dirty="0" smtClean="0"/>
              <a:t>Trouble </a:t>
            </a:r>
            <a:r>
              <a:rPr lang="de-DE" baseline="0" dirty="0" err="1" smtClean="0"/>
              <a:t>very</a:t>
            </a:r>
            <a:r>
              <a:rPr lang="de-DE" baseline="0" dirty="0" smtClean="0"/>
              <a:t> </a:t>
            </a:r>
            <a:r>
              <a:rPr lang="de-DE" baseline="0" dirty="0" err="1" smtClean="0"/>
              <a:t>often</a:t>
            </a:r>
            <a:r>
              <a:rPr lang="de-DE" baseline="0" dirty="0" smtClean="0"/>
              <a:t> </a:t>
            </a:r>
            <a:r>
              <a:rPr lang="de-DE" baseline="0" dirty="0" err="1" smtClean="0"/>
              <a:t>is</a:t>
            </a:r>
            <a:r>
              <a:rPr lang="de-DE" baseline="0" dirty="0" smtClean="0"/>
              <a:t> </a:t>
            </a:r>
            <a:r>
              <a:rPr lang="de-DE" baseline="0" dirty="0" err="1" smtClean="0"/>
              <a:t>coming</a:t>
            </a:r>
            <a:r>
              <a:rPr lang="de-DE" baseline="0" dirty="0" smtClean="0"/>
              <a:t> also </a:t>
            </a:r>
            <a:r>
              <a:rPr lang="de-DE" baseline="0" dirty="0" err="1" smtClean="0"/>
              <a:t>from</a:t>
            </a:r>
            <a:r>
              <a:rPr lang="de-DE" baseline="0" dirty="0" smtClean="0"/>
              <a:t> </a:t>
            </a:r>
            <a:r>
              <a:rPr lang="de-DE" baseline="0" dirty="0" err="1" smtClean="0"/>
              <a:t>user</a:t>
            </a:r>
            <a:r>
              <a:rPr lang="de-DE" baseline="0" dirty="0" smtClean="0"/>
              <a:t> </a:t>
            </a:r>
            <a:r>
              <a:rPr lang="de-DE" baseline="0" dirty="0" err="1" smtClean="0"/>
              <a:t>interferences</a:t>
            </a:r>
            <a:r>
              <a:rPr lang="de-DE" baseline="0" dirty="0" smtClean="0"/>
              <a:t>, </a:t>
            </a:r>
            <a:r>
              <a:rPr lang="de-DE" baseline="0" dirty="0" err="1" smtClean="0"/>
              <a:t>notably</a:t>
            </a:r>
            <a:r>
              <a:rPr lang="de-DE" baseline="0" dirty="0" smtClean="0"/>
              <a:t> </a:t>
            </a:r>
            <a:r>
              <a:rPr lang="de-DE" baseline="0" dirty="0" err="1" smtClean="0"/>
              <a:t>from</a:t>
            </a:r>
            <a:r>
              <a:rPr lang="de-DE" baseline="0" dirty="0" smtClean="0"/>
              <a:t> rage </a:t>
            </a:r>
            <a:r>
              <a:rPr lang="de-DE" baseline="0" dirty="0" err="1" smtClean="0"/>
              <a:t>bolussing</a:t>
            </a:r>
            <a:r>
              <a:rPr lang="de-DE" baseline="0" dirty="0" smtClean="0"/>
              <a:t> </a:t>
            </a:r>
            <a:r>
              <a:rPr lang="de-DE" baseline="0" dirty="0" err="1" smtClean="0"/>
              <a:t>when</a:t>
            </a:r>
            <a:r>
              <a:rPr lang="de-DE" baseline="0" dirty="0" smtClean="0"/>
              <a:t> </a:t>
            </a:r>
            <a:r>
              <a:rPr lang="de-DE" baseline="0" dirty="0" err="1" smtClean="0"/>
              <a:t>the</a:t>
            </a:r>
            <a:r>
              <a:rPr lang="de-DE" baseline="0" dirty="0" smtClean="0"/>
              <a:t> </a:t>
            </a:r>
            <a:r>
              <a:rPr lang="de-DE" baseline="0" dirty="0" err="1" smtClean="0"/>
              <a:t>glucose</a:t>
            </a:r>
            <a:r>
              <a:rPr lang="de-DE" baseline="0" dirty="0" smtClean="0"/>
              <a:t> </a:t>
            </a:r>
            <a:r>
              <a:rPr lang="de-DE" baseline="0" dirty="0" err="1" smtClean="0"/>
              <a:t>seems</a:t>
            </a:r>
            <a:r>
              <a:rPr lang="de-DE" baseline="0" dirty="0" smtClean="0"/>
              <a:t> </a:t>
            </a:r>
            <a:r>
              <a:rPr lang="de-DE" baseline="0" dirty="0" err="1" smtClean="0"/>
              <a:t>to</a:t>
            </a:r>
            <a:r>
              <a:rPr lang="de-DE" baseline="0" dirty="0" smtClean="0"/>
              <a:t> </a:t>
            </a:r>
            <a:r>
              <a:rPr lang="de-DE" baseline="0" dirty="0" err="1" smtClean="0"/>
              <a:t>stay</a:t>
            </a:r>
            <a:r>
              <a:rPr lang="de-DE" baseline="0" dirty="0" smtClean="0"/>
              <a:t> </a:t>
            </a:r>
            <a:r>
              <a:rPr lang="de-DE" baseline="0" dirty="0" err="1" smtClean="0"/>
              <a:t>too</a:t>
            </a:r>
            <a:r>
              <a:rPr lang="de-DE" baseline="0" dirty="0" smtClean="0"/>
              <a:t> high </a:t>
            </a:r>
            <a:r>
              <a:rPr lang="de-DE" baseline="0" dirty="0" err="1" smtClean="0"/>
              <a:t>for</a:t>
            </a:r>
            <a:r>
              <a:rPr lang="de-DE" baseline="0" dirty="0" smtClean="0"/>
              <a:t> </a:t>
            </a:r>
            <a:r>
              <a:rPr lang="de-DE" baseline="0" dirty="0" err="1" smtClean="0"/>
              <a:t>too</a:t>
            </a:r>
            <a:r>
              <a:rPr lang="de-DE" baseline="0" dirty="0" smtClean="0"/>
              <a:t> </a:t>
            </a:r>
            <a:r>
              <a:rPr lang="de-DE" baseline="0" dirty="0" err="1" smtClean="0"/>
              <a:t>long</a:t>
            </a:r>
            <a:r>
              <a:rPr lang="de-DE" baseline="0" dirty="0" smtClean="0"/>
              <a:t>. </a:t>
            </a:r>
            <a:r>
              <a:rPr lang="de-DE" baseline="0" dirty="0" err="1" smtClean="0"/>
              <a:t>We</a:t>
            </a:r>
            <a:r>
              <a:rPr lang="de-DE" baseline="0" dirty="0" smtClean="0"/>
              <a:t> </a:t>
            </a:r>
            <a:r>
              <a:rPr lang="de-DE" baseline="0" dirty="0" err="1" smtClean="0"/>
              <a:t>were</a:t>
            </a:r>
            <a:r>
              <a:rPr lang="de-DE" baseline="0" dirty="0" smtClean="0"/>
              <a:t> not </a:t>
            </a:r>
            <a:r>
              <a:rPr lang="de-DE" baseline="0" dirty="0" err="1" smtClean="0"/>
              <a:t>sure</a:t>
            </a:r>
            <a:r>
              <a:rPr lang="de-DE" baseline="0" dirty="0" smtClean="0"/>
              <a:t> </a:t>
            </a:r>
            <a:r>
              <a:rPr lang="de-DE" baseline="0" dirty="0" err="1" smtClean="0"/>
              <a:t>whether</a:t>
            </a:r>
            <a:r>
              <a:rPr lang="de-DE" baseline="0" dirty="0" smtClean="0"/>
              <a:t> </a:t>
            </a:r>
            <a:r>
              <a:rPr lang="de-DE" baseline="0" dirty="0" err="1" smtClean="0"/>
              <a:t>even</a:t>
            </a:r>
            <a:r>
              <a:rPr lang="de-DE" baseline="0" dirty="0" smtClean="0"/>
              <a:t> </a:t>
            </a:r>
            <a:r>
              <a:rPr lang="de-DE" baseline="0" dirty="0" err="1" smtClean="0"/>
              <a:t>to</a:t>
            </a:r>
            <a:r>
              <a:rPr lang="de-DE" baseline="0" dirty="0" smtClean="0"/>
              <a:t> </a:t>
            </a:r>
            <a:r>
              <a:rPr lang="de-DE" baseline="0" dirty="0" err="1" smtClean="0"/>
              <a:t>include</a:t>
            </a:r>
            <a:r>
              <a:rPr lang="de-DE" baseline="0" dirty="0" smtClean="0"/>
              <a:t> </a:t>
            </a:r>
            <a:r>
              <a:rPr lang="de-DE" baseline="0" dirty="0" err="1" smtClean="0"/>
              <a:t>small</a:t>
            </a:r>
            <a:r>
              <a:rPr lang="de-DE" baseline="0" dirty="0" smtClean="0"/>
              <a:t> (!!) extra </a:t>
            </a:r>
            <a:r>
              <a:rPr lang="de-DE" baseline="0" dirty="0" err="1" smtClean="0"/>
              <a:t>boli</a:t>
            </a:r>
            <a:r>
              <a:rPr lang="de-DE" baseline="0" dirty="0" smtClean="0"/>
              <a:t> (</a:t>
            </a:r>
            <a:r>
              <a:rPr lang="de-DE" baseline="0" dirty="0" err="1" smtClean="0"/>
              <a:t>using</a:t>
            </a:r>
            <a:r>
              <a:rPr lang="de-DE" baseline="0" dirty="0" smtClean="0"/>
              <a:t> </a:t>
            </a:r>
            <a:r>
              <a:rPr lang="de-DE" baseline="0" dirty="0" err="1" smtClean="0"/>
              <a:t>the</a:t>
            </a:r>
            <a:r>
              <a:rPr lang="de-DE" baseline="0" dirty="0" smtClean="0"/>
              <a:t> pump, </a:t>
            </a:r>
            <a:r>
              <a:rPr lang="de-DE" baseline="0" dirty="0" err="1" smtClean="0"/>
              <a:t>or</a:t>
            </a:r>
            <a:r>
              <a:rPr lang="de-DE" baseline="0" dirty="0" smtClean="0"/>
              <a:t> </a:t>
            </a:r>
            <a:r>
              <a:rPr lang="de-DE" baseline="0" dirty="0" err="1" smtClean="0"/>
              <a:t>Afrezza</a:t>
            </a:r>
            <a:r>
              <a:rPr lang="de-DE" baseline="0" dirty="0" smtClean="0"/>
              <a:t>) in </a:t>
            </a:r>
            <a:r>
              <a:rPr lang="de-DE" baseline="0" dirty="0" err="1" smtClean="0"/>
              <a:t>the</a:t>
            </a:r>
            <a:r>
              <a:rPr lang="de-DE" baseline="0" dirty="0" smtClean="0"/>
              <a:t> immediate </a:t>
            </a:r>
            <a:r>
              <a:rPr lang="de-DE" baseline="0" dirty="0" err="1" smtClean="0"/>
              <a:t>remedies</a:t>
            </a:r>
            <a:r>
              <a:rPr lang="de-DE" baseline="0" dirty="0" smtClean="0"/>
              <a:t> </a:t>
            </a:r>
            <a:r>
              <a:rPr lang="de-DE" baseline="0" dirty="0" err="1" smtClean="0"/>
              <a:t>column</a:t>
            </a:r>
            <a:r>
              <a:rPr lang="de-DE" baseline="0" dirty="0" smtClean="0"/>
              <a:t>. Try </a:t>
            </a:r>
            <a:r>
              <a:rPr lang="de-DE" baseline="0" dirty="0" err="1" smtClean="0"/>
              <a:t>to</a:t>
            </a:r>
            <a:r>
              <a:rPr lang="de-DE" baseline="0" dirty="0" smtClean="0"/>
              <a:t> manage </a:t>
            </a:r>
            <a:r>
              <a:rPr lang="de-DE" baseline="0" dirty="0" err="1" smtClean="0"/>
              <a:t>without</a:t>
            </a:r>
            <a:r>
              <a:rPr lang="de-DE" baseline="0" dirty="0" smtClean="0"/>
              <a:t> </a:t>
            </a:r>
            <a:r>
              <a:rPr lang="de-DE" baseline="0" dirty="0" err="1" smtClean="0"/>
              <a:t>it</a:t>
            </a:r>
            <a:r>
              <a:rPr lang="de-DE" baseline="0" dirty="0" smtClean="0"/>
              <a:t>, </a:t>
            </a:r>
            <a:r>
              <a:rPr lang="de-DE" baseline="0" dirty="0" err="1" smtClean="0"/>
              <a:t>your</a:t>
            </a:r>
            <a:r>
              <a:rPr lang="de-DE" baseline="0" dirty="0" smtClean="0"/>
              <a:t> </a:t>
            </a:r>
            <a:r>
              <a:rPr lang="de-DE" baseline="0" dirty="0" err="1" smtClean="0"/>
              <a:t>loop</a:t>
            </a:r>
            <a:r>
              <a:rPr lang="de-DE" baseline="0" dirty="0" smtClean="0"/>
              <a:t> </a:t>
            </a:r>
            <a:r>
              <a:rPr lang="de-DE" baseline="0" dirty="0" err="1" smtClean="0"/>
              <a:t>should</a:t>
            </a:r>
            <a:r>
              <a:rPr lang="de-DE" baseline="0" dirty="0" smtClean="0"/>
              <a:t> </a:t>
            </a:r>
            <a:r>
              <a:rPr lang="de-DE" baseline="0" dirty="0" err="1" smtClean="0"/>
              <a:t>have</a:t>
            </a:r>
            <a:r>
              <a:rPr lang="de-DE" baseline="0" dirty="0" smtClean="0"/>
              <a:t> a </a:t>
            </a:r>
            <a:r>
              <a:rPr lang="de-DE" baseline="0" dirty="0" err="1" smtClean="0"/>
              <a:t>better</a:t>
            </a:r>
            <a:r>
              <a:rPr lang="de-DE" baseline="0" dirty="0" smtClean="0"/>
              <a:t> </a:t>
            </a:r>
            <a:r>
              <a:rPr lang="de-DE" baseline="0" dirty="0" err="1" smtClean="0"/>
              <a:t>idea</a:t>
            </a:r>
            <a:r>
              <a:rPr lang="de-DE" baseline="0" dirty="0" smtClean="0"/>
              <a:t> on </a:t>
            </a:r>
            <a:r>
              <a:rPr lang="de-DE" baseline="0" dirty="0" err="1" smtClean="0"/>
              <a:t>where</a:t>
            </a:r>
            <a:r>
              <a:rPr lang="de-DE" baseline="0" dirty="0" smtClean="0"/>
              <a:t> </a:t>
            </a:r>
            <a:r>
              <a:rPr lang="de-DE" baseline="0" dirty="0" err="1" smtClean="0"/>
              <a:t>things</a:t>
            </a:r>
            <a:r>
              <a:rPr lang="de-DE" baseline="0" dirty="0" smtClean="0"/>
              <a:t> </a:t>
            </a:r>
            <a:r>
              <a:rPr lang="de-DE" baseline="0" dirty="0" err="1" smtClean="0"/>
              <a:t>are</a:t>
            </a:r>
            <a:r>
              <a:rPr lang="de-DE" baseline="0" dirty="0" smtClean="0"/>
              <a:t> </a:t>
            </a:r>
            <a:r>
              <a:rPr lang="de-DE" baseline="0" dirty="0" err="1" smtClean="0"/>
              <a:t>heading</a:t>
            </a:r>
            <a:r>
              <a:rPr lang="de-DE" baseline="0" dirty="0" smtClean="0"/>
              <a:t>, </a:t>
            </a:r>
            <a:r>
              <a:rPr lang="de-DE" baseline="0" dirty="0" err="1" smtClean="0"/>
              <a:t>notably</a:t>
            </a:r>
            <a:r>
              <a:rPr lang="de-DE" baseline="0" dirty="0" smtClean="0"/>
              <a:t> </a:t>
            </a:r>
            <a:r>
              <a:rPr lang="de-DE" baseline="0" dirty="0" err="1" smtClean="0"/>
              <a:t>for</a:t>
            </a:r>
            <a:r>
              <a:rPr lang="de-DE" baseline="0" dirty="0" smtClean="0"/>
              <a:t> </a:t>
            </a:r>
            <a:r>
              <a:rPr lang="de-DE" baseline="0" dirty="0" err="1" smtClean="0"/>
              <a:t>hypo</a:t>
            </a:r>
            <a:r>
              <a:rPr lang="de-DE" baseline="0" dirty="0" smtClean="0"/>
              <a:t> </a:t>
            </a:r>
            <a:r>
              <a:rPr lang="de-DE" baseline="0" dirty="0" err="1" smtClean="0"/>
              <a:t>prevention</a:t>
            </a:r>
            <a:r>
              <a:rPr lang="de-DE" baseline="0" dirty="0" smtClean="0"/>
              <a:t> an </a:t>
            </a:r>
            <a:r>
              <a:rPr lang="de-DE" baseline="0" dirty="0" err="1" smtClean="0"/>
              <a:t>hour</a:t>
            </a:r>
            <a:r>
              <a:rPr lang="de-DE" baseline="0" dirty="0" smtClean="0"/>
              <a:t> </a:t>
            </a:r>
            <a:r>
              <a:rPr lang="de-DE" baseline="0" dirty="0" err="1" smtClean="0"/>
              <a:t>or</a:t>
            </a:r>
            <a:r>
              <a:rPr lang="de-DE" baseline="0" dirty="0" smtClean="0"/>
              <a:t> </a:t>
            </a:r>
            <a:r>
              <a:rPr lang="de-DE" baseline="0" dirty="0" err="1" smtClean="0"/>
              <a:t>more</a:t>
            </a:r>
            <a:r>
              <a:rPr lang="de-DE" baseline="0" dirty="0" smtClean="0"/>
              <a:t> down </a:t>
            </a:r>
            <a:r>
              <a:rPr lang="de-DE" baseline="0" dirty="0" err="1" smtClean="0"/>
              <a:t>the</a:t>
            </a:r>
            <a:r>
              <a:rPr lang="de-DE" baseline="0" dirty="0" smtClean="0"/>
              <a:t> </a:t>
            </a:r>
            <a:r>
              <a:rPr lang="de-DE" baseline="0" dirty="0" err="1" smtClean="0"/>
              <a:t>road</a:t>
            </a:r>
            <a:r>
              <a:rPr lang="de-DE" baseline="0" dirty="0" smtClean="0"/>
              <a:t>.</a:t>
            </a:r>
          </a:p>
          <a:p>
            <a:r>
              <a:rPr lang="de-DE" baseline="0" dirty="0" smtClean="0"/>
              <a:t>----------------------------------------------------------------------------------------------------------------------------------------------</a:t>
            </a:r>
          </a:p>
          <a:p>
            <a:r>
              <a:rPr lang="de-DE" baseline="0" dirty="0" smtClean="0"/>
              <a:t>*) Generally </a:t>
            </a:r>
            <a:r>
              <a:rPr lang="de-DE" baseline="0" dirty="0" err="1" smtClean="0"/>
              <a:t>though</a:t>
            </a:r>
            <a:r>
              <a:rPr lang="de-DE" baseline="0" dirty="0" smtClean="0"/>
              <a:t>, </a:t>
            </a:r>
            <a:r>
              <a:rPr lang="de-DE" baseline="0" dirty="0" err="1" smtClean="0"/>
              <a:t>try</a:t>
            </a:r>
            <a:r>
              <a:rPr lang="de-DE" baseline="0" dirty="0" smtClean="0"/>
              <a:t> </a:t>
            </a:r>
            <a:r>
              <a:rPr lang="de-DE" baseline="0" dirty="0" err="1" smtClean="0"/>
              <a:t>to</a:t>
            </a:r>
            <a:r>
              <a:rPr lang="de-DE" baseline="0" dirty="0" smtClean="0"/>
              <a:t> </a:t>
            </a:r>
            <a:r>
              <a:rPr lang="de-DE" baseline="0" dirty="0" err="1" smtClean="0"/>
              <a:t>avoid</a:t>
            </a:r>
            <a:r>
              <a:rPr lang="de-DE" baseline="0" dirty="0" smtClean="0"/>
              <a:t>  „</a:t>
            </a:r>
            <a:r>
              <a:rPr lang="de-DE" baseline="0" dirty="0" err="1" smtClean="0"/>
              <a:t>home</a:t>
            </a:r>
            <a:r>
              <a:rPr lang="de-DE" baseline="0" dirty="0" smtClean="0"/>
              <a:t> </a:t>
            </a:r>
            <a:r>
              <a:rPr lang="de-DE" baseline="0" dirty="0" err="1" smtClean="0"/>
              <a:t>constructing</a:t>
            </a:r>
            <a:r>
              <a:rPr lang="de-DE" baseline="0" dirty="0" smtClean="0"/>
              <a:t>“ a </a:t>
            </a:r>
            <a:r>
              <a:rPr lang="de-DE" baseline="0" dirty="0" err="1" smtClean="0"/>
              <a:t>loop</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The </a:t>
            </a:r>
            <a:r>
              <a:rPr lang="de-DE" baseline="0" dirty="0" err="1" smtClean="0"/>
              <a:t>justification</a:t>
            </a:r>
            <a:r>
              <a:rPr lang="de-DE" baseline="0" dirty="0" smtClean="0"/>
              <a:t> </a:t>
            </a:r>
            <a:r>
              <a:rPr lang="de-DE" baseline="0" dirty="0" err="1" smtClean="0"/>
              <a:t>here</a:t>
            </a:r>
            <a:r>
              <a:rPr lang="de-DE" baseline="0" dirty="0" smtClean="0"/>
              <a:t> </a:t>
            </a:r>
            <a:r>
              <a:rPr lang="de-DE" baseline="0" dirty="0" err="1" smtClean="0"/>
              <a:t>is</a:t>
            </a:r>
            <a:r>
              <a:rPr lang="de-DE" baseline="0" dirty="0" smtClean="0"/>
              <a:t>, </a:t>
            </a:r>
            <a:r>
              <a:rPr lang="de-DE" baseline="0" dirty="0" err="1" smtClean="0"/>
              <a:t>that</a:t>
            </a:r>
            <a:r>
              <a:rPr lang="de-DE" baseline="0" dirty="0" smtClean="0"/>
              <a:t> </a:t>
            </a:r>
            <a:r>
              <a:rPr lang="de-DE" baseline="0" dirty="0" err="1" smtClean="0"/>
              <a:t>we</a:t>
            </a:r>
            <a:r>
              <a:rPr lang="de-DE" baseline="0" dirty="0" smtClean="0"/>
              <a:t> do </a:t>
            </a:r>
            <a:r>
              <a:rPr lang="de-DE" baseline="0" dirty="0" err="1" smtClean="0"/>
              <a:t>know</a:t>
            </a:r>
            <a:r>
              <a:rPr lang="de-DE" baseline="0" dirty="0" smtClean="0"/>
              <a:t> </a:t>
            </a:r>
            <a:r>
              <a:rPr lang="de-DE" baseline="0" dirty="0" err="1" smtClean="0"/>
              <a:t>of</a:t>
            </a:r>
            <a:r>
              <a:rPr lang="de-DE" baseline="0" dirty="0" smtClean="0"/>
              <a:t> </a:t>
            </a:r>
            <a:r>
              <a:rPr lang="de-DE" baseline="0" dirty="0" err="1" smtClean="0"/>
              <a:t>short</a:t>
            </a:r>
            <a:r>
              <a:rPr lang="de-DE" baseline="0" dirty="0" smtClean="0"/>
              <a:t>-term </a:t>
            </a:r>
            <a:r>
              <a:rPr lang="de-DE" baseline="0" dirty="0" err="1" smtClean="0"/>
              <a:t>elevated</a:t>
            </a:r>
            <a:r>
              <a:rPr lang="de-DE" baseline="0" dirty="0" smtClean="0"/>
              <a:t> </a:t>
            </a:r>
            <a:r>
              <a:rPr lang="de-DE" baseline="0" dirty="0" err="1" smtClean="0"/>
              <a:t>insulin</a:t>
            </a:r>
            <a:r>
              <a:rPr lang="de-DE" baseline="0" dirty="0" smtClean="0"/>
              <a:t> </a:t>
            </a:r>
            <a:r>
              <a:rPr lang="de-DE" baseline="0" dirty="0" err="1" smtClean="0"/>
              <a:t>resistance</a:t>
            </a:r>
            <a:r>
              <a:rPr lang="de-DE" baseline="0" dirty="0" smtClean="0"/>
              <a:t> after </a:t>
            </a:r>
            <a:r>
              <a:rPr lang="de-DE" baseline="0" dirty="0" err="1" smtClean="0"/>
              <a:t>fatty</a:t>
            </a:r>
            <a:r>
              <a:rPr lang="de-DE" baseline="0" dirty="0" smtClean="0"/>
              <a:t> </a:t>
            </a:r>
            <a:r>
              <a:rPr lang="de-DE" baseline="0" dirty="0" err="1" smtClean="0"/>
              <a:t>meals</a:t>
            </a:r>
            <a:r>
              <a:rPr lang="de-DE" baseline="0" dirty="0" smtClean="0"/>
              <a:t>, </a:t>
            </a:r>
            <a:r>
              <a:rPr lang="de-DE" baseline="0" dirty="0" err="1" smtClean="0"/>
              <a:t>as</a:t>
            </a:r>
            <a:r>
              <a:rPr lang="de-DE" baseline="0" dirty="0" smtClean="0"/>
              <a:t> just </a:t>
            </a:r>
            <a:r>
              <a:rPr lang="de-DE" baseline="0" dirty="0" err="1" smtClean="0"/>
              <a:t>discussed</a:t>
            </a:r>
            <a:r>
              <a:rPr lang="de-DE" baseline="0" dirty="0" smtClean="0"/>
              <a:t> on </a:t>
            </a:r>
            <a:r>
              <a:rPr lang="de-DE" baseline="0" dirty="0" err="1" smtClean="0"/>
              <a:t>the</a:t>
            </a:r>
            <a:r>
              <a:rPr lang="de-DE" baseline="0" dirty="0" smtClean="0"/>
              <a:t> </a:t>
            </a:r>
            <a:r>
              <a:rPr lang="de-DE" baseline="0" dirty="0" err="1" smtClean="0"/>
              <a:t>preceding</a:t>
            </a:r>
            <a:r>
              <a:rPr lang="de-DE" baseline="0" dirty="0" smtClean="0"/>
              <a:t> 2 </a:t>
            </a:r>
            <a:r>
              <a:rPr lang="de-DE" baseline="0" dirty="0" err="1" smtClean="0"/>
              <a:t>pages</a:t>
            </a:r>
            <a:r>
              <a:rPr lang="de-DE" baseline="0" dirty="0" smtClean="0"/>
              <a:t>, and a </a:t>
            </a:r>
            <a:r>
              <a:rPr lang="de-DE" baseline="0" dirty="0" err="1" smtClean="0"/>
              <a:t>short</a:t>
            </a:r>
            <a:r>
              <a:rPr lang="de-DE" baseline="0" dirty="0" smtClean="0"/>
              <a:t>-term (e.g. 12 </a:t>
            </a:r>
            <a:r>
              <a:rPr lang="de-DE" baseline="0" dirty="0" err="1" smtClean="0"/>
              <a:t>minutes</a:t>
            </a:r>
            <a:r>
              <a:rPr lang="de-DE" baseline="0" dirty="0" smtClean="0"/>
              <a:t> = 2 ABs </a:t>
            </a:r>
            <a:r>
              <a:rPr lang="de-DE" baseline="0" dirty="0" err="1" smtClean="0"/>
              <a:t>or</a:t>
            </a:r>
            <a:r>
              <a:rPr lang="de-DE" baseline="0" dirty="0" smtClean="0"/>
              <a:t> SMBs) </a:t>
            </a:r>
            <a:r>
              <a:rPr lang="de-DE" baseline="0" dirty="0" err="1" smtClean="0"/>
              <a:t>strengthening</a:t>
            </a:r>
            <a:r>
              <a:rPr lang="de-DE" baseline="0" dirty="0" smtClean="0"/>
              <a:t> </a:t>
            </a:r>
            <a:r>
              <a:rPr lang="de-DE" baseline="0" dirty="0" err="1" smtClean="0"/>
              <a:t>of</a:t>
            </a:r>
            <a:r>
              <a:rPr lang="de-DE" baseline="0" dirty="0" smtClean="0"/>
              <a:t> ISF, </a:t>
            </a:r>
            <a:r>
              <a:rPr lang="de-DE" baseline="0" dirty="0" err="1" smtClean="0"/>
              <a:t>only</a:t>
            </a:r>
            <a:r>
              <a:rPr lang="de-DE" baseline="0" dirty="0" smtClean="0"/>
              <a:t> </a:t>
            </a:r>
            <a:r>
              <a:rPr lang="de-DE" baseline="0" dirty="0" err="1" smtClean="0"/>
              <a:t>when</a:t>
            </a:r>
            <a:r>
              <a:rPr lang="de-DE" baseline="0" dirty="0" smtClean="0"/>
              <a:t> </a:t>
            </a:r>
            <a:r>
              <a:rPr lang="de-DE" baseline="0" dirty="0" err="1" smtClean="0"/>
              <a:t>values</a:t>
            </a:r>
            <a:r>
              <a:rPr lang="de-DE" baseline="0" dirty="0" smtClean="0"/>
              <a:t> </a:t>
            </a:r>
            <a:r>
              <a:rPr lang="de-DE" baseline="0" dirty="0" err="1" smtClean="0"/>
              <a:t>became</a:t>
            </a:r>
            <a:r>
              <a:rPr lang="de-DE" baseline="0" dirty="0" smtClean="0"/>
              <a:t> high after a </a:t>
            </a:r>
            <a:r>
              <a:rPr lang="de-DE" baseline="0" dirty="0" err="1" smtClean="0"/>
              <a:t>meal</a:t>
            </a:r>
            <a:r>
              <a:rPr lang="de-DE" baseline="0" dirty="0" smtClean="0"/>
              <a:t>, </a:t>
            </a:r>
            <a:r>
              <a:rPr lang="de-DE" baseline="0" dirty="0" err="1" smtClean="0"/>
              <a:t>can</a:t>
            </a:r>
            <a:r>
              <a:rPr lang="de-DE" baseline="0" dirty="0" smtClean="0"/>
              <a:t> </a:t>
            </a:r>
            <a:r>
              <a:rPr lang="de-DE" baseline="0" dirty="0" err="1" smtClean="0"/>
              <a:t>therefore</a:t>
            </a:r>
            <a:r>
              <a:rPr lang="de-DE" baseline="0" dirty="0" smtClean="0"/>
              <a:t> </a:t>
            </a:r>
            <a:r>
              <a:rPr lang="de-DE" baseline="0" dirty="0" err="1" smtClean="0"/>
              <a:t>be</a:t>
            </a:r>
            <a:r>
              <a:rPr lang="de-DE" baseline="0" dirty="0" smtClean="0"/>
              <a:t> </a:t>
            </a:r>
            <a:r>
              <a:rPr lang="de-DE" baseline="0" dirty="0" err="1" smtClean="0"/>
              <a:t>justified</a:t>
            </a:r>
            <a:r>
              <a:rPr lang="de-DE" baseline="0" dirty="0" smtClean="0"/>
              <a:t> (and </a:t>
            </a:r>
            <a:r>
              <a:rPr lang="de-DE" baseline="0" dirty="0" err="1" smtClean="0"/>
              <a:t>has</a:t>
            </a:r>
            <a:r>
              <a:rPr lang="de-DE" baseline="0" dirty="0" smtClean="0"/>
              <a:t> </a:t>
            </a:r>
            <a:r>
              <a:rPr lang="de-DE" baseline="0" dirty="0" err="1" smtClean="0"/>
              <a:t>nothing</a:t>
            </a:r>
            <a:r>
              <a:rPr lang="de-DE" baseline="0" dirty="0" smtClean="0"/>
              <a:t> </a:t>
            </a:r>
            <a:r>
              <a:rPr lang="de-DE" baseline="0" dirty="0" err="1" smtClean="0"/>
              <a:t>to</a:t>
            </a:r>
            <a:r>
              <a:rPr lang="de-DE" baseline="0" dirty="0" smtClean="0"/>
              <a:t> do </a:t>
            </a:r>
            <a:r>
              <a:rPr lang="de-DE" baseline="0" dirty="0" err="1" smtClean="0"/>
              <a:t>with</a:t>
            </a:r>
            <a:r>
              <a:rPr lang="de-DE" baseline="0" dirty="0" smtClean="0"/>
              <a:t> a </a:t>
            </a:r>
            <a:r>
              <a:rPr lang="de-DE" baseline="0" dirty="0" err="1" smtClean="0"/>
              <a:t>sloppily</a:t>
            </a:r>
            <a:r>
              <a:rPr lang="de-DE" baseline="0" dirty="0" smtClean="0"/>
              <a:t> </a:t>
            </a:r>
            <a:r>
              <a:rPr lang="de-DE" baseline="0" dirty="0" err="1" smtClean="0"/>
              <a:t>set-up</a:t>
            </a:r>
            <a:r>
              <a:rPr lang="de-DE" baseline="0" dirty="0" smtClean="0"/>
              <a:t> </a:t>
            </a:r>
            <a:r>
              <a:rPr lang="de-DE" baseline="0" dirty="0" err="1" smtClean="0"/>
              <a:t>loop</a:t>
            </a:r>
            <a:r>
              <a:rPr lang="de-DE" baseline="0" dirty="0" smtClean="0"/>
              <a:t> </a:t>
            </a:r>
            <a:r>
              <a:rPr lang="de-DE" baseline="0" dirty="0" err="1" smtClean="0"/>
              <a:t>being</a:t>
            </a:r>
            <a:r>
              <a:rPr lang="de-DE" baseline="0" dirty="0" smtClean="0"/>
              <a:t> </a:t>
            </a:r>
            <a:r>
              <a:rPr lang="de-DE" baseline="0" dirty="0" err="1" smtClean="0"/>
              <a:t>patched</a:t>
            </a:r>
            <a:r>
              <a:rPr lang="de-DE" baseline="0" dirty="0" smtClean="0"/>
              <a:t> </a:t>
            </a:r>
            <a:r>
              <a:rPr lang="de-DE" baseline="0" dirty="0" err="1" smtClean="0"/>
              <a:t>over</a:t>
            </a:r>
            <a:r>
              <a:rPr lang="de-DE" baseline="0" dirty="0" smtClean="0"/>
              <a:t> </a:t>
            </a:r>
            <a:r>
              <a:rPr lang="de-DE" baseline="0" dirty="0" err="1" smtClean="0"/>
              <a:t>with</a:t>
            </a:r>
            <a:r>
              <a:rPr lang="de-DE" baseline="0" dirty="0" smtClean="0"/>
              <a:t> </a:t>
            </a:r>
            <a:r>
              <a:rPr lang="de-DE" baseline="0" dirty="0" err="1" smtClean="0"/>
              <a:t>new</a:t>
            </a:r>
            <a:r>
              <a:rPr lang="de-DE" baseline="0" dirty="0" smtClean="0"/>
              <a:t> tricks). </a:t>
            </a:r>
            <a:r>
              <a:rPr lang="de-DE" baseline="0" dirty="0" err="1" smtClean="0"/>
              <a:t>Actually</a:t>
            </a:r>
            <a:r>
              <a:rPr lang="de-DE" baseline="0" dirty="0" smtClean="0"/>
              <a:t> </a:t>
            </a:r>
            <a:r>
              <a:rPr lang="de-DE" baseline="0" dirty="0" err="1" smtClean="0"/>
              <a:t>this</a:t>
            </a:r>
            <a:r>
              <a:rPr lang="de-DE" baseline="0" dirty="0" smtClean="0"/>
              <a:t> </a:t>
            </a:r>
            <a:r>
              <a:rPr lang="de-DE" baseline="0" dirty="0" err="1" smtClean="0"/>
              <a:t>flexibilization</a:t>
            </a:r>
            <a:r>
              <a:rPr lang="de-DE" baseline="0" dirty="0" smtClean="0"/>
              <a:t> </a:t>
            </a:r>
            <a:r>
              <a:rPr lang="de-DE" baseline="0" dirty="0" err="1" smtClean="0"/>
              <a:t>is</a:t>
            </a:r>
            <a:r>
              <a:rPr lang="de-DE" baseline="0" dirty="0" smtClean="0"/>
              <a:t> </a:t>
            </a:r>
            <a:r>
              <a:rPr lang="de-DE" baseline="0" dirty="0" err="1" smtClean="0"/>
              <a:t>being</a:t>
            </a:r>
            <a:r>
              <a:rPr lang="de-DE" baseline="0" dirty="0" smtClean="0"/>
              <a:t> </a:t>
            </a:r>
            <a:r>
              <a:rPr lang="de-DE" baseline="0" dirty="0" err="1" smtClean="0"/>
              <a:t>developed</a:t>
            </a:r>
            <a:r>
              <a:rPr lang="de-DE" baseline="0" dirty="0" smtClean="0"/>
              <a:t> </a:t>
            </a:r>
            <a:r>
              <a:rPr lang="de-DE" baseline="0" dirty="0" err="1" smtClean="0"/>
              <a:t>as</a:t>
            </a:r>
            <a:r>
              <a:rPr lang="de-DE" baseline="0" dirty="0" smtClean="0"/>
              <a:t> a </a:t>
            </a:r>
            <a:r>
              <a:rPr lang="de-DE" baseline="0" dirty="0" err="1" smtClean="0"/>
              <a:t>user</a:t>
            </a:r>
            <a:r>
              <a:rPr lang="de-DE" baseline="0" dirty="0" smtClean="0"/>
              <a:t> tune-</a:t>
            </a:r>
            <a:r>
              <a:rPr lang="de-DE" baseline="0" dirty="0" err="1" smtClean="0"/>
              <a:t>able</a:t>
            </a:r>
            <a:r>
              <a:rPr lang="de-DE" baseline="0" dirty="0" smtClean="0"/>
              <a:t> </a:t>
            </a:r>
            <a:r>
              <a:rPr lang="de-DE" baseline="0" dirty="0" err="1" smtClean="0"/>
              <a:t>new</a:t>
            </a:r>
            <a:r>
              <a:rPr lang="de-DE" baseline="0" dirty="0" smtClean="0"/>
              <a:t> </a:t>
            </a:r>
            <a:r>
              <a:rPr lang="de-DE" baseline="0" dirty="0" err="1" smtClean="0"/>
              <a:t>feature</a:t>
            </a:r>
            <a:r>
              <a:rPr lang="de-DE" baseline="0" dirty="0" smtClean="0"/>
              <a:t> </a:t>
            </a:r>
            <a:r>
              <a:rPr lang="de-DE" u="sng" baseline="0" dirty="0" err="1" smtClean="0"/>
              <a:t>within</a:t>
            </a:r>
            <a:r>
              <a:rPr lang="de-DE" baseline="0" dirty="0" smtClean="0"/>
              <a:t> </a:t>
            </a:r>
            <a:r>
              <a:rPr lang="de-DE" baseline="0" dirty="0" err="1" smtClean="0"/>
              <a:t>the</a:t>
            </a:r>
            <a:r>
              <a:rPr lang="de-DE" baseline="0" dirty="0" smtClean="0"/>
              <a:t> </a:t>
            </a:r>
            <a:r>
              <a:rPr lang="de-DE" baseline="0" dirty="0" err="1" smtClean="0"/>
              <a:t>AndroidAPS</a:t>
            </a:r>
            <a:r>
              <a:rPr lang="de-DE" baseline="0" dirty="0" smtClean="0"/>
              <a:t> </a:t>
            </a:r>
            <a:r>
              <a:rPr lang="de-DE" baseline="0" dirty="0" err="1" smtClean="0"/>
              <a:t>algorithm</a:t>
            </a:r>
            <a:r>
              <a:rPr lang="de-DE" baseline="0" dirty="0" smtClean="0"/>
              <a:t> </a:t>
            </a:r>
            <a:r>
              <a:rPr lang="de-DE" baseline="0" dirty="0" err="1" smtClean="0"/>
              <a:t>for</a:t>
            </a:r>
            <a:r>
              <a:rPr lang="de-DE" baseline="0" dirty="0" smtClean="0"/>
              <a:t> 2022 („</a:t>
            </a:r>
            <a:r>
              <a:rPr lang="de-DE" baseline="0" dirty="0" err="1" smtClean="0"/>
              <a:t>autoISF</a:t>
            </a:r>
            <a:r>
              <a:rPr lang="de-DE" baseline="0" dirty="0" smtClean="0"/>
              <a:t>“); but </a:t>
            </a:r>
            <a:r>
              <a:rPr lang="de-DE" baseline="0" dirty="0" err="1" smtClean="0"/>
              <a:t>users</a:t>
            </a:r>
            <a:r>
              <a:rPr lang="de-DE" baseline="0" dirty="0" smtClean="0"/>
              <a:t> </a:t>
            </a:r>
            <a:r>
              <a:rPr lang="de-DE" baseline="0" dirty="0" err="1" smtClean="0"/>
              <a:t>of</a:t>
            </a:r>
            <a:r>
              <a:rPr lang="de-DE" baseline="0" dirty="0" smtClean="0"/>
              <a:t> </a:t>
            </a:r>
            <a:r>
              <a:rPr lang="de-DE" baseline="0" dirty="0" err="1" smtClean="0"/>
              <a:t>current</a:t>
            </a:r>
            <a:r>
              <a:rPr lang="de-DE" baseline="0" dirty="0" smtClean="0"/>
              <a:t> iOS </a:t>
            </a:r>
            <a:r>
              <a:rPr lang="de-DE" baseline="0" dirty="0" err="1" smtClean="0"/>
              <a:t>or</a:t>
            </a:r>
            <a:r>
              <a:rPr lang="de-DE" baseline="0" dirty="0" smtClean="0"/>
              <a:t> </a:t>
            </a:r>
            <a:r>
              <a:rPr lang="de-DE" baseline="0" dirty="0" err="1" smtClean="0"/>
              <a:t>oref</a:t>
            </a:r>
            <a:r>
              <a:rPr lang="de-DE" baseline="0" dirty="0" smtClean="0"/>
              <a:t>(1) </a:t>
            </a:r>
            <a:r>
              <a:rPr lang="de-DE" baseline="0" dirty="0" err="1" smtClean="0"/>
              <a:t>master</a:t>
            </a:r>
            <a:r>
              <a:rPr lang="de-DE" baseline="0" dirty="0" smtClean="0"/>
              <a:t> </a:t>
            </a:r>
            <a:r>
              <a:rPr lang="de-DE" baseline="0" dirty="0" err="1" smtClean="0"/>
              <a:t>looping</a:t>
            </a:r>
            <a:r>
              <a:rPr lang="de-DE" baseline="0" dirty="0" smtClean="0"/>
              <a:t> </a:t>
            </a:r>
            <a:r>
              <a:rPr lang="de-DE" baseline="0" dirty="0" err="1" smtClean="0"/>
              <a:t>software</a:t>
            </a:r>
            <a:r>
              <a:rPr lang="de-DE" baseline="0" dirty="0" smtClean="0"/>
              <a:t> </a:t>
            </a:r>
            <a:r>
              <a:rPr lang="de-DE" baseline="0" dirty="0" err="1" smtClean="0"/>
              <a:t>can</a:t>
            </a:r>
            <a:r>
              <a:rPr lang="de-DE" baseline="0" dirty="0" smtClean="0"/>
              <a:t> </a:t>
            </a:r>
            <a:r>
              <a:rPr lang="de-DE" baseline="0" dirty="0" err="1" smtClean="0"/>
              <a:t>meanwhile</a:t>
            </a:r>
            <a:r>
              <a:rPr lang="de-DE" baseline="0" dirty="0" smtClean="0"/>
              <a:t> </a:t>
            </a:r>
            <a:r>
              <a:rPr lang="de-DE" baseline="0" dirty="0" err="1" smtClean="0"/>
              <a:t>coarsly</a:t>
            </a:r>
            <a:r>
              <a:rPr lang="de-DE" baseline="0" dirty="0" smtClean="0"/>
              <a:t>  „</a:t>
            </a:r>
            <a:r>
              <a:rPr lang="de-DE" baseline="0" dirty="0" err="1" smtClean="0"/>
              <a:t>home</a:t>
            </a:r>
            <a:r>
              <a:rPr lang="de-DE" baseline="0" dirty="0" smtClean="0"/>
              <a:t> </a:t>
            </a:r>
            <a:r>
              <a:rPr lang="de-DE" baseline="0" dirty="0" err="1" smtClean="0"/>
              <a:t>construct</a:t>
            </a:r>
            <a:r>
              <a:rPr lang="de-DE" baseline="0" dirty="0" smtClean="0"/>
              <a:t>“ </a:t>
            </a:r>
            <a:r>
              <a:rPr lang="de-DE" baseline="0" dirty="0" err="1" smtClean="0"/>
              <a:t>it</a:t>
            </a:r>
            <a:r>
              <a:rPr lang="de-DE" baseline="0" dirty="0" smtClean="0"/>
              <a:t> via an </a:t>
            </a:r>
            <a:r>
              <a:rPr lang="de-DE" baseline="0" dirty="0" err="1" smtClean="0"/>
              <a:t>automation</a:t>
            </a:r>
            <a:r>
              <a:rPr lang="de-DE" baseline="0" dirty="0" smtClean="0"/>
              <a:t> </a:t>
            </a:r>
            <a:r>
              <a:rPr lang="de-DE" baseline="0" dirty="0" err="1" smtClean="0"/>
              <a:t>add</a:t>
            </a:r>
            <a:r>
              <a:rPr lang="de-DE" baseline="0" dirty="0" smtClean="0"/>
              <a:t>-on.  </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36</a:t>
            </a:fld>
            <a:endParaRPr lang="de-DE"/>
          </a:p>
        </p:txBody>
      </p:sp>
    </p:spTree>
    <p:extLst>
      <p:ext uri="{BB962C8B-B14F-4D97-AF65-F5344CB8AC3E}">
        <p14:creationId xmlns:p14="http://schemas.microsoft.com/office/powerpoint/2010/main" val="1827194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aseline="0" dirty="0" smtClean="0"/>
              <a:t> </a:t>
            </a:r>
            <a:r>
              <a:rPr lang="de-DE" sz="1200" dirty="0" err="1" smtClean="0"/>
              <a:t>While</a:t>
            </a:r>
            <a:r>
              <a:rPr lang="de-DE" sz="1200" dirty="0" smtClean="0"/>
              <a:t> </a:t>
            </a:r>
            <a:r>
              <a:rPr lang="de-DE" sz="1200" dirty="0" err="1" smtClean="0"/>
              <a:t>the</a:t>
            </a:r>
            <a:r>
              <a:rPr lang="de-DE" sz="1200" dirty="0" smtClean="0"/>
              <a:t> </a:t>
            </a:r>
            <a:r>
              <a:rPr lang="de-DE" sz="1200" dirty="0" err="1" smtClean="0"/>
              <a:t>user</a:t>
            </a:r>
            <a:r>
              <a:rPr lang="de-DE" sz="1200" dirty="0" smtClean="0"/>
              <a:t> </a:t>
            </a:r>
            <a:r>
              <a:rPr lang="de-DE" sz="1200" dirty="0" err="1" smtClean="0"/>
              <a:t>took</a:t>
            </a:r>
            <a:r>
              <a:rPr lang="de-DE" sz="1200" dirty="0" smtClean="0"/>
              <a:t> </a:t>
            </a:r>
            <a:r>
              <a:rPr lang="de-DE" sz="1200" dirty="0" err="1" smtClean="0"/>
              <a:t>center</a:t>
            </a:r>
            <a:r>
              <a:rPr lang="de-DE" sz="1200" dirty="0" smtClean="0"/>
              <a:t> </a:t>
            </a:r>
            <a:r>
              <a:rPr lang="de-DE" sz="1200" dirty="0" err="1" smtClean="0"/>
              <a:t>stage</a:t>
            </a:r>
            <a:r>
              <a:rPr lang="de-DE" sz="1200" dirty="0" smtClean="0"/>
              <a:t> </a:t>
            </a:r>
            <a:r>
              <a:rPr lang="de-DE" sz="1200" dirty="0" err="1" smtClean="0"/>
              <a:t>with</a:t>
            </a:r>
            <a:r>
              <a:rPr lang="de-DE" sz="1200" dirty="0" smtClean="0"/>
              <a:t> her/</a:t>
            </a:r>
            <a:r>
              <a:rPr lang="de-DE" sz="1200" dirty="0" err="1" smtClean="0"/>
              <a:t>his</a:t>
            </a:r>
            <a:r>
              <a:rPr lang="de-DE" sz="1200" dirty="0" smtClean="0"/>
              <a:t> </a:t>
            </a:r>
            <a:r>
              <a:rPr lang="de-DE" sz="1200" dirty="0" err="1" smtClean="0"/>
              <a:t>bolus</a:t>
            </a:r>
            <a:r>
              <a:rPr lang="de-DE" sz="1200" dirty="0" smtClean="0"/>
              <a:t> in </a:t>
            </a:r>
            <a:r>
              <a:rPr lang="de-DE" sz="1200" dirty="0" err="1" smtClean="0"/>
              <a:t>the</a:t>
            </a:r>
            <a:r>
              <a:rPr lang="de-DE" sz="1200" dirty="0" smtClean="0"/>
              <a:t> </a:t>
            </a:r>
            <a:r>
              <a:rPr lang="de-DE" sz="1200" dirty="0" err="1" smtClean="0"/>
              <a:t>early</a:t>
            </a:r>
            <a:r>
              <a:rPr lang="de-DE" sz="1200" dirty="0" smtClean="0"/>
              <a:t> </a:t>
            </a:r>
            <a:r>
              <a:rPr lang="de-DE" sz="1200" dirty="0" err="1" smtClean="0"/>
              <a:t>meal</a:t>
            </a:r>
            <a:r>
              <a:rPr lang="de-DE" sz="1200" dirty="0" smtClean="0"/>
              <a:t> </a:t>
            </a:r>
            <a:r>
              <a:rPr lang="de-DE" sz="1200" dirty="0" err="1" smtClean="0"/>
              <a:t>phase</a:t>
            </a:r>
            <a:r>
              <a:rPr lang="de-DE" sz="1200" dirty="0" smtClean="0"/>
              <a:t>, </a:t>
            </a:r>
            <a:r>
              <a:rPr lang="de-DE" sz="1200" dirty="0" err="1" smtClean="0"/>
              <a:t>now</a:t>
            </a:r>
            <a:r>
              <a:rPr lang="de-DE" sz="1200" dirty="0" smtClean="0"/>
              <a:t>, in </a:t>
            </a:r>
            <a:r>
              <a:rPr lang="de-DE" sz="1200" dirty="0" err="1" smtClean="0"/>
              <a:t>the</a:t>
            </a:r>
            <a:r>
              <a:rPr lang="de-DE" sz="1200" dirty="0" smtClean="0"/>
              <a:t> </a:t>
            </a:r>
            <a:r>
              <a:rPr lang="de-DE" sz="1200" dirty="0" err="1" smtClean="0"/>
              <a:t>late</a:t>
            </a:r>
            <a:r>
              <a:rPr lang="de-DE" sz="1200" dirty="0" smtClean="0"/>
              <a:t> </a:t>
            </a:r>
            <a:r>
              <a:rPr lang="de-DE" sz="1200" dirty="0" err="1" smtClean="0"/>
              <a:t>phase</a:t>
            </a:r>
            <a:r>
              <a:rPr lang="de-DE" sz="1200" dirty="0" smtClean="0"/>
              <a:t>, </a:t>
            </a:r>
            <a:r>
              <a:rPr lang="de-DE" sz="1200" dirty="0" err="1" smtClean="0"/>
              <a:t>the</a:t>
            </a:r>
            <a:r>
              <a:rPr lang="de-DE" sz="1200" dirty="0" smtClean="0"/>
              <a:t> </a:t>
            </a:r>
            <a:r>
              <a:rPr lang="de-DE" sz="1200" dirty="0" err="1" smtClean="0"/>
              <a:t>loop</a:t>
            </a:r>
            <a:r>
              <a:rPr lang="de-DE" sz="1200" dirty="0" smtClean="0"/>
              <a:t> </a:t>
            </a:r>
            <a:r>
              <a:rPr lang="de-DE" sz="1200" dirty="0" err="1" smtClean="0"/>
              <a:t>is</a:t>
            </a:r>
            <a:r>
              <a:rPr lang="de-DE" sz="1200" dirty="0" smtClean="0"/>
              <a:t> </a:t>
            </a:r>
            <a:r>
              <a:rPr lang="de-DE" sz="1200" dirty="0" err="1" smtClean="0"/>
              <a:t>supposed</a:t>
            </a:r>
            <a:r>
              <a:rPr lang="de-DE" sz="1200" dirty="0" smtClean="0"/>
              <a:t> </a:t>
            </a:r>
            <a:r>
              <a:rPr lang="de-DE" sz="1200" dirty="0" err="1" smtClean="0"/>
              <a:t>to</a:t>
            </a:r>
            <a:r>
              <a:rPr lang="de-DE" sz="1200" dirty="0" smtClean="0"/>
              <a:t> manage </a:t>
            </a:r>
            <a:r>
              <a:rPr lang="de-DE" sz="1200" dirty="0" err="1" smtClean="0"/>
              <a:t>the</a:t>
            </a:r>
            <a:r>
              <a:rPr lang="de-DE" sz="1200" dirty="0" smtClean="0"/>
              <a:t> </a:t>
            </a:r>
            <a:r>
              <a:rPr lang="de-DE" sz="1200" dirty="0" err="1" smtClean="0"/>
              <a:t>remaining</a:t>
            </a:r>
            <a:r>
              <a:rPr lang="de-DE" sz="1200" dirty="0" smtClean="0"/>
              <a:t> </a:t>
            </a:r>
            <a:r>
              <a:rPr lang="de-DE" sz="1200" dirty="0" err="1" smtClean="0"/>
              <a:t>meal</a:t>
            </a:r>
            <a:r>
              <a:rPr lang="de-DE" sz="1200" dirty="0" smtClean="0"/>
              <a:t> time. </a:t>
            </a:r>
            <a:r>
              <a:rPr lang="de-DE" sz="1200" dirty="0" err="1" smtClean="0"/>
              <a:t>However</a:t>
            </a:r>
            <a:r>
              <a:rPr lang="de-DE" sz="1200" dirty="0" smtClean="0"/>
              <a:t>, </a:t>
            </a:r>
            <a:r>
              <a:rPr lang="de-DE" sz="1200" dirty="0" err="1" smtClean="0"/>
              <a:t>we</a:t>
            </a:r>
            <a:r>
              <a:rPr lang="de-DE" sz="1200" dirty="0" smtClean="0"/>
              <a:t> </a:t>
            </a:r>
            <a:r>
              <a:rPr lang="de-DE" sz="1200" dirty="0" err="1" smtClean="0"/>
              <a:t>are</a:t>
            </a:r>
            <a:r>
              <a:rPr lang="de-DE" sz="1200" dirty="0" smtClean="0"/>
              <a:t> </a:t>
            </a:r>
            <a:r>
              <a:rPr lang="de-DE" sz="1200" dirty="0" err="1" smtClean="0"/>
              <a:t>often</a:t>
            </a:r>
            <a:r>
              <a:rPr lang="de-DE" sz="1200" dirty="0" smtClean="0"/>
              <a:t> </a:t>
            </a:r>
            <a:r>
              <a:rPr lang="de-DE" sz="1200" dirty="0" err="1" smtClean="0"/>
              <a:t>tempted</a:t>
            </a:r>
            <a:r>
              <a:rPr lang="de-DE" sz="1200" dirty="0" smtClean="0"/>
              <a:t> </a:t>
            </a:r>
            <a:r>
              <a:rPr lang="de-DE" sz="1200" dirty="0" err="1" smtClean="0"/>
              <a:t>to</a:t>
            </a:r>
            <a:r>
              <a:rPr lang="de-DE" sz="1200" dirty="0" smtClean="0"/>
              <a:t> „</a:t>
            </a:r>
            <a:r>
              <a:rPr lang="de-DE" sz="1200" dirty="0" err="1" smtClean="0"/>
              <a:t>help</a:t>
            </a:r>
            <a:r>
              <a:rPr lang="de-DE" sz="1200" dirty="0" smtClean="0"/>
              <a:t>“ </a:t>
            </a:r>
            <a:r>
              <a:rPr lang="de-DE" sz="1200" dirty="0" err="1" smtClean="0"/>
              <a:t>the</a:t>
            </a:r>
            <a:r>
              <a:rPr lang="de-DE" sz="1200" dirty="0" smtClean="0"/>
              <a:t> </a:t>
            </a:r>
            <a:r>
              <a:rPr lang="de-DE" sz="1200" dirty="0" err="1" smtClean="0"/>
              <a:t>loop</a:t>
            </a:r>
            <a:r>
              <a:rPr lang="de-DE" sz="1200" dirty="0" smtClean="0"/>
              <a:t>.</a:t>
            </a:r>
          </a:p>
          <a:p>
            <a:r>
              <a:rPr lang="de-DE" sz="1200" dirty="0" smtClean="0"/>
              <a:t>The </a:t>
            </a:r>
            <a:r>
              <a:rPr lang="de-DE" sz="1200" dirty="0" err="1" smtClean="0"/>
              <a:t>traffic</a:t>
            </a:r>
            <a:r>
              <a:rPr lang="de-DE" sz="1200" dirty="0" smtClean="0"/>
              <a:t> light </a:t>
            </a:r>
            <a:r>
              <a:rPr lang="de-DE" sz="1200" dirty="0" err="1" smtClean="0"/>
              <a:t>symbol</a:t>
            </a:r>
            <a:r>
              <a:rPr lang="de-DE" sz="1200" dirty="0" smtClean="0"/>
              <a:t> on </a:t>
            </a:r>
            <a:r>
              <a:rPr lang="de-DE" sz="1200" dirty="0" err="1" smtClean="0"/>
              <a:t>the</a:t>
            </a:r>
            <a:r>
              <a:rPr lang="de-DE" sz="1200" dirty="0" smtClean="0"/>
              <a:t> </a:t>
            </a:r>
            <a:r>
              <a:rPr lang="de-DE" sz="1200" dirty="0" err="1" smtClean="0"/>
              <a:t>left</a:t>
            </a:r>
            <a:r>
              <a:rPr lang="de-DE" sz="1200" dirty="0" smtClean="0"/>
              <a:t> </a:t>
            </a:r>
            <a:r>
              <a:rPr lang="de-DE" sz="1200" dirty="0" err="1" smtClean="0"/>
              <a:t>of</a:t>
            </a:r>
            <a:r>
              <a:rPr lang="de-DE" sz="1200" dirty="0" smtClean="0"/>
              <a:t> </a:t>
            </a:r>
            <a:r>
              <a:rPr lang="de-DE" sz="1200" dirty="0" err="1" smtClean="0"/>
              <a:t>the</a:t>
            </a:r>
            <a:r>
              <a:rPr lang="de-DE" sz="1200" dirty="0" smtClean="0"/>
              <a:t> </a:t>
            </a:r>
            <a:r>
              <a:rPr lang="de-DE" sz="1200" dirty="0" err="1" smtClean="0"/>
              <a:t>table</a:t>
            </a:r>
            <a:r>
              <a:rPr lang="de-DE" sz="1200" dirty="0" smtClean="0"/>
              <a:t> </a:t>
            </a:r>
            <a:r>
              <a:rPr lang="de-DE" sz="1200" dirty="0" err="1" smtClean="0"/>
              <a:t>symbolizes</a:t>
            </a:r>
            <a:r>
              <a:rPr lang="de-DE" sz="1200" dirty="0" smtClean="0"/>
              <a:t> </a:t>
            </a:r>
            <a:r>
              <a:rPr lang="de-DE" sz="1200" dirty="0" err="1" smtClean="0"/>
              <a:t>what</a:t>
            </a:r>
            <a:r>
              <a:rPr lang="de-DE" sz="1200" dirty="0" smtClean="0"/>
              <a:t> </a:t>
            </a:r>
            <a:r>
              <a:rPr lang="de-DE" sz="1200" dirty="0" err="1" smtClean="0"/>
              <a:t>we</a:t>
            </a:r>
            <a:r>
              <a:rPr lang="de-DE" sz="1200" dirty="0" smtClean="0"/>
              <a:t> </a:t>
            </a:r>
            <a:r>
              <a:rPr lang="de-DE" sz="1200" dirty="0" err="1" smtClean="0"/>
              <a:t>can</a:t>
            </a:r>
            <a:r>
              <a:rPr lang="de-DE" sz="1200" dirty="0" smtClean="0"/>
              <a:t> (</a:t>
            </a:r>
            <a:r>
              <a:rPr lang="de-DE" sz="1200" dirty="0" err="1" smtClean="0"/>
              <a:t>or</a:t>
            </a:r>
            <a:r>
              <a:rPr lang="de-DE" sz="1200" dirty="0" smtClean="0"/>
              <a:t> </a:t>
            </a:r>
            <a:r>
              <a:rPr lang="de-DE" sz="1200" dirty="0" err="1" smtClean="0"/>
              <a:t>maybe</a:t>
            </a:r>
            <a:r>
              <a:rPr lang="de-DE" sz="1200" dirty="0" smtClean="0"/>
              <a:t> </a:t>
            </a:r>
            <a:r>
              <a:rPr lang="de-DE" sz="1200" dirty="0" err="1" smtClean="0"/>
              <a:t>better</a:t>
            </a:r>
            <a:r>
              <a:rPr lang="de-DE" sz="1200" dirty="0" smtClean="0"/>
              <a:t>, </a:t>
            </a:r>
            <a:r>
              <a:rPr lang="de-DE" sz="1200" dirty="0" err="1" smtClean="0"/>
              <a:t>should</a:t>
            </a:r>
            <a:r>
              <a:rPr lang="de-DE" sz="1200" dirty="0" smtClean="0"/>
              <a:t> not) do in a </a:t>
            </a:r>
            <a:r>
              <a:rPr lang="de-DE" sz="1200" dirty="0" err="1" smtClean="0"/>
              <a:t>desired</a:t>
            </a:r>
            <a:r>
              <a:rPr lang="de-DE" sz="1200" dirty="0" smtClean="0"/>
              <a:t> </a:t>
            </a:r>
            <a:r>
              <a:rPr lang="de-DE" sz="1200" dirty="0" err="1" smtClean="0"/>
              <a:t>co</a:t>
            </a:r>
            <a:r>
              <a:rPr lang="de-DE" sz="1200" dirty="0" smtClean="0"/>
              <a:t>-manager </a:t>
            </a:r>
            <a:r>
              <a:rPr lang="de-DE" sz="1200" dirty="0" err="1" smtClean="0"/>
              <a:t>role</a:t>
            </a:r>
            <a:r>
              <a:rPr lang="de-DE" sz="1200" dirty="0" smtClean="0"/>
              <a:t>.</a:t>
            </a:r>
          </a:p>
          <a:p>
            <a:pPr rtl="0" eaLnBrk="1" fontAlgn="t" latinLnBrk="0" hangingPunct="1"/>
            <a:r>
              <a:rPr lang="de-DE" sz="1200" dirty="0" err="1" smtClean="0"/>
              <a:t>Starting</a:t>
            </a:r>
            <a:r>
              <a:rPr lang="de-DE" sz="1200" dirty="0" smtClean="0"/>
              <a:t> </a:t>
            </a:r>
            <a:r>
              <a:rPr lang="de-DE" sz="1200" dirty="0" err="1" smtClean="0"/>
              <a:t>from</a:t>
            </a:r>
            <a:r>
              <a:rPr lang="de-DE" sz="1200" dirty="0" smtClean="0"/>
              <a:t> </a:t>
            </a:r>
            <a:r>
              <a:rPr lang="de-DE" sz="1200" dirty="0" err="1" smtClean="0"/>
              <a:t>the</a:t>
            </a:r>
            <a:r>
              <a:rPr lang="de-DE" sz="1200" dirty="0" smtClean="0"/>
              <a:t> </a:t>
            </a:r>
            <a:r>
              <a:rPr lang="de-DE" sz="1200" dirty="0" err="1" smtClean="0"/>
              <a:t>bottom</a:t>
            </a:r>
            <a:r>
              <a:rPr lang="de-DE" sz="1200" dirty="0" smtClean="0"/>
              <a:t>: </a:t>
            </a:r>
            <a:r>
              <a:rPr lang="de-DE" sz="1200" dirty="0" err="1" smtClean="0"/>
              <a:t>What</a:t>
            </a:r>
            <a:r>
              <a:rPr lang="de-DE" sz="1200" dirty="0" smtClean="0"/>
              <a:t> </a:t>
            </a:r>
            <a:r>
              <a:rPr lang="de-DE" sz="1200" dirty="0" err="1" smtClean="0"/>
              <a:t>we</a:t>
            </a:r>
            <a:r>
              <a:rPr lang="de-DE" sz="1200" dirty="0" smtClean="0"/>
              <a:t> </a:t>
            </a:r>
            <a:r>
              <a:rPr lang="de-DE" sz="1200" dirty="0" err="1" smtClean="0"/>
              <a:t>really</a:t>
            </a:r>
            <a:r>
              <a:rPr lang="de-DE" sz="1200" dirty="0" smtClean="0"/>
              <a:t> </a:t>
            </a:r>
            <a:r>
              <a:rPr lang="de-DE" sz="1200" dirty="0" err="1" smtClean="0"/>
              <a:t>should</a:t>
            </a:r>
            <a:r>
              <a:rPr lang="de-DE" sz="1200" dirty="0" smtClean="0"/>
              <a:t> </a:t>
            </a:r>
            <a:r>
              <a:rPr lang="de-DE" sz="1200" dirty="0" err="1" smtClean="0"/>
              <a:t>avoid</a:t>
            </a:r>
            <a:r>
              <a:rPr lang="de-DE" sz="1200" dirty="0" smtClean="0"/>
              <a:t>, </a:t>
            </a:r>
            <a:r>
              <a:rPr lang="de-DE" sz="1200" dirty="0" err="1" smtClean="0"/>
              <a:t>is</a:t>
            </a:r>
            <a:r>
              <a:rPr lang="de-DE" sz="1200" dirty="0" smtClean="0"/>
              <a:t> </a:t>
            </a:r>
            <a:r>
              <a:rPr lang="de-DE" sz="1200" dirty="0" err="1" smtClean="0"/>
              <a:t>to</a:t>
            </a:r>
            <a:r>
              <a:rPr lang="de-DE" sz="1200" dirty="0" smtClean="0"/>
              <a:t> </a:t>
            </a:r>
            <a:r>
              <a:rPr lang="de-DE" sz="1200" dirty="0" err="1" smtClean="0"/>
              <a:t>give</a:t>
            </a:r>
            <a:r>
              <a:rPr lang="de-DE" sz="1200" dirty="0" smtClean="0"/>
              <a:t> an extra „rage“ </a:t>
            </a:r>
            <a:r>
              <a:rPr lang="de-DE" sz="1200" dirty="0" err="1" smtClean="0"/>
              <a:t>bolus</a:t>
            </a:r>
            <a:r>
              <a:rPr lang="de-DE" sz="1200" dirty="0" smtClean="0"/>
              <a:t> </a:t>
            </a:r>
            <a:r>
              <a:rPr lang="de-DE" sz="1200" dirty="0" err="1" smtClean="0"/>
              <a:t>when</a:t>
            </a:r>
            <a:r>
              <a:rPr lang="de-DE" sz="1200" dirty="0" smtClean="0"/>
              <a:t> </a:t>
            </a:r>
            <a:r>
              <a:rPr lang="de-DE" sz="1200" dirty="0" err="1" smtClean="0"/>
              <a:t>values</a:t>
            </a:r>
            <a:r>
              <a:rPr lang="de-DE" sz="1200" dirty="0" smtClean="0"/>
              <a:t> </a:t>
            </a:r>
            <a:r>
              <a:rPr lang="de-DE" sz="1200" dirty="0" err="1" smtClean="0"/>
              <a:t>go</a:t>
            </a:r>
            <a:r>
              <a:rPr lang="de-DE" sz="1200" dirty="0" smtClean="0"/>
              <a:t> high and </a:t>
            </a:r>
            <a:r>
              <a:rPr lang="de-DE" sz="1200" dirty="0" err="1" smtClean="0"/>
              <a:t>we</a:t>
            </a:r>
            <a:r>
              <a:rPr lang="de-DE" sz="1200" dirty="0" smtClean="0"/>
              <a:t> </a:t>
            </a:r>
            <a:r>
              <a:rPr lang="de-DE" sz="1200" dirty="0" err="1" smtClean="0"/>
              <a:t>are</a:t>
            </a:r>
            <a:r>
              <a:rPr lang="de-DE" sz="1200" dirty="0" smtClean="0"/>
              <a:t> </a:t>
            </a:r>
            <a:r>
              <a:rPr lang="de-DE" sz="1200" dirty="0" err="1" smtClean="0"/>
              <a:t>dissatisfied</a:t>
            </a:r>
            <a:r>
              <a:rPr lang="de-DE" sz="1200" dirty="0" smtClean="0"/>
              <a:t> </a:t>
            </a:r>
            <a:r>
              <a:rPr lang="de-DE" sz="1200" dirty="0" err="1" smtClean="0"/>
              <a:t>with</a:t>
            </a:r>
            <a:r>
              <a:rPr lang="de-DE" sz="1200" dirty="0" smtClean="0"/>
              <a:t> </a:t>
            </a:r>
            <a:r>
              <a:rPr lang="de-DE" sz="1200" dirty="0" err="1" smtClean="0"/>
              <a:t>our</a:t>
            </a:r>
            <a:r>
              <a:rPr lang="de-DE" sz="1200" dirty="0" smtClean="0"/>
              <a:t> </a:t>
            </a:r>
            <a:r>
              <a:rPr lang="de-DE" sz="1200" dirty="0" err="1" smtClean="0"/>
              <a:t>loop</a:t>
            </a:r>
            <a:r>
              <a:rPr lang="de-DE" sz="1200" dirty="0" smtClean="0"/>
              <a:t>. </a:t>
            </a:r>
            <a:r>
              <a:rPr lang="de-DE" sz="1200" b="0" i="0" u="none" strike="noStrike" kern="1200" dirty="0" err="1" smtClean="0">
                <a:solidFill>
                  <a:schemeClr val="tx1"/>
                </a:solidFill>
                <a:effectLst/>
                <a:latin typeface="+mn-lt"/>
                <a:ea typeface="+mn-ea"/>
                <a:cs typeface="+mn-cs"/>
              </a:rPr>
              <a:t>Correcting</a:t>
            </a:r>
            <a:r>
              <a:rPr lang="de-DE" sz="1200" b="0" i="0" u="none" strike="noStrike" kern="1200" dirty="0" smtClean="0">
                <a:solidFill>
                  <a:schemeClr val="tx1"/>
                </a:solidFill>
                <a:effectLst/>
                <a:latin typeface="+mn-lt"/>
                <a:ea typeface="+mn-ea"/>
                <a:cs typeface="+mn-cs"/>
              </a:rPr>
              <a:t> high </a:t>
            </a:r>
            <a:r>
              <a:rPr lang="de-DE" sz="1200" b="0" i="0" u="none" strike="noStrike" kern="1200" dirty="0" err="1" smtClean="0">
                <a:solidFill>
                  <a:schemeClr val="tx1"/>
                </a:solidFill>
                <a:effectLst/>
                <a:latin typeface="+mn-lt"/>
                <a:ea typeface="+mn-ea"/>
                <a:cs typeface="+mn-cs"/>
              </a:rPr>
              <a:t>glucose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is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really</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core</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job</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of</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the</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loop</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Our</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job</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is</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to</a:t>
            </a:r>
            <a:r>
              <a:rPr lang="de-DE" sz="1200" b="0" i="0" u="none" strike="noStrike" kern="1200" dirty="0" smtClean="0">
                <a:solidFill>
                  <a:schemeClr val="tx1"/>
                </a:solidFill>
                <a:effectLst/>
                <a:latin typeface="+mn-lt"/>
                <a:ea typeface="+mn-ea"/>
                <a:cs typeface="+mn-cs"/>
              </a:rPr>
              <a:t> </a:t>
            </a:r>
            <a:r>
              <a:rPr lang="de-DE" sz="1200" b="1" i="0" u="none" strike="noStrike" kern="1200" dirty="0" err="1" smtClean="0">
                <a:solidFill>
                  <a:schemeClr val="tx1"/>
                </a:solidFill>
                <a:effectLst/>
                <a:latin typeface="+mn-lt"/>
                <a:ea typeface="+mn-ea"/>
                <a:cs typeface="+mn-cs"/>
              </a:rPr>
              <a:t>enable</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the</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loop</a:t>
            </a:r>
            <a:r>
              <a:rPr lang="de-DE" sz="1200" b="0" i="0" u="none" strike="noStrike" kern="1200" dirty="0" smtClean="0">
                <a:solidFill>
                  <a:schemeClr val="tx1"/>
                </a:solidFill>
                <a:effectLst/>
                <a:latin typeface="+mn-lt"/>
                <a:ea typeface="+mn-ea"/>
                <a:cs typeface="+mn-cs"/>
              </a:rPr>
              <a:t> do a </a:t>
            </a:r>
            <a:r>
              <a:rPr lang="de-DE" sz="1200" b="0" i="0" u="none" strike="noStrike" kern="1200" dirty="0" err="1" smtClean="0">
                <a:solidFill>
                  <a:schemeClr val="tx1"/>
                </a:solidFill>
                <a:effectLst/>
                <a:latin typeface="+mn-lt"/>
                <a:ea typeface="+mn-ea"/>
                <a:cs typeface="+mn-cs"/>
              </a:rPr>
              <a:t>better</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job</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next</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day</a:t>
            </a:r>
            <a:r>
              <a:rPr lang="de-DE" sz="1200" b="0" i="0" u="none" strike="noStrike" kern="1200" dirty="0" smtClean="0">
                <a:solidFill>
                  <a:schemeClr val="tx1"/>
                </a:solidFill>
                <a:effectLst/>
                <a:latin typeface="+mn-lt"/>
                <a:ea typeface="+mn-ea"/>
                <a:cs typeface="+mn-cs"/>
              </a:rPr>
              <a:t>. So </a:t>
            </a:r>
            <a:r>
              <a:rPr lang="de-DE" sz="1200" b="0" i="0" u="none" strike="noStrike" kern="1200" dirty="0" err="1" smtClean="0">
                <a:solidFill>
                  <a:schemeClr val="tx1"/>
                </a:solidFill>
                <a:effectLst/>
                <a:latin typeface="+mn-lt"/>
                <a:ea typeface="+mn-ea"/>
                <a:cs typeface="+mn-cs"/>
              </a:rPr>
              <a:t>better</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watch</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analyze</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what</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you</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see</a:t>
            </a:r>
            <a:r>
              <a:rPr lang="de-DE" sz="1200" b="0" i="0" u="none" strike="noStrike" kern="1200" dirty="0" smtClean="0">
                <a:solidFill>
                  <a:schemeClr val="tx1"/>
                </a:solidFill>
                <a:effectLst/>
                <a:latin typeface="+mn-lt"/>
                <a:ea typeface="+mn-ea"/>
                <a:cs typeface="+mn-cs"/>
              </a:rPr>
              <a:t>, and </a:t>
            </a:r>
            <a:r>
              <a:rPr lang="de-DE" sz="1200" b="0" i="0" u="none" strike="noStrike" kern="1200" dirty="0" err="1" smtClean="0">
                <a:solidFill>
                  <a:schemeClr val="tx1"/>
                </a:solidFill>
                <a:effectLst/>
                <a:latin typeface="+mn-lt"/>
                <a:ea typeface="+mn-ea"/>
                <a:cs typeface="+mn-cs"/>
              </a:rPr>
              <a:t>adjust</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parameters</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for</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the</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next</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days</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Your</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intervention</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would</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highly</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likely</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result</a:t>
            </a:r>
            <a:r>
              <a:rPr lang="de-DE" sz="1200" b="0" i="0" u="none" strike="noStrike" kern="1200" dirty="0" smtClean="0">
                <a:solidFill>
                  <a:schemeClr val="tx1"/>
                </a:solidFill>
                <a:effectLst/>
                <a:latin typeface="+mn-lt"/>
                <a:ea typeface="+mn-ea"/>
                <a:cs typeface="+mn-cs"/>
              </a:rPr>
              <a:t> in a </a:t>
            </a:r>
            <a:r>
              <a:rPr lang="de-DE" sz="1200" b="0" i="0" u="none" strike="noStrike" kern="1200" dirty="0" err="1" smtClean="0">
                <a:solidFill>
                  <a:schemeClr val="tx1"/>
                </a:solidFill>
                <a:effectLst/>
                <a:latin typeface="+mn-lt"/>
                <a:ea typeface="+mn-ea"/>
                <a:cs typeface="+mn-cs"/>
              </a:rPr>
              <a:t>hypoglycemia</a:t>
            </a:r>
            <a:r>
              <a:rPr lang="de-DE" sz="1200" b="0" i="0" u="none" strike="noStrike" kern="1200" dirty="0" smtClean="0">
                <a:solidFill>
                  <a:schemeClr val="tx1"/>
                </a:solidFill>
                <a:effectLst/>
                <a:latin typeface="+mn-lt"/>
                <a:ea typeface="+mn-ea"/>
                <a:cs typeface="+mn-cs"/>
              </a:rPr>
              <a:t> a </a:t>
            </a:r>
            <a:r>
              <a:rPr lang="de-DE" sz="1200" b="0" i="0" u="none" strike="noStrike" kern="1200" dirty="0" err="1" smtClean="0">
                <a:solidFill>
                  <a:schemeClr val="tx1"/>
                </a:solidFill>
                <a:effectLst/>
                <a:latin typeface="+mn-lt"/>
                <a:ea typeface="+mn-ea"/>
                <a:cs typeface="+mn-cs"/>
              </a:rPr>
              <a:t>bit</a:t>
            </a:r>
            <a:r>
              <a:rPr lang="de-DE" sz="1200" b="0" i="0" u="none" strike="noStrike" kern="1200" dirty="0" smtClean="0">
                <a:solidFill>
                  <a:schemeClr val="tx1"/>
                </a:solidFill>
                <a:effectLst/>
                <a:latin typeface="+mn-lt"/>
                <a:ea typeface="+mn-ea"/>
                <a:cs typeface="+mn-cs"/>
              </a:rPr>
              <a:t> </a:t>
            </a:r>
            <a:r>
              <a:rPr lang="de-DE" sz="1200" b="0" i="0" u="none" strike="noStrike" kern="1200" dirty="0" err="1" smtClean="0">
                <a:solidFill>
                  <a:schemeClr val="tx1"/>
                </a:solidFill>
                <a:effectLst/>
                <a:latin typeface="+mn-lt"/>
                <a:ea typeface="+mn-ea"/>
                <a:cs typeface="+mn-cs"/>
              </a:rPr>
              <a:t>later</a:t>
            </a:r>
            <a:r>
              <a:rPr lang="de-DE" sz="1200" b="0" i="0" u="none" strike="noStrike" kern="1200" dirty="0" smtClean="0">
                <a:solidFill>
                  <a:schemeClr val="tx1"/>
                </a:solidFill>
                <a:effectLst/>
                <a:latin typeface="+mn-lt"/>
                <a:ea typeface="+mn-ea"/>
                <a:cs typeface="+mn-cs"/>
              </a:rPr>
              <a:t>.</a:t>
            </a:r>
          </a:p>
          <a:p>
            <a:pPr rtl="0" eaLnBrk="1" fontAlgn="t" latinLnBrk="0" hangingPunct="1"/>
            <a:r>
              <a:rPr lang="de-DE" sz="1200" b="0" i="0" u="none" strike="noStrike" kern="1200" dirty="0" smtClean="0">
                <a:solidFill>
                  <a:schemeClr val="tx1"/>
                </a:solidFill>
                <a:effectLst/>
                <a:latin typeface="+mn-lt"/>
                <a:ea typeface="+mn-ea"/>
                <a:cs typeface="+mn-cs"/>
              </a:rPr>
              <a:t>A</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somewhat</a:t>
            </a:r>
            <a:r>
              <a:rPr lang="de-DE" sz="1200" b="0" i="0" u="none" strike="noStrike" kern="1200" baseline="0" dirty="0" smtClean="0">
                <a:solidFill>
                  <a:schemeClr val="tx1"/>
                </a:solidFill>
                <a:effectLst/>
                <a:latin typeface="+mn-lt"/>
                <a:ea typeface="+mn-ea"/>
                <a:cs typeface="+mn-cs"/>
              </a:rPr>
              <a:t> milder </a:t>
            </a:r>
            <a:r>
              <a:rPr lang="de-DE" sz="1200" b="0" i="0" u="none" strike="noStrike" kern="1200" baseline="0" dirty="0" err="1" smtClean="0">
                <a:solidFill>
                  <a:schemeClr val="tx1"/>
                </a:solidFill>
                <a:effectLst/>
                <a:latin typeface="+mn-lt"/>
                <a:ea typeface="+mn-ea"/>
                <a:cs typeface="+mn-cs"/>
              </a:rPr>
              <a:t>interference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would</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be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when</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user</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modulates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aggressiveness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of</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loop</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based</a:t>
            </a:r>
            <a:r>
              <a:rPr lang="de-DE" sz="1200" b="0" i="0" u="none" strike="noStrike" kern="1200" baseline="0" dirty="0" smtClean="0">
                <a:solidFill>
                  <a:schemeClr val="tx1"/>
                </a:solidFill>
                <a:effectLst/>
                <a:latin typeface="+mn-lt"/>
                <a:ea typeface="+mn-ea"/>
                <a:cs typeface="+mn-cs"/>
              </a:rPr>
              <a:t> on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reached</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glucose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level</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this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could</a:t>
            </a:r>
            <a:r>
              <a:rPr lang="de-DE" sz="1200" b="0" i="0" u="none" strike="noStrike" kern="1200" baseline="0" dirty="0" smtClean="0">
                <a:solidFill>
                  <a:schemeClr val="tx1"/>
                </a:solidFill>
                <a:effectLst/>
                <a:latin typeface="+mn-lt"/>
                <a:ea typeface="+mn-ea"/>
                <a:cs typeface="+mn-cs"/>
              </a:rPr>
              <a:t> also </a:t>
            </a:r>
            <a:r>
              <a:rPr lang="de-DE" sz="1200" b="0" i="0" u="none" strike="noStrike" kern="1200" baseline="0" dirty="0" err="1" smtClean="0">
                <a:solidFill>
                  <a:schemeClr val="tx1"/>
                </a:solidFill>
                <a:effectLst/>
                <a:latin typeface="+mn-lt"/>
                <a:ea typeface="+mn-ea"/>
                <a:cs typeface="+mn-cs"/>
              </a:rPr>
              <a:t>be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automated</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However</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this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would</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go</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against</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logic</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of</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loop</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which</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should</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really</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work</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with</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appropriate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settings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notably</a:t>
            </a:r>
            <a:r>
              <a:rPr lang="de-DE" sz="1200" b="0" i="0" u="none" strike="noStrike" kern="1200" baseline="0" dirty="0" smtClean="0">
                <a:solidFill>
                  <a:schemeClr val="tx1"/>
                </a:solidFill>
                <a:effectLst/>
                <a:latin typeface="+mn-lt"/>
                <a:ea typeface="+mn-ea"/>
                <a:cs typeface="+mn-cs"/>
              </a:rPr>
              <a:t> ISF, </a:t>
            </a:r>
            <a:r>
              <a:rPr lang="de-DE" sz="1200" b="0" i="0" u="none" strike="noStrike" kern="1200" baseline="0" dirty="0" err="1" smtClean="0">
                <a:solidFill>
                  <a:schemeClr val="tx1"/>
                </a:solidFill>
                <a:effectLst/>
                <a:latin typeface="+mn-lt"/>
                <a:ea typeface="+mn-ea"/>
                <a:cs typeface="+mn-cs"/>
              </a:rPr>
              <a:t>without</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any</a:t>
            </a:r>
            <a:r>
              <a:rPr lang="de-DE" sz="1200" b="0" i="0" u="none" strike="noStrike" kern="1200" baseline="0" dirty="0" smtClean="0">
                <a:solidFill>
                  <a:schemeClr val="tx1"/>
                </a:solidFill>
                <a:effectLst/>
                <a:latin typeface="+mn-lt"/>
                <a:ea typeface="+mn-ea"/>
                <a:cs typeface="+mn-cs"/>
              </a:rPr>
              <a:t> additional </a:t>
            </a:r>
            <a:r>
              <a:rPr lang="de-DE" sz="1200" b="0" i="0" u="none" strike="noStrike" kern="1200" baseline="0" dirty="0" err="1" smtClean="0">
                <a:solidFill>
                  <a:schemeClr val="tx1"/>
                </a:solidFill>
                <a:effectLst/>
                <a:latin typeface="+mn-lt"/>
                <a:ea typeface="+mn-ea"/>
                <a:cs typeface="+mn-cs"/>
              </a:rPr>
              <a:t>patching-up</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by</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user</a:t>
            </a:r>
            <a:r>
              <a:rPr lang="de-DE" sz="1200" b="0" i="0" u="none" strike="noStrike" kern="1200" baseline="0" dirty="0" smtClean="0">
                <a:solidFill>
                  <a:schemeClr val="tx1"/>
                </a:solidFill>
                <a:effectLst/>
                <a:latin typeface="+mn-lt"/>
                <a:ea typeface="+mn-ea"/>
                <a:cs typeface="+mn-cs"/>
              </a:rPr>
              <a:t>.</a:t>
            </a:r>
          </a:p>
          <a:p>
            <a:pPr rtl="0" eaLnBrk="1" fontAlgn="t" latinLnBrk="0" hangingPunct="1"/>
            <a:r>
              <a:rPr lang="de-DE" sz="1200" b="0" i="0" u="none" strike="noStrike" kern="1200" baseline="0" dirty="0" err="1" smtClean="0">
                <a:solidFill>
                  <a:schemeClr val="tx1"/>
                </a:solidFill>
                <a:effectLst/>
                <a:latin typeface="+mn-lt"/>
                <a:ea typeface="+mn-ea"/>
                <a:cs typeface="+mn-cs"/>
              </a:rPr>
              <a:t>To</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stop</a:t>
            </a:r>
            <a:r>
              <a:rPr lang="de-DE" sz="1200" b="0" i="0" u="none" strike="noStrike" kern="1200" baseline="0" dirty="0" smtClean="0">
                <a:solidFill>
                  <a:schemeClr val="tx1"/>
                </a:solidFill>
                <a:effectLst/>
                <a:latin typeface="+mn-lt"/>
                <a:ea typeface="+mn-ea"/>
                <a:cs typeface="+mn-cs"/>
              </a:rPr>
              <a:t> a </a:t>
            </a:r>
            <a:r>
              <a:rPr lang="de-DE" sz="1200" b="0" i="0" u="none" strike="noStrike" kern="1200" baseline="0" dirty="0" err="1" smtClean="0">
                <a:solidFill>
                  <a:schemeClr val="tx1"/>
                </a:solidFill>
                <a:effectLst/>
                <a:latin typeface="+mn-lt"/>
                <a:ea typeface="+mn-ea"/>
                <a:cs typeface="+mn-cs"/>
              </a:rPr>
              <a:t>glucose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rise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with</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inhaleable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insulin</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Afrezza</a:t>
            </a:r>
            <a:r>
              <a:rPr lang="de-DE" sz="1200" b="0" i="0" u="none" strike="noStrike" kern="1200" baseline="0" dirty="0" smtClean="0">
                <a:solidFill>
                  <a:schemeClr val="tx1"/>
                </a:solidFill>
                <a:effectLst/>
                <a:latin typeface="+mn-lt"/>
                <a:ea typeface="+mn-ea"/>
                <a:cs typeface="+mn-cs"/>
              </a:rPr>
              <a:t> ist a </a:t>
            </a:r>
            <a:r>
              <a:rPr lang="de-DE" sz="1200" b="0" i="0" u="none" strike="noStrike" kern="1200" baseline="0" dirty="0" err="1" smtClean="0">
                <a:solidFill>
                  <a:schemeClr val="tx1"/>
                </a:solidFill>
                <a:effectLst/>
                <a:latin typeface="+mn-lt"/>
                <a:ea typeface="+mn-ea"/>
                <a:cs typeface="+mn-cs"/>
              </a:rPr>
              <a:t>possible</a:t>
            </a:r>
            <a:r>
              <a:rPr lang="de-DE" sz="1200" b="0" i="0" u="none" strike="noStrike" kern="1200" baseline="0" dirty="0" smtClean="0">
                <a:solidFill>
                  <a:schemeClr val="tx1"/>
                </a:solidFill>
                <a:effectLst/>
                <a:latin typeface="+mn-lt"/>
                <a:ea typeface="+mn-ea"/>
                <a:cs typeface="+mn-cs"/>
              </a:rPr>
              <a:t> but </a:t>
            </a:r>
            <a:r>
              <a:rPr lang="de-DE" sz="1200" b="0" i="0" u="none" strike="noStrike" kern="1200" baseline="0" dirty="0" err="1" smtClean="0">
                <a:solidFill>
                  <a:schemeClr val="tx1"/>
                </a:solidFill>
                <a:effectLst/>
                <a:latin typeface="+mn-lt"/>
                <a:ea typeface="+mn-ea"/>
                <a:cs typeface="+mn-cs"/>
              </a:rPr>
              <a:t>somewhat</a:t>
            </a:r>
            <a:r>
              <a:rPr lang="de-DE" sz="1200" b="0" i="0" u="none" strike="noStrike" kern="1200" baseline="0" dirty="0" smtClean="0">
                <a:solidFill>
                  <a:schemeClr val="tx1"/>
                </a:solidFill>
                <a:effectLst/>
                <a:latin typeface="+mn-lt"/>
                <a:ea typeface="+mn-ea"/>
                <a:cs typeface="+mn-cs"/>
              </a:rPr>
              <a:t> ambivalent </a:t>
            </a:r>
            <a:r>
              <a:rPr lang="de-DE" sz="1200" b="0" i="0" u="none" strike="noStrike" kern="1200" baseline="0" dirty="0" err="1" smtClean="0">
                <a:solidFill>
                  <a:schemeClr val="tx1"/>
                </a:solidFill>
                <a:effectLst/>
                <a:latin typeface="+mn-lt"/>
                <a:ea typeface="+mn-ea"/>
                <a:cs typeface="+mn-cs"/>
              </a:rPr>
              <a:t>choice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as</a:t>
            </a:r>
            <a:r>
              <a:rPr lang="de-DE" sz="1200" b="0" i="0" u="none" strike="noStrike" kern="1200" baseline="0" dirty="0" smtClean="0">
                <a:solidFill>
                  <a:schemeClr val="tx1"/>
                </a:solidFill>
                <a:effectLst/>
                <a:latin typeface="+mn-lt"/>
                <a:ea typeface="+mn-ea"/>
                <a:cs typeface="+mn-cs"/>
              </a:rPr>
              <a:t> will </a:t>
            </a:r>
            <a:r>
              <a:rPr lang="de-DE" sz="1200" b="0" i="0" u="none" strike="noStrike" kern="1200" baseline="0" dirty="0" err="1" smtClean="0">
                <a:solidFill>
                  <a:schemeClr val="tx1"/>
                </a:solidFill>
                <a:effectLst/>
                <a:latin typeface="+mn-lt"/>
                <a:ea typeface="+mn-ea"/>
                <a:cs typeface="+mn-cs"/>
              </a:rPr>
              <a:t>be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discussed</a:t>
            </a:r>
            <a:r>
              <a:rPr lang="de-DE" sz="1200" b="0" i="0" u="none" strike="noStrike" kern="1200" baseline="0" dirty="0" smtClean="0">
                <a:solidFill>
                  <a:schemeClr val="tx1"/>
                </a:solidFill>
                <a:effectLst/>
                <a:latin typeface="+mn-lt"/>
                <a:ea typeface="+mn-ea"/>
                <a:cs typeface="+mn-cs"/>
              </a:rPr>
              <a:t> on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following</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page</a:t>
            </a:r>
            <a:r>
              <a:rPr lang="de-DE" sz="1200" b="0" i="0" u="none" strike="noStrike" kern="1200" baseline="0" dirty="0" smtClean="0">
                <a:solidFill>
                  <a:schemeClr val="tx1"/>
                </a:solidFill>
                <a:effectLst/>
                <a:latin typeface="+mn-lt"/>
                <a:ea typeface="+mn-ea"/>
                <a:cs typeface="+mn-cs"/>
              </a:rPr>
              <a:t>.</a:t>
            </a:r>
          </a:p>
          <a:p>
            <a:pPr rtl="0" eaLnBrk="1" fontAlgn="t" latinLnBrk="0" hangingPunct="1"/>
            <a:r>
              <a:rPr lang="de-DE" sz="1200" b="0" i="0" u="none" strike="noStrike" kern="1200" baseline="0" dirty="0" smtClean="0">
                <a:solidFill>
                  <a:schemeClr val="tx1"/>
                </a:solidFill>
                <a:effectLst/>
                <a:latin typeface="+mn-lt"/>
                <a:ea typeface="+mn-ea"/>
                <a:cs typeface="+mn-cs"/>
              </a:rPr>
              <a:t>Setting </a:t>
            </a:r>
            <a:r>
              <a:rPr lang="de-DE" sz="1200" b="0" i="0" u="none" strike="noStrike" kern="1200" baseline="0" dirty="0" err="1" smtClean="0">
                <a:solidFill>
                  <a:schemeClr val="tx1"/>
                </a:solidFill>
                <a:effectLst/>
                <a:latin typeface="+mn-lt"/>
                <a:ea typeface="+mn-ea"/>
                <a:cs typeface="+mn-cs"/>
              </a:rPr>
              <a:t>stronger</a:t>
            </a:r>
            <a:r>
              <a:rPr lang="de-DE" sz="1200" b="0" i="0" u="none" strike="noStrike" kern="1200" baseline="0" dirty="0" smtClean="0">
                <a:solidFill>
                  <a:schemeClr val="tx1"/>
                </a:solidFill>
                <a:effectLst/>
                <a:latin typeface="+mn-lt"/>
                <a:ea typeface="+mn-ea"/>
                <a:cs typeface="+mn-cs"/>
              </a:rPr>
              <a:t> ISF </a:t>
            </a:r>
            <a:r>
              <a:rPr lang="de-DE" sz="1200" b="0" i="0" u="none" strike="noStrike" kern="1200" baseline="0" dirty="0" err="1" smtClean="0">
                <a:solidFill>
                  <a:schemeClr val="tx1"/>
                </a:solidFill>
                <a:effectLst/>
                <a:latin typeface="+mn-lt"/>
                <a:ea typeface="+mn-ea"/>
                <a:cs typeface="+mn-cs"/>
              </a:rPr>
              <a:t>when</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temporary</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insulin</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resistance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from</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fat</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happens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is</a:t>
            </a:r>
            <a:r>
              <a:rPr lang="de-DE" sz="1200" b="0" i="0" u="none" strike="noStrike" kern="1200" baseline="0" dirty="0" smtClean="0">
                <a:solidFill>
                  <a:schemeClr val="tx1"/>
                </a:solidFill>
                <a:effectLst/>
                <a:latin typeface="+mn-lt"/>
                <a:ea typeface="+mn-ea"/>
                <a:cs typeface="+mn-cs"/>
              </a:rPr>
              <a:t> a </a:t>
            </a:r>
            <a:r>
              <a:rPr lang="de-DE" sz="1200" b="0" i="0" u="none" strike="noStrike" kern="1200" baseline="0" dirty="0" err="1" smtClean="0">
                <a:solidFill>
                  <a:schemeClr val="tx1"/>
                </a:solidFill>
                <a:effectLst/>
                <a:latin typeface="+mn-lt"/>
                <a:ea typeface="+mn-ea"/>
                <a:cs typeface="+mn-cs"/>
              </a:rPr>
              <a:t>good</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co</a:t>
            </a:r>
            <a:r>
              <a:rPr lang="de-DE" sz="1200" b="0" i="0" u="none" strike="noStrike" kern="1200" baseline="0" dirty="0" smtClean="0">
                <a:solidFill>
                  <a:schemeClr val="tx1"/>
                </a:solidFill>
                <a:effectLst/>
                <a:latin typeface="+mn-lt"/>
                <a:ea typeface="+mn-ea"/>
                <a:cs typeface="+mn-cs"/>
              </a:rPr>
              <a:t>-managing </a:t>
            </a:r>
            <a:r>
              <a:rPr lang="de-DE" sz="1200" b="0" i="0" u="none" strike="noStrike" kern="1200" baseline="0" dirty="0" err="1" smtClean="0">
                <a:solidFill>
                  <a:schemeClr val="tx1"/>
                </a:solidFill>
                <a:effectLst/>
                <a:latin typeface="+mn-lt"/>
                <a:ea typeface="+mn-ea"/>
                <a:cs typeface="+mn-cs"/>
              </a:rPr>
              <a:t>strategy</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that</a:t>
            </a:r>
            <a:r>
              <a:rPr lang="de-DE" sz="1200" b="0" i="0" u="none" strike="noStrike" kern="1200" baseline="0" dirty="0" smtClean="0">
                <a:solidFill>
                  <a:schemeClr val="tx1"/>
                </a:solidFill>
                <a:effectLst/>
                <a:latin typeface="+mn-lt"/>
                <a:ea typeface="+mn-ea"/>
                <a:cs typeface="+mn-cs"/>
              </a:rPr>
              <a:t> was </a:t>
            </a:r>
            <a:r>
              <a:rPr lang="de-DE" sz="1200" b="0" i="0" u="none" strike="noStrike" kern="1200" baseline="0" dirty="0" err="1" smtClean="0">
                <a:solidFill>
                  <a:schemeClr val="tx1"/>
                </a:solidFill>
                <a:effectLst/>
                <a:latin typeface="+mn-lt"/>
                <a:ea typeface="+mn-ea"/>
                <a:cs typeface="+mn-cs"/>
              </a:rPr>
              <a:t>discussed</a:t>
            </a:r>
            <a:r>
              <a:rPr lang="de-DE" sz="1200" b="0" i="0" u="none" strike="noStrike" kern="1200" baseline="0" dirty="0" smtClean="0">
                <a:solidFill>
                  <a:schemeClr val="tx1"/>
                </a:solidFill>
                <a:effectLst/>
                <a:latin typeface="+mn-lt"/>
                <a:ea typeface="+mn-ea"/>
                <a:cs typeface="+mn-cs"/>
              </a:rPr>
              <a:t> p.33-34.</a:t>
            </a:r>
          </a:p>
          <a:p>
            <a:pPr marL="0" marR="0" lvl="0" indent="0" algn="l" defTabSz="914400" rtl="0" eaLnBrk="1" fontAlgn="t" latinLnBrk="0" hangingPunct="1">
              <a:lnSpc>
                <a:spcPct val="100000"/>
              </a:lnSpc>
              <a:spcBef>
                <a:spcPts val="0"/>
              </a:spcBef>
              <a:spcAft>
                <a:spcPts val="0"/>
              </a:spcAft>
              <a:buClrTx/>
              <a:buSzTx/>
              <a:buFontTx/>
              <a:buNone/>
              <a:tabLst/>
              <a:defRPr/>
            </a:pPr>
            <a:r>
              <a:rPr lang="de-DE" sz="1200" b="0" i="0" u="none" strike="noStrike" kern="1200" baseline="0" dirty="0" smtClean="0">
                <a:solidFill>
                  <a:schemeClr val="tx1"/>
                </a:solidFill>
                <a:effectLst/>
                <a:latin typeface="+mn-lt"/>
                <a:ea typeface="+mn-ea"/>
                <a:cs typeface="+mn-cs"/>
              </a:rPr>
              <a:t>Setting </a:t>
            </a:r>
            <a:r>
              <a:rPr lang="de-DE" sz="1200" b="0" i="0" u="none" strike="noStrike" kern="1200" baseline="0" dirty="0" err="1" smtClean="0">
                <a:solidFill>
                  <a:schemeClr val="tx1"/>
                </a:solidFill>
                <a:effectLst/>
                <a:latin typeface="+mn-lt"/>
                <a:ea typeface="+mn-ea"/>
                <a:cs typeface="+mn-cs"/>
              </a:rPr>
              <a:t>temporary</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targets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is</a:t>
            </a:r>
            <a:r>
              <a:rPr lang="de-DE" sz="1200" b="0" i="0" u="none" strike="noStrike" kern="1200" baseline="0" dirty="0" smtClean="0">
                <a:solidFill>
                  <a:schemeClr val="tx1"/>
                </a:solidFill>
                <a:effectLst/>
                <a:latin typeface="+mn-lt"/>
                <a:ea typeface="+mn-ea"/>
                <a:cs typeface="+mn-cs"/>
              </a:rPr>
              <a:t> a </a:t>
            </a:r>
            <a:r>
              <a:rPr lang="de-DE" sz="1200" b="0" i="0" u="none" strike="noStrike" kern="1200" baseline="0" dirty="0" err="1" smtClean="0">
                <a:solidFill>
                  <a:schemeClr val="tx1"/>
                </a:solidFill>
                <a:effectLst/>
                <a:latin typeface="+mn-lt"/>
                <a:ea typeface="+mn-ea"/>
                <a:cs typeface="+mn-cs"/>
              </a:rPr>
              <a:t>benign</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way</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to</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nudge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loop</a:t>
            </a:r>
            <a:r>
              <a:rPr lang="de-DE" sz="1200" b="0" i="0" u="none" strike="noStrike" kern="1200" baseline="0" dirty="0" smtClean="0">
                <a:solidFill>
                  <a:schemeClr val="tx1"/>
                </a:solidFill>
                <a:effectLst/>
                <a:latin typeface="+mn-lt"/>
                <a:ea typeface="+mn-ea"/>
                <a:cs typeface="+mn-cs"/>
              </a:rPr>
              <a:t> in a </a:t>
            </a:r>
            <a:r>
              <a:rPr lang="de-DE" sz="1200" b="0" i="0" u="none" strike="noStrike" kern="1200" baseline="0" dirty="0" err="1" smtClean="0">
                <a:solidFill>
                  <a:schemeClr val="tx1"/>
                </a:solidFill>
                <a:effectLst/>
                <a:latin typeface="+mn-lt"/>
                <a:ea typeface="+mn-ea"/>
                <a:cs typeface="+mn-cs"/>
              </a:rPr>
              <a:t>desired</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direction</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We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had</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discussed</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this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already</a:t>
            </a:r>
            <a:r>
              <a:rPr lang="de-DE" sz="1200" b="0" i="0" u="none" strike="noStrike" kern="1200" baseline="0" dirty="0" smtClean="0">
                <a:solidFill>
                  <a:schemeClr val="tx1"/>
                </a:solidFill>
                <a:effectLst/>
                <a:latin typeface="+mn-lt"/>
                <a:ea typeface="+mn-ea"/>
                <a:cs typeface="+mn-cs"/>
              </a:rPr>
              <a:t> in </a:t>
            </a:r>
            <a:r>
              <a:rPr lang="de-DE" sz="1200" b="0" i="0" u="none" strike="noStrike" kern="1200" baseline="0" dirty="0" err="1" smtClean="0">
                <a:solidFill>
                  <a:schemeClr val="tx1"/>
                </a:solidFill>
                <a:effectLst/>
                <a:latin typeface="+mn-lt"/>
                <a:ea typeface="+mn-ea"/>
                <a:cs typeface="+mn-cs"/>
              </a:rPr>
              <a:t>context</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of</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EatingSoonTT</a:t>
            </a:r>
            <a:r>
              <a:rPr lang="de-DE" sz="1200" b="0" i="0" u="none" strike="noStrike" kern="1200" baseline="0" dirty="0" smtClean="0">
                <a:solidFill>
                  <a:schemeClr val="tx1"/>
                </a:solidFill>
                <a:effectLst/>
                <a:latin typeface="+mn-lt"/>
                <a:ea typeface="+mn-ea"/>
                <a:cs typeface="+mn-cs"/>
              </a:rPr>
              <a:t> in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pre</a:t>
            </a:r>
            <a:r>
              <a:rPr lang="de-DE" sz="1200" b="0" i="0" u="none" strike="noStrike" kern="1200" baseline="0" dirty="0" smtClean="0">
                <a:solidFill>
                  <a:schemeClr val="tx1"/>
                </a:solidFill>
                <a:effectLst/>
                <a:latin typeface="+mn-lt"/>
                <a:ea typeface="+mn-ea"/>
                <a:cs typeface="+mn-cs"/>
              </a:rPr>
              <a:t>-phase. </a:t>
            </a:r>
            <a:r>
              <a:rPr lang="de-DE" sz="1200" b="0" i="0" u="none" strike="noStrike" kern="1200" baseline="0" dirty="0" err="1" smtClean="0">
                <a:solidFill>
                  <a:schemeClr val="tx1"/>
                </a:solidFill>
                <a:effectLst/>
                <a:latin typeface="+mn-lt"/>
                <a:ea typeface="+mn-ea"/>
                <a:cs typeface="+mn-cs"/>
              </a:rPr>
              <a:t>Now</a:t>
            </a:r>
            <a:r>
              <a:rPr lang="de-DE" sz="1200" b="0" i="0" u="none" strike="noStrike" kern="1200" baseline="0" dirty="0" smtClean="0">
                <a:solidFill>
                  <a:schemeClr val="tx1"/>
                </a:solidFill>
                <a:effectLst/>
                <a:latin typeface="+mn-lt"/>
                <a:ea typeface="+mn-ea"/>
                <a:cs typeface="+mn-cs"/>
              </a:rPr>
              <a:t>, in </a:t>
            </a:r>
            <a:r>
              <a:rPr lang="de-DE" sz="1200" b="0" i="0" u="none" strike="noStrike" kern="1200" baseline="0" dirty="0" err="1" smtClean="0">
                <a:solidFill>
                  <a:schemeClr val="tx1"/>
                </a:solidFill>
                <a:effectLst/>
                <a:latin typeface="+mn-lt"/>
                <a:ea typeface="+mn-ea"/>
                <a:cs typeface="+mn-cs"/>
              </a:rPr>
              <a:t>the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late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phase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setting</a:t>
            </a:r>
            <a:r>
              <a:rPr lang="de-DE" sz="1200" b="0" i="0" u="none" strike="noStrike" kern="1200" baseline="0" dirty="0" smtClean="0">
                <a:solidFill>
                  <a:schemeClr val="tx1"/>
                </a:solidFill>
                <a:effectLst/>
                <a:latin typeface="+mn-lt"/>
                <a:ea typeface="+mn-ea"/>
                <a:cs typeface="+mn-cs"/>
              </a:rPr>
              <a:t> a high </a:t>
            </a:r>
            <a:r>
              <a:rPr lang="de-DE" sz="1200" b="0" i="0" u="none" strike="noStrike" kern="1200" baseline="0" dirty="0" err="1" smtClean="0">
                <a:solidFill>
                  <a:schemeClr val="tx1"/>
                </a:solidFill>
                <a:effectLst/>
                <a:latin typeface="+mn-lt"/>
                <a:ea typeface="+mn-ea"/>
                <a:cs typeface="+mn-cs"/>
              </a:rPr>
              <a:t>ActivityTT</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might</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be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helpful</a:t>
            </a:r>
            <a:r>
              <a:rPr lang="de-DE" sz="1200" b="0" i="0" u="none" strike="noStrike" kern="1200" baseline="0" dirty="0" smtClean="0">
                <a:solidFill>
                  <a:schemeClr val="tx1"/>
                </a:solidFill>
                <a:effectLst/>
                <a:latin typeface="+mn-lt"/>
                <a:ea typeface="+mn-ea"/>
                <a:cs typeface="+mn-cs"/>
              </a:rPr>
              <a:t>, not so </a:t>
            </a:r>
            <a:r>
              <a:rPr lang="de-DE" sz="1200" b="0" i="0" u="none" strike="noStrike" kern="1200" baseline="0" dirty="0" err="1" smtClean="0">
                <a:solidFill>
                  <a:schemeClr val="tx1"/>
                </a:solidFill>
                <a:effectLst/>
                <a:latin typeface="+mn-lt"/>
                <a:ea typeface="+mn-ea"/>
                <a:cs typeface="+mn-cs"/>
              </a:rPr>
              <a:t>much</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for</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meal</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management</a:t>
            </a:r>
            <a:r>
              <a:rPr lang="de-DE" sz="1200" b="0" i="0" u="none" strike="noStrike" kern="1200" baseline="0" dirty="0" smtClean="0">
                <a:solidFill>
                  <a:schemeClr val="tx1"/>
                </a:solidFill>
                <a:effectLst/>
                <a:latin typeface="+mn-lt"/>
                <a:ea typeface="+mn-ea"/>
                <a:cs typeface="+mn-cs"/>
              </a:rPr>
              <a:t>, but in </a:t>
            </a:r>
            <a:r>
              <a:rPr lang="de-DE" sz="1200" b="0" i="0" u="none" strike="noStrike" kern="1200" baseline="0" dirty="0" err="1" smtClean="0">
                <a:solidFill>
                  <a:schemeClr val="tx1"/>
                </a:solidFill>
                <a:effectLst/>
                <a:latin typeface="+mn-lt"/>
                <a:ea typeface="+mn-ea"/>
                <a:cs typeface="+mn-cs"/>
              </a:rPr>
              <a:t>case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activity</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follows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that</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requires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room</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for</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sinking</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glucose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values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Actually</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this</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can</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be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quite</a:t>
            </a:r>
            <a:r>
              <a:rPr lang="de-DE" sz="1200" b="0" i="0" u="none" strike="noStrike" kern="1200" baseline="0" dirty="0" smtClean="0">
                <a:solidFill>
                  <a:schemeClr val="tx1"/>
                </a:solidFill>
                <a:effectLst/>
                <a:latin typeface="+mn-lt"/>
                <a:ea typeface="+mn-ea"/>
                <a:cs typeface="+mn-cs"/>
              </a:rPr>
              <a:t> a </a:t>
            </a:r>
            <a:r>
              <a:rPr lang="de-DE" sz="1200" b="0" i="0" u="none" strike="noStrike" kern="1200" baseline="0" dirty="0" err="1" smtClean="0">
                <a:solidFill>
                  <a:schemeClr val="tx1"/>
                </a:solidFill>
                <a:effectLst/>
                <a:latin typeface="+mn-lt"/>
                <a:ea typeface="+mn-ea"/>
                <a:cs typeface="+mn-cs"/>
              </a:rPr>
              <a:t>challenge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for</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people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who</a:t>
            </a:r>
            <a:r>
              <a:rPr lang="de-DE" sz="1200" b="0" i="0" u="none" strike="noStrike" kern="1200" baseline="0" dirty="0" smtClean="0">
                <a:solidFill>
                  <a:schemeClr val="tx1"/>
                </a:solidFill>
                <a:effectLst/>
                <a:latin typeface="+mn-lt"/>
                <a:ea typeface="+mn-ea"/>
                <a:cs typeface="+mn-cs"/>
              </a:rPr>
              <a:t> do </a:t>
            </a:r>
            <a:r>
              <a:rPr lang="de-DE" sz="1200" b="0" i="0" u="none" strike="noStrike" kern="1200" baseline="0" dirty="0" err="1" smtClean="0">
                <a:solidFill>
                  <a:schemeClr val="tx1"/>
                </a:solidFill>
                <a:effectLst/>
                <a:latin typeface="+mn-lt"/>
                <a:ea typeface="+mn-ea"/>
                <a:cs typeface="+mn-cs"/>
              </a:rPr>
              <a:t>have</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meal</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management</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under</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good</a:t>
            </a:r>
            <a:r>
              <a:rPr lang="de-DE" sz="1200" b="0" i="0" u="none" strike="noStrike" kern="1200" baseline="0" dirty="0" smtClean="0">
                <a:solidFill>
                  <a:schemeClr val="tx1"/>
                </a:solidFill>
                <a:effectLst/>
                <a:latin typeface="+mn-lt"/>
                <a:ea typeface="+mn-ea"/>
                <a:cs typeface="+mn-cs"/>
              </a:rPr>
              <a:t> </a:t>
            </a:r>
            <a:r>
              <a:rPr lang="de-DE" sz="1200" b="0" i="0" u="none" strike="noStrike" kern="1200" baseline="0" dirty="0" err="1" smtClean="0">
                <a:solidFill>
                  <a:schemeClr val="tx1"/>
                </a:solidFill>
                <a:effectLst/>
                <a:latin typeface="+mn-lt"/>
                <a:ea typeface="+mn-ea"/>
                <a:cs typeface="+mn-cs"/>
              </a:rPr>
              <a:t>control</a:t>
            </a:r>
            <a:r>
              <a:rPr lang="de-DE" sz="1200" b="0" i="0" u="none" strike="noStrike" kern="1200" baseline="0" dirty="0" smtClean="0">
                <a:solidFill>
                  <a:schemeClr val="tx1"/>
                </a:solidFill>
                <a:effectLst/>
                <a:latin typeface="+mn-lt"/>
                <a:ea typeface="+mn-ea"/>
                <a:cs typeface="+mn-cs"/>
              </a:rPr>
              <a:t>:  </a:t>
            </a:r>
            <a:r>
              <a:rPr lang="de-DE" sz="1200" baseline="0" dirty="0" smtClean="0"/>
              <a:t>The </a:t>
            </a:r>
            <a:r>
              <a:rPr lang="de-DE" sz="1200" baseline="0" dirty="0" err="1" smtClean="0"/>
              <a:t>loop</a:t>
            </a:r>
            <a:r>
              <a:rPr lang="de-DE" sz="1200" baseline="0" dirty="0" smtClean="0"/>
              <a:t> front-</a:t>
            </a:r>
            <a:r>
              <a:rPr lang="de-DE" sz="1200" baseline="0" dirty="0" err="1" smtClean="0"/>
              <a:t>loads</a:t>
            </a:r>
            <a:r>
              <a:rPr lang="de-DE" sz="1200" baseline="0" dirty="0" smtClean="0"/>
              <a:t> </a:t>
            </a:r>
            <a:r>
              <a:rPr lang="de-DE" sz="1200" baseline="0" dirty="0" err="1" smtClean="0"/>
              <a:t>insulin</a:t>
            </a:r>
            <a:r>
              <a:rPr lang="de-DE" sz="1200" baseline="0" dirty="0" smtClean="0"/>
              <a:t> and zero-</a:t>
            </a:r>
            <a:r>
              <a:rPr lang="de-DE" sz="1200" baseline="0" dirty="0" err="1" smtClean="0"/>
              <a:t>temps</a:t>
            </a:r>
            <a:r>
              <a:rPr lang="de-DE" sz="1200" baseline="0" dirty="0" smtClean="0"/>
              <a:t> a </a:t>
            </a:r>
            <a:r>
              <a:rPr lang="de-DE" sz="1200" baseline="0" dirty="0" err="1" smtClean="0"/>
              <a:t>lot</a:t>
            </a:r>
            <a:r>
              <a:rPr lang="de-DE" sz="1200" baseline="0" dirty="0" smtClean="0"/>
              <a:t> in </a:t>
            </a:r>
            <a:r>
              <a:rPr lang="de-DE" sz="1200" baseline="0" dirty="0" err="1" smtClean="0"/>
              <a:t>the</a:t>
            </a:r>
            <a:r>
              <a:rPr lang="de-DE" sz="1200" baseline="0" dirty="0" smtClean="0"/>
              <a:t> </a:t>
            </a:r>
            <a:r>
              <a:rPr lang="de-DE" sz="1200" baseline="0" dirty="0" err="1" smtClean="0"/>
              <a:t>late</a:t>
            </a:r>
            <a:r>
              <a:rPr lang="de-DE" sz="1200" baseline="0" dirty="0" smtClean="0"/>
              <a:t> </a:t>
            </a:r>
            <a:r>
              <a:rPr lang="de-DE" sz="1200" baseline="0" dirty="0" err="1" smtClean="0"/>
              <a:t>meal</a:t>
            </a:r>
            <a:r>
              <a:rPr lang="de-DE" sz="1200" baseline="0" dirty="0" smtClean="0"/>
              <a:t> </a:t>
            </a:r>
            <a:r>
              <a:rPr lang="de-DE" sz="1200" baseline="0" dirty="0" err="1" smtClean="0"/>
              <a:t>phase</a:t>
            </a:r>
            <a:r>
              <a:rPr lang="de-DE" sz="1200" baseline="0" dirty="0" smtClean="0"/>
              <a:t>, </a:t>
            </a:r>
            <a:r>
              <a:rPr lang="de-DE" sz="1200" baseline="0" dirty="0" err="1" smtClean="0"/>
              <a:t>to</a:t>
            </a:r>
            <a:r>
              <a:rPr lang="de-DE" sz="1200" baseline="0" dirty="0" smtClean="0"/>
              <a:t> </a:t>
            </a:r>
            <a:r>
              <a:rPr lang="de-DE" sz="1200" baseline="0" dirty="0" err="1" smtClean="0"/>
              <a:t>hit</a:t>
            </a:r>
            <a:r>
              <a:rPr lang="de-DE" sz="1200" baseline="0" dirty="0" smtClean="0"/>
              <a:t> </a:t>
            </a:r>
            <a:r>
              <a:rPr lang="de-DE" sz="1200" baseline="0" dirty="0" err="1" smtClean="0"/>
              <a:t>the</a:t>
            </a:r>
            <a:r>
              <a:rPr lang="de-DE" sz="1200" baseline="0" dirty="0" smtClean="0"/>
              <a:t> </a:t>
            </a:r>
            <a:r>
              <a:rPr lang="de-DE" sz="1200" u="sng" baseline="0" dirty="0" smtClean="0"/>
              <a:t>normal</a:t>
            </a:r>
            <a:r>
              <a:rPr lang="de-DE" sz="1200" baseline="0" dirty="0" smtClean="0"/>
              <a:t> </a:t>
            </a:r>
            <a:r>
              <a:rPr lang="de-DE" sz="1200" baseline="0" dirty="0" err="1" smtClean="0"/>
              <a:t>glucoose</a:t>
            </a:r>
            <a:r>
              <a:rPr lang="de-DE" sz="1200" baseline="0" dirty="0" smtClean="0"/>
              <a:t> </a:t>
            </a:r>
            <a:r>
              <a:rPr lang="de-DE" sz="1200" baseline="0" dirty="0" err="1" smtClean="0"/>
              <a:t>target</a:t>
            </a:r>
            <a:r>
              <a:rPr lang="de-DE" sz="1200" baseline="0" dirty="0" smtClean="0"/>
              <a:t>.  A </a:t>
            </a:r>
            <a:r>
              <a:rPr lang="de-DE" sz="1200" baseline="0" dirty="0" err="1" smtClean="0"/>
              <a:t>sportsTT</a:t>
            </a:r>
            <a:r>
              <a:rPr lang="de-DE" sz="1200" baseline="0" dirty="0" smtClean="0"/>
              <a:t> </a:t>
            </a:r>
            <a:r>
              <a:rPr lang="de-DE" sz="1200" baseline="0" dirty="0" err="1" smtClean="0"/>
              <a:t>would</a:t>
            </a:r>
            <a:r>
              <a:rPr lang="de-DE" sz="1200" baseline="0" dirty="0" smtClean="0"/>
              <a:t> </a:t>
            </a:r>
            <a:r>
              <a:rPr lang="de-DE" sz="1200" baseline="0" dirty="0" err="1" smtClean="0"/>
              <a:t>need</a:t>
            </a:r>
            <a:r>
              <a:rPr lang="de-DE" sz="1200" baseline="0" dirty="0" smtClean="0"/>
              <a:t> </a:t>
            </a:r>
            <a:r>
              <a:rPr lang="de-DE" sz="1200" baseline="0" dirty="0" err="1" smtClean="0"/>
              <a:t>to</a:t>
            </a:r>
            <a:r>
              <a:rPr lang="de-DE" sz="1200" baseline="0" dirty="0" smtClean="0"/>
              <a:t> </a:t>
            </a:r>
            <a:r>
              <a:rPr lang="de-DE" sz="1200" baseline="0" dirty="0" err="1" smtClean="0"/>
              <a:t>be</a:t>
            </a:r>
            <a:r>
              <a:rPr lang="de-DE" sz="1200" baseline="0" dirty="0" smtClean="0"/>
              <a:t> </a:t>
            </a:r>
            <a:r>
              <a:rPr lang="de-DE" sz="1200" baseline="0" dirty="0" err="1" smtClean="0"/>
              <a:t>set</a:t>
            </a:r>
            <a:r>
              <a:rPr lang="de-DE" sz="1200" baseline="0" dirty="0" smtClean="0"/>
              <a:t> </a:t>
            </a:r>
            <a:r>
              <a:rPr lang="de-DE" sz="1200" baseline="0" dirty="0" err="1" smtClean="0"/>
              <a:t>very</a:t>
            </a:r>
            <a:r>
              <a:rPr lang="de-DE" sz="1200" baseline="0" dirty="0" smtClean="0"/>
              <a:t> </a:t>
            </a:r>
            <a:r>
              <a:rPr lang="de-DE" sz="1200" baseline="0" dirty="0" err="1" smtClean="0"/>
              <a:t>early</a:t>
            </a:r>
            <a:r>
              <a:rPr lang="de-DE" sz="1200" baseline="0" dirty="0" smtClean="0"/>
              <a:t>, but </a:t>
            </a:r>
            <a:r>
              <a:rPr lang="de-DE" sz="1200" baseline="0" dirty="0" err="1" smtClean="0"/>
              <a:t>lead</a:t>
            </a:r>
            <a:r>
              <a:rPr lang="de-DE" sz="1200" baseline="0" dirty="0" smtClean="0"/>
              <a:t> </a:t>
            </a:r>
            <a:r>
              <a:rPr lang="de-DE" sz="1200" baseline="0" dirty="0" err="1" smtClean="0"/>
              <a:t>to</a:t>
            </a:r>
            <a:r>
              <a:rPr lang="de-DE" sz="1200" baseline="0" dirty="0" smtClean="0"/>
              <a:t> a </a:t>
            </a:r>
            <a:r>
              <a:rPr lang="de-DE" sz="1200" baseline="0" dirty="0" err="1" smtClean="0"/>
              <a:t>weaker</a:t>
            </a:r>
            <a:r>
              <a:rPr lang="de-DE" sz="1200" baseline="0" dirty="0" smtClean="0"/>
              <a:t> </a:t>
            </a:r>
            <a:r>
              <a:rPr lang="de-DE" sz="1200" baseline="0" dirty="0" err="1" smtClean="0"/>
              <a:t>overall</a:t>
            </a:r>
            <a:r>
              <a:rPr lang="de-DE" sz="1200" baseline="0" dirty="0" smtClean="0"/>
              <a:t> </a:t>
            </a:r>
            <a:r>
              <a:rPr lang="de-DE" sz="1200" baseline="0" dirty="0" err="1" smtClean="0"/>
              <a:t>meal</a:t>
            </a:r>
            <a:r>
              <a:rPr lang="de-DE" sz="1200" baseline="0" dirty="0" smtClean="0"/>
              <a:t> </a:t>
            </a:r>
            <a:r>
              <a:rPr lang="de-DE" sz="1200" baseline="0" dirty="0" err="1" smtClean="0"/>
              <a:t>management</a:t>
            </a:r>
            <a:r>
              <a:rPr lang="de-DE" sz="1200" baseline="0" dirty="0" smtClean="0"/>
              <a:t>.</a:t>
            </a:r>
            <a:r>
              <a:rPr lang="de-DE" sz="1200" dirty="0" smtClean="0"/>
              <a:t> A </a:t>
            </a:r>
            <a:r>
              <a:rPr lang="de-DE" sz="1200" dirty="0" err="1" smtClean="0"/>
              <a:t>good</a:t>
            </a:r>
            <a:r>
              <a:rPr lang="de-DE" sz="1200" dirty="0" smtClean="0"/>
              <a:t> alternative </a:t>
            </a:r>
            <a:r>
              <a:rPr lang="de-DE" sz="1200" dirty="0" err="1" smtClean="0"/>
              <a:t>would</a:t>
            </a:r>
            <a:r>
              <a:rPr lang="de-DE" sz="1200" dirty="0" smtClean="0"/>
              <a:t> </a:t>
            </a:r>
            <a:r>
              <a:rPr lang="de-DE" sz="1200" dirty="0" err="1" smtClean="0"/>
              <a:t>be</a:t>
            </a:r>
            <a:r>
              <a:rPr lang="de-DE" sz="1200" dirty="0" smtClean="0"/>
              <a:t> a</a:t>
            </a:r>
            <a:r>
              <a:rPr lang="de-DE" sz="1200" baseline="0" dirty="0" smtClean="0"/>
              <a:t> normal </a:t>
            </a:r>
            <a:r>
              <a:rPr lang="de-DE" sz="1200" baseline="0" dirty="0" err="1" smtClean="0"/>
              <a:t>managed</a:t>
            </a:r>
            <a:r>
              <a:rPr lang="de-DE" sz="1200" baseline="0" dirty="0" smtClean="0"/>
              <a:t> </a:t>
            </a:r>
            <a:r>
              <a:rPr lang="de-DE" sz="1200" u="sng" baseline="0" dirty="0" err="1" smtClean="0"/>
              <a:t>reduced</a:t>
            </a:r>
            <a:r>
              <a:rPr lang="de-DE" sz="1200" baseline="0" dirty="0" smtClean="0"/>
              <a:t> </a:t>
            </a:r>
            <a:r>
              <a:rPr lang="de-DE" sz="1200" baseline="0" dirty="0" err="1" smtClean="0"/>
              <a:t>meal</a:t>
            </a:r>
            <a:r>
              <a:rPr lang="de-DE" sz="1200" baseline="0" dirty="0" smtClean="0"/>
              <a:t> </a:t>
            </a:r>
            <a:r>
              <a:rPr lang="de-DE" sz="1200" baseline="0" dirty="0" err="1" smtClean="0"/>
              <a:t>size</a:t>
            </a:r>
            <a:r>
              <a:rPr lang="de-DE" sz="1200" baseline="0" dirty="0" smtClean="0"/>
              <a:t>, </a:t>
            </a:r>
            <a:r>
              <a:rPr lang="de-DE" sz="1200" baseline="0" dirty="0" err="1" smtClean="0"/>
              <a:t>then</a:t>
            </a:r>
            <a:r>
              <a:rPr lang="de-DE" sz="1200" baseline="0" dirty="0" smtClean="0"/>
              <a:t> a </a:t>
            </a:r>
            <a:r>
              <a:rPr lang="de-DE" sz="1200" baseline="0" dirty="0" err="1" smtClean="0"/>
              <a:t>sports</a:t>
            </a:r>
            <a:r>
              <a:rPr lang="de-DE" sz="1200" baseline="0" dirty="0" smtClean="0"/>
              <a:t> </a:t>
            </a:r>
            <a:r>
              <a:rPr lang="de-DE" sz="1200" u="sng" baseline="0" dirty="0" err="1" smtClean="0"/>
              <a:t>snack</a:t>
            </a:r>
            <a:r>
              <a:rPr lang="de-DE" sz="1200" baseline="0" dirty="0" smtClean="0"/>
              <a:t> </a:t>
            </a:r>
            <a:r>
              <a:rPr lang="de-DE" sz="1200" baseline="0" dirty="0" err="1" smtClean="0"/>
              <a:t>accompanied</a:t>
            </a:r>
            <a:r>
              <a:rPr lang="de-DE" sz="1200" baseline="0" dirty="0" smtClean="0"/>
              <a:t> </a:t>
            </a:r>
            <a:r>
              <a:rPr lang="de-DE" sz="1200" baseline="0" dirty="0" err="1" smtClean="0"/>
              <a:t>by</a:t>
            </a:r>
            <a:r>
              <a:rPr lang="de-DE" sz="1200" baseline="0" dirty="0" smtClean="0"/>
              <a:t> a </a:t>
            </a:r>
            <a:r>
              <a:rPr lang="de-DE" sz="1200" baseline="0" dirty="0" err="1" smtClean="0"/>
              <a:t>late</a:t>
            </a:r>
            <a:r>
              <a:rPr lang="de-DE" sz="1200" baseline="0" dirty="0" smtClean="0"/>
              <a:t> </a:t>
            </a:r>
            <a:r>
              <a:rPr lang="de-DE" sz="1200" baseline="0" dirty="0" err="1" smtClean="0"/>
              <a:t>set</a:t>
            </a:r>
            <a:r>
              <a:rPr lang="de-DE" sz="1200" baseline="0" dirty="0" smtClean="0"/>
              <a:t> </a:t>
            </a:r>
            <a:r>
              <a:rPr lang="de-DE" sz="1200" baseline="0" dirty="0" err="1" smtClean="0"/>
              <a:t>ActivityTT</a:t>
            </a:r>
            <a:r>
              <a:rPr lang="de-DE" sz="1200" baseline="0" dirty="0" smtClean="0"/>
              <a:t>.</a:t>
            </a:r>
            <a:endParaRPr lang="de-DE" sz="1200" dirty="0" smtClean="0"/>
          </a:p>
          <a:p>
            <a:pPr rtl="0" eaLnBrk="1" fontAlgn="t" latinLnBrk="0" hangingPunct="1"/>
            <a:endParaRPr lang="de-DE" sz="1200" dirty="0" smtClean="0"/>
          </a:p>
          <a:p>
            <a:endParaRPr lang="de-DE" sz="1200" dirty="0"/>
          </a:p>
        </p:txBody>
      </p:sp>
      <p:sp>
        <p:nvSpPr>
          <p:cNvPr id="4" name="Foliennummernplatzhalter 3"/>
          <p:cNvSpPr>
            <a:spLocks noGrp="1"/>
          </p:cNvSpPr>
          <p:nvPr>
            <p:ph type="sldNum" sz="quarter" idx="10"/>
          </p:nvPr>
        </p:nvSpPr>
        <p:spPr/>
        <p:txBody>
          <a:bodyPr/>
          <a:lstStyle/>
          <a:p>
            <a:fld id="{170FF799-14E3-487A-9755-B4D298262597}" type="slidenum">
              <a:rPr lang="de-DE" smtClean="0"/>
              <a:t>37</a:t>
            </a:fld>
            <a:endParaRPr lang="de-DE"/>
          </a:p>
        </p:txBody>
      </p:sp>
    </p:spTree>
    <p:extLst>
      <p:ext uri="{BB962C8B-B14F-4D97-AF65-F5344CB8AC3E}">
        <p14:creationId xmlns:p14="http://schemas.microsoft.com/office/powerpoint/2010/main" val="2592709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1" dirty="0" err="1" smtClean="0"/>
              <a:t>Afrezza</a:t>
            </a:r>
            <a:r>
              <a:rPr lang="de-DE" sz="1200" dirty="0" smtClean="0"/>
              <a:t> </a:t>
            </a:r>
            <a:r>
              <a:rPr lang="de-DE" sz="1200" dirty="0" err="1" smtClean="0"/>
              <a:t>is</a:t>
            </a:r>
            <a:r>
              <a:rPr lang="de-DE" sz="1200" dirty="0" smtClean="0"/>
              <a:t> an </a:t>
            </a:r>
            <a:r>
              <a:rPr lang="de-DE" sz="1200" dirty="0" err="1" smtClean="0"/>
              <a:t>inhaleable</a:t>
            </a:r>
            <a:r>
              <a:rPr lang="de-DE" sz="1200" dirty="0" smtClean="0"/>
              <a:t> </a:t>
            </a:r>
            <a:r>
              <a:rPr lang="de-DE" sz="1200" dirty="0" err="1" smtClean="0"/>
              <a:t>very</a:t>
            </a:r>
            <a:r>
              <a:rPr lang="de-DE" sz="1200" dirty="0" smtClean="0"/>
              <a:t> fast (and also </a:t>
            </a:r>
            <a:r>
              <a:rPr lang="de-DE" sz="1200" dirty="0" err="1" smtClean="0"/>
              <a:t>short</a:t>
            </a:r>
            <a:r>
              <a:rPr lang="de-DE" sz="1200" dirty="0" smtClean="0"/>
              <a:t>) </a:t>
            </a:r>
            <a:r>
              <a:rPr lang="de-DE" sz="1200" dirty="0" err="1" smtClean="0"/>
              <a:t>acting</a:t>
            </a:r>
            <a:r>
              <a:rPr lang="de-DE" sz="1200" dirty="0" smtClean="0"/>
              <a:t> </a:t>
            </a:r>
            <a:r>
              <a:rPr lang="de-DE" sz="1200" dirty="0" err="1" smtClean="0"/>
              <a:t>insulin</a:t>
            </a:r>
            <a:r>
              <a:rPr lang="de-DE" sz="1200" dirty="0" smtClean="0"/>
              <a:t> </a:t>
            </a:r>
            <a:r>
              <a:rPr lang="de-DE" sz="1200" dirty="0" err="1" smtClean="0"/>
              <a:t>which</a:t>
            </a:r>
            <a:r>
              <a:rPr lang="de-DE" sz="1200" dirty="0" smtClean="0"/>
              <a:t> </a:t>
            </a:r>
            <a:r>
              <a:rPr lang="de-DE" sz="1200" dirty="0" err="1" smtClean="0"/>
              <a:t>could</a:t>
            </a:r>
            <a:r>
              <a:rPr lang="de-DE" sz="1200" dirty="0" smtClean="0"/>
              <a:t> </a:t>
            </a:r>
            <a:r>
              <a:rPr lang="de-DE" sz="1200" dirty="0" err="1" smtClean="0"/>
              <a:t>be</a:t>
            </a:r>
            <a:r>
              <a:rPr lang="de-DE" sz="1200" dirty="0" smtClean="0"/>
              <a:t> </a:t>
            </a:r>
            <a:r>
              <a:rPr lang="de-DE" sz="1200" dirty="0" err="1" smtClean="0"/>
              <a:t>useful</a:t>
            </a:r>
            <a:r>
              <a:rPr lang="de-DE" sz="1200" dirty="0" smtClean="0"/>
              <a:t> </a:t>
            </a:r>
            <a:r>
              <a:rPr lang="de-DE" sz="1200" b="1" dirty="0" err="1" smtClean="0"/>
              <a:t>to</a:t>
            </a:r>
            <a:r>
              <a:rPr lang="de-DE" sz="1200" b="1" dirty="0" smtClean="0"/>
              <a:t> </a:t>
            </a:r>
            <a:r>
              <a:rPr lang="de-DE" sz="1200" b="1" dirty="0" err="1" smtClean="0"/>
              <a:t>correct</a:t>
            </a:r>
            <a:r>
              <a:rPr lang="de-DE" sz="1200" b="1" dirty="0" smtClean="0"/>
              <a:t> high </a:t>
            </a:r>
            <a:r>
              <a:rPr lang="de-DE" sz="1200" b="1" dirty="0" err="1" smtClean="0"/>
              <a:t>glucose</a:t>
            </a:r>
            <a:r>
              <a:rPr lang="de-DE" sz="1200" b="1" dirty="0" smtClean="0"/>
              <a:t> </a:t>
            </a:r>
            <a:r>
              <a:rPr lang="de-DE" sz="1200" b="1" dirty="0" err="1" smtClean="0"/>
              <a:t>levels</a:t>
            </a:r>
            <a:r>
              <a:rPr lang="de-DE" sz="1200" dirty="0" smtClean="0"/>
              <a:t>.</a:t>
            </a:r>
          </a:p>
          <a:p>
            <a:pPr marL="0" indent="0">
              <a:buFont typeface="Arial" panose="020B0604020202020204" pitchFamily="34" charset="0"/>
              <a:buNone/>
            </a:pPr>
            <a:r>
              <a:rPr lang="de-DE" sz="1200" dirty="0" smtClean="0"/>
              <a:t>In </a:t>
            </a:r>
            <a:r>
              <a:rPr lang="de-DE" sz="1200" dirty="0" err="1" smtClean="0"/>
              <a:t>our</a:t>
            </a:r>
            <a:r>
              <a:rPr lang="de-DE" sz="1200" dirty="0" smtClean="0"/>
              <a:t> </a:t>
            </a:r>
            <a:r>
              <a:rPr lang="de-DE" sz="1200" dirty="0" err="1" smtClean="0"/>
              <a:t>nautical</a:t>
            </a:r>
            <a:r>
              <a:rPr lang="de-DE" sz="1200" dirty="0" smtClean="0"/>
              <a:t> </a:t>
            </a:r>
            <a:r>
              <a:rPr lang="de-DE" sz="1200" dirty="0" err="1" smtClean="0"/>
              <a:t>analogy</a:t>
            </a:r>
            <a:r>
              <a:rPr lang="de-DE" sz="1200" dirty="0" smtClean="0"/>
              <a:t>: The </a:t>
            </a:r>
            <a:r>
              <a:rPr lang="de-DE" sz="1200" dirty="0" err="1" smtClean="0"/>
              <a:t>tip</a:t>
            </a:r>
            <a:r>
              <a:rPr lang="de-DE" sz="1200" dirty="0" smtClean="0"/>
              <a:t> </a:t>
            </a:r>
            <a:r>
              <a:rPr lang="de-DE" sz="1200" dirty="0" err="1" smtClean="0"/>
              <a:t>of</a:t>
            </a:r>
            <a:r>
              <a:rPr lang="de-DE" sz="1200" dirty="0" smtClean="0"/>
              <a:t> </a:t>
            </a:r>
            <a:r>
              <a:rPr lang="de-DE" sz="1200" dirty="0" err="1" smtClean="0"/>
              <a:t>our</a:t>
            </a:r>
            <a:r>
              <a:rPr lang="de-DE" sz="1200" dirty="0" smtClean="0"/>
              <a:t> </a:t>
            </a:r>
            <a:r>
              <a:rPr lang="de-DE" sz="1200" dirty="0" err="1" smtClean="0"/>
              <a:t>boat</a:t>
            </a:r>
            <a:r>
              <a:rPr lang="de-DE" sz="1200" dirty="0" smtClean="0"/>
              <a:t> </a:t>
            </a:r>
            <a:r>
              <a:rPr lang="de-DE" sz="1200" dirty="0" err="1" smtClean="0"/>
              <a:t>has</a:t>
            </a:r>
            <a:r>
              <a:rPr lang="de-DE" sz="1200" dirty="0" smtClean="0"/>
              <a:t> </a:t>
            </a:r>
            <a:r>
              <a:rPr lang="de-DE" sz="1200" dirty="0" err="1" smtClean="0"/>
              <a:t>drifted</a:t>
            </a:r>
            <a:r>
              <a:rPr lang="de-DE" sz="1200" dirty="0" smtClean="0"/>
              <a:t> </a:t>
            </a:r>
            <a:r>
              <a:rPr lang="de-DE" sz="1200" dirty="0" err="1" smtClean="0"/>
              <a:t>to</a:t>
            </a:r>
            <a:r>
              <a:rPr lang="de-DE" sz="1200" dirty="0" smtClean="0"/>
              <a:t> </a:t>
            </a:r>
            <a:r>
              <a:rPr lang="de-DE" sz="1200" dirty="0" err="1" smtClean="0"/>
              <a:t>the</a:t>
            </a:r>
            <a:r>
              <a:rPr lang="de-DE" sz="1200" dirty="0" smtClean="0"/>
              <a:t> </a:t>
            </a:r>
            <a:r>
              <a:rPr lang="de-DE" sz="1200" dirty="0" err="1" smtClean="0"/>
              <a:t>left</a:t>
            </a:r>
            <a:r>
              <a:rPr lang="de-DE" sz="1200" dirty="0" smtClean="0"/>
              <a:t> (</a:t>
            </a:r>
            <a:r>
              <a:rPr lang="de-DE" sz="1200" dirty="0" err="1" smtClean="0"/>
              <a:t>blue</a:t>
            </a:r>
            <a:r>
              <a:rPr lang="de-DE" sz="1200" dirty="0" smtClean="0"/>
              <a:t> </a:t>
            </a:r>
            <a:r>
              <a:rPr lang="de-DE" sz="1200" dirty="0" err="1" smtClean="0"/>
              <a:t>ellipse</a:t>
            </a:r>
            <a:r>
              <a:rPr lang="de-DE" sz="1200" dirty="0" smtClean="0"/>
              <a:t>). </a:t>
            </a:r>
            <a:r>
              <a:rPr lang="de-DE" sz="1200" dirty="0" err="1" smtClean="0"/>
              <a:t>We</a:t>
            </a:r>
            <a:r>
              <a:rPr lang="de-DE" sz="1200" dirty="0" smtClean="0"/>
              <a:t> </a:t>
            </a:r>
            <a:r>
              <a:rPr lang="de-DE" sz="1200" dirty="0" err="1" smtClean="0"/>
              <a:t>move</a:t>
            </a:r>
            <a:r>
              <a:rPr lang="de-DE" sz="1200" dirty="0" smtClean="0"/>
              <a:t> </a:t>
            </a:r>
            <a:r>
              <a:rPr lang="de-DE" sz="1200" dirty="0" err="1" smtClean="0"/>
              <a:t>it</a:t>
            </a:r>
            <a:r>
              <a:rPr lang="de-DE" sz="1200" dirty="0" smtClean="0"/>
              <a:t> back </a:t>
            </a:r>
            <a:r>
              <a:rPr lang="de-DE" sz="1200" dirty="0" err="1" smtClean="0"/>
              <a:t>to</a:t>
            </a:r>
            <a:r>
              <a:rPr lang="de-DE" sz="1200" dirty="0" smtClean="0"/>
              <a:t> </a:t>
            </a:r>
            <a:r>
              <a:rPr lang="de-DE" sz="1200" dirty="0" err="1" smtClean="0"/>
              <a:t>the</a:t>
            </a:r>
            <a:r>
              <a:rPr lang="de-DE" sz="1200" dirty="0" smtClean="0"/>
              <a:t> </a:t>
            </a:r>
            <a:r>
              <a:rPr lang="de-DE" sz="1200" dirty="0" err="1" smtClean="0"/>
              <a:t>right</a:t>
            </a:r>
            <a:r>
              <a:rPr lang="de-DE" sz="1200" dirty="0" smtClean="0"/>
              <a:t> </a:t>
            </a:r>
            <a:r>
              <a:rPr lang="de-DE" sz="1200" dirty="0" err="1" smtClean="0"/>
              <a:t>when</a:t>
            </a:r>
            <a:r>
              <a:rPr lang="de-DE" sz="1200" dirty="0" smtClean="0"/>
              <a:t> „</a:t>
            </a:r>
            <a:r>
              <a:rPr lang="de-DE" sz="1200" dirty="0" err="1" smtClean="0"/>
              <a:t>my</a:t>
            </a:r>
            <a:r>
              <a:rPr lang="de-DE" sz="1200" dirty="0" smtClean="0"/>
              <a:t> </a:t>
            </a:r>
            <a:r>
              <a:rPr lang="de-DE" sz="1200" dirty="0" err="1" smtClean="0"/>
              <a:t>girlfiend</a:t>
            </a:r>
            <a:r>
              <a:rPr lang="de-DE" sz="1200" dirty="0" smtClean="0"/>
              <a:t> </a:t>
            </a:r>
            <a:r>
              <a:rPr lang="de-DE" sz="1200" dirty="0" err="1" smtClean="0"/>
              <a:t>Afrezza</a:t>
            </a:r>
            <a:r>
              <a:rPr lang="de-DE" sz="1200" dirty="0" smtClean="0"/>
              <a:t>“ </a:t>
            </a:r>
            <a:r>
              <a:rPr lang="de-DE" sz="1200" dirty="0" err="1" smtClean="0"/>
              <a:t>does</a:t>
            </a:r>
            <a:r>
              <a:rPr lang="de-DE" sz="1200" dirty="0" smtClean="0"/>
              <a:t>  a </a:t>
            </a:r>
            <a:r>
              <a:rPr lang="de-DE" sz="1200" b="0" dirty="0" smtClean="0">
                <a:solidFill>
                  <a:schemeClr val="accent2">
                    <a:lumMod val="75000"/>
                  </a:schemeClr>
                </a:solidFill>
              </a:rPr>
              <a:t>CANNONBALL JUMP </a:t>
            </a:r>
            <a:r>
              <a:rPr lang="de-DE" sz="1200" dirty="0" err="1" smtClean="0"/>
              <a:t>next</a:t>
            </a:r>
            <a:r>
              <a:rPr lang="de-DE" sz="1200" dirty="0" smtClean="0"/>
              <a:t> </a:t>
            </a:r>
            <a:r>
              <a:rPr lang="de-DE" sz="1200" dirty="0" err="1" smtClean="0"/>
              <a:t>to</a:t>
            </a:r>
            <a:r>
              <a:rPr lang="de-DE" sz="1200" dirty="0" smtClean="0"/>
              <a:t> </a:t>
            </a:r>
            <a:r>
              <a:rPr lang="de-DE" sz="1200" dirty="0" err="1" smtClean="0"/>
              <a:t>the</a:t>
            </a:r>
            <a:r>
              <a:rPr lang="de-DE" sz="1200" dirty="0" smtClean="0"/>
              <a:t> front </a:t>
            </a:r>
            <a:r>
              <a:rPr lang="de-DE" sz="1200" dirty="0" err="1" smtClean="0"/>
              <a:t>left</a:t>
            </a:r>
            <a:r>
              <a:rPr lang="de-DE" sz="1200" dirty="0" smtClean="0"/>
              <a:t> </a:t>
            </a:r>
            <a:r>
              <a:rPr lang="de-DE" sz="1200" dirty="0" err="1" smtClean="0"/>
              <a:t>side</a:t>
            </a:r>
            <a:r>
              <a:rPr lang="de-DE" sz="1200" dirty="0" smtClean="0"/>
              <a:t> </a:t>
            </a:r>
            <a:r>
              <a:rPr lang="de-DE" sz="1200" dirty="0" err="1" smtClean="0"/>
              <a:t>of</a:t>
            </a:r>
            <a:r>
              <a:rPr lang="de-DE" sz="1200" dirty="0" smtClean="0"/>
              <a:t> </a:t>
            </a:r>
            <a:r>
              <a:rPr lang="de-DE" sz="1200" dirty="0" err="1" smtClean="0"/>
              <a:t>our</a:t>
            </a:r>
            <a:r>
              <a:rPr lang="de-DE" sz="1200" dirty="0" smtClean="0"/>
              <a:t> </a:t>
            </a:r>
            <a:r>
              <a:rPr lang="de-DE" sz="1200" dirty="0" err="1" smtClean="0"/>
              <a:t>boat</a:t>
            </a:r>
            <a:r>
              <a:rPr lang="de-DE" sz="1200" dirty="0" smtClean="0"/>
              <a:t>. The </a:t>
            </a:r>
            <a:r>
              <a:rPr lang="de-DE" sz="1200" dirty="0" err="1" smtClean="0"/>
              <a:t>resulting</a:t>
            </a:r>
            <a:r>
              <a:rPr lang="de-DE" sz="1200" dirty="0" smtClean="0"/>
              <a:t> </a:t>
            </a:r>
            <a:r>
              <a:rPr lang="de-DE" sz="1200" b="1" dirty="0" smtClean="0">
                <a:solidFill>
                  <a:schemeClr val="accent1">
                    <a:lumMod val="60000"/>
                    <a:lumOff val="40000"/>
                  </a:schemeClr>
                </a:solidFill>
              </a:rPr>
              <a:t>&gt;&gt;&gt;</a:t>
            </a:r>
            <a:r>
              <a:rPr lang="de-DE" sz="1200" dirty="0" smtClean="0"/>
              <a:t>-</a:t>
            </a:r>
            <a:r>
              <a:rPr lang="de-DE" sz="1200" dirty="0" err="1" smtClean="0"/>
              <a:t>wave</a:t>
            </a:r>
            <a:r>
              <a:rPr lang="de-DE" sz="1200" dirty="0" smtClean="0"/>
              <a:t> </a:t>
            </a:r>
            <a:r>
              <a:rPr lang="de-DE" sz="1200" dirty="0" err="1" smtClean="0"/>
              <a:t>orients</a:t>
            </a:r>
            <a:r>
              <a:rPr lang="de-DE" sz="1200" dirty="0" smtClean="0"/>
              <a:t> </a:t>
            </a:r>
            <a:r>
              <a:rPr lang="de-DE" sz="1200" dirty="0" err="1" smtClean="0"/>
              <a:t>our</a:t>
            </a:r>
            <a:r>
              <a:rPr lang="de-DE" sz="1200" dirty="0" smtClean="0"/>
              <a:t> </a:t>
            </a:r>
            <a:r>
              <a:rPr lang="de-DE" sz="1200" dirty="0" err="1" smtClean="0"/>
              <a:t>boat</a:t>
            </a:r>
            <a:r>
              <a:rPr lang="de-DE" sz="1200" dirty="0" smtClean="0"/>
              <a:t> back </a:t>
            </a:r>
            <a:r>
              <a:rPr lang="de-DE" sz="1200" dirty="0" err="1" smtClean="0"/>
              <a:t>towards</a:t>
            </a:r>
            <a:r>
              <a:rPr lang="de-DE" sz="1200" dirty="0" smtClean="0"/>
              <a:t> </a:t>
            </a:r>
            <a:r>
              <a:rPr lang="de-DE" sz="1200" dirty="0" err="1" smtClean="0"/>
              <a:t>target</a:t>
            </a:r>
            <a:r>
              <a:rPr lang="de-DE" sz="1200" dirty="0" smtClean="0"/>
              <a:t> </a:t>
            </a:r>
          </a:p>
          <a:p>
            <a:pPr marL="0" indent="0">
              <a:buFont typeface="Arial" panose="020B0604020202020204" pitchFamily="34" charset="0"/>
              <a:buNone/>
            </a:pPr>
            <a:r>
              <a:rPr lang="de-DE" sz="1200" b="1" dirty="0" smtClean="0"/>
              <a:t>Pro:</a:t>
            </a:r>
            <a:r>
              <a:rPr lang="de-DE" sz="1200" dirty="0" smtClean="0"/>
              <a:t> Like p.33/34 </a:t>
            </a:r>
            <a:r>
              <a:rPr lang="de-DE" sz="1200" dirty="0" err="1" smtClean="0"/>
              <a:t>we</a:t>
            </a:r>
            <a:r>
              <a:rPr lang="de-DE" sz="1200" dirty="0" smtClean="0"/>
              <a:t> </a:t>
            </a:r>
            <a:r>
              <a:rPr lang="de-DE" sz="1200" dirty="0" err="1" smtClean="0"/>
              <a:t>address</a:t>
            </a:r>
            <a:r>
              <a:rPr lang="de-DE" sz="1200" dirty="0" smtClean="0"/>
              <a:t> a </a:t>
            </a:r>
            <a:r>
              <a:rPr lang="de-DE" sz="1200" dirty="0" err="1" smtClean="0"/>
              <a:t>temporary</a:t>
            </a:r>
            <a:r>
              <a:rPr lang="de-DE" sz="1200" dirty="0" smtClean="0"/>
              <a:t> extra </a:t>
            </a:r>
            <a:r>
              <a:rPr lang="de-DE" sz="1200" dirty="0" err="1" smtClean="0"/>
              <a:t>need</a:t>
            </a:r>
            <a:r>
              <a:rPr lang="de-DE" sz="1200" dirty="0" smtClean="0"/>
              <a:t>, and </a:t>
            </a:r>
            <a:r>
              <a:rPr lang="de-DE" sz="1200" dirty="0" err="1" smtClean="0"/>
              <a:t>even</a:t>
            </a:r>
            <a:r>
              <a:rPr lang="de-DE" sz="1200" dirty="0" smtClean="0"/>
              <a:t> </a:t>
            </a:r>
            <a:r>
              <a:rPr lang="de-DE" sz="1200" dirty="0" err="1" smtClean="0"/>
              <a:t>without</a:t>
            </a:r>
            <a:r>
              <a:rPr lang="de-DE" sz="1200" dirty="0" smtClean="0"/>
              <a:t> </a:t>
            </a:r>
            <a:r>
              <a:rPr lang="de-DE" sz="1200" dirty="0" err="1" smtClean="0"/>
              <a:t>the</a:t>
            </a:r>
            <a:r>
              <a:rPr lang="de-DE" sz="1200" dirty="0" smtClean="0"/>
              <a:t> </a:t>
            </a:r>
            <a:r>
              <a:rPr lang="de-DE" sz="1200" dirty="0" err="1" smtClean="0"/>
              <a:t>hours-long</a:t>
            </a:r>
            <a:r>
              <a:rPr lang="de-DE" sz="1200" dirty="0" smtClean="0"/>
              <a:t> </a:t>
            </a:r>
            <a:r>
              <a:rPr lang="de-DE" sz="1200" dirty="0" err="1" smtClean="0"/>
              <a:t>tail</a:t>
            </a:r>
            <a:r>
              <a:rPr lang="de-DE" sz="1200" dirty="0" smtClean="0"/>
              <a:t> </a:t>
            </a:r>
            <a:r>
              <a:rPr lang="de-DE" sz="1200" dirty="0" err="1" smtClean="0"/>
              <a:t>of</a:t>
            </a:r>
            <a:r>
              <a:rPr lang="de-DE" sz="1200" dirty="0" smtClean="0"/>
              <a:t> </a:t>
            </a:r>
            <a:r>
              <a:rPr lang="de-DE" sz="1200" dirty="0" err="1" smtClean="0"/>
              <a:t>effects</a:t>
            </a:r>
            <a:r>
              <a:rPr lang="de-DE" sz="1200" dirty="0" smtClean="0"/>
              <a:t>.</a:t>
            </a:r>
          </a:p>
          <a:p>
            <a:pPr marL="0" indent="0">
              <a:buFont typeface="Arial" panose="020B0604020202020204" pitchFamily="34" charset="0"/>
              <a:buNone/>
            </a:pPr>
            <a:r>
              <a:rPr lang="de-DE" sz="1200" b="1" dirty="0" err="1" smtClean="0"/>
              <a:t>Con</a:t>
            </a:r>
            <a:r>
              <a:rPr lang="de-DE" sz="1200" b="1" dirty="0" smtClean="0"/>
              <a:t>:</a:t>
            </a:r>
            <a:r>
              <a:rPr lang="de-DE" sz="1200" dirty="0" smtClean="0"/>
              <a:t> </a:t>
            </a:r>
            <a:r>
              <a:rPr lang="de-DE" sz="1200" dirty="0" err="1" smtClean="0"/>
              <a:t>Afrezza</a:t>
            </a:r>
            <a:r>
              <a:rPr lang="de-DE" sz="1200" dirty="0" smtClean="0"/>
              <a:t> spray </a:t>
            </a:r>
            <a:r>
              <a:rPr lang="de-DE" sz="1200" dirty="0" err="1" smtClean="0"/>
              <a:t>is</a:t>
            </a:r>
            <a:r>
              <a:rPr lang="de-DE" sz="1200" dirty="0" smtClean="0"/>
              <a:t> </a:t>
            </a:r>
            <a:r>
              <a:rPr lang="de-DE" sz="1200" dirty="0" err="1" smtClean="0"/>
              <a:t>hard</a:t>
            </a:r>
            <a:r>
              <a:rPr lang="de-DE" sz="1200" dirty="0" smtClean="0"/>
              <a:t> </a:t>
            </a:r>
            <a:r>
              <a:rPr lang="de-DE" sz="1200" dirty="0" err="1" smtClean="0"/>
              <a:t>to</a:t>
            </a:r>
            <a:r>
              <a:rPr lang="de-DE" sz="1200" dirty="0" smtClean="0"/>
              <a:t> dose.</a:t>
            </a:r>
            <a:r>
              <a:rPr lang="de-DE" sz="1200" baseline="0" dirty="0" smtClean="0"/>
              <a:t> Also </a:t>
            </a:r>
            <a:r>
              <a:rPr lang="de-DE" sz="1200" baseline="0" dirty="0" err="1" smtClean="0"/>
              <a:t>it</a:t>
            </a:r>
            <a:r>
              <a:rPr lang="de-DE" sz="1200" baseline="0" dirty="0" smtClean="0"/>
              <a:t> </a:t>
            </a:r>
            <a:r>
              <a:rPr lang="de-DE" sz="1200" baseline="0" dirty="0" err="1" smtClean="0"/>
              <a:t>is</a:t>
            </a:r>
            <a:r>
              <a:rPr lang="de-DE" sz="1200" dirty="0" smtClean="0"/>
              <a:t> not </a:t>
            </a:r>
            <a:r>
              <a:rPr lang="de-DE" sz="1200" dirty="0" err="1" smtClean="0"/>
              <a:t>adviseable</a:t>
            </a:r>
            <a:r>
              <a:rPr lang="de-DE" sz="1200" dirty="0" smtClean="0"/>
              <a:t> </a:t>
            </a:r>
            <a:r>
              <a:rPr lang="de-DE" sz="1200" dirty="0" err="1" smtClean="0"/>
              <a:t>to</a:t>
            </a:r>
            <a:r>
              <a:rPr lang="de-DE" sz="1200" dirty="0" smtClean="0"/>
              <a:t> </a:t>
            </a:r>
            <a:r>
              <a:rPr lang="de-DE" sz="1200" dirty="0" err="1" smtClean="0"/>
              <a:t>enter</a:t>
            </a:r>
            <a:r>
              <a:rPr lang="de-DE" sz="1200" dirty="0" smtClean="0"/>
              <a:t> </a:t>
            </a:r>
            <a:r>
              <a:rPr lang="de-DE" sz="1200" dirty="0" err="1" smtClean="0"/>
              <a:t>data</a:t>
            </a:r>
            <a:r>
              <a:rPr lang="de-DE" sz="1200" dirty="0" smtClean="0"/>
              <a:t> </a:t>
            </a:r>
            <a:r>
              <a:rPr lang="de-DE" sz="1200" dirty="0" err="1" smtClean="0"/>
              <a:t>into</a:t>
            </a:r>
            <a:r>
              <a:rPr lang="de-DE" sz="1200" dirty="0" smtClean="0"/>
              <a:t> </a:t>
            </a:r>
            <a:r>
              <a:rPr lang="de-DE" sz="1200" dirty="0" err="1" smtClean="0"/>
              <a:t>loop</a:t>
            </a:r>
            <a:r>
              <a:rPr lang="de-DE" sz="1200" dirty="0" smtClean="0"/>
              <a:t> </a:t>
            </a:r>
            <a:r>
              <a:rPr lang="de-DE" sz="1200" dirty="0" err="1" smtClean="0"/>
              <a:t>because</a:t>
            </a:r>
            <a:r>
              <a:rPr lang="de-DE" sz="1200" dirty="0" smtClean="0"/>
              <a:t> </a:t>
            </a:r>
            <a:r>
              <a:rPr lang="de-DE" sz="1200" dirty="0" err="1" smtClean="0"/>
              <a:t>the</a:t>
            </a:r>
            <a:r>
              <a:rPr lang="de-DE" sz="1200" dirty="0" smtClean="0"/>
              <a:t> </a:t>
            </a:r>
            <a:r>
              <a:rPr lang="de-DE" sz="1200" dirty="0" err="1" smtClean="0"/>
              <a:t>kinetics</a:t>
            </a:r>
            <a:r>
              <a:rPr lang="de-DE" sz="1200" dirty="0" smtClean="0"/>
              <a:t> </a:t>
            </a:r>
            <a:r>
              <a:rPr lang="de-DE" sz="1200" dirty="0" err="1" smtClean="0"/>
              <a:t>of</a:t>
            </a:r>
            <a:r>
              <a:rPr lang="de-DE" sz="1200" dirty="0" smtClean="0"/>
              <a:t> </a:t>
            </a:r>
            <a:r>
              <a:rPr lang="de-DE" sz="1200" dirty="0" err="1" smtClean="0"/>
              <a:t>this</a:t>
            </a:r>
            <a:r>
              <a:rPr lang="de-DE" sz="1200" dirty="0" smtClean="0"/>
              <a:t> </a:t>
            </a:r>
            <a:r>
              <a:rPr lang="de-DE" sz="1200" dirty="0" err="1" smtClean="0"/>
              <a:t>insulin</a:t>
            </a:r>
            <a:r>
              <a:rPr lang="de-DE" sz="1200" dirty="0" smtClean="0"/>
              <a:t> </a:t>
            </a:r>
            <a:r>
              <a:rPr lang="de-DE" sz="1200" dirty="0" err="1" smtClean="0"/>
              <a:t>are</a:t>
            </a:r>
            <a:r>
              <a:rPr lang="de-DE" sz="1200" dirty="0" smtClean="0"/>
              <a:t> </a:t>
            </a:r>
            <a:r>
              <a:rPr lang="de-DE" sz="1200" dirty="0" err="1" smtClean="0"/>
              <a:t>very</a:t>
            </a:r>
            <a:r>
              <a:rPr lang="de-DE" sz="1200" dirty="0" smtClean="0"/>
              <a:t> different. </a:t>
            </a:r>
          </a:p>
          <a:p>
            <a:pPr marL="0" indent="0">
              <a:buFont typeface="Arial" panose="020B0604020202020204" pitchFamily="34" charset="0"/>
              <a:buNone/>
            </a:pPr>
            <a:r>
              <a:rPr lang="de-DE" sz="1200" dirty="0" smtClean="0"/>
              <a:t>But </a:t>
            </a:r>
            <a:r>
              <a:rPr lang="de-DE" sz="1200" dirty="0" err="1" smtClean="0"/>
              <a:t>it</a:t>
            </a:r>
            <a:r>
              <a:rPr lang="de-DE" sz="1200" dirty="0" smtClean="0"/>
              <a:t> </a:t>
            </a:r>
            <a:r>
              <a:rPr lang="de-DE" sz="1200" dirty="0" err="1" smtClean="0"/>
              <a:t>is</a:t>
            </a:r>
            <a:r>
              <a:rPr lang="de-DE" sz="1200" dirty="0" smtClean="0"/>
              <a:t> </a:t>
            </a:r>
            <a:r>
              <a:rPr lang="de-DE" sz="1200" dirty="0" err="1" smtClean="0"/>
              <a:t>over</a:t>
            </a:r>
            <a:r>
              <a:rPr lang="de-DE" sz="1200" dirty="0" smtClean="0"/>
              <a:t> </a:t>
            </a:r>
            <a:r>
              <a:rPr lang="de-DE" sz="1200" dirty="0" err="1" smtClean="0"/>
              <a:t>when</a:t>
            </a:r>
            <a:r>
              <a:rPr lang="de-DE" sz="1200" dirty="0" smtClean="0"/>
              <a:t> </a:t>
            </a:r>
            <a:r>
              <a:rPr lang="de-DE" sz="1200" dirty="0" err="1" smtClean="0"/>
              <a:t>it</a:t>
            </a:r>
            <a:r>
              <a:rPr lang="de-DE" sz="1200" dirty="0" smtClean="0"/>
              <a:t> </a:t>
            </a:r>
            <a:r>
              <a:rPr lang="de-DE" sz="1200" dirty="0" err="1" smtClean="0"/>
              <a:t>is</a:t>
            </a:r>
            <a:r>
              <a:rPr lang="de-DE" sz="1200" dirty="0" smtClean="0"/>
              <a:t> </a:t>
            </a:r>
            <a:r>
              <a:rPr lang="de-DE" sz="1200" dirty="0" err="1" smtClean="0"/>
              <a:t>over</a:t>
            </a:r>
            <a:r>
              <a:rPr lang="de-DE" sz="1200" dirty="0" smtClean="0"/>
              <a:t>. </a:t>
            </a:r>
            <a:r>
              <a:rPr lang="de-DE" sz="1200" dirty="0" err="1" smtClean="0"/>
              <a:t>Or</a:t>
            </a:r>
            <a:r>
              <a:rPr lang="de-DE" sz="1200" dirty="0" smtClean="0"/>
              <a:t>, </a:t>
            </a:r>
            <a:r>
              <a:rPr lang="de-DE" sz="1200" dirty="0" err="1" smtClean="0"/>
              <a:t>is</a:t>
            </a:r>
            <a:r>
              <a:rPr lang="de-DE" sz="1200" dirty="0" smtClean="0"/>
              <a:t> </a:t>
            </a:r>
            <a:r>
              <a:rPr lang="de-DE" sz="1200" dirty="0" err="1" smtClean="0"/>
              <a:t>it</a:t>
            </a:r>
            <a:r>
              <a:rPr lang="de-DE" sz="1200" dirty="0" smtClean="0"/>
              <a:t>? The </a:t>
            </a:r>
            <a:r>
              <a:rPr lang="de-DE" sz="1200" dirty="0" err="1" smtClean="0"/>
              <a:t>loop</a:t>
            </a:r>
            <a:r>
              <a:rPr lang="de-DE" sz="1200" dirty="0" smtClean="0"/>
              <a:t> </a:t>
            </a:r>
            <a:r>
              <a:rPr lang="de-DE" sz="1200" dirty="0" err="1" smtClean="0"/>
              <a:t>saw</a:t>
            </a:r>
            <a:r>
              <a:rPr lang="de-DE" sz="1200" dirty="0" smtClean="0"/>
              <a:t> </a:t>
            </a:r>
            <a:r>
              <a:rPr lang="de-DE" sz="1200" dirty="0" err="1" smtClean="0"/>
              <a:t>the</a:t>
            </a:r>
            <a:r>
              <a:rPr lang="de-DE" sz="1200" dirty="0" smtClean="0"/>
              <a:t> </a:t>
            </a:r>
            <a:r>
              <a:rPr lang="de-DE" sz="1200" dirty="0" err="1" smtClean="0"/>
              <a:t>problem</a:t>
            </a:r>
            <a:r>
              <a:rPr lang="de-DE" sz="1200" dirty="0" smtClean="0"/>
              <a:t>, and </a:t>
            </a:r>
            <a:r>
              <a:rPr lang="de-DE" sz="1200" dirty="0" err="1" smtClean="0"/>
              <a:t>that</a:t>
            </a:r>
            <a:r>
              <a:rPr lang="de-DE" sz="1200" dirty="0" smtClean="0"/>
              <a:t> </a:t>
            </a:r>
            <a:r>
              <a:rPr lang="de-DE" sz="1200" dirty="0" err="1" smtClean="0"/>
              <a:t>it</a:t>
            </a:r>
            <a:r>
              <a:rPr lang="de-DE" sz="1200" dirty="0" smtClean="0"/>
              <a:t> </a:t>
            </a:r>
            <a:r>
              <a:rPr lang="de-DE" sz="1200" dirty="0" err="1" smtClean="0"/>
              <a:t>resolved</a:t>
            </a:r>
            <a:r>
              <a:rPr lang="de-DE" sz="1200" dirty="0" smtClean="0"/>
              <a:t>, but in </a:t>
            </a:r>
            <a:r>
              <a:rPr lang="de-DE" sz="1200" dirty="0" err="1" smtClean="0"/>
              <a:t>his</a:t>
            </a:r>
            <a:r>
              <a:rPr lang="de-DE" sz="1200" dirty="0" smtClean="0"/>
              <a:t> </a:t>
            </a:r>
            <a:r>
              <a:rPr lang="de-DE" sz="1200" dirty="0" err="1" smtClean="0"/>
              <a:t>model</a:t>
            </a:r>
            <a:r>
              <a:rPr lang="de-DE" sz="1200" dirty="0" smtClean="0"/>
              <a:t> </a:t>
            </a:r>
            <a:r>
              <a:rPr lang="de-DE" sz="1200" dirty="0" err="1" smtClean="0"/>
              <a:t>cannot</a:t>
            </a:r>
            <a:r>
              <a:rPr lang="de-DE" sz="1200" dirty="0" smtClean="0"/>
              <a:t> </a:t>
            </a:r>
            <a:r>
              <a:rPr lang="de-DE" sz="1200" dirty="0" err="1" smtClean="0"/>
              <a:t>attribute</a:t>
            </a:r>
            <a:r>
              <a:rPr lang="de-DE" sz="1200" dirty="0" smtClean="0"/>
              <a:t> </a:t>
            </a:r>
            <a:r>
              <a:rPr lang="de-DE" sz="1200" dirty="0" err="1" smtClean="0"/>
              <a:t>how</a:t>
            </a:r>
            <a:r>
              <a:rPr lang="de-DE" sz="1200" dirty="0" smtClean="0"/>
              <a:t>.=&gt; </a:t>
            </a:r>
            <a:r>
              <a:rPr lang="de-DE" sz="1200" dirty="0" err="1" smtClean="0"/>
              <a:t>False</a:t>
            </a:r>
            <a:r>
              <a:rPr lang="de-DE" sz="1200" dirty="0" smtClean="0"/>
              <a:t> Autosense, </a:t>
            </a:r>
            <a:r>
              <a:rPr lang="de-DE" sz="1200" dirty="0" err="1" smtClean="0"/>
              <a:t>false</a:t>
            </a:r>
            <a:r>
              <a:rPr lang="de-DE" sz="1200" dirty="0" smtClean="0"/>
              <a:t> </a:t>
            </a:r>
            <a:r>
              <a:rPr lang="de-DE" sz="1200" dirty="0" err="1" smtClean="0"/>
              <a:t>insulin</a:t>
            </a:r>
            <a:r>
              <a:rPr lang="de-DE" sz="1200" dirty="0" smtClean="0"/>
              <a:t> and </a:t>
            </a:r>
            <a:r>
              <a:rPr lang="de-DE" sz="1200" dirty="0" err="1" smtClean="0"/>
              <a:t>carbs</a:t>
            </a:r>
            <a:r>
              <a:rPr lang="de-DE" sz="1200" dirty="0" smtClean="0"/>
              <a:t> </a:t>
            </a:r>
            <a:r>
              <a:rPr lang="de-DE" sz="1200" dirty="0" err="1" smtClean="0"/>
              <a:t>data</a:t>
            </a:r>
            <a:r>
              <a:rPr lang="de-DE" sz="1200" dirty="0" smtClean="0"/>
              <a:t> =&gt;  The </a:t>
            </a:r>
            <a:r>
              <a:rPr lang="de-DE" sz="1200" dirty="0" err="1" smtClean="0"/>
              <a:t>short</a:t>
            </a:r>
            <a:r>
              <a:rPr lang="de-DE" sz="1200" dirty="0" smtClean="0"/>
              <a:t> </a:t>
            </a:r>
            <a:r>
              <a:rPr lang="de-DE" sz="1200" dirty="0" err="1" smtClean="0"/>
              <a:t>term</a:t>
            </a:r>
            <a:r>
              <a:rPr lang="de-DE" sz="1200" dirty="0" smtClean="0"/>
              <a:t> </a:t>
            </a:r>
            <a:r>
              <a:rPr lang="de-DE" sz="1200" dirty="0" err="1" smtClean="0"/>
              <a:t>problem</a:t>
            </a:r>
            <a:r>
              <a:rPr lang="de-DE" sz="1200" dirty="0" smtClean="0"/>
              <a:t> </a:t>
            </a:r>
            <a:r>
              <a:rPr lang="de-DE" sz="1200" dirty="0" err="1" smtClean="0"/>
              <a:t>is</a:t>
            </a:r>
            <a:r>
              <a:rPr lang="de-DE" sz="1200" dirty="0" smtClean="0"/>
              <a:t> </a:t>
            </a:r>
            <a:r>
              <a:rPr lang="de-DE" sz="1200" dirty="0" err="1" smtClean="0"/>
              <a:t>solved</a:t>
            </a:r>
            <a:r>
              <a:rPr lang="de-DE" sz="1200" dirty="0" smtClean="0"/>
              <a:t>, but </a:t>
            </a:r>
            <a:r>
              <a:rPr lang="de-DE" sz="1200" dirty="0" err="1" smtClean="0"/>
              <a:t>there</a:t>
            </a:r>
            <a:r>
              <a:rPr lang="de-DE" sz="1200" dirty="0" smtClean="0"/>
              <a:t> </a:t>
            </a:r>
            <a:r>
              <a:rPr lang="de-DE" sz="1200" dirty="0" err="1" smtClean="0"/>
              <a:t>are</a:t>
            </a:r>
            <a:r>
              <a:rPr lang="de-DE" sz="1200" dirty="0" smtClean="0"/>
              <a:t> </a:t>
            </a:r>
            <a:r>
              <a:rPr lang="de-DE" sz="1200" dirty="0" err="1" smtClean="0"/>
              <a:t>consequences</a:t>
            </a:r>
            <a:r>
              <a:rPr lang="de-DE" sz="1200" dirty="0" smtClean="0"/>
              <a:t> in </a:t>
            </a:r>
            <a:r>
              <a:rPr lang="de-DE" sz="1200" dirty="0" err="1" smtClean="0"/>
              <a:t>the</a:t>
            </a:r>
            <a:r>
              <a:rPr lang="de-DE" sz="1200" dirty="0" smtClean="0"/>
              <a:t> </a:t>
            </a:r>
            <a:r>
              <a:rPr lang="de-DE" sz="1200" dirty="0" err="1" smtClean="0"/>
              <a:t>upcoming</a:t>
            </a:r>
            <a:r>
              <a:rPr lang="de-DE" sz="1200" baseline="0" dirty="0" smtClean="0"/>
              <a:t> </a:t>
            </a:r>
            <a:r>
              <a:rPr lang="de-DE" sz="1200" baseline="0" dirty="0" err="1" smtClean="0"/>
              <a:t>hours</a:t>
            </a:r>
            <a:r>
              <a:rPr lang="de-DE" sz="1200" baseline="0" dirty="0" smtClean="0"/>
              <a:t> </a:t>
            </a:r>
            <a:r>
              <a:rPr lang="de-DE" sz="1200" baseline="0" dirty="0" err="1" smtClean="0"/>
              <a:t>from</a:t>
            </a:r>
            <a:r>
              <a:rPr lang="de-DE" sz="1200" baseline="0" dirty="0" smtClean="0"/>
              <a:t> </a:t>
            </a:r>
            <a:r>
              <a:rPr lang="de-DE" sz="1200" baseline="0" dirty="0" err="1" smtClean="0"/>
              <a:t>skewed</a:t>
            </a:r>
            <a:r>
              <a:rPr lang="de-DE" sz="1200" baseline="0" dirty="0" smtClean="0"/>
              <a:t> </a:t>
            </a:r>
            <a:r>
              <a:rPr lang="de-DE" sz="1200" baseline="0" dirty="0" err="1" smtClean="0"/>
              <a:t>calculations</a:t>
            </a:r>
            <a:r>
              <a:rPr lang="de-DE" sz="1200" baseline="0" dirty="0" smtClean="0"/>
              <a:t> and </a:t>
            </a:r>
            <a:r>
              <a:rPr lang="de-DE" sz="1200" baseline="0" dirty="0" err="1" smtClean="0"/>
              <a:t>eventually</a:t>
            </a:r>
            <a:r>
              <a:rPr lang="de-DE" sz="1200" baseline="0" dirty="0" smtClean="0"/>
              <a:t> also (via </a:t>
            </a:r>
            <a:r>
              <a:rPr lang="de-DE" sz="1200" baseline="0" dirty="0" err="1" smtClean="0"/>
              <a:t>Autotune-driven</a:t>
            </a:r>
            <a:r>
              <a:rPr lang="de-DE" sz="1200" baseline="0" dirty="0" smtClean="0"/>
              <a:t> basal and </a:t>
            </a:r>
            <a:r>
              <a:rPr lang="de-DE" sz="1200" baseline="0" dirty="0" err="1" smtClean="0"/>
              <a:t>factor</a:t>
            </a:r>
            <a:r>
              <a:rPr lang="de-DE" sz="1200" baseline="0" dirty="0" smtClean="0"/>
              <a:t> </a:t>
            </a:r>
            <a:r>
              <a:rPr lang="de-DE" sz="1200" baseline="0" dirty="0" err="1" smtClean="0"/>
              <a:t>adjustments</a:t>
            </a:r>
            <a:r>
              <a:rPr lang="de-DE" sz="1200" baseline="0" dirty="0" smtClean="0"/>
              <a:t>) </a:t>
            </a:r>
            <a:r>
              <a:rPr lang="de-DE" sz="1200" baseline="0" dirty="0" err="1" smtClean="0"/>
              <a:t>for</a:t>
            </a:r>
            <a:r>
              <a:rPr lang="de-DE" sz="1200" baseline="0" dirty="0" smtClean="0"/>
              <a:t> </a:t>
            </a:r>
            <a:r>
              <a:rPr lang="de-DE" sz="1200" baseline="0" dirty="0" err="1" smtClean="0"/>
              <a:t>the</a:t>
            </a:r>
            <a:r>
              <a:rPr lang="de-DE" sz="1200" baseline="0" dirty="0" smtClean="0"/>
              <a:t> </a:t>
            </a:r>
            <a:r>
              <a:rPr lang="de-DE" sz="1200" baseline="0" dirty="0" err="1" smtClean="0"/>
              <a:t>next</a:t>
            </a:r>
            <a:r>
              <a:rPr lang="de-DE" sz="1200" baseline="0" dirty="0" smtClean="0"/>
              <a:t> </a:t>
            </a:r>
            <a:r>
              <a:rPr lang="de-DE" sz="1200" baseline="0" dirty="0" err="1" smtClean="0"/>
              <a:t>days</a:t>
            </a:r>
            <a:r>
              <a:rPr lang="de-DE" sz="1200" baseline="0" dirty="0" smtClean="0"/>
              <a:t>: </a:t>
            </a:r>
            <a:r>
              <a:rPr lang="de-DE" sz="1200" baseline="0" dirty="0" err="1" smtClean="0"/>
              <a:t>Taking</a:t>
            </a:r>
            <a:r>
              <a:rPr lang="de-DE" sz="1200" baseline="0" dirty="0" smtClean="0"/>
              <a:t> </a:t>
            </a:r>
            <a:r>
              <a:rPr lang="de-DE" sz="1200" baseline="0" dirty="0" err="1" smtClean="0"/>
              <a:t>the</a:t>
            </a:r>
            <a:r>
              <a:rPr lang="de-DE" sz="1200" baseline="0" dirty="0" smtClean="0"/>
              <a:t> </a:t>
            </a:r>
            <a:r>
              <a:rPr lang="de-DE" sz="1200" baseline="0" dirty="0" err="1" smtClean="0"/>
              <a:t>effect</a:t>
            </a:r>
            <a:r>
              <a:rPr lang="de-DE" sz="1200" baseline="0" dirty="0" smtClean="0"/>
              <a:t> </a:t>
            </a:r>
            <a:r>
              <a:rPr lang="de-DE" sz="1200" baseline="0" dirty="0" err="1" smtClean="0"/>
              <a:t>from</a:t>
            </a:r>
            <a:r>
              <a:rPr lang="de-DE" sz="1200" baseline="0" dirty="0" smtClean="0"/>
              <a:t> </a:t>
            </a:r>
            <a:r>
              <a:rPr lang="de-DE" sz="1200" baseline="0" dirty="0" err="1" smtClean="0"/>
              <a:t>Afrezza</a:t>
            </a:r>
            <a:r>
              <a:rPr lang="de-DE" sz="1200" baseline="0" dirty="0" smtClean="0"/>
              <a:t> </a:t>
            </a:r>
            <a:r>
              <a:rPr lang="de-DE" sz="1200" baseline="0" dirty="0" err="1" smtClean="0"/>
              <a:t>for</a:t>
            </a:r>
            <a:r>
              <a:rPr lang="de-DE" sz="1200" baseline="0" dirty="0" smtClean="0"/>
              <a:t> </a:t>
            </a:r>
            <a:r>
              <a:rPr lang="de-DE" sz="1200" baseline="0" dirty="0" err="1" smtClean="0"/>
              <a:t>granted</a:t>
            </a:r>
            <a:r>
              <a:rPr lang="de-DE" sz="1200" baseline="0" dirty="0" smtClean="0"/>
              <a:t>, but </a:t>
            </a:r>
            <a:r>
              <a:rPr lang="de-DE" sz="1200" baseline="0" dirty="0" err="1" smtClean="0"/>
              <a:t>really</a:t>
            </a:r>
            <a:r>
              <a:rPr lang="de-DE" sz="1200" baseline="0" dirty="0" smtClean="0"/>
              <a:t> not </a:t>
            </a:r>
            <a:r>
              <a:rPr lang="de-DE" sz="1200" baseline="0" dirty="0" err="1" smtClean="0"/>
              <a:t>knowing</a:t>
            </a:r>
            <a:r>
              <a:rPr lang="de-DE" sz="1200" baseline="0" dirty="0" smtClean="0"/>
              <a:t> </a:t>
            </a:r>
            <a:r>
              <a:rPr lang="de-DE" sz="1200" baseline="0" dirty="0" err="1" smtClean="0"/>
              <a:t>about</a:t>
            </a:r>
            <a:r>
              <a:rPr lang="de-DE" sz="1200" baseline="0" dirty="0" smtClean="0"/>
              <a:t> </a:t>
            </a:r>
            <a:r>
              <a:rPr lang="de-DE" sz="1200" baseline="0" dirty="0" err="1" smtClean="0"/>
              <a:t>it</a:t>
            </a:r>
            <a:r>
              <a:rPr lang="de-DE" sz="1200" baseline="0" dirty="0" smtClean="0"/>
              <a:t>, </a:t>
            </a:r>
            <a:r>
              <a:rPr lang="de-DE" sz="1200" baseline="0" dirty="0" err="1" smtClean="0"/>
              <a:t>the</a:t>
            </a:r>
            <a:r>
              <a:rPr lang="de-DE" sz="1200" baseline="0" dirty="0" smtClean="0"/>
              <a:t> </a:t>
            </a:r>
            <a:r>
              <a:rPr lang="de-DE" sz="1200" baseline="0" dirty="0" err="1" smtClean="0"/>
              <a:t>message</a:t>
            </a:r>
            <a:r>
              <a:rPr lang="de-DE" sz="1200" baseline="0" dirty="0" smtClean="0"/>
              <a:t> </a:t>
            </a:r>
            <a:r>
              <a:rPr lang="de-DE" sz="1200" baseline="0" dirty="0" err="1" smtClean="0"/>
              <a:t>for</a:t>
            </a:r>
            <a:r>
              <a:rPr lang="de-DE" sz="1200" baseline="0" dirty="0" smtClean="0"/>
              <a:t> </a:t>
            </a:r>
            <a:r>
              <a:rPr lang="de-DE" sz="1200" baseline="0" dirty="0" err="1" smtClean="0"/>
              <a:t>our</a:t>
            </a:r>
            <a:r>
              <a:rPr lang="de-DE" sz="1200" baseline="0" dirty="0" smtClean="0"/>
              <a:t> </a:t>
            </a:r>
            <a:r>
              <a:rPr lang="de-DE" sz="1200" baseline="0" dirty="0" err="1" smtClean="0"/>
              <a:t>loop</a:t>
            </a:r>
            <a:r>
              <a:rPr lang="de-DE" sz="1200" baseline="0" dirty="0" smtClean="0"/>
              <a:t> </a:t>
            </a:r>
            <a:r>
              <a:rPr lang="de-DE" sz="1200" baseline="0" dirty="0" err="1" smtClean="0"/>
              <a:t>is</a:t>
            </a:r>
            <a:r>
              <a:rPr lang="de-DE" sz="1200" baseline="0" dirty="0" smtClean="0"/>
              <a:t>, </a:t>
            </a:r>
            <a:r>
              <a:rPr lang="de-DE" sz="1200" baseline="0" dirty="0" err="1" smtClean="0"/>
              <a:t>we</a:t>
            </a:r>
            <a:r>
              <a:rPr lang="de-DE" sz="1200" baseline="0" dirty="0" smtClean="0"/>
              <a:t> </a:t>
            </a:r>
            <a:r>
              <a:rPr lang="de-DE" sz="1200" baseline="0" dirty="0" err="1" smtClean="0"/>
              <a:t>are</a:t>
            </a:r>
            <a:r>
              <a:rPr lang="de-DE" sz="1200" baseline="0" dirty="0" smtClean="0"/>
              <a:t> </a:t>
            </a:r>
            <a:r>
              <a:rPr lang="de-DE" sz="1200" baseline="0" dirty="0" err="1" smtClean="0"/>
              <a:t>doing</a:t>
            </a:r>
            <a:r>
              <a:rPr lang="de-DE" sz="1200" baseline="0" dirty="0" smtClean="0"/>
              <a:t> </a:t>
            </a:r>
            <a:r>
              <a:rPr lang="de-DE" sz="1200" baseline="0" dirty="0" err="1" smtClean="0"/>
              <a:t>fine</a:t>
            </a:r>
            <a:r>
              <a:rPr lang="de-DE" sz="1200" baseline="0" dirty="0" smtClean="0"/>
              <a:t> </a:t>
            </a:r>
            <a:r>
              <a:rPr lang="de-DE" sz="1200" baseline="0" dirty="0" err="1" smtClean="0"/>
              <a:t>with</a:t>
            </a:r>
            <a:r>
              <a:rPr lang="de-DE" sz="1200" baseline="0" dirty="0" smtClean="0"/>
              <a:t> </a:t>
            </a:r>
            <a:r>
              <a:rPr lang="de-DE" sz="1200" baseline="0" dirty="0" err="1" smtClean="0"/>
              <a:t>the</a:t>
            </a:r>
            <a:r>
              <a:rPr lang="de-DE" sz="1200" baseline="0" dirty="0" smtClean="0"/>
              <a:t> loop-</a:t>
            </a:r>
            <a:r>
              <a:rPr lang="de-DE" sz="1200" baseline="0" dirty="0" err="1" smtClean="0"/>
              <a:t>provided</a:t>
            </a:r>
            <a:r>
              <a:rPr lang="de-DE" sz="1200" baseline="0" dirty="0" smtClean="0"/>
              <a:t> </a:t>
            </a:r>
            <a:r>
              <a:rPr lang="de-DE" sz="1200" baseline="0" dirty="0" err="1" smtClean="0"/>
              <a:t>insulin</a:t>
            </a:r>
            <a:r>
              <a:rPr lang="de-DE" sz="1200" baseline="0" dirty="0" smtClean="0"/>
              <a:t>!</a:t>
            </a:r>
          </a:p>
          <a:p>
            <a:pPr marL="0" indent="0">
              <a:buFont typeface="Arial" panose="020B0604020202020204" pitchFamily="34" charset="0"/>
              <a:buNone/>
            </a:pPr>
            <a:r>
              <a:rPr lang="de-DE" sz="1200" b="1" dirty="0" smtClean="0"/>
              <a:t>Still </a:t>
            </a:r>
            <a:r>
              <a:rPr lang="de-DE" sz="1200" b="1" dirty="0" err="1" smtClean="0"/>
              <a:t>Afrezza</a:t>
            </a:r>
            <a:r>
              <a:rPr lang="de-DE" sz="1200" b="1" dirty="0" smtClean="0"/>
              <a:t> </a:t>
            </a:r>
            <a:r>
              <a:rPr lang="de-DE" sz="1200" b="1" dirty="0" err="1" smtClean="0"/>
              <a:t>can</a:t>
            </a:r>
            <a:r>
              <a:rPr lang="de-DE" sz="1200" b="1" dirty="0" smtClean="0"/>
              <a:t> </a:t>
            </a:r>
            <a:r>
              <a:rPr lang="de-DE" sz="1200" b="1" dirty="0" err="1" smtClean="0"/>
              <a:t>be</a:t>
            </a:r>
            <a:r>
              <a:rPr lang="de-DE" sz="1200" b="1" dirty="0" smtClean="0"/>
              <a:t> a </a:t>
            </a:r>
            <a:r>
              <a:rPr lang="de-DE" sz="1200" b="1" dirty="0" err="1" smtClean="0"/>
              <a:t>reasonable</a:t>
            </a:r>
            <a:r>
              <a:rPr lang="de-DE" sz="1200" b="1" dirty="0" smtClean="0"/>
              <a:t> </a:t>
            </a:r>
            <a:r>
              <a:rPr lang="de-DE" sz="1200" b="1" dirty="0" err="1" smtClean="0"/>
              <a:t>remedy</a:t>
            </a:r>
            <a:r>
              <a:rPr lang="de-DE" sz="1200" b="1" dirty="0" smtClean="0"/>
              <a:t> </a:t>
            </a:r>
            <a:r>
              <a:rPr lang="de-DE" sz="1200" dirty="0" smtClean="0"/>
              <a:t>in </a:t>
            </a:r>
            <a:r>
              <a:rPr lang="de-DE" sz="1200" dirty="0" err="1" smtClean="0"/>
              <a:t>times</a:t>
            </a:r>
            <a:r>
              <a:rPr lang="de-DE" sz="1200" dirty="0" smtClean="0"/>
              <a:t>. </a:t>
            </a:r>
            <a:r>
              <a:rPr lang="de-DE" sz="1200" b="1" dirty="0" err="1" smtClean="0"/>
              <a:t>Solving</a:t>
            </a:r>
            <a:r>
              <a:rPr lang="de-DE" sz="1200" b="1" dirty="0" smtClean="0"/>
              <a:t> </a:t>
            </a:r>
            <a:r>
              <a:rPr lang="de-DE" sz="1200" b="1" dirty="0" err="1" smtClean="0"/>
              <a:t>the</a:t>
            </a:r>
            <a:r>
              <a:rPr lang="de-DE" sz="1200" b="1" dirty="0" smtClean="0"/>
              <a:t> </a:t>
            </a:r>
            <a:r>
              <a:rPr lang="de-DE" sz="1200" b="1" dirty="0" err="1" smtClean="0"/>
              <a:t>problem</a:t>
            </a:r>
            <a:r>
              <a:rPr lang="de-DE" sz="1200" b="1" dirty="0" smtClean="0"/>
              <a:t> at </a:t>
            </a:r>
            <a:r>
              <a:rPr lang="de-DE" sz="1200" b="1" dirty="0" err="1" smtClean="0"/>
              <a:t>hand</a:t>
            </a:r>
            <a:r>
              <a:rPr lang="de-DE" sz="1200" b="1" dirty="0" smtClean="0"/>
              <a:t> </a:t>
            </a:r>
            <a:r>
              <a:rPr lang="de-DE" sz="1200" dirty="0" err="1" smtClean="0"/>
              <a:t>as</a:t>
            </a:r>
            <a:r>
              <a:rPr lang="de-DE" sz="1200" dirty="0" smtClean="0"/>
              <a:t> </a:t>
            </a:r>
            <a:r>
              <a:rPr lang="de-DE" sz="1200" dirty="0" err="1" smtClean="0"/>
              <a:t>best</a:t>
            </a:r>
            <a:r>
              <a:rPr lang="de-DE" sz="1200" dirty="0" smtClean="0"/>
              <a:t> </a:t>
            </a:r>
            <a:r>
              <a:rPr lang="de-DE" sz="1200" dirty="0" err="1" smtClean="0"/>
              <a:t>as</a:t>
            </a:r>
            <a:r>
              <a:rPr lang="de-DE" sz="1200" dirty="0" smtClean="0"/>
              <a:t> </a:t>
            </a:r>
            <a:r>
              <a:rPr lang="de-DE" sz="1200" dirty="0" err="1" smtClean="0"/>
              <a:t>we</a:t>
            </a:r>
            <a:r>
              <a:rPr lang="de-DE" sz="1200" dirty="0" smtClean="0"/>
              <a:t> </a:t>
            </a:r>
            <a:r>
              <a:rPr lang="de-DE" sz="1200" dirty="0" err="1" smtClean="0"/>
              <a:t>can</a:t>
            </a:r>
            <a:r>
              <a:rPr lang="de-DE" sz="1200" dirty="0" smtClean="0"/>
              <a:t>, </a:t>
            </a:r>
            <a:r>
              <a:rPr lang="de-DE" sz="1200" b="1" dirty="0" err="1" smtClean="0"/>
              <a:t>even</a:t>
            </a:r>
            <a:r>
              <a:rPr lang="de-DE" sz="1200" b="1" dirty="0" smtClean="0"/>
              <a:t> </a:t>
            </a:r>
            <a:r>
              <a:rPr lang="de-DE" sz="1200" b="1" dirty="0" err="1" smtClean="0"/>
              <a:t>if</a:t>
            </a:r>
            <a:r>
              <a:rPr lang="de-DE" sz="1200" b="1" dirty="0" smtClean="0"/>
              <a:t> </a:t>
            </a:r>
            <a:r>
              <a:rPr lang="de-DE" sz="1200" b="1" dirty="0" err="1" smtClean="0"/>
              <a:t>it</a:t>
            </a:r>
            <a:r>
              <a:rPr lang="de-DE" sz="1200" b="1" baseline="0" dirty="0" smtClean="0"/>
              <a:t> </a:t>
            </a:r>
            <a:r>
              <a:rPr lang="de-DE" sz="1200" b="1" baseline="0" dirty="0" err="1" smtClean="0"/>
              <a:t>makes</a:t>
            </a:r>
            <a:r>
              <a:rPr lang="de-DE" sz="1200" b="1" baseline="0" dirty="0" smtClean="0"/>
              <a:t> </a:t>
            </a:r>
            <a:r>
              <a:rPr lang="de-DE" sz="1200" b="1" baseline="0" dirty="0" err="1" smtClean="0"/>
              <a:t>the</a:t>
            </a:r>
            <a:r>
              <a:rPr lang="de-DE" sz="1200" b="1" baseline="0" dirty="0" smtClean="0"/>
              <a:t> time </a:t>
            </a:r>
            <a:r>
              <a:rPr lang="de-DE" sz="1200" b="1" baseline="0" dirty="0" err="1" smtClean="0"/>
              <a:t>afterwards</a:t>
            </a:r>
            <a:r>
              <a:rPr lang="de-DE" sz="1200" b="1" baseline="0" dirty="0" smtClean="0"/>
              <a:t> a </a:t>
            </a:r>
            <a:r>
              <a:rPr lang="de-DE" sz="1200" b="1" baseline="0" dirty="0" err="1" smtClean="0"/>
              <a:t>bit</a:t>
            </a:r>
            <a:r>
              <a:rPr lang="de-DE" sz="1200" b="1" baseline="0" dirty="0" smtClean="0"/>
              <a:t> </a:t>
            </a:r>
            <a:r>
              <a:rPr lang="de-DE" sz="1200" b="1" baseline="0" dirty="0" err="1" smtClean="0"/>
              <a:t>more</a:t>
            </a:r>
            <a:r>
              <a:rPr lang="de-DE" sz="1200" b="1" baseline="0" dirty="0" smtClean="0"/>
              <a:t> </a:t>
            </a:r>
            <a:r>
              <a:rPr lang="de-DE" sz="1200" b="1" baseline="0" dirty="0" err="1" smtClean="0"/>
              <a:t>complicated</a:t>
            </a:r>
            <a:r>
              <a:rPr lang="de-DE" sz="1200" b="1" baseline="0" dirty="0" smtClean="0"/>
              <a:t>, </a:t>
            </a:r>
            <a:r>
              <a:rPr lang="de-DE" sz="1200" b="1" baseline="0" dirty="0" err="1" smtClean="0"/>
              <a:t>is</a:t>
            </a:r>
            <a:r>
              <a:rPr lang="de-DE" sz="1200" b="1" baseline="0" dirty="0" smtClean="0"/>
              <a:t> </a:t>
            </a:r>
            <a:r>
              <a:rPr lang="de-DE" sz="1200" b="1" baseline="0" dirty="0" err="1" smtClean="0"/>
              <a:t>the</a:t>
            </a:r>
            <a:r>
              <a:rPr lang="de-DE" sz="1200" b="1" baseline="0" dirty="0" smtClean="0"/>
              <a:t> </a:t>
            </a:r>
            <a:r>
              <a:rPr lang="de-DE" sz="1200" b="1" baseline="0" dirty="0" err="1" smtClean="0"/>
              <a:t>name</a:t>
            </a:r>
            <a:r>
              <a:rPr lang="de-DE" sz="1200" b="1" baseline="0" dirty="0" smtClean="0"/>
              <a:t> </a:t>
            </a:r>
            <a:r>
              <a:rPr lang="de-DE" sz="1200" b="1" baseline="0" dirty="0" err="1" smtClean="0"/>
              <a:t>of</a:t>
            </a:r>
            <a:r>
              <a:rPr lang="de-DE" sz="1200" b="1" baseline="0" dirty="0" smtClean="0"/>
              <a:t> </a:t>
            </a:r>
            <a:r>
              <a:rPr lang="de-DE" sz="1200" b="1" baseline="0" dirty="0" err="1" smtClean="0"/>
              <a:t>the</a:t>
            </a:r>
            <a:r>
              <a:rPr lang="de-DE" sz="1200" b="1" baseline="0" dirty="0" smtClean="0"/>
              <a:t> </a:t>
            </a:r>
            <a:r>
              <a:rPr lang="de-DE" sz="1200" b="1" baseline="0" dirty="0" err="1" smtClean="0"/>
              <a:t>game</a:t>
            </a:r>
            <a:r>
              <a:rPr lang="de-DE" sz="1200" baseline="0" dirty="0" smtClean="0"/>
              <a:t>. </a:t>
            </a:r>
            <a:r>
              <a:rPr lang="de-DE" sz="1200" b="1" baseline="0" dirty="0" err="1" smtClean="0"/>
              <a:t>We</a:t>
            </a:r>
            <a:r>
              <a:rPr lang="de-DE" sz="1200" b="1" baseline="0" dirty="0" smtClean="0"/>
              <a:t> and </a:t>
            </a:r>
            <a:r>
              <a:rPr lang="de-DE" sz="1200" b="1" baseline="0" dirty="0" err="1" smtClean="0"/>
              <a:t>our</a:t>
            </a:r>
            <a:r>
              <a:rPr lang="de-DE" sz="1200" b="1" baseline="0" dirty="0" smtClean="0"/>
              <a:t> </a:t>
            </a:r>
            <a:r>
              <a:rPr lang="de-DE" sz="1200" b="1" baseline="0" dirty="0" err="1" smtClean="0"/>
              <a:t>loop</a:t>
            </a:r>
            <a:r>
              <a:rPr lang="de-DE" sz="1200" b="1" baseline="0" dirty="0" smtClean="0"/>
              <a:t> do </a:t>
            </a:r>
            <a:r>
              <a:rPr lang="de-DE" sz="1200" b="1" baseline="0" dirty="0" err="1" smtClean="0"/>
              <a:t>this</a:t>
            </a:r>
            <a:r>
              <a:rPr lang="de-DE" sz="1200" b="1" baseline="0" dirty="0" smtClean="0"/>
              <a:t> all </a:t>
            </a:r>
            <a:r>
              <a:rPr lang="de-DE" sz="1200" b="1" baseline="0" dirty="0" err="1" smtClean="0"/>
              <a:t>the</a:t>
            </a:r>
            <a:r>
              <a:rPr lang="de-DE" sz="1200" b="1" baseline="0" dirty="0" smtClean="0"/>
              <a:t> time</a:t>
            </a:r>
            <a:r>
              <a:rPr lang="de-DE" sz="1200" baseline="0" dirty="0" smtClean="0"/>
              <a:t>, </a:t>
            </a:r>
            <a:r>
              <a:rPr lang="de-DE" sz="1200" baseline="0" dirty="0" err="1" smtClean="0"/>
              <a:t>for</a:t>
            </a:r>
            <a:r>
              <a:rPr lang="de-DE" sz="1200" baseline="0" dirty="0" smtClean="0"/>
              <a:t> </a:t>
            </a:r>
            <a:r>
              <a:rPr lang="de-DE" sz="1200" baseline="0" dirty="0" err="1" smtClean="0"/>
              <a:t>instance</a:t>
            </a:r>
            <a:r>
              <a:rPr lang="de-DE" sz="1200" baseline="0" dirty="0" smtClean="0"/>
              <a:t> </a:t>
            </a:r>
            <a:r>
              <a:rPr lang="de-DE" sz="1200" baseline="0" dirty="0" err="1" smtClean="0"/>
              <a:t>by</a:t>
            </a:r>
            <a:r>
              <a:rPr lang="de-DE" sz="1200" baseline="0" dirty="0" smtClean="0"/>
              <a:t> </a:t>
            </a:r>
            <a:r>
              <a:rPr lang="de-DE" sz="1200" baseline="0" dirty="0" err="1" smtClean="0"/>
              <a:t>giving</a:t>
            </a:r>
            <a:r>
              <a:rPr lang="de-DE" sz="1200" baseline="0" dirty="0" smtClean="0"/>
              <a:t> </a:t>
            </a:r>
            <a:r>
              <a:rPr lang="de-DE" sz="1200" baseline="0" dirty="0" err="1" smtClean="0"/>
              <a:t>more</a:t>
            </a:r>
            <a:r>
              <a:rPr lang="de-DE" sz="1200" baseline="0" dirty="0" smtClean="0"/>
              <a:t> </a:t>
            </a:r>
            <a:r>
              <a:rPr lang="de-DE" sz="1200" baseline="0" dirty="0" err="1" smtClean="0"/>
              <a:t>upfront</a:t>
            </a:r>
            <a:r>
              <a:rPr lang="de-DE" sz="1200" baseline="0" dirty="0" smtClean="0"/>
              <a:t> </a:t>
            </a:r>
            <a:r>
              <a:rPr lang="de-DE" sz="1200" baseline="0" dirty="0" err="1" smtClean="0"/>
              <a:t>insulin</a:t>
            </a:r>
            <a:r>
              <a:rPr lang="de-DE" sz="1200" baseline="0" dirty="0" smtClean="0"/>
              <a:t>, </a:t>
            </a:r>
            <a:r>
              <a:rPr lang="de-DE" sz="1200" baseline="0" dirty="0" err="1" smtClean="0"/>
              <a:t>then</a:t>
            </a:r>
            <a:r>
              <a:rPr lang="de-DE" sz="1200" baseline="0" dirty="0" smtClean="0"/>
              <a:t> </a:t>
            </a:r>
            <a:r>
              <a:rPr lang="de-DE" sz="1200" baseline="0" dirty="0" err="1" smtClean="0"/>
              <a:t>reducing</a:t>
            </a:r>
            <a:r>
              <a:rPr lang="de-DE" sz="1200" baseline="0" dirty="0" smtClean="0"/>
              <a:t> basal (zero-</a:t>
            </a:r>
            <a:r>
              <a:rPr lang="de-DE" sz="1200" baseline="0" dirty="0" err="1" smtClean="0"/>
              <a:t>temping</a:t>
            </a:r>
            <a:r>
              <a:rPr lang="de-DE" sz="1200" baseline="0" dirty="0" smtClean="0"/>
              <a:t>).</a:t>
            </a:r>
          </a:p>
          <a:p>
            <a:pPr marL="0" indent="0">
              <a:buFont typeface="Arial" panose="020B0604020202020204" pitchFamily="34" charset="0"/>
              <a:buNone/>
            </a:pPr>
            <a:r>
              <a:rPr lang="de-DE" sz="1200" baseline="0" dirty="0" err="1" smtClean="0"/>
              <a:t>However</a:t>
            </a:r>
            <a:r>
              <a:rPr lang="de-DE" sz="1200" baseline="0" dirty="0" smtClean="0"/>
              <a:t>, </a:t>
            </a:r>
            <a:r>
              <a:rPr lang="de-DE" sz="1200" baseline="0" dirty="0" err="1" smtClean="0"/>
              <a:t>best</a:t>
            </a:r>
            <a:r>
              <a:rPr lang="de-DE" sz="1200" baseline="0" dirty="0" smtClean="0"/>
              <a:t> </a:t>
            </a:r>
            <a:r>
              <a:rPr lang="de-DE" sz="1200" baseline="0" dirty="0" err="1" smtClean="0"/>
              <a:t>try</a:t>
            </a:r>
            <a:r>
              <a:rPr lang="de-DE" sz="1200" baseline="0" dirty="0" smtClean="0"/>
              <a:t> </a:t>
            </a:r>
            <a:r>
              <a:rPr lang="de-DE" sz="1200" baseline="0" dirty="0" err="1" smtClean="0"/>
              <a:t>to</a:t>
            </a:r>
            <a:r>
              <a:rPr lang="de-DE" sz="1200" baseline="0" dirty="0" smtClean="0"/>
              <a:t> </a:t>
            </a:r>
            <a:r>
              <a:rPr lang="de-DE" sz="1200" baseline="0" dirty="0" err="1" smtClean="0"/>
              <a:t>always</a:t>
            </a:r>
            <a:r>
              <a:rPr lang="de-DE" sz="1200" baseline="0" dirty="0" smtClean="0"/>
              <a:t> </a:t>
            </a:r>
            <a:r>
              <a:rPr lang="de-DE" sz="1200" b="1" baseline="0" dirty="0" err="1" smtClean="0"/>
              <a:t>stay</a:t>
            </a:r>
            <a:r>
              <a:rPr lang="de-DE" sz="1200" b="1" baseline="0" dirty="0" smtClean="0"/>
              <a:t> in </a:t>
            </a:r>
            <a:r>
              <a:rPr lang="de-DE" sz="1200" b="1" baseline="0" dirty="0" err="1" smtClean="0"/>
              <a:t>range</a:t>
            </a:r>
            <a:r>
              <a:rPr lang="de-DE" sz="1200" baseline="0" dirty="0" smtClean="0"/>
              <a:t>. Crazy </a:t>
            </a:r>
            <a:r>
              <a:rPr lang="de-DE" sz="1200" baseline="0" dirty="0" err="1" smtClean="0"/>
              <a:t>actions</a:t>
            </a:r>
            <a:r>
              <a:rPr lang="de-DE" sz="1200" baseline="0" dirty="0" smtClean="0"/>
              <a:t> like in </a:t>
            </a:r>
            <a:r>
              <a:rPr lang="de-DE" sz="1200" baseline="0" dirty="0" err="1" smtClean="0"/>
              <a:t>the</a:t>
            </a:r>
            <a:r>
              <a:rPr lang="de-DE" sz="1200" baseline="0" dirty="0" smtClean="0"/>
              <a:t> </a:t>
            </a:r>
            <a:r>
              <a:rPr lang="de-DE" sz="1200" baseline="0" dirty="0" err="1" smtClean="0"/>
              <a:t>picture</a:t>
            </a:r>
            <a:r>
              <a:rPr lang="de-DE" sz="1200" baseline="0" dirty="0" smtClean="0"/>
              <a:t> will </a:t>
            </a:r>
            <a:r>
              <a:rPr lang="de-DE" sz="1200" baseline="0" dirty="0" err="1" smtClean="0"/>
              <a:t>rarely</a:t>
            </a:r>
            <a:r>
              <a:rPr lang="de-DE" sz="1200" baseline="0" dirty="0" smtClean="0"/>
              <a:t> </a:t>
            </a:r>
            <a:r>
              <a:rPr lang="de-DE" sz="1200" baseline="0" dirty="0" err="1" smtClean="0"/>
              <a:t>be</a:t>
            </a:r>
            <a:r>
              <a:rPr lang="de-DE" sz="1200" baseline="0" dirty="0" smtClean="0"/>
              <a:t> </a:t>
            </a:r>
            <a:r>
              <a:rPr lang="de-DE" sz="1200" baseline="0" dirty="0" err="1" smtClean="0"/>
              <a:t>needed</a:t>
            </a:r>
            <a:r>
              <a:rPr lang="de-DE" sz="1200" baseline="0" dirty="0" smtClean="0"/>
              <a:t> </a:t>
            </a:r>
            <a:r>
              <a:rPr lang="de-DE" sz="1200" baseline="0" dirty="0" err="1" smtClean="0"/>
              <a:t>by</a:t>
            </a:r>
            <a:r>
              <a:rPr lang="de-DE" sz="1200" baseline="0" dirty="0" smtClean="0"/>
              <a:t> </a:t>
            </a:r>
            <a:r>
              <a:rPr lang="de-DE" sz="1200" baseline="0" dirty="0" err="1" smtClean="0"/>
              <a:t>experienced</a:t>
            </a:r>
            <a:r>
              <a:rPr lang="de-DE" sz="1200" baseline="0" dirty="0" smtClean="0"/>
              <a:t> </a:t>
            </a:r>
            <a:r>
              <a:rPr lang="de-DE" sz="1200" baseline="0" dirty="0" err="1" smtClean="0"/>
              <a:t>navigators</a:t>
            </a:r>
            <a:r>
              <a:rPr lang="de-DE" sz="1200" baseline="0" dirty="0" smtClean="0"/>
              <a:t>.</a:t>
            </a:r>
          </a:p>
          <a:p>
            <a:pPr marL="0" indent="0">
              <a:buFont typeface="Arial" panose="020B0604020202020204" pitchFamily="34" charset="0"/>
              <a:buNone/>
            </a:pPr>
            <a:endParaRPr lang="de-DE" sz="1200" dirty="0" smtClean="0"/>
          </a:p>
          <a:p>
            <a:endParaRPr lang="de-DE" dirty="0"/>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38</a:t>
            </a:fld>
            <a:endParaRPr lang="de-DE"/>
          </a:p>
        </p:txBody>
      </p:sp>
    </p:spTree>
    <p:extLst>
      <p:ext uri="{BB962C8B-B14F-4D97-AF65-F5344CB8AC3E}">
        <p14:creationId xmlns:p14="http://schemas.microsoft.com/office/powerpoint/2010/main" val="1431123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 Generally, </a:t>
            </a:r>
            <a:r>
              <a:rPr lang="de-DE" baseline="0" dirty="0" err="1" smtClean="0"/>
              <a:t>we</a:t>
            </a:r>
            <a:r>
              <a:rPr lang="de-DE" baseline="0" dirty="0" smtClean="0"/>
              <a:t> </a:t>
            </a:r>
            <a:r>
              <a:rPr lang="de-DE" baseline="0" dirty="0" err="1" smtClean="0"/>
              <a:t>want</a:t>
            </a:r>
            <a:r>
              <a:rPr lang="de-DE" baseline="0" dirty="0" smtClean="0"/>
              <a:t> </a:t>
            </a:r>
            <a:r>
              <a:rPr lang="de-DE" baseline="0" dirty="0" err="1" smtClean="0"/>
              <a:t>our</a:t>
            </a:r>
            <a:r>
              <a:rPr lang="de-DE" baseline="0" dirty="0" smtClean="0"/>
              <a:t> </a:t>
            </a:r>
            <a:r>
              <a:rPr lang="de-DE" baseline="0" dirty="0" err="1" smtClean="0"/>
              <a:t>loop</a:t>
            </a:r>
            <a:r>
              <a:rPr lang="de-DE" baseline="0" dirty="0" smtClean="0"/>
              <a:t> </a:t>
            </a:r>
            <a:r>
              <a:rPr lang="de-DE" baseline="0" dirty="0" err="1" smtClean="0"/>
              <a:t>to</a:t>
            </a:r>
            <a:r>
              <a:rPr lang="de-DE" baseline="0" dirty="0" smtClean="0"/>
              <a:t> </a:t>
            </a:r>
            <a:r>
              <a:rPr lang="de-DE" baseline="0" dirty="0" err="1" smtClean="0"/>
              <a:t>work</a:t>
            </a:r>
            <a:r>
              <a:rPr lang="de-DE" baseline="0" dirty="0" smtClean="0"/>
              <a:t> </a:t>
            </a:r>
            <a:r>
              <a:rPr lang="de-DE" baseline="0" dirty="0" err="1" smtClean="0"/>
              <a:t>smoothly</a:t>
            </a:r>
            <a:r>
              <a:rPr lang="de-DE" baseline="0" dirty="0" smtClean="0"/>
              <a:t>, and </a:t>
            </a:r>
            <a:r>
              <a:rPr lang="de-DE" baseline="0" dirty="0" err="1" smtClean="0"/>
              <a:t>have</a:t>
            </a:r>
            <a:r>
              <a:rPr lang="de-DE" baseline="0" dirty="0" smtClean="0"/>
              <a:t> </a:t>
            </a:r>
            <a:r>
              <a:rPr lang="de-DE" baseline="0" dirty="0" err="1" smtClean="0"/>
              <a:t>the</a:t>
            </a:r>
            <a:r>
              <a:rPr lang="de-DE" baseline="0" dirty="0" smtClean="0"/>
              <a:t> </a:t>
            </a:r>
            <a:r>
              <a:rPr lang="de-DE" baseline="0" dirty="0" err="1" smtClean="0"/>
              <a:t>best</a:t>
            </a:r>
            <a:r>
              <a:rPr lang="de-DE" baseline="0" dirty="0" smtClean="0"/>
              <a:t> </a:t>
            </a:r>
            <a:r>
              <a:rPr lang="de-DE" baseline="0" dirty="0" err="1" smtClean="0"/>
              <a:t>information</a:t>
            </a:r>
            <a:r>
              <a:rPr lang="de-DE" baseline="0" dirty="0" smtClean="0"/>
              <a:t> </a:t>
            </a:r>
            <a:r>
              <a:rPr lang="de-DE" baseline="0" dirty="0" err="1" smtClean="0"/>
              <a:t>we</a:t>
            </a:r>
            <a:r>
              <a:rPr lang="de-DE" baseline="0" dirty="0" smtClean="0"/>
              <a:t> </a:t>
            </a:r>
            <a:r>
              <a:rPr lang="de-DE" baseline="0" dirty="0" err="1" smtClean="0"/>
              <a:t>can</a:t>
            </a:r>
            <a:r>
              <a:rPr lang="de-DE" baseline="0" dirty="0" smtClean="0"/>
              <a:t> </a:t>
            </a:r>
            <a:r>
              <a:rPr lang="de-DE" baseline="0" dirty="0" err="1" smtClean="0"/>
              <a:t>give</a:t>
            </a:r>
            <a:r>
              <a:rPr lang="de-DE" baseline="0" dirty="0" smtClean="0"/>
              <a:t> it.</a:t>
            </a:r>
          </a:p>
          <a:p>
            <a:r>
              <a:rPr lang="de-DE" baseline="0" dirty="0" err="1" smtClean="0"/>
              <a:t>To</a:t>
            </a:r>
            <a:r>
              <a:rPr lang="de-DE" baseline="0" dirty="0" smtClean="0"/>
              <a:t> </a:t>
            </a:r>
            <a:r>
              <a:rPr lang="de-DE" baseline="0" dirty="0" err="1" smtClean="0"/>
              <a:t>try</a:t>
            </a:r>
            <a:r>
              <a:rPr lang="de-DE" baseline="0" dirty="0" smtClean="0"/>
              <a:t> </a:t>
            </a:r>
            <a:r>
              <a:rPr lang="de-DE" baseline="0" dirty="0" err="1" smtClean="0"/>
              <a:t>to</a:t>
            </a:r>
            <a:r>
              <a:rPr lang="de-DE" baseline="0" dirty="0" smtClean="0"/>
              <a:t> </a:t>
            </a:r>
            <a:r>
              <a:rPr lang="de-DE" baseline="0" dirty="0" err="1" smtClean="0"/>
              <a:t>provoke</a:t>
            </a:r>
            <a:r>
              <a:rPr lang="de-DE" baseline="0" dirty="0" smtClean="0"/>
              <a:t> a </a:t>
            </a:r>
            <a:r>
              <a:rPr lang="de-DE" baseline="0" dirty="0" err="1" smtClean="0"/>
              <a:t>certain</a:t>
            </a:r>
            <a:r>
              <a:rPr lang="de-DE" baseline="0" dirty="0" smtClean="0"/>
              <a:t> </a:t>
            </a:r>
            <a:r>
              <a:rPr lang="de-DE" baseline="0" dirty="0" err="1" smtClean="0"/>
              <a:t>behaviour</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system</a:t>
            </a:r>
            <a:r>
              <a:rPr lang="de-DE" baseline="0" dirty="0" smtClean="0"/>
              <a:t> via „</a:t>
            </a:r>
            <a:r>
              <a:rPr lang="de-DE" baseline="0" dirty="0" err="1" smtClean="0"/>
              <a:t>nudging</a:t>
            </a:r>
            <a:r>
              <a:rPr lang="de-DE" baseline="0" dirty="0" smtClean="0"/>
              <a:t>“ </a:t>
            </a:r>
            <a:r>
              <a:rPr lang="de-DE" baseline="0" dirty="0" err="1" smtClean="0"/>
              <a:t>it</a:t>
            </a:r>
            <a:r>
              <a:rPr lang="de-DE" baseline="0" dirty="0" smtClean="0"/>
              <a:t> </a:t>
            </a:r>
            <a:r>
              <a:rPr lang="de-DE" baseline="0" dirty="0" err="1" smtClean="0"/>
              <a:t>with</a:t>
            </a:r>
            <a:r>
              <a:rPr lang="de-DE" baseline="0" dirty="0" smtClean="0"/>
              <a:t> fake </a:t>
            </a:r>
            <a:r>
              <a:rPr lang="de-DE" baseline="0" dirty="0" err="1" smtClean="0"/>
              <a:t>inputs</a:t>
            </a:r>
            <a:r>
              <a:rPr lang="de-DE" baseline="0" dirty="0" smtClean="0"/>
              <a:t> </a:t>
            </a:r>
            <a:r>
              <a:rPr lang="de-DE" baseline="0" dirty="0" err="1" smtClean="0"/>
              <a:t>can</a:t>
            </a:r>
            <a:r>
              <a:rPr lang="de-DE" baseline="0" dirty="0" smtClean="0"/>
              <a:t> </a:t>
            </a:r>
            <a:r>
              <a:rPr lang="de-DE" baseline="0" dirty="0" err="1" smtClean="0"/>
              <a:t>certainly</a:t>
            </a:r>
            <a:r>
              <a:rPr lang="de-DE" baseline="0" dirty="0" smtClean="0"/>
              <a:t> </a:t>
            </a:r>
            <a:r>
              <a:rPr lang="de-DE" baseline="0" dirty="0" err="1" smtClean="0"/>
              <a:t>work</a:t>
            </a:r>
            <a:r>
              <a:rPr lang="de-DE" baseline="0" dirty="0" smtClean="0"/>
              <a:t> </a:t>
            </a:r>
            <a:r>
              <a:rPr lang="de-DE" baseline="0" dirty="0" err="1" smtClean="0"/>
              <a:t>for</a:t>
            </a:r>
            <a:r>
              <a:rPr lang="de-DE" baseline="0" dirty="0" smtClean="0"/>
              <a:t> </a:t>
            </a:r>
            <a:r>
              <a:rPr lang="de-DE" baseline="0" dirty="0" err="1" smtClean="0"/>
              <a:t>some</a:t>
            </a:r>
            <a:r>
              <a:rPr lang="de-DE" baseline="0" dirty="0" smtClean="0"/>
              <a:t> </a:t>
            </a:r>
            <a:r>
              <a:rPr lang="de-DE" baseline="0" dirty="0" err="1" smtClean="0"/>
              <a:t>intended</a:t>
            </a:r>
            <a:r>
              <a:rPr lang="de-DE" baseline="0" dirty="0" smtClean="0"/>
              <a:t> </a:t>
            </a:r>
            <a:r>
              <a:rPr lang="de-DE" baseline="0" dirty="0" err="1" smtClean="0"/>
              <a:t>effect</a:t>
            </a:r>
            <a:r>
              <a:rPr lang="de-DE" baseline="0" dirty="0" smtClean="0"/>
              <a:t>; </a:t>
            </a:r>
            <a:r>
              <a:rPr lang="de-DE" baseline="0" dirty="0" err="1" smtClean="0"/>
              <a:t>however</a:t>
            </a:r>
            <a:r>
              <a:rPr lang="de-DE" baseline="0" dirty="0" smtClean="0"/>
              <a: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likely</a:t>
            </a:r>
            <a:r>
              <a:rPr lang="de-DE" baseline="0" dirty="0" smtClean="0"/>
              <a:t> </a:t>
            </a:r>
            <a:r>
              <a:rPr lang="de-DE" baseline="0" dirty="0" err="1" smtClean="0"/>
              <a:t>to</a:t>
            </a:r>
            <a:r>
              <a:rPr lang="de-DE" baseline="0" dirty="0" smtClean="0"/>
              <a:t> </a:t>
            </a:r>
            <a:r>
              <a:rPr lang="de-DE" baseline="0" dirty="0" err="1" smtClean="0"/>
              <a:t>create</a:t>
            </a:r>
            <a:r>
              <a:rPr lang="de-DE" baseline="0" dirty="0" smtClean="0"/>
              <a:t> an </a:t>
            </a:r>
            <a:r>
              <a:rPr lang="de-DE" baseline="0" dirty="0" err="1" smtClean="0"/>
              <a:t>imbalance</a:t>
            </a:r>
            <a:r>
              <a:rPr lang="de-DE" baseline="0" dirty="0" smtClean="0"/>
              <a:t> and </a:t>
            </a:r>
            <a:r>
              <a:rPr lang="de-DE" baseline="0" dirty="0" err="1" smtClean="0"/>
              <a:t>develop</a:t>
            </a:r>
            <a:r>
              <a:rPr lang="de-DE" baseline="0" dirty="0" smtClean="0"/>
              <a:t>, at least </a:t>
            </a:r>
            <a:r>
              <a:rPr lang="de-DE" baseline="0" dirty="0" err="1" smtClean="0"/>
              <a:t>within</a:t>
            </a:r>
            <a:r>
              <a:rPr lang="de-DE" baseline="0" dirty="0" smtClean="0"/>
              <a:t> </a:t>
            </a:r>
            <a:r>
              <a:rPr lang="de-DE" baseline="0" dirty="0" err="1" smtClean="0"/>
              <a:t>the</a:t>
            </a:r>
            <a:r>
              <a:rPr lang="de-DE" baseline="0" dirty="0" smtClean="0"/>
              <a:t> time </a:t>
            </a:r>
            <a:r>
              <a:rPr lang="de-DE" baseline="0" dirty="0" err="1" smtClean="0"/>
              <a:t>frame</a:t>
            </a:r>
            <a:r>
              <a:rPr lang="de-DE" baseline="0" dirty="0" smtClean="0"/>
              <a:t> </a:t>
            </a:r>
            <a:r>
              <a:rPr lang="de-DE" baseline="0" dirty="0" err="1" smtClean="0"/>
              <a:t>of</a:t>
            </a:r>
            <a:r>
              <a:rPr lang="de-DE" baseline="0" dirty="0" smtClean="0"/>
              <a:t> </a:t>
            </a:r>
            <a:r>
              <a:rPr lang="de-DE" baseline="0" dirty="0" err="1" smtClean="0"/>
              <a:t>carb</a:t>
            </a:r>
            <a:r>
              <a:rPr lang="de-DE" baseline="0" dirty="0" smtClean="0"/>
              <a:t> </a:t>
            </a:r>
            <a:r>
              <a:rPr lang="de-DE" baseline="0" dirty="0" err="1" smtClean="0"/>
              <a:t>absorption</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given</a:t>
            </a:r>
            <a:r>
              <a:rPr lang="de-DE" baseline="0" dirty="0" smtClean="0"/>
              <a:t> </a:t>
            </a:r>
            <a:r>
              <a:rPr lang="de-DE" baseline="0" dirty="0" err="1" smtClean="0"/>
              <a:t>meal</a:t>
            </a:r>
            <a:r>
              <a:rPr lang="de-DE" baseline="0" dirty="0" smtClean="0"/>
              <a:t>, and DIA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insulin</a:t>
            </a:r>
            <a:r>
              <a:rPr lang="de-DE" baseline="0" dirty="0" smtClean="0"/>
              <a:t> on </a:t>
            </a:r>
            <a:r>
              <a:rPr lang="de-DE" baseline="0" dirty="0" err="1" smtClean="0"/>
              <a:t>bord</a:t>
            </a:r>
            <a:r>
              <a:rPr lang="de-DE" baseline="0" dirty="0" smtClean="0"/>
              <a:t>, </a:t>
            </a:r>
            <a:r>
              <a:rPr lang="de-DE" baseline="0" dirty="0" err="1" smtClean="0"/>
              <a:t>errors</a:t>
            </a:r>
            <a:r>
              <a:rPr lang="de-DE" baseline="0" dirty="0" smtClean="0"/>
              <a:t> and suboptimal </a:t>
            </a:r>
            <a:r>
              <a:rPr lang="de-DE" baseline="0" dirty="0" err="1" smtClean="0"/>
              <a:t>further</a:t>
            </a:r>
            <a:r>
              <a:rPr lang="de-DE" baseline="0" dirty="0" smtClean="0"/>
              <a:t> </a:t>
            </a:r>
            <a:r>
              <a:rPr lang="de-DE" baseline="0" dirty="0" err="1" smtClean="0"/>
              <a:t>regulation</a:t>
            </a:r>
            <a:r>
              <a:rPr lang="de-DE" baseline="0" dirty="0" smtClean="0"/>
              <a:t> </a:t>
            </a:r>
            <a:r>
              <a:rPr lang="de-DE" baseline="0" dirty="0" err="1" smtClean="0"/>
              <a:t>capability</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The </a:t>
            </a:r>
            <a:r>
              <a:rPr lang="de-DE" baseline="0" dirty="0" err="1" smtClean="0"/>
              <a:t>most</a:t>
            </a:r>
            <a:r>
              <a:rPr lang="de-DE" baseline="0" dirty="0" smtClean="0"/>
              <a:t> </a:t>
            </a:r>
            <a:r>
              <a:rPr lang="de-DE" baseline="0" dirty="0" err="1" smtClean="0"/>
              <a:t>prevalent</a:t>
            </a:r>
            <a:r>
              <a:rPr lang="de-DE" baseline="0" dirty="0" smtClean="0"/>
              <a:t> </a:t>
            </a:r>
            <a:r>
              <a:rPr lang="de-DE" baseline="0" dirty="0" err="1" smtClean="0"/>
              <a:t>cases</a:t>
            </a:r>
            <a:r>
              <a:rPr lang="de-DE" baseline="0" dirty="0" smtClean="0"/>
              <a:t> </a:t>
            </a:r>
            <a:r>
              <a:rPr lang="de-DE" baseline="0" dirty="0" err="1" smtClean="0"/>
              <a:t>probably</a:t>
            </a:r>
            <a:r>
              <a:rPr lang="de-DE" baseline="0" dirty="0" smtClean="0"/>
              <a:t> </a:t>
            </a:r>
            <a:r>
              <a:rPr lang="de-DE" baseline="0" dirty="0" err="1" smtClean="0"/>
              <a:t>are</a:t>
            </a:r>
            <a:r>
              <a:rPr lang="de-DE" baseline="0" dirty="0" smtClean="0"/>
              <a:t>:</a:t>
            </a:r>
          </a:p>
          <a:p>
            <a:pPr marL="171450" indent="-171450">
              <a:buFont typeface="Arial" panose="020B0604020202020204" pitchFamily="34" charset="0"/>
              <a:buChar char="•"/>
            </a:pPr>
            <a:r>
              <a:rPr lang="de-DE" baseline="0" dirty="0" err="1" smtClean="0"/>
              <a:t>the</a:t>
            </a:r>
            <a:r>
              <a:rPr lang="de-DE" baseline="0" dirty="0" smtClean="0"/>
              <a:t> </a:t>
            </a:r>
            <a:r>
              <a:rPr lang="de-DE" baseline="0" dirty="0" err="1" smtClean="0"/>
              <a:t>user</a:t>
            </a:r>
            <a:r>
              <a:rPr lang="de-DE" baseline="0" dirty="0" smtClean="0"/>
              <a:t> rage </a:t>
            </a:r>
            <a:r>
              <a:rPr lang="de-DE" baseline="0" dirty="0" err="1" smtClean="0"/>
              <a:t>bolus</a:t>
            </a:r>
            <a:r>
              <a:rPr lang="de-DE" baseline="0" dirty="0" smtClean="0"/>
              <a:t> </a:t>
            </a:r>
            <a:r>
              <a:rPr lang="de-DE" baseline="0" dirty="0" err="1" smtClean="0"/>
              <a:t>from</a:t>
            </a:r>
            <a:r>
              <a:rPr lang="de-DE" baseline="0" dirty="0" smtClean="0"/>
              <a:t> a </a:t>
            </a:r>
            <a:r>
              <a:rPr lang="de-DE" baseline="0" dirty="0" err="1" smtClean="0"/>
              <a:t>pen</a:t>
            </a:r>
            <a:r>
              <a:rPr lang="de-DE" baseline="0" dirty="0" smtClean="0"/>
              <a:t>, </a:t>
            </a:r>
            <a:r>
              <a:rPr lang="de-DE" baseline="0" dirty="0" err="1" smtClean="0"/>
              <a:t>without</a:t>
            </a:r>
            <a:r>
              <a:rPr lang="de-DE" baseline="0" dirty="0" smtClean="0"/>
              <a:t> </a:t>
            </a:r>
            <a:r>
              <a:rPr lang="de-DE" baseline="0" dirty="0" err="1" smtClean="0"/>
              <a:t>announcing</a:t>
            </a:r>
            <a:r>
              <a:rPr lang="de-DE" baseline="0" dirty="0" smtClean="0"/>
              <a:t> </a:t>
            </a:r>
            <a:r>
              <a:rPr lang="de-DE" baseline="0" dirty="0" err="1" smtClean="0"/>
              <a:t>it</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loop</a:t>
            </a:r>
            <a:endParaRPr lang="de-DE" baseline="0" dirty="0" smtClean="0"/>
          </a:p>
          <a:p>
            <a:pPr marL="171450" indent="-171450">
              <a:buFont typeface="Arial" panose="020B0604020202020204" pitchFamily="34" charset="0"/>
              <a:buChar char="•"/>
            </a:pPr>
            <a:r>
              <a:rPr lang="de-DE" baseline="0" dirty="0" err="1" smtClean="0"/>
              <a:t>the</a:t>
            </a:r>
            <a:r>
              <a:rPr lang="de-DE" baseline="0" dirty="0" smtClean="0"/>
              <a:t> </a:t>
            </a:r>
            <a:r>
              <a:rPr lang="de-DE" baseline="0" dirty="0" err="1" smtClean="0"/>
              <a:t>un-announced</a:t>
            </a:r>
            <a:r>
              <a:rPr lang="de-DE" baseline="0" dirty="0" smtClean="0"/>
              <a:t> anti-</a:t>
            </a:r>
            <a:r>
              <a:rPr lang="de-DE" baseline="0" dirty="0" err="1" smtClean="0"/>
              <a:t>hypo</a:t>
            </a:r>
            <a:r>
              <a:rPr lang="de-DE" baseline="0" dirty="0" smtClean="0"/>
              <a:t> </a:t>
            </a:r>
            <a:r>
              <a:rPr lang="de-DE" baseline="0" dirty="0" err="1" smtClean="0"/>
              <a:t>snack</a:t>
            </a:r>
            <a:r>
              <a:rPr lang="de-DE" baseline="0" dirty="0" smtClean="0"/>
              <a:t>. </a:t>
            </a:r>
          </a:p>
          <a:p>
            <a:pPr marL="0" indent="0">
              <a:buFont typeface="Arial" panose="020B0604020202020204" pitchFamily="34" charset="0"/>
              <a:buNone/>
            </a:pPr>
            <a:r>
              <a:rPr lang="de-DE" baseline="0" dirty="0" smtClean="0"/>
              <a:t>--------------------------------------------------------------------</a:t>
            </a:r>
          </a:p>
          <a:p>
            <a:pPr marL="0" indent="0">
              <a:buFont typeface="Arial" panose="020B0604020202020204" pitchFamily="34" charset="0"/>
              <a:buNone/>
            </a:pPr>
            <a:r>
              <a:rPr lang="de-DE" baseline="0" dirty="0" err="1" smtClean="0"/>
              <a:t>To</a:t>
            </a:r>
            <a:r>
              <a:rPr lang="de-DE" baseline="0" dirty="0" smtClean="0"/>
              <a:t> </a:t>
            </a:r>
            <a:r>
              <a:rPr lang="de-DE" baseline="0" dirty="0" err="1" smtClean="0"/>
              <a:t>be</a:t>
            </a:r>
            <a:r>
              <a:rPr lang="de-DE" baseline="0" dirty="0" smtClean="0"/>
              <a:t> </a:t>
            </a:r>
            <a:r>
              <a:rPr lang="de-DE" baseline="0" dirty="0" err="1" smtClean="0"/>
              <a:t>discussed</a:t>
            </a:r>
            <a:r>
              <a:rPr lang="de-DE" baseline="0" dirty="0" smtClean="0"/>
              <a:t> </a:t>
            </a:r>
            <a:r>
              <a:rPr lang="de-DE" b="0" baseline="0" dirty="0" smtClean="0"/>
              <a:t>/  eventual milder </a:t>
            </a:r>
            <a:r>
              <a:rPr lang="de-DE" b="0" baseline="0" dirty="0" err="1" smtClean="0"/>
              <a:t>evaluation</a:t>
            </a:r>
            <a:r>
              <a:rPr lang="de-DE" b="0" baseline="0" dirty="0" smtClean="0"/>
              <a:t>  </a:t>
            </a:r>
            <a:r>
              <a:rPr lang="de-DE" b="0" baseline="0" dirty="0" err="1" smtClean="0"/>
              <a:t>by</a:t>
            </a:r>
            <a:r>
              <a:rPr lang="de-DE" b="0" baseline="0" dirty="0" smtClean="0"/>
              <a:t> iOS </a:t>
            </a:r>
            <a:r>
              <a:rPr lang="de-DE" b="0" baseline="0" dirty="0" err="1" smtClean="0"/>
              <a:t>loopers</a:t>
            </a:r>
            <a:r>
              <a:rPr lang="de-DE" b="0" baseline="0" dirty="0" smtClean="0"/>
              <a:t> ?  </a:t>
            </a:r>
            <a:endParaRPr lang="de-DE" b="0" dirty="0"/>
          </a:p>
        </p:txBody>
      </p:sp>
      <p:sp>
        <p:nvSpPr>
          <p:cNvPr id="4" name="Foliennummernplatzhalter 3"/>
          <p:cNvSpPr>
            <a:spLocks noGrp="1"/>
          </p:cNvSpPr>
          <p:nvPr>
            <p:ph type="sldNum" sz="quarter" idx="10"/>
          </p:nvPr>
        </p:nvSpPr>
        <p:spPr/>
        <p:txBody>
          <a:bodyPr/>
          <a:lstStyle/>
          <a:p>
            <a:fld id="{170FF799-14E3-487A-9755-B4D298262597}" type="slidenum">
              <a:rPr lang="de-DE" smtClean="0"/>
              <a:t>39</a:t>
            </a:fld>
            <a:endParaRPr lang="de-DE"/>
          </a:p>
        </p:txBody>
      </p:sp>
    </p:spTree>
    <p:extLst>
      <p:ext uri="{BB962C8B-B14F-4D97-AF65-F5344CB8AC3E}">
        <p14:creationId xmlns:p14="http://schemas.microsoft.com/office/powerpoint/2010/main" val="13332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4</a:t>
            </a:fld>
            <a:endParaRPr lang="de-DE"/>
          </a:p>
        </p:txBody>
      </p:sp>
    </p:spTree>
    <p:extLst>
      <p:ext uri="{BB962C8B-B14F-4D97-AF65-F5344CB8AC3E}">
        <p14:creationId xmlns:p14="http://schemas.microsoft.com/office/powerpoint/2010/main" val="2959299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DE" sz="1200" dirty="0" smtClean="0"/>
              <a:t>Generally </a:t>
            </a:r>
            <a:r>
              <a:rPr lang="de-DE" sz="1200" dirty="0" err="1" smtClean="0"/>
              <a:t>for</a:t>
            </a:r>
            <a:r>
              <a:rPr lang="de-DE" sz="1200" dirty="0" smtClean="0"/>
              <a:t> </a:t>
            </a:r>
            <a:r>
              <a:rPr lang="de-DE" sz="1200" dirty="0" err="1" smtClean="0"/>
              <a:t>activity</a:t>
            </a:r>
            <a:r>
              <a:rPr lang="de-DE" sz="1200" dirty="0" smtClean="0"/>
              <a:t>/</a:t>
            </a:r>
            <a:r>
              <a:rPr lang="de-DE" sz="1200" dirty="0" err="1" smtClean="0"/>
              <a:t>sports</a:t>
            </a:r>
            <a:r>
              <a:rPr lang="de-DE" sz="1200" dirty="0" smtClean="0"/>
              <a:t> </a:t>
            </a:r>
            <a:r>
              <a:rPr lang="de-DE" sz="1200" dirty="0" err="1" smtClean="0"/>
              <a:t>you</a:t>
            </a:r>
            <a:r>
              <a:rPr lang="de-DE" sz="1200" dirty="0" smtClean="0"/>
              <a:t> will </a:t>
            </a:r>
            <a:r>
              <a:rPr lang="de-DE" sz="1200" dirty="0" err="1" smtClean="0"/>
              <a:t>benefit</a:t>
            </a:r>
            <a:r>
              <a:rPr lang="de-DE" sz="1200" dirty="0" smtClean="0"/>
              <a:t> </a:t>
            </a:r>
            <a:r>
              <a:rPr lang="de-DE" sz="1200" dirty="0" err="1" smtClean="0"/>
              <a:t>from</a:t>
            </a:r>
            <a:r>
              <a:rPr lang="de-DE" sz="1200" dirty="0" smtClean="0"/>
              <a:t> </a:t>
            </a:r>
            <a:r>
              <a:rPr lang="de-DE" sz="1200" dirty="0" err="1" smtClean="0"/>
              <a:t>getting</a:t>
            </a:r>
            <a:r>
              <a:rPr lang="de-DE" sz="1200" dirty="0" smtClean="0"/>
              <a:t> </a:t>
            </a:r>
            <a:r>
              <a:rPr lang="de-DE" sz="1200" dirty="0" err="1" smtClean="0"/>
              <a:t>less</a:t>
            </a:r>
            <a:r>
              <a:rPr lang="de-DE" sz="1200" dirty="0" smtClean="0"/>
              <a:t> </a:t>
            </a:r>
            <a:r>
              <a:rPr lang="de-DE" sz="1200" dirty="0" err="1" smtClean="0"/>
              <a:t>insulin</a:t>
            </a:r>
            <a:r>
              <a:rPr lang="de-DE" sz="1200" dirty="0" smtClean="0"/>
              <a:t>, and </a:t>
            </a:r>
            <a:r>
              <a:rPr lang="de-DE" sz="1200" dirty="0" err="1" smtClean="0"/>
              <a:t>from</a:t>
            </a:r>
            <a:r>
              <a:rPr lang="de-DE" sz="1200" dirty="0" smtClean="0"/>
              <a:t> </a:t>
            </a:r>
            <a:r>
              <a:rPr lang="de-DE" sz="1200" dirty="0" err="1" smtClean="0"/>
              <a:t>having</a:t>
            </a:r>
            <a:r>
              <a:rPr lang="de-DE" sz="1200" dirty="0" smtClean="0"/>
              <a:t> an </a:t>
            </a:r>
            <a:r>
              <a:rPr lang="de-DE" sz="1200" dirty="0" err="1" smtClean="0"/>
              <a:t>elevated</a:t>
            </a:r>
            <a:r>
              <a:rPr lang="de-DE" sz="1200" dirty="0" smtClean="0"/>
              <a:t> </a:t>
            </a:r>
            <a:r>
              <a:rPr lang="de-DE" sz="1200" dirty="0" err="1" smtClean="0"/>
              <a:t>glucose</a:t>
            </a:r>
            <a:r>
              <a:rPr lang="de-DE" sz="1200" dirty="0" smtClean="0"/>
              <a:t> </a:t>
            </a:r>
            <a:r>
              <a:rPr lang="de-DE" sz="1200" dirty="0" err="1" smtClean="0"/>
              <a:t>level</a:t>
            </a:r>
            <a:r>
              <a:rPr lang="de-DE" sz="1200" dirty="0" smtClean="0"/>
              <a:t> - </a:t>
            </a:r>
            <a:r>
              <a:rPr lang="de-DE" sz="1200" dirty="0" err="1" smtClean="0"/>
              <a:t>with</a:t>
            </a:r>
            <a:r>
              <a:rPr lang="de-DE" sz="1200" dirty="0" smtClean="0"/>
              <a:t> „</a:t>
            </a:r>
            <a:r>
              <a:rPr lang="de-DE" sz="1200" dirty="0" err="1" smtClean="0"/>
              <a:t>room</a:t>
            </a:r>
            <a:r>
              <a:rPr lang="de-DE" sz="1200" dirty="0" smtClean="0"/>
              <a:t>“ </a:t>
            </a:r>
            <a:r>
              <a:rPr lang="de-DE" sz="1200" dirty="0" err="1" smtClean="0"/>
              <a:t>for</a:t>
            </a:r>
            <a:r>
              <a:rPr lang="de-DE" sz="1200" dirty="0" smtClean="0"/>
              <a:t> </a:t>
            </a:r>
            <a:r>
              <a:rPr lang="de-DE" sz="1200" dirty="0" err="1" smtClean="0"/>
              <a:t>it</a:t>
            </a:r>
            <a:r>
              <a:rPr lang="de-DE" sz="1200" dirty="0" smtClean="0"/>
              <a:t> </a:t>
            </a:r>
            <a:r>
              <a:rPr lang="de-DE" sz="1200" dirty="0" err="1" smtClean="0"/>
              <a:t>to</a:t>
            </a:r>
            <a:r>
              <a:rPr lang="de-DE" sz="1200" dirty="0" smtClean="0"/>
              <a:t> </a:t>
            </a:r>
            <a:r>
              <a:rPr lang="de-DE" sz="1200" dirty="0" err="1" smtClean="0"/>
              <a:t>go</a:t>
            </a:r>
            <a:r>
              <a:rPr lang="de-DE" sz="1200" dirty="0" smtClean="0"/>
              <a:t> down **) </a:t>
            </a:r>
          </a:p>
          <a:p>
            <a:pPr marL="0" indent="0">
              <a:buNone/>
            </a:pPr>
            <a:r>
              <a:rPr lang="de-DE" sz="1200" dirty="0" smtClean="0"/>
              <a:t>The </a:t>
            </a:r>
            <a:r>
              <a:rPr lang="de-DE" sz="1200" dirty="0" err="1" smtClean="0"/>
              <a:t>blue</a:t>
            </a:r>
            <a:r>
              <a:rPr lang="de-DE" sz="1200" dirty="0" smtClean="0"/>
              <a:t> box </a:t>
            </a:r>
            <a:r>
              <a:rPr lang="de-DE" sz="1200" dirty="0" err="1" smtClean="0"/>
              <a:t>gives</a:t>
            </a:r>
            <a:r>
              <a:rPr lang="de-DE" sz="1200" dirty="0" smtClean="0"/>
              <a:t> an </a:t>
            </a:r>
            <a:r>
              <a:rPr lang="de-DE" sz="1200" dirty="0" err="1" smtClean="0"/>
              <a:t>example</a:t>
            </a:r>
            <a:r>
              <a:rPr lang="de-DE" sz="1200" dirty="0" smtClean="0"/>
              <a:t> </a:t>
            </a:r>
            <a:r>
              <a:rPr lang="de-DE" sz="1200" i="1" dirty="0" smtClean="0"/>
              <a:t>(</a:t>
            </a:r>
            <a:r>
              <a:rPr lang="de-DE" sz="1200" i="1" dirty="0" err="1" smtClean="0"/>
              <a:t>read</a:t>
            </a:r>
            <a:r>
              <a:rPr lang="de-DE" sz="1200" i="1" dirty="0" smtClean="0"/>
              <a:t> </a:t>
            </a:r>
            <a:r>
              <a:rPr lang="de-DE" sz="1200" i="1" dirty="0" err="1" smtClean="0"/>
              <a:t>it</a:t>
            </a:r>
            <a:r>
              <a:rPr lang="de-DE" sz="1200" i="1" dirty="0" smtClean="0"/>
              <a:t>).</a:t>
            </a:r>
          </a:p>
          <a:p>
            <a:pPr marL="0" indent="0">
              <a:buNone/>
            </a:pPr>
            <a:r>
              <a:rPr lang="de-DE" sz="1200" dirty="0" smtClean="0"/>
              <a:t>So, </a:t>
            </a:r>
            <a:r>
              <a:rPr lang="de-DE" sz="1200" b="1" dirty="0" err="1" smtClean="0">
                <a:solidFill>
                  <a:srgbClr val="FF0000"/>
                </a:solidFill>
              </a:rPr>
              <a:t>for</a:t>
            </a:r>
            <a:r>
              <a:rPr lang="de-DE" sz="1200" b="1" dirty="0" smtClean="0">
                <a:solidFill>
                  <a:srgbClr val="FF0000"/>
                </a:solidFill>
              </a:rPr>
              <a:t> </a:t>
            </a:r>
            <a:r>
              <a:rPr lang="de-DE" sz="1200" b="1" dirty="0" err="1" smtClean="0">
                <a:solidFill>
                  <a:srgbClr val="FF0000"/>
                </a:solidFill>
              </a:rPr>
              <a:t>activity</a:t>
            </a:r>
            <a:r>
              <a:rPr lang="de-DE" sz="1200" dirty="0" smtClean="0"/>
              <a:t>, </a:t>
            </a:r>
            <a:r>
              <a:rPr lang="de-DE" sz="1200" dirty="0" err="1" smtClean="0"/>
              <a:t>we</a:t>
            </a:r>
            <a:r>
              <a:rPr lang="de-DE" sz="1200" dirty="0" smtClean="0"/>
              <a:t> </a:t>
            </a:r>
            <a:r>
              <a:rPr lang="de-DE" sz="1200" dirty="0" err="1" smtClean="0"/>
              <a:t>set</a:t>
            </a:r>
            <a:r>
              <a:rPr lang="de-DE" sz="1200" dirty="0" smtClean="0"/>
              <a:t> a HIGHER </a:t>
            </a:r>
            <a:r>
              <a:rPr lang="de-DE" sz="1200" dirty="0" err="1" smtClean="0"/>
              <a:t>target</a:t>
            </a:r>
            <a:r>
              <a:rPr lang="de-DE" sz="1200" dirty="0" smtClean="0"/>
              <a:t>, and </a:t>
            </a:r>
            <a:r>
              <a:rPr lang="de-DE" sz="1200" dirty="0" err="1" smtClean="0"/>
              <a:t>we</a:t>
            </a:r>
            <a:r>
              <a:rPr lang="de-DE" sz="1200" dirty="0" smtClean="0"/>
              <a:t> </a:t>
            </a:r>
            <a:r>
              <a:rPr lang="de-DE" sz="1200" dirty="0" err="1" smtClean="0"/>
              <a:t>are</a:t>
            </a:r>
            <a:r>
              <a:rPr lang="de-DE" sz="1200" dirty="0" smtClean="0"/>
              <a:t> </a:t>
            </a:r>
            <a:r>
              <a:rPr lang="de-DE" sz="1200" dirty="0" err="1" smtClean="0"/>
              <a:t>overriding</a:t>
            </a:r>
            <a:r>
              <a:rPr lang="de-DE" sz="1200" dirty="0" smtClean="0"/>
              <a:t> </a:t>
            </a:r>
            <a:r>
              <a:rPr lang="de-DE" sz="1200" dirty="0" err="1" smtClean="0"/>
              <a:t>standard</a:t>
            </a:r>
            <a:r>
              <a:rPr lang="de-DE" sz="1200" dirty="0" smtClean="0"/>
              <a:t> </a:t>
            </a:r>
            <a:r>
              <a:rPr lang="de-DE" sz="1200" dirty="0" err="1" smtClean="0"/>
              <a:t>settings</a:t>
            </a:r>
            <a:r>
              <a:rPr lang="de-DE" sz="1200" dirty="0" smtClean="0"/>
              <a:t> </a:t>
            </a:r>
            <a:r>
              <a:rPr lang="de-DE" sz="1200" dirty="0" err="1" smtClean="0"/>
              <a:t>with</a:t>
            </a:r>
            <a:r>
              <a:rPr lang="de-DE" sz="1200" dirty="0" smtClean="0"/>
              <a:t> LOWERED </a:t>
            </a:r>
            <a:r>
              <a:rPr lang="de-DE" sz="1200" dirty="0" err="1" smtClean="0"/>
              <a:t>profiles</a:t>
            </a:r>
            <a:r>
              <a:rPr lang="de-DE" sz="1200" dirty="0" smtClean="0"/>
              <a:t>% ( </a:t>
            </a:r>
            <a:r>
              <a:rPr lang="de-DE" sz="1200" dirty="0" err="1" smtClean="0"/>
              <a:t>lowering</a:t>
            </a:r>
            <a:r>
              <a:rPr lang="de-DE" sz="1200" dirty="0" smtClean="0"/>
              <a:t> </a:t>
            </a:r>
            <a:r>
              <a:rPr lang="de-DE" sz="1200" dirty="0" err="1" smtClean="0"/>
              <a:t>or</a:t>
            </a:r>
            <a:r>
              <a:rPr lang="de-DE" sz="1200" dirty="0" smtClean="0"/>
              <a:t> </a:t>
            </a:r>
            <a:r>
              <a:rPr lang="de-DE" sz="1200" dirty="0" err="1" smtClean="0"/>
              <a:t>completely</a:t>
            </a:r>
            <a:r>
              <a:rPr lang="de-DE" sz="1200" dirty="0" smtClean="0"/>
              <a:t> </a:t>
            </a:r>
            <a:r>
              <a:rPr lang="de-DE" sz="1200" dirty="0" err="1" smtClean="0"/>
              <a:t>shutting</a:t>
            </a:r>
            <a:r>
              <a:rPr lang="de-DE" sz="1200" dirty="0" smtClean="0"/>
              <a:t> off basal; </a:t>
            </a:r>
            <a:r>
              <a:rPr lang="de-DE" sz="1200" dirty="0" err="1" smtClean="0"/>
              <a:t>elevating</a:t>
            </a:r>
            <a:r>
              <a:rPr lang="de-DE" sz="1200" dirty="0" smtClean="0"/>
              <a:t> IC and ISF ) so a </a:t>
            </a:r>
            <a:r>
              <a:rPr lang="de-DE" sz="1200" dirty="0" err="1" smtClean="0"/>
              <a:t>desired</a:t>
            </a:r>
            <a:r>
              <a:rPr lang="de-DE" sz="1200" dirty="0" smtClean="0"/>
              <a:t> %</a:t>
            </a:r>
            <a:r>
              <a:rPr lang="de-DE" sz="1200" dirty="0" err="1" smtClean="0"/>
              <a:t>age</a:t>
            </a:r>
            <a:r>
              <a:rPr lang="de-DE" sz="1200" dirty="0" smtClean="0"/>
              <a:t> </a:t>
            </a:r>
            <a:r>
              <a:rPr lang="de-DE" sz="1200" dirty="0" err="1" smtClean="0"/>
              <a:t>of</a:t>
            </a:r>
            <a:r>
              <a:rPr lang="de-DE" sz="1200" dirty="0" smtClean="0"/>
              <a:t> </a:t>
            </a:r>
            <a:r>
              <a:rPr lang="de-DE" sz="1200" dirty="0" err="1" smtClean="0"/>
              <a:t>reduced</a:t>
            </a:r>
            <a:r>
              <a:rPr lang="de-DE" sz="1200" dirty="0" smtClean="0"/>
              <a:t> </a:t>
            </a:r>
            <a:r>
              <a:rPr lang="de-DE" sz="1200" dirty="0" err="1" smtClean="0"/>
              <a:t>insulin</a:t>
            </a:r>
            <a:r>
              <a:rPr lang="de-DE" sz="1200" dirty="0" smtClean="0"/>
              <a:t> </a:t>
            </a:r>
            <a:r>
              <a:rPr lang="de-DE" sz="1200" dirty="0" err="1" smtClean="0"/>
              <a:t>supply</a:t>
            </a:r>
            <a:r>
              <a:rPr lang="de-DE" sz="1200" dirty="0" smtClean="0"/>
              <a:t> </a:t>
            </a:r>
            <a:r>
              <a:rPr lang="de-DE" sz="1200" dirty="0" err="1" smtClean="0"/>
              <a:t>results</a:t>
            </a:r>
            <a:r>
              <a:rPr lang="de-DE" sz="1200" dirty="0" smtClean="0"/>
              <a:t>..</a:t>
            </a:r>
          </a:p>
          <a:p>
            <a:pPr marL="0" indent="0">
              <a:buNone/>
            </a:pPr>
            <a:r>
              <a:rPr lang="de-DE" sz="1200" dirty="0" smtClean="0"/>
              <a:t>This </a:t>
            </a:r>
            <a:r>
              <a:rPr lang="de-DE" sz="1200" dirty="0" err="1" smtClean="0"/>
              <a:t>is</a:t>
            </a:r>
            <a:r>
              <a:rPr lang="de-DE" sz="1200" dirty="0" smtClean="0"/>
              <a:t> </a:t>
            </a:r>
            <a:r>
              <a:rPr lang="de-DE" sz="1200" b="1" dirty="0" err="1" smtClean="0">
                <a:solidFill>
                  <a:srgbClr val="FF0000"/>
                </a:solidFill>
              </a:rPr>
              <a:t>the</a:t>
            </a:r>
            <a:r>
              <a:rPr lang="de-DE" sz="1200" b="1" dirty="0" smtClean="0">
                <a:solidFill>
                  <a:srgbClr val="FF0000"/>
                </a:solidFill>
              </a:rPr>
              <a:t> OPPOSITE </a:t>
            </a:r>
            <a:r>
              <a:rPr lang="de-DE" sz="1200" b="1" dirty="0" err="1" smtClean="0">
                <a:solidFill>
                  <a:srgbClr val="FF0000"/>
                </a:solidFill>
              </a:rPr>
              <a:t>of</a:t>
            </a:r>
            <a:r>
              <a:rPr lang="de-DE" sz="1200" b="1" dirty="0" smtClean="0">
                <a:solidFill>
                  <a:srgbClr val="FF0000"/>
                </a:solidFill>
              </a:rPr>
              <a:t> </a:t>
            </a:r>
            <a:r>
              <a:rPr lang="de-DE" sz="1200" b="1" dirty="0" err="1" smtClean="0">
                <a:solidFill>
                  <a:srgbClr val="FF0000"/>
                </a:solidFill>
              </a:rPr>
              <a:t>what</a:t>
            </a:r>
            <a:r>
              <a:rPr lang="de-DE" sz="1200" b="1" dirty="0" smtClean="0">
                <a:solidFill>
                  <a:srgbClr val="FF0000"/>
                </a:solidFill>
              </a:rPr>
              <a:t> </a:t>
            </a:r>
            <a:r>
              <a:rPr lang="de-DE" sz="1200" b="1" dirty="0" err="1" smtClean="0">
                <a:solidFill>
                  <a:srgbClr val="FF0000"/>
                </a:solidFill>
              </a:rPr>
              <a:t>we</a:t>
            </a:r>
            <a:r>
              <a:rPr lang="de-DE" sz="1200" b="1" dirty="0" smtClean="0">
                <a:solidFill>
                  <a:srgbClr val="FF0000"/>
                </a:solidFill>
              </a:rPr>
              <a:t> </a:t>
            </a:r>
            <a:r>
              <a:rPr lang="de-DE" sz="1200" b="1" dirty="0" err="1" smtClean="0">
                <a:solidFill>
                  <a:srgbClr val="FF0000"/>
                </a:solidFill>
              </a:rPr>
              <a:t>need</a:t>
            </a:r>
            <a:r>
              <a:rPr lang="de-DE" sz="1200" b="1" dirty="0" smtClean="0">
                <a:solidFill>
                  <a:srgbClr val="FF0000"/>
                </a:solidFill>
              </a:rPr>
              <a:t> at/</a:t>
            </a:r>
            <a:r>
              <a:rPr lang="de-DE" sz="1200" b="1" dirty="0" err="1" smtClean="0">
                <a:solidFill>
                  <a:srgbClr val="FF0000"/>
                </a:solidFill>
              </a:rPr>
              <a:t>for</a:t>
            </a:r>
            <a:r>
              <a:rPr lang="de-DE" sz="1200" b="1" dirty="0" smtClean="0">
                <a:solidFill>
                  <a:srgbClr val="FF0000"/>
                </a:solidFill>
              </a:rPr>
              <a:t> </a:t>
            </a:r>
            <a:r>
              <a:rPr lang="de-DE" sz="1200" b="1" dirty="0" err="1" smtClean="0">
                <a:solidFill>
                  <a:srgbClr val="FF0000"/>
                </a:solidFill>
              </a:rPr>
              <a:t>meals</a:t>
            </a:r>
            <a:r>
              <a:rPr lang="de-DE" sz="1200" b="1" dirty="0" smtClean="0">
                <a:solidFill>
                  <a:srgbClr val="FF0000"/>
                </a:solidFill>
              </a:rPr>
              <a:t> </a:t>
            </a:r>
            <a:r>
              <a:rPr lang="de-DE" sz="1200" dirty="0" smtClean="0"/>
              <a:t>=&gt; </a:t>
            </a:r>
            <a:r>
              <a:rPr lang="de-DE" sz="1200" dirty="0" err="1" smtClean="0"/>
              <a:t>It</a:t>
            </a:r>
            <a:r>
              <a:rPr lang="de-DE" sz="1200" dirty="0" smtClean="0"/>
              <a:t> </a:t>
            </a:r>
            <a:r>
              <a:rPr lang="de-DE" sz="1200" dirty="0" err="1" smtClean="0"/>
              <a:t>is</a:t>
            </a:r>
            <a:r>
              <a:rPr lang="de-DE" sz="1200" dirty="0" smtClean="0"/>
              <a:t> a </a:t>
            </a:r>
            <a:r>
              <a:rPr lang="de-DE" sz="1200" dirty="0" err="1" smtClean="0"/>
              <a:t>special</a:t>
            </a:r>
            <a:r>
              <a:rPr lang="de-DE" sz="1200" dirty="0" smtClean="0"/>
              <a:t> </a:t>
            </a:r>
            <a:r>
              <a:rPr lang="de-DE" sz="1200" dirty="0" err="1" smtClean="0"/>
              <a:t>challenge</a:t>
            </a:r>
            <a:r>
              <a:rPr lang="de-DE" sz="1200" dirty="0" smtClean="0"/>
              <a:t> </a:t>
            </a:r>
            <a:r>
              <a:rPr lang="de-DE" sz="1200" dirty="0" err="1" smtClean="0"/>
              <a:t>if</a:t>
            </a:r>
            <a:r>
              <a:rPr lang="de-DE" sz="1200" dirty="0" smtClean="0"/>
              <a:t> </a:t>
            </a:r>
            <a:r>
              <a:rPr lang="de-DE" sz="1200" dirty="0" err="1" smtClean="0"/>
              <a:t>activity</a:t>
            </a:r>
            <a:r>
              <a:rPr lang="de-DE" sz="1200" dirty="0" smtClean="0"/>
              <a:t> </a:t>
            </a:r>
            <a:r>
              <a:rPr lang="de-DE" sz="1200" dirty="0" err="1" smtClean="0"/>
              <a:t>follows</a:t>
            </a:r>
            <a:r>
              <a:rPr lang="de-DE" sz="1200" dirty="0" smtClean="0"/>
              <a:t> a </a:t>
            </a:r>
            <a:r>
              <a:rPr lang="de-DE" sz="1200" dirty="0" err="1" smtClean="0"/>
              <a:t>meal</a:t>
            </a:r>
            <a:r>
              <a:rPr lang="de-DE" sz="1200" dirty="0" smtClean="0"/>
              <a:t>. </a:t>
            </a:r>
          </a:p>
          <a:p>
            <a:pPr marL="0" lvl="0" indent="0">
              <a:buNone/>
            </a:pPr>
            <a:r>
              <a:rPr lang="de-DE" sz="1200" b="1" dirty="0" smtClean="0">
                <a:solidFill>
                  <a:srgbClr val="FF0000"/>
                </a:solidFill>
              </a:rPr>
              <a:t>1. </a:t>
            </a:r>
            <a:r>
              <a:rPr lang="de-DE" sz="1200" b="1" dirty="0" err="1" smtClean="0">
                <a:solidFill>
                  <a:srgbClr val="FF0000"/>
                </a:solidFill>
              </a:rPr>
              <a:t>Activity</a:t>
            </a:r>
            <a:r>
              <a:rPr lang="de-DE" sz="1200" b="1" dirty="0" smtClean="0">
                <a:solidFill>
                  <a:srgbClr val="FF0000"/>
                </a:solidFill>
              </a:rPr>
              <a:t> in </a:t>
            </a:r>
            <a:r>
              <a:rPr lang="de-DE" sz="1200" b="1" dirty="0" err="1" smtClean="0">
                <a:solidFill>
                  <a:srgbClr val="FF0000"/>
                </a:solidFill>
              </a:rPr>
              <a:t>early</a:t>
            </a:r>
            <a:r>
              <a:rPr lang="de-DE" sz="1200" b="1" dirty="0" smtClean="0">
                <a:solidFill>
                  <a:srgbClr val="FF0000"/>
                </a:solidFill>
              </a:rPr>
              <a:t> </a:t>
            </a:r>
            <a:r>
              <a:rPr lang="de-DE" sz="1200" b="1" dirty="0" err="1" smtClean="0">
                <a:solidFill>
                  <a:srgbClr val="FF0000"/>
                </a:solidFill>
              </a:rPr>
              <a:t>meal</a:t>
            </a:r>
            <a:r>
              <a:rPr lang="de-DE" sz="1200" b="1" dirty="0" smtClean="0">
                <a:solidFill>
                  <a:srgbClr val="FF0000"/>
                </a:solidFill>
              </a:rPr>
              <a:t> </a:t>
            </a:r>
            <a:r>
              <a:rPr lang="de-DE" sz="1200" b="1" dirty="0" err="1" smtClean="0">
                <a:solidFill>
                  <a:srgbClr val="FF0000"/>
                </a:solidFill>
              </a:rPr>
              <a:t>phase</a:t>
            </a:r>
            <a:endParaRPr lang="de-DE" sz="1200" b="1" dirty="0" smtClean="0">
              <a:solidFill>
                <a:srgbClr val="FF0000"/>
              </a:solidFill>
            </a:endParaRPr>
          </a:p>
          <a:p>
            <a:pPr marL="0" indent="0">
              <a:buNone/>
            </a:pPr>
            <a:r>
              <a:rPr lang="de-DE" sz="1200" dirty="0" err="1" smtClean="0"/>
              <a:t>Make</a:t>
            </a:r>
            <a:r>
              <a:rPr lang="de-DE" sz="1200" dirty="0" smtClean="0"/>
              <a:t> </a:t>
            </a:r>
            <a:r>
              <a:rPr lang="de-DE" sz="1200" b="1" dirty="0" smtClean="0"/>
              <a:t>partial </a:t>
            </a:r>
            <a:r>
              <a:rPr lang="de-DE" sz="1200" b="1" dirty="0" err="1" smtClean="0"/>
              <a:t>bolus</a:t>
            </a:r>
            <a:r>
              <a:rPr lang="de-DE" sz="1200" b="1" dirty="0" smtClean="0"/>
              <a:t> </a:t>
            </a:r>
            <a:r>
              <a:rPr lang="de-DE" sz="1200" dirty="0" smtClean="0"/>
              <a:t>and </a:t>
            </a:r>
            <a:r>
              <a:rPr lang="de-DE" sz="1200" dirty="0" err="1" smtClean="0"/>
              <a:t>set</a:t>
            </a:r>
            <a:r>
              <a:rPr lang="de-DE" sz="1200" dirty="0" smtClean="0"/>
              <a:t> </a:t>
            </a:r>
            <a:r>
              <a:rPr lang="de-DE" sz="1200" b="1" dirty="0" err="1" smtClean="0"/>
              <a:t>higher</a:t>
            </a:r>
            <a:r>
              <a:rPr lang="de-DE" sz="1200" b="1" dirty="0" smtClean="0"/>
              <a:t> </a:t>
            </a:r>
            <a:r>
              <a:rPr lang="de-DE" sz="1200" b="1" dirty="0" err="1" smtClean="0"/>
              <a:t>glucose</a:t>
            </a:r>
            <a:r>
              <a:rPr lang="de-DE" sz="1200" b="1" dirty="0" smtClean="0"/>
              <a:t> </a:t>
            </a:r>
            <a:r>
              <a:rPr lang="de-DE" sz="1200" b="1" dirty="0" err="1" smtClean="0"/>
              <a:t>target</a:t>
            </a:r>
            <a:endParaRPr lang="de-DE" sz="1200" b="1" dirty="0" smtClean="0"/>
          </a:p>
          <a:p>
            <a:pPr marL="0" indent="0">
              <a:buNone/>
            </a:pPr>
            <a:r>
              <a:rPr lang="de-DE" sz="1200" b="0" dirty="0" err="1" smtClean="0">
                <a:solidFill>
                  <a:srgbClr val="00B0F0"/>
                </a:solidFill>
              </a:rPr>
              <a:t>Deduct</a:t>
            </a:r>
            <a:r>
              <a:rPr lang="de-DE" sz="1200" b="0" dirty="0" smtClean="0">
                <a:solidFill>
                  <a:srgbClr val="00B0F0"/>
                </a:solidFill>
              </a:rPr>
              <a:t> </a:t>
            </a:r>
            <a:r>
              <a:rPr lang="de-DE" sz="1200" b="0" dirty="0" err="1" smtClean="0">
                <a:solidFill>
                  <a:srgbClr val="00B0F0"/>
                </a:solidFill>
              </a:rPr>
              <a:t>as</a:t>
            </a:r>
            <a:r>
              <a:rPr lang="de-DE" sz="1200" b="0" dirty="0" smtClean="0">
                <a:solidFill>
                  <a:srgbClr val="00B0F0"/>
                </a:solidFill>
              </a:rPr>
              <a:t> </a:t>
            </a:r>
            <a:r>
              <a:rPr lang="de-DE" sz="1200" b="0" dirty="0" err="1" smtClean="0">
                <a:solidFill>
                  <a:srgbClr val="00B0F0"/>
                </a:solidFill>
              </a:rPr>
              <a:t>much</a:t>
            </a:r>
            <a:r>
              <a:rPr lang="de-DE" sz="1200" b="0" dirty="0" smtClean="0">
                <a:solidFill>
                  <a:srgbClr val="00B0F0"/>
                </a:solidFill>
              </a:rPr>
              <a:t> </a:t>
            </a:r>
            <a:r>
              <a:rPr lang="de-DE" sz="1200" b="0" dirty="0" err="1" smtClean="0">
                <a:solidFill>
                  <a:srgbClr val="00B0F0"/>
                </a:solidFill>
              </a:rPr>
              <a:t>insulin</a:t>
            </a:r>
            <a:r>
              <a:rPr lang="de-DE" sz="1200" b="0" dirty="0" smtClean="0">
                <a:solidFill>
                  <a:srgbClr val="00B0F0"/>
                </a:solidFill>
              </a:rPr>
              <a:t> </a:t>
            </a:r>
            <a:r>
              <a:rPr lang="de-DE" sz="1200" b="0" dirty="0" err="1" smtClean="0">
                <a:solidFill>
                  <a:srgbClr val="00B0F0"/>
                </a:solidFill>
              </a:rPr>
              <a:t>from</a:t>
            </a:r>
            <a:r>
              <a:rPr lang="de-DE" sz="1200" b="0" dirty="0" smtClean="0">
                <a:solidFill>
                  <a:srgbClr val="00B0F0"/>
                </a:solidFill>
              </a:rPr>
              <a:t> </a:t>
            </a:r>
            <a:r>
              <a:rPr lang="de-DE" sz="1200" b="0" dirty="0" err="1" smtClean="0">
                <a:solidFill>
                  <a:srgbClr val="00B0F0"/>
                </a:solidFill>
              </a:rPr>
              <a:t>the</a:t>
            </a:r>
            <a:r>
              <a:rPr lang="de-DE" sz="1200" b="0" dirty="0" smtClean="0">
                <a:solidFill>
                  <a:srgbClr val="00B0F0"/>
                </a:solidFill>
              </a:rPr>
              <a:t> </a:t>
            </a:r>
            <a:r>
              <a:rPr lang="de-DE" sz="1200" b="0" dirty="0" err="1" smtClean="0">
                <a:solidFill>
                  <a:srgbClr val="00B0F0"/>
                </a:solidFill>
              </a:rPr>
              <a:t>normally</a:t>
            </a:r>
            <a:r>
              <a:rPr lang="de-DE" sz="1200" b="0" dirty="0" smtClean="0">
                <a:solidFill>
                  <a:srgbClr val="00B0F0"/>
                </a:solidFill>
              </a:rPr>
              <a:t> </a:t>
            </a:r>
            <a:r>
              <a:rPr lang="de-DE" sz="1200" b="0" dirty="0" err="1" smtClean="0">
                <a:solidFill>
                  <a:srgbClr val="00B0F0"/>
                </a:solidFill>
              </a:rPr>
              <a:t>given</a:t>
            </a:r>
            <a:r>
              <a:rPr lang="de-DE" sz="1200" b="0" dirty="0" smtClean="0">
                <a:solidFill>
                  <a:srgbClr val="00B0F0"/>
                </a:solidFill>
              </a:rPr>
              <a:t> </a:t>
            </a:r>
            <a:r>
              <a:rPr lang="de-DE" sz="1200" b="0" dirty="0" err="1" smtClean="0">
                <a:solidFill>
                  <a:srgbClr val="00B0F0"/>
                </a:solidFill>
              </a:rPr>
              <a:t>bolus</a:t>
            </a:r>
            <a:r>
              <a:rPr lang="de-DE" sz="1200" b="0" dirty="0" smtClean="0">
                <a:solidFill>
                  <a:srgbClr val="00B0F0"/>
                </a:solidFill>
              </a:rPr>
              <a:t>, </a:t>
            </a:r>
            <a:r>
              <a:rPr lang="de-DE" sz="1200" b="0" dirty="0" err="1" smtClean="0">
                <a:solidFill>
                  <a:srgbClr val="00B0F0"/>
                </a:solidFill>
              </a:rPr>
              <a:t>as</a:t>
            </a:r>
            <a:r>
              <a:rPr lang="de-DE" sz="1200" b="0" dirty="0" smtClean="0">
                <a:solidFill>
                  <a:srgbClr val="00B0F0"/>
                </a:solidFill>
              </a:rPr>
              <a:t> </a:t>
            </a:r>
            <a:r>
              <a:rPr lang="de-DE" sz="1200" b="0" dirty="0" err="1" smtClean="0">
                <a:solidFill>
                  <a:srgbClr val="00B0F0"/>
                </a:solidFill>
              </a:rPr>
              <a:t>is</a:t>
            </a:r>
            <a:r>
              <a:rPr lang="de-DE" sz="1200" b="0" dirty="0" smtClean="0">
                <a:solidFill>
                  <a:srgbClr val="00B0F0"/>
                </a:solidFill>
              </a:rPr>
              <a:t> </a:t>
            </a:r>
            <a:r>
              <a:rPr lang="de-DE" sz="1200" b="0" dirty="0" err="1" smtClean="0">
                <a:solidFill>
                  <a:srgbClr val="00B0F0"/>
                </a:solidFill>
              </a:rPr>
              <a:t>needed</a:t>
            </a:r>
            <a:r>
              <a:rPr lang="de-DE" sz="1200" b="0" dirty="0" smtClean="0">
                <a:solidFill>
                  <a:srgbClr val="00B0F0"/>
                </a:solidFill>
              </a:rPr>
              <a:t> </a:t>
            </a:r>
            <a:r>
              <a:rPr lang="de-DE" sz="1200" b="0" dirty="0" err="1" smtClean="0">
                <a:solidFill>
                  <a:srgbClr val="00B0F0"/>
                </a:solidFill>
              </a:rPr>
              <a:t>less</a:t>
            </a:r>
            <a:r>
              <a:rPr lang="de-DE" sz="1200" b="0" dirty="0" smtClean="0">
                <a:solidFill>
                  <a:srgbClr val="00B0F0"/>
                </a:solidFill>
              </a:rPr>
              <a:t> due </a:t>
            </a:r>
            <a:r>
              <a:rPr lang="de-DE" sz="1200" b="0" dirty="0" err="1" smtClean="0">
                <a:solidFill>
                  <a:srgbClr val="00B0F0"/>
                </a:solidFill>
              </a:rPr>
              <a:t>to</a:t>
            </a:r>
            <a:r>
              <a:rPr lang="de-DE" sz="1200" b="0" dirty="0" smtClean="0">
                <a:solidFill>
                  <a:srgbClr val="00B0F0"/>
                </a:solidFill>
              </a:rPr>
              <a:t> </a:t>
            </a:r>
            <a:r>
              <a:rPr lang="de-DE" sz="1200" b="0" dirty="0" err="1" smtClean="0">
                <a:solidFill>
                  <a:srgbClr val="00B0F0"/>
                </a:solidFill>
              </a:rPr>
              <a:t>activity</a:t>
            </a:r>
            <a:r>
              <a:rPr lang="de-DE" sz="1200" b="0" dirty="0" smtClean="0">
                <a:solidFill>
                  <a:srgbClr val="00B0F0"/>
                </a:solidFill>
              </a:rPr>
              <a:t>. </a:t>
            </a:r>
            <a:r>
              <a:rPr lang="de-DE" sz="1200" b="0" dirty="0" err="1" smtClean="0">
                <a:solidFill>
                  <a:srgbClr val="00B0F0"/>
                </a:solidFill>
              </a:rPr>
              <a:t>For</a:t>
            </a:r>
            <a:r>
              <a:rPr lang="de-DE" sz="1200" b="0" dirty="0" smtClean="0">
                <a:solidFill>
                  <a:srgbClr val="00B0F0"/>
                </a:solidFill>
              </a:rPr>
              <a:t> </a:t>
            </a:r>
            <a:r>
              <a:rPr lang="de-DE" sz="1200" b="0" dirty="0" err="1" smtClean="0">
                <a:solidFill>
                  <a:srgbClr val="00B0F0"/>
                </a:solidFill>
              </a:rPr>
              <a:t>instance</a:t>
            </a:r>
            <a:r>
              <a:rPr lang="de-DE" sz="1200" b="0" dirty="0" smtClean="0">
                <a:solidFill>
                  <a:srgbClr val="00B0F0"/>
                </a:solidFill>
              </a:rPr>
              <a:t>, </a:t>
            </a:r>
            <a:r>
              <a:rPr lang="de-DE" sz="1200" b="0" dirty="0" err="1" smtClean="0">
                <a:solidFill>
                  <a:srgbClr val="00B0F0"/>
                </a:solidFill>
              </a:rPr>
              <a:t>if</a:t>
            </a:r>
            <a:r>
              <a:rPr lang="de-DE" sz="1200" b="0" dirty="0" smtClean="0">
                <a:solidFill>
                  <a:srgbClr val="00B0F0"/>
                </a:solidFill>
              </a:rPr>
              <a:t> </a:t>
            </a:r>
            <a:r>
              <a:rPr lang="de-DE" sz="1200" b="0" dirty="0" err="1" smtClean="0">
                <a:solidFill>
                  <a:srgbClr val="00B0F0"/>
                </a:solidFill>
              </a:rPr>
              <a:t>activiry</a:t>
            </a:r>
            <a:r>
              <a:rPr lang="de-DE" sz="1200" b="0" baseline="0" dirty="0" smtClean="0">
                <a:solidFill>
                  <a:srgbClr val="00B0F0"/>
                </a:solidFill>
              </a:rPr>
              <a:t> </a:t>
            </a:r>
            <a:r>
              <a:rPr lang="de-DE" sz="1200" b="0" baseline="0" dirty="0" err="1" smtClean="0">
                <a:solidFill>
                  <a:srgbClr val="00B0F0"/>
                </a:solidFill>
              </a:rPr>
              <a:t>would</a:t>
            </a:r>
            <a:r>
              <a:rPr lang="de-DE" sz="1200" b="0" baseline="0" dirty="0" smtClean="0">
                <a:solidFill>
                  <a:srgbClr val="00B0F0"/>
                </a:solidFill>
              </a:rPr>
              <a:t> </a:t>
            </a:r>
            <a:r>
              <a:rPr lang="de-DE" sz="1200" b="0" baseline="0" dirty="0" err="1" smtClean="0">
                <a:solidFill>
                  <a:srgbClr val="00B0F0"/>
                </a:solidFill>
              </a:rPr>
              <a:t>require</a:t>
            </a:r>
            <a:r>
              <a:rPr lang="de-DE" sz="1200" b="0" baseline="0" dirty="0" smtClean="0">
                <a:solidFill>
                  <a:srgbClr val="00B0F0"/>
                </a:solidFill>
              </a:rPr>
              <a:t> 20g extra </a:t>
            </a:r>
            <a:r>
              <a:rPr lang="de-DE" sz="1200" b="0" baseline="0" dirty="0" err="1" smtClean="0">
                <a:solidFill>
                  <a:srgbClr val="00B0F0"/>
                </a:solidFill>
              </a:rPr>
              <a:t>carbs</a:t>
            </a:r>
            <a:r>
              <a:rPr lang="de-DE" sz="1200" b="0" baseline="0" dirty="0" smtClean="0">
                <a:solidFill>
                  <a:srgbClr val="00B0F0"/>
                </a:solidFill>
              </a:rPr>
              <a:t> </a:t>
            </a:r>
            <a:r>
              <a:rPr lang="de-DE" sz="1200" b="0" baseline="0" dirty="0" err="1" smtClean="0">
                <a:solidFill>
                  <a:srgbClr val="00B0F0"/>
                </a:solidFill>
              </a:rPr>
              <a:t>to</a:t>
            </a:r>
            <a:r>
              <a:rPr lang="de-DE" sz="1200" b="0" baseline="0" dirty="0" smtClean="0">
                <a:solidFill>
                  <a:srgbClr val="00B0F0"/>
                </a:solidFill>
              </a:rPr>
              <a:t> </a:t>
            </a:r>
            <a:r>
              <a:rPr lang="de-DE" sz="1200" b="0" baseline="0" dirty="0" err="1" smtClean="0">
                <a:solidFill>
                  <a:srgbClr val="00B0F0"/>
                </a:solidFill>
              </a:rPr>
              <a:t>prevent</a:t>
            </a:r>
            <a:r>
              <a:rPr lang="de-DE" sz="1200" b="0" baseline="0" dirty="0" smtClean="0">
                <a:solidFill>
                  <a:srgbClr val="00B0F0"/>
                </a:solidFill>
              </a:rPr>
              <a:t> </a:t>
            </a:r>
            <a:r>
              <a:rPr lang="de-DE" sz="1200" b="0" baseline="0" dirty="0" err="1" smtClean="0">
                <a:solidFill>
                  <a:srgbClr val="00B0F0"/>
                </a:solidFill>
              </a:rPr>
              <a:t>hypo</a:t>
            </a:r>
            <a:r>
              <a:rPr lang="de-DE" sz="1200" b="0" baseline="0" dirty="0" smtClean="0">
                <a:solidFill>
                  <a:srgbClr val="00B0F0"/>
                </a:solidFill>
              </a:rPr>
              <a:t>, </a:t>
            </a:r>
            <a:r>
              <a:rPr lang="de-DE" sz="1200" b="0" baseline="0" dirty="0" err="1" smtClean="0">
                <a:solidFill>
                  <a:srgbClr val="00B0F0"/>
                </a:solidFill>
              </a:rPr>
              <a:t>use</a:t>
            </a:r>
            <a:r>
              <a:rPr lang="de-DE" sz="1200" b="0" baseline="0" dirty="0" smtClean="0">
                <a:solidFill>
                  <a:srgbClr val="00B0F0"/>
                </a:solidFill>
              </a:rPr>
              <a:t> </a:t>
            </a:r>
            <a:r>
              <a:rPr lang="de-DE" sz="1200" b="0" baseline="0" dirty="0" err="1" smtClean="0">
                <a:solidFill>
                  <a:srgbClr val="00B0F0"/>
                </a:solidFill>
              </a:rPr>
              <a:t>your</a:t>
            </a:r>
            <a:r>
              <a:rPr lang="de-DE" sz="1200" b="0" baseline="0" dirty="0" smtClean="0">
                <a:solidFill>
                  <a:srgbClr val="00B0F0"/>
                </a:solidFill>
              </a:rPr>
              <a:t> IC </a:t>
            </a:r>
            <a:r>
              <a:rPr lang="de-DE" sz="1200" b="0" baseline="0" dirty="0" err="1" smtClean="0">
                <a:solidFill>
                  <a:srgbClr val="00B0F0"/>
                </a:solidFill>
              </a:rPr>
              <a:t>to</a:t>
            </a:r>
            <a:r>
              <a:rPr lang="de-DE" sz="1200" b="0" baseline="0" dirty="0" smtClean="0">
                <a:solidFill>
                  <a:srgbClr val="00B0F0"/>
                </a:solidFill>
              </a:rPr>
              <a:t> </a:t>
            </a:r>
            <a:r>
              <a:rPr lang="de-DE" sz="1200" b="0" baseline="0" dirty="0" err="1" smtClean="0">
                <a:solidFill>
                  <a:srgbClr val="00B0F0"/>
                </a:solidFill>
              </a:rPr>
              <a:t>calculate</a:t>
            </a:r>
            <a:r>
              <a:rPr lang="de-DE" sz="1200" b="0" baseline="0" dirty="0" smtClean="0">
                <a:solidFill>
                  <a:srgbClr val="00B0F0"/>
                </a:solidFill>
              </a:rPr>
              <a:t> </a:t>
            </a:r>
            <a:r>
              <a:rPr lang="de-DE" sz="1200" b="0" baseline="0" dirty="0" err="1" smtClean="0">
                <a:solidFill>
                  <a:srgbClr val="00B0F0"/>
                </a:solidFill>
              </a:rPr>
              <a:t>the</a:t>
            </a:r>
            <a:r>
              <a:rPr lang="de-DE" sz="1200" b="0" baseline="0" dirty="0" smtClean="0">
                <a:solidFill>
                  <a:srgbClr val="00B0F0"/>
                </a:solidFill>
              </a:rPr>
              <a:t> </a:t>
            </a:r>
            <a:r>
              <a:rPr lang="de-DE" sz="1200" b="0" baseline="0" dirty="0" err="1" smtClean="0">
                <a:solidFill>
                  <a:srgbClr val="00B0F0"/>
                </a:solidFill>
              </a:rPr>
              <a:t>units</a:t>
            </a:r>
            <a:r>
              <a:rPr lang="de-DE" sz="1200" b="0" baseline="0" dirty="0" smtClean="0">
                <a:solidFill>
                  <a:srgbClr val="00B0F0"/>
                </a:solidFill>
              </a:rPr>
              <a:t> </a:t>
            </a:r>
            <a:r>
              <a:rPr lang="de-DE" sz="1200" b="0" baseline="0" dirty="0" err="1" smtClean="0">
                <a:solidFill>
                  <a:srgbClr val="00B0F0"/>
                </a:solidFill>
              </a:rPr>
              <a:t>of</a:t>
            </a:r>
            <a:r>
              <a:rPr lang="de-DE" sz="1200" b="0" baseline="0" dirty="0" smtClean="0">
                <a:solidFill>
                  <a:srgbClr val="00B0F0"/>
                </a:solidFill>
              </a:rPr>
              <a:t> </a:t>
            </a:r>
            <a:r>
              <a:rPr lang="de-DE" sz="1200" b="0" baseline="0" dirty="0" err="1" smtClean="0">
                <a:solidFill>
                  <a:srgbClr val="00B0F0"/>
                </a:solidFill>
              </a:rPr>
              <a:t>insulin</a:t>
            </a:r>
            <a:r>
              <a:rPr lang="de-DE" sz="1200" b="0" baseline="0" dirty="0" smtClean="0">
                <a:solidFill>
                  <a:srgbClr val="00B0F0"/>
                </a:solidFill>
              </a:rPr>
              <a:t> </a:t>
            </a:r>
            <a:r>
              <a:rPr lang="de-DE" sz="1200" b="0" baseline="0" dirty="0" err="1" smtClean="0">
                <a:solidFill>
                  <a:srgbClr val="00B0F0"/>
                </a:solidFill>
              </a:rPr>
              <a:t>to</a:t>
            </a:r>
            <a:r>
              <a:rPr lang="de-DE" sz="1200" b="0" baseline="0" dirty="0" smtClean="0">
                <a:solidFill>
                  <a:srgbClr val="00B0F0"/>
                </a:solidFill>
              </a:rPr>
              <a:t> </a:t>
            </a:r>
            <a:r>
              <a:rPr lang="de-DE" sz="1200" b="0" baseline="0" dirty="0" err="1" smtClean="0">
                <a:solidFill>
                  <a:srgbClr val="00B0F0"/>
                </a:solidFill>
              </a:rPr>
              <a:t>reduce</a:t>
            </a:r>
            <a:r>
              <a:rPr lang="de-DE" sz="1200" b="0" baseline="0" dirty="0" smtClean="0">
                <a:solidFill>
                  <a:srgbClr val="00B0F0"/>
                </a:solidFill>
              </a:rPr>
              <a:t>, in </a:t>
            </a:r>
            <a:r>
              <a:rPr lang="de-DE" sz="1200" b="0" baseline="0" dirty="0" err="1" smtClean="0">
                <a:solidFill>
                  <a:srgbClr val="00B0F0"/>
                </a:solidFill>
              </a:rPr>
              <a:t>order</a:t>
            </a:r>
            <a:r>
              <a:rPr lang="de-DE" sz="1200" b="0" baseline="0" dirty="0" smtClean="0">
                <a:solidFill>
                  <a:srgbClr val="00B0F0"/>
                </a:solidFill>
              </a:rPr>
              <a:t> </a:t>
            </a:r>
            <a:r>
              <a:rPr lang="de-DE" sz="1200" b="0" baseline="0" dirty="0" err="1" smtClean="0">
                <a:solidFill>
                  <a:srgbClr val="00B0F0"/>
                </a:solidFill>
              </a:rPr>
              <a:t>to</a:t>
            </a:r>
            <a:r>
              <a:rPr lang="de-DE" sz="1200" b="0" baseline="0" dirty="0" smtClean="0">
                <a:solidFill>
                  <a:srgbClr val="00B0F0"/>
                </a:solidFill>
              </a:rPr>
              <a:t> </a:t>
            </a:r>
            <a:r>
              <a:rPr lang="de-DE" sz="1200" b="0" baseline="0" dirty="0" err="1" smtClean="0">
                <a:solidFill>
                  <a:srgbClr val="00B0F0"/>
                </a:solidFill>
              </a:rPr>
              <a:t>prevent</a:t>
            </a:r>
            <a:r>
              <a:rPr lang="de-DE" sz="1200" b="0" baseline="0" dirty="0" smtClean="0">
                <a:solidFill>
                  <a:srgbClr val="00B0F0"/>
                </a:solidFill>
              </a:rPr>
              <a:t> </a:t>
            </a:r>
            <a:r>
              <a:rPr lang="de-DE" sz="1200" b="0" baseline="0" dirty="0" err="1" smtClean="0">
                <a:solidFill>
                  <a:srgbClr val="00B0F0"/>
                </a:solidFill>
              </a:rPr>
              <a:t>the</a:t>
            </a:r>
            <a:r>
              <a:rPr lang="de-DE" sz="1200" b="0" baseline="0" dirty="0" smtClean="0">
                <a:solidFill>
                  <a:srgbClr val="00B0F0"/>
                </a:solidFill>
              </a:rPr>
              <a:t> </a:t>
            </a:r>
            <a:r>
              <a:rPr lang="de-DE" sz="1200" b="0" baseline="0" dirty="0" err="1" smtClean="0">
                <a:solidFill>
                  <a:srgbClr val="00B0F0"/>
                </a:solidFill>
              </a:rPr>
              <a:t>hypo</a:t>
            </a:r>
            <a:r>
              <a:rPr lang="de-DE" sz="1200" b="0" baseline="0" dirty="0" smtClean="0">
                <a:solidFill>
                  <a:srgbClr val="00B0F0"/>
                </a:solidFill>
              </a:rPr>
              <a:t> </a:t>
            </a:r>
            <a:r>
              <a:rPr lang="de-DE" sz="1200" b="0" baseline="0" dirty="0" err="1" smtClean="0">
                <a:solidFill>
                  <a:srgbClr val="00B0F0"/>
                </a:solidFill>
              </a:rPr>
              <a:t>without</a:t>
            </a:r>
            <a:r>
              <a:rPr lang="de-DE" sz="1200" b="0" baseline="0" dirty="0" smtClean="0">
                <a:solidFill>
                  <a:srgbClr val="00B0F0"/>
                </a:solidFill>
              </a:rPr>
              <a:t> </a:t>
            </a:r>
            <a:r>
              <a:rPr lang="de-DE" sz="1200" b="0" baseline="0" dirty="0" err="1" smtClean="0">
                <a:solidFill>
                  <a:srgbClr val="00B0F0"/>
                </a:solidFill>
              </a:rPr>
              <a:t>taking</a:t>
            </a:r>
            <a:r>
              <a:rPr lang="de-DE" sz="1200" b="0" baseline="0" dirty="0" smtClean="0">
                <a:solidFill>
                  <a:srgbClr val="00B0F0"/>
                </a:solidFill>
              </a:rPr>
              <a:t> extra </a:t>
            </a:r>
            <a:r>
              <a:rPr lang="de-DE" sz="1200" b="0" baseline="0" dirty="0" err="1" smtClean="0">
                <a:solidFill>
                  <a:srgbClr val="00B0F0"/>
                </a:solidFill>
              </a:rPr>
              <a:t>carbs</a:t>
            </a:r>
            <a:r>
              <a:rPr lang="de-DE" sz="1200" b="0" baseline="0" dirty="0" smtClean="0">
                <a:solidFill>
                  <a:srgbClr val="00B0F0"/>
                </a:solidFill>
              </a:rPr>
              <a:t>: At IC = 10 g/U, 2 </a:t>
            </a:r>
            <a:r>
              <a:rPr lang="de-DE" sz="1200" b="0" baseline="0" dirty="0" err="1" smtClean="0">
                <a:solidFill>
                  <a:srgbClr val="00B0F0"/>
                </a:solidFill>
              </a:rPr>
              <a:t>units</a:t>
            </a:r>
            <a:r>
              <a:rPr lang="de-DE" sz="1200" b="0" baseline="0" dirty="0" smtClean="0">
                <a:solidFill>
                  <a:srgbClr val="00B0F0"/>
                </a:solidFill>
              </a:rPr>
              <a:t> </a:t>
            </a:r>
            <a:r>
              <a:rPr lang="de-DE" sz="1200" b="0" baseline="0" dirty="0" err="1" smtClean="0">
                <a:solidFill>
                  <a:srgbClr val="00B0F0"/>
                </a:solidFill>
              </a:rPr>
              <a:t>of</a:t>
            </a:r>
            <a:r>
              <a:rPr lang="de-DE" sz="1200" b="0" baseline="0" dirty="0" smtClean="0">
                <a:solidFill>
                  <a:srgbClr val="00B0F0"/>
                </a:solidFill>
              </a:rPr>
              <a:t> </a:t>
            </a:r>
            <a:r>
              <a:rPr lang="de-DE" sz="1200" b="0" baseline="0" dirty="0" err="1" smtClean="0">
                <a:solidFill>
                  <a:srgbClr val="00B0F0"/>
                </a:solidFill>
              </a:rPr>
              <a:t>insulin</a:t>
            </a:r>
            <a:r>
              <a:rPr lang="de-DE" sz="1200" b="0" baseline="0" dirty="0" smtClean="0">
                <a:solidFill>
                  <a:srgbClr val="00B0F0"/>
                </a:solidFill>
              </a:rPr>
              <a:t> </a:t>
            </a:r>
            <a:r>
              <a:rPr lang="de-DE" sz="1200" b="0" baseline="0" dirty="0" err="1" smtClean="0">
                <a:solidFill>
                  <a:srgbClr val="00B0F0"/>
                </a:solidFill>
              </a:rPr>
              <a:t>less</a:t>
            </a:r>
            <a:r>
              <a:rPr lang="de-DE" sz="1200" b="0" baseline="0" dirty="0" smtClean="0">
                <a:solidFill>
                  <a:srgbClr val="00B0F0"/>
                </a:solidFill>
              </a:rPr>
              <a:t> </a:t>
            </a:r>
            <a:r>
              <a:rPr lang="de-DE" sz="1200" b="0" baseline="0" dirty="0" err="1" smtClean="0">
                <a:solidFill>
                  <a:srgbClr val="00B0F0"/>
                </a:solidFill>
              </a:rPr>
              <a:t>should</a:t>
            </a:r>
            <a:r>
              <a:rPr lang="de-DE" sz="1200" b="0" baseline="0" dirty="0" smtClean="0">
                <a:solidFill>
                  <a:srgbClr val="00B0F0"/>
                </a:solidFill>
              </a:rPr>
              <a:t> </a:t>
            </a:r>
            <a:r>
              <a:rPr lang="de-DE" sz="1200" b="0" baseline="0" dirty="0" err="1" smtClean="0">
                <a:solidFill>
                  <a:srgbClr val="00B0F0"/>
                </a:solidFill>
              </a:rPr>
              <a:t>be</a:t>
            </a:r>
            <a:r>
              <a:rPr lang="de-DE" sz="1200" b="0" baseline="0" dirty="0" smtClean="0">
                <a:solidFill>
                  <a:srgbClr val="00B0F0"/>
                </a:solidFill>
              </a:rPr>
              <a:t> </a:t>
            </a:r>
            <a:r>
              <a:rPr lang="de-DE" sz="1200" b="0" baseline="0" dirty="0" err="1" smtClean="0">
                <a:solidFill>
                  <a:srgbClr val="00B0F0"/>
                </a:solidFill>
              </a:rPr>
              <a:t>given</a:t>
            </a:r>
            <a:r>
              <a:rPr lang="de-DE" sz="1200" b="0" baseline="0" dirty="0" smtClean="0">
                <a:solidFill>
                  <a:srgbClr val="00B0F0"/>
                </a:solidFill>
              </a:rPr>
              <a:t>. So </a:t>
            </a:r>
            <a:r>
              <a:rPr lang="de-DE" sz="1200" b="0" baseline="0" dirty="0" err="1" smtClean="0">
                <a:solidFill>
                  <a:srgbClr val="00B0F0"/>
                </a:solidFill>
              </a:rPr>
              <a:t>for</a:t>
            </a:r>
            <a:r>
              <a:rPr lang="de-DE" sz="1200" b="0" baseline="0" dirty="0" smtClean="0">
                <a:solidFill>
                  <a:srgbClr val="00B0F0"/>
                </a:solidFill>
              </a:rPr>
              <a:t> </a:t>
            </a:r>
            <a:r>
              <a:rPr lang="de-DE" sz="1200" b="0" baseline="0" dirty="0" err="1" smtClean="0">
                <a:solidFill>
                  <a:srgbClr val="00B0F0"/>
                </a:solidFill>
              </a:rPr>
              <a:t>instance</a:t>
            </a:r>
            <a:r>
              <a:rPr lang="de-DE" sz="1200" b="0" baseline="0" dirty="0" smtClean="0">
                <a:solidFill>
                  <a:srgbClr val="00B0F0"/>
                </a:solidFill>
              </a:rPr>
              <a:t> 5 U </a:t>
            </a:r>
            <a:r>
              <a:rPr lang="de-DE" sz="1200" b="0" baseline="0" dirty="0" err="1" smtClean="0">
                <a:solidFill>
                  <a:srgbClr val="00B0F0"/>
                </a:solidFill>
              </a:rPr>
              <a:t>insted</a:t>
            </a:r>
            <a:r>
              <a:rPr lang="de-DE" sz="1200" b="0" baseline="0" dirty="0" smtClean="0">
                <a:solidFill>
                  <a:srgbClr val="00B0F0"/>
                </a:solidFill>
              </a:rPr>
              <a:t> </a:t>
            </a:r>
            <a:r>
              <a:rPr lang="de-DE" sz="1200" b="0" baseline="0" dirty="0" err="1" smtClean="0">
                <a:solidFill>
                  <a:srgbClr val="00B0F0"/>
                </a:solidFill>
              </a:rPr>
              <a:t>of</a:t>
            </a:r>
            <a:r>
              <a:rPr lang="de-DE" sz="1200" b="0" baseline="0" dirty="0" smtClean="0">
                <a:solidFill>
                  <a:srgbClr val="00B0F0"/>
                </a:solidFill>
              </a:rPr>
              <a:t> 7 U. </a:t>
            </a:r>
            <a:r>
              <a:rPr lang="de-DE" sz="1200" b="0" baseline="0" dirty="0" err="1" smtClean="0">
                <a:solidFill>
                  <a:srgbClr val="00B0F0"/>
                </a:solidFill>
              </a:rPr>
              <a:t>Likewise</a:t>
            </a:r>
            <a:r>
              <a:rPr lang="de-DE" sz="1200" b="0" baseline="0" dirty="0" smtClean="0">
                <a:solidFill>
                  <a:srgbClr val="00B0F0"/>
                </a:solidFill>
              </a:rPr>
              <a:t>, </a:t>
            </a:r>
            <a:r>
              <a:rPr lang="de-DE" sz="1200" b="0" baseline="0" dirty="0" err="1" smtClean="0">
                <a:solidFill>
                  <a:srgbClr val="00B0F0"/>
                </a:solidFill>
              </a:rPr>
              <a:t>if</a:t>
            </a:r>
            <a:r>
              <a:rPr lang="de-DE" sz="1200" b="0" baseline="0" dirty="0" smtClean="0">
                <a:solidFill>
                  <a:srgbClr val="00B0F0"/>
                </a:solidFill>
              </a:rPr>
              <a:t> </a:t>
            </a:r>
            <a:r>
              <a:rPr lang="de-DE" sz="1200" b="0" baseline="0" dirty="0" err="1" smtClean="0">
                <a:solidFill>
                  <a:srgbClr val="00B0F0"/>
                </a:solidFill>
              </a:rPr>
              <a:t>your</a:t>
            </a:r>
            <a:r>
              <a:rPr lang="de-DE" sz="1200" b="0" baseline="0" dirty="0" smtClean="0">
                <a:solidFill>
                  <a:srgbClr val="00B0F0"/>
                </a:solidFill>
              </a:rPr>
              <a:t> ISF </a:t>
            </a:r>
            <a:r>
              <a:rPr lang="de-DE" sz="1200" b="0" baseline="0" dirty="0" err="1" smtClean="0">
                <a:solidFill>
                  <a:srgbClr val="00B0F0"/>
                </a:solidFill>
              </a:rPr>
              <a:t>is</a:t>
            </a:r>
            <a:r>
              <a:rPr lang="de-DE" sz="1200" b="0" baseline="0" dirty="0" smtClean="0">
                <a:solidFill>
                  <a:srgbClr val="00B0F0"/>
                </a:solidFill>
              </a:rPr>
              <a:t> 40 mg/dl / U, </a:t>
            </a:r>
            <a:r>
              <a:rPr lang="de-DE" sz="1200" b="0" baseline="0" dirty="0" err="1" smtClean="0">
                <a:solidFill>
                  <a:srgbClr val="00B0F0"/>
                </a:solidFill>
              </a:rPr>
              <a:t>you</a:t>
            </a:r>
            <a:r>
              <a:rPr lang="de-DE" sz="1200" b="0" baseline="0" dirty="0" smtClean="0">
                <a:solidFill>
                  <a:srgbClr val="00B0F0"/>
                </a:solidFill>
              </a:rPr>
              <a:t> </a:t>
            </a:r>
            <a:r>
              <a:rPr lang="de-DE" sz="1200" b="0" baseline="0" dirty="0" err="1" smtClean="0">
                <a:solidFill>
                  <a:srgbClr val="00B0F0"/>
                </a:solidFill>
              </a:rPr>
              <a:t>may</a:t>
            </a:r>
            <a:r>
              <a:rPr lang="de-DE" sz="1200" b="0" baseline="0" dirty="0" smtClean="0">
                <a:solidFill>
                  <a:srgbClr val="00B0F0"/>
                </a:solidFill>
              </a:rPr>
              <a:t> </a:t>
            </a:r>
            <a:r>
              <a:rPr lang="de-DE" sz="1200" b="0" baseline="0" dirty="0" err="1" smtClean="0">
                <a:solidFill>
                  <a:srgbClr val="00B0F0"/>
                </a:solidFill>
              </a:rPr>
              <a:t>want</a:t>
            </a:r>
            <a:r>
              <a:rPr lang="de-DE" sz="1200" b="0" baseline="0" dirty="0" smtClean="0">
                <a:solidFill>
                  <a:srgbClr val="00B0F0"/>
                </a:solidFill>
              </a:rPr>
              <a:t> </a:t>
            </a:r>
            <a:r>
              <a:rPr lang="de-DE" sz="1200" b="0" baseline="0" dirty="0" err="1" smtClean="0">
                <a:solidFill>
                  <a:srgbClr val="00B0F0"/>
                </a:solidFill>
              </a:rPr>
              <a:t>to</a:t>
            </a:r>
            <a:r>
              <a:rPr lang="de-DE" sz="1200" b="0" baseline="0" dirty="0" smtClean="0">
                <a:solidFill>
                  <a:srgbClr val="00B0F0"/>
                </a:solidFill>
              </a:rPr>
              <a:t> </a:t>
            </a:r>
            <a:r>
              <a:rPr lang="de-DE" sz="1200" b="0" baseline="0" dirty="0" err="1" smtClean="0">
                <a:solidFill>
                  <a:srgbClr val="00B0F0"/>
                </a:solidFill>
              </a:rPr>
              <a:t>be</a:t>
            </a:r>
            <a:r>
              <a:rPr lang="de-DE" sz="1200" b="0" baseline="0" dirty="0" smtClean="0">
                <a:solidFill>
                  <a:srgbClr val="00B0F0"/>
                </a:solidFill>
              </a:rPr>
              <a:t> </a:t>
            </a:r>
            <a:r>
              <a:rPr lang="de-DE" sz="1200" b="0" baseline="0" dirty="0" err="1" smtClean="0">
                <a:solidFill>
                  <a:srgbClr val="00B0F0"/>
                </a:solidFill>
              </a:rPr>
              <a:t>about</a:t>
            </a:r>
            <a:r>
              <a:rPr lang="de-DE" sz="1200" b="0" baseline="0" dirty="0" smtClean="0">
                <a:solidFill>
                  <a:srgbClr val="00B0F0"/>
                </a:solidFill>
              </a:rPr>
              <a:t> 80 mg/dl </a:t>
            </a:r>
            <a:r>
              <a:rPr lang="de-DE" sz="1200" b="0" baseline="0" dirty="0" err="1" smtClean="0">
                <a:solidFill>
                  <a:srgbClr val="00B0F0"/>
                </a:solidFill>
              </a:rPr>
              <a:t>above</a:t>
            </a:r>
            <a:r>
              <a:rPr lang="de-DE" sz="1200" b="0" baseline="0" dirty="0" smtClean="0">
                <a:solidFill>
                  <a:srgbClr val="00B0F0"/>
                </a:solidFill>
              </a:rPr>
              <a:t> </a:t>
            </a:r>
            <a:r>
              <a:rPr lang="de-DE" sz="1200" b="0" baseline="0" dirty="0" err="1" smtClean="0">
                <a:solidFill>
                  <a:srgbClr val="00B0F0"/>
                </a:solidFill>
              </a:rPr>
              <a:t>hypo</a:t>
            </a:r>
            <a:r>
              <a:rPr lang="de-DE" sz="1200" b="0" baseline="0" dirty="0" smtClean="0">
                <a:solidFill>
                  <a:srgbClr val="00B0F0"/>
                </a:solidFill>
              </a:rPr>
              <a:t> </a:t>
            </a:r>
            <a:r>
              <a:rPr lang="de-DE" sz="1200" b="0" baseline="0" dirty="0" err="1" smtClean="0">
                <a:solidFill>
                  <a:srgbClr val="00B0F0"/>
                </a:solidFill>
              </a:rPr>
              <a:t>warning</a:t>
            </a:r>
            <a:r>
              <a:rPr lang="de-DE" sz="1200" b="0" baseline="0" dirty="0" smtClean="0">
                <a:solidFill>
                  <a:srgbClr val="00B0F0"/>
                </a:solidFill>
              </a:rPr>
              <a:t> and </a:t>
            </a:r>
            <a:r>
              <a:rPr lang="de-DE" sz="1200" b="0" baseline="0" dirty="0" err="1" smtClean="0">
                <a:solidFill>
                  <a:srgbClr val="00B0F0"/>
                </a:solidFill>
              </a:rPr>
              <a:t>should</a:t>
            </a:r>
            <a:r>
              <a:rPr lang="de-DE" sz="1200" b="0" baseline="0" dirty="0" smtClean="0">
                <a:solidFill>
                  <a:srgbClr val="00B0F0"/>
                </a:solidFill>
              </a:rPr>
              <a:t> </a:t>
            </a:r>
            <a:r>
              <a:rPr lang="de-DE" sz="1200" b="0" baseline="0" dirty="0" err="1" smtClean="0">
                <a:solidFill>
                  <a:srgbClr val="00B0F0"/>
                </a:solidFill>
              </a:rPr>
              <a:t>set</a:t>
            </a:r>
            <a:r>
              <a:rPr lang="de-DE" sz="1200" b="0" baseline="0" dirty="0" smtClean="0">
                <a:solidFill>
                  <a:srgbClr val="00B0F0"/>
                </a:solidFill>
              </a:rPr>
              <a:t> a </a:t>
            </a:r>
            <a:r>
              <a:rPr lang="de-DE" sz="1200" b="0" baseline="0" dirty="0" err="1" smtClean="0">
                <a:solidFill>
                  <a:srgbClr val="00B0F0"/>
                </a:solidFill>
              </a:rPr>
              <a:t>target</a:t>
            </a:r>
            <a:r>
              <a:rPr lang="de-DE" sz="1200" b="0" baseline="0" dirty="0" smtClean="0">
                <a:solidFill>
                  <a:srgbClr val="00B0F0"/>
                </a:solidFill>
              </a:rPr>
              <a:t> </a:t>
            </a:r>
            <a:r>
              <a:rPr lang="de-DE" sz="1200" b="0" baseline="0" dirty="0" err="1" smtClean="0">
                <a:solidFill>
                  <a:srgbClr val="00B0F0"/>
                </a:solidFill>
              </a:rPr>
              <a:t>around</a:t>
            </a:r>
            <a:r>
              <a:rPr lang="de-DE" sz="1200" b="0" baseline="0" dirty="0" smtClean="0">
                <a:solidFill>
                  <a:srgbClr val="00B0F0"/>
                </a:solidFill>
              </a:rPr>
              <a:t> 160 mg/dl </a:t>
            </a:r>
            <a:r>
              <a:rPr lang="de-DE" sz="1200" b="0" baseline="0" dirty="0" err="1" smtClean="0">
                <a:solidFill>
                  <a:srgbClr val="00B0F0"/>
                </a:solidFill>
              </a:rPr>
              <a:t>during</a:t>
            </a:r>
            <a:r>
              <a:rPr lang="de-DE" sz="1200" b="0" baseline="0" dirty="0" smtClean="0">
                <a:solidFill>
                  <a:srgbClr val="00B0F0"/>
                </a:solidFill>
              </a:rPr>
              <a:t> </a:t>
            </a:r>
            <a:r>
              <a:rPr lang="de-DE" sz="1200" b="0" baseline="0" dirty="0" err="1" smtClean="0">
                <a:solidFill>
                  <a:srgbClr val="00B0F0"/>
                </a:solidFill>
              </a:rPr>
              <a:t>activity</a:t>
            </a:r>
            <a:r>
              <a:rPr lang="de-DE" sz="1200" b="0" baseline="0" dirty="0" smtClean="0">
                <a:solidFill>
                  <a:srgbClr val="00B0F0"/>
                </a:solidFill>
              </a:rPr>
              <a:t>. </a:t>
            </a:r>
          </a:p>
          <a:p>
            <a:pPr marL="0" indent="0">
              <a:buNone/>
            </a:pPr>
            <a:r>
              <a:rPr lang="de-DE" sz="1200" b="0" baseline="0" dirty="0" smtClean="0">
                <a:solidFill>
                  <a:srgbClr val="00B0F0"/>
                </a:solidFill>
              </a:rPr>
              <a:t>So </a:t>
            </a:r>
            <a:r>
              <a:rPr lang="de-DE" sz="1200" b="0" baseline="0" dirty="0" err="1" smtClean="0">
                <a:solidFill>
                  <a:srgbClr val="00B0F0"/>
                </a:solidFill>
              </a:rPr>
              <a:t>you</a:t>
            </a:r>
            <a:r>
              <a:rPr lang="de-DE" sz="1200" b="0" baseline="0" dirty="0" smtClean="0">
                <a:solidFill>
                  <a:srgbClr val="00B0F0"/>
                </a:solidFill>
              </a:rPr>
              <a:t> </a:t>
            </a:r>
            <a:r>
              <a:rPr lang="de-DE" sz="1200" b="0" baseline="0" dirty="0" err="1" smtClean="0">
                <a:solidFill>
                  <a:srgbClr val="00B0F0"/>
                </a:solidFill>
              </a:rPr>
              <a:t>need</a:t>
            </a:r>
            <a:r>
              <a:rPr lang="de-DE" sz="1200" b="0" baseline="0" dirty="0" smtClean="0">
                <a:solidFill>
                  <a:srgbClr val="00B0F0"/>
                </a:solidFill>
              </a:rPr>
              <a:t> </a:t>
            </a:r>
            <a:r>
              <a:rPr lang="de-DE" sz="1200" b="0" baseline="0" dirty="0" err="1" smtClean="0">
                <a:solidFill>
                  <a:srgbClr val="00B0F0"/>
                </a:solidFill>
              </a:rPr>
              <a:t>to</a:t>
            </a:r>
            <a:r>
              <a:rPr lang="de-DE" sz="1200" b="0" baseline="0" dirty="0" smtClean="0">
                <a:solidFill>
                  <a:srgbClr val="00B0F0"/>
                </a:solidFill>
              </a:rPr>
              <a:t> </a:t>
            </a:r>
            <a:r>
              <a:rPr lang="de-DE" sz="1200" b="0" baseline="0" dirty="0" err="1" smtClean="0">
                <a:solidFill>
                  <a:srgbClr val="00B0F0"/>
                </a:solidFill>
              </a:rPr>
              <a:t>collect</a:t>
            </a:r>
            <a:r>
              <a:rPr lang="de-DE" sz="1200" b="0" baseline="0" dirty="0" smtClean="0">
                <a:solidFill>
                  <a:srgbClr val="00B0F0"/>
                </a:solidFill>
              </a:rPr>
              <a:t> </a:t>
            </a:r>
            <a:r>
              <a:rPr lang="de-DE" sz="1200" b="0" baseline="0" dirty="0" err="1" smtClean="0">
                <a:solidFill>
                  <a:srgbClr val="00B0F0"/>
                </a:solidFill>
              </a:rPr>
              <a:t>knowledge</a:t>
            </a:r>
            <a:r>
              <a:rPr lang="de-DE" sz="1200" b="0" baseline="0" dirty="0" smtClean="0">
                <a:solidFill>
                  <a:srgbClr val="00B0F0"/>
                </a:solidFill>
              </a:rPr>
              <a:t>, </a:t>
            </a:r>
            <a:r>
              <a:rPr lang="de-DE" sz="1200" b="0" baseline="0" dirty="0" err="1" smtClean="0">
                <a:solidFill>
                  <a:srgbClr val="00B0F0"/>
                </a:solidFill>
              </a:rPr>
              <a:t>for</a:t>
            </a:r>
            <a:r>
              <a:rPr lang="de-DE" sz="1200" b="0" baseline="0" dirty="0" smtClean="0">
                <a:solidFill>
                  <a:srgbClr val="00B0F0"/>
                </a:solidFill>
              </a:rPr>
              <a:t> </a:t>
            </a:r>
            <a:r>
              <a:rPr lang="de-DE" sz="1200" b="0" baseline="0" dirty="0" err="1" smtClean="0">
                <a:solidFill>
                  <a:srgbClr val="00B0F0"/>
                </a:solidFill>
              </a:rPr>
              <a:t>each</a:t>
            </a:r>
            <a:r>
              <a:rPr lang="de-DE" sz="1200" b="0" baseline="0" dirty="0" smtClean="0">
                <a:solidFill>
                  <a:srgbClr val="00B0F0"/>
                </a:solidFill>
              </a:rPr>
              <a:t> </a:t>
            </a:r>
            <a:r>
              <a:rPr lang="de-DE" sz="1200" b="0" baseline="0" dirty="0" err="1" smtClean="0">
                <a:solidFill>
                  <a:srgbClr val="00B0F0"/>
                </a:solidFill>
              </a:rPr>
              <a:t>of</a:t>
            </a:r>
            <a:r>
              <a:rPr lang="de-DE" sz="1200" b="0" baseline="0" dirty="0" smtClean="0">
                <a:solidFill>
                  <a:srgbClr val="00B0F0"/>
                </a:solidFill>
              </a:rPr>
              <a:t> </a:t>
            </a:r>
            <a:r>
              <a:rPr lang="de-DE" sz="1200" b="0" baseline="0" dirty="0" err="1" smtClean="0">
                <a:solidFill>
                  <a:srgbClr val="00B0F0"/>
                </a:solidFill>
              </a:rPr>
              <a:t>your</a:t>
            </a:r>
            <a:r>
              <a:rPr lang="de-DE" sz="1200" b="0" baseline="0" dirty="0" smtClean="0">
                <a:solidFill>
                  <a:srgbClr val="00B0F0"/>
                </a:solidFill>
              </a:rPr>
              <a:t> </a:t>
            </a:r>
            <a:r>
              <a:rPr lang="de-DE" sz="1200" b="0" baseline="0" dirty="0" err="1" smtClean="0">
                <a:solidFill>
                  <a:srgbClr val="00B0F0"/>
                </a:solidFill>
              </a:rPr>
              <a:t>typical</a:t>
            </a:r>
            <a:r>
              <a:rPr lang="de-DE" sz="1200" b="0" baseline="0" dirty="0" smtClean="0">
                <a:solidFill>
                  <a:srgbClr val="00B0F0"/>
                </a:solidFill>
              </a:rPr>
              <a:t> </a:t>
            </a:r>
            <a:r>
              <a:rPr lang="de-DE" sz="1200" b="0" baseline="0" dirty="0" err="1" smtClean="0">
                <a:solidFill>
                  <a:srgbClr val="00B0F0"/>
                </a:solidFill>
              </a:rPr>
              <a:t>activities</a:t>
            </a:r>
            <a:r>
              <a:rPr lang="de-DE" sz="1200" b="0" baseline="0" dirty="0" smtClean="0">
                <a:solidFill>
                  <a:srgbClr val="00B0F0"/>
                </a:solidFill>
              </a:rPr>
              <a:t>, </a:t>
            </a:r>
            <a:r>
              <a:rPr lang="de-DE" sz="1200" b="0" baseline="0" dirty="0" err="1" smtClean="0">
                <a:solidFill>
                  <a:srgbClr val="00B0F0"/>
                </a:solidFill>
              </a:rPr>
              <a:t>how</a:t>
            </a:r>
            <a:r>
              <a:rPr lang="de-DE" sz="1200" b="0" baseline="0" dirty="0" smtClean="0">
                <a:solidFill>
                  <a:srgbClr val="00B0F0"/>
                </a:solidFill>
              </a:rPr>
              <a:t> </a:t>
            </a:r>
            <a:r>
              <a:rPr lang="de-DE" sz="1200" b="0" baseline="0" dirty="0" err="1" smtClean="0">
                <a:solidFill>
                  <a:srgbClr val="00B0F0"/>
                </a:solidFill>
              </a:rPr>
              <a:t>much</a:t>
            </a:r>
            <a:r>
              <a:rPr lang="de-DE" sz="1200" b="0" baseline="0" dirty="0" smtClean="0">
                <a:solidFill>
                  <a:srgbClr val="00B0F0"/>
                </a:solidFill>
              </a:rPr>
              <a:t> </a:t>
            </a:r>
            <a:r>
              <a:rPr lang="de-DE" sz="1200" b="0" baseline="0" dirty="0" err="1" smtClean="0">
                <a:solidFill>
                  <a:srgbClr val="00B0F0"/>
                </a:solidFill>
              </a:rPr>
              <a:t>glucose</a:t>
            </a:r>
            <a:r>
              <a:rPr lang="de-DE" sz="1200" b="0" baseline="0" dirty="0" smtClean="0">
                <a:solidFill>
                  <a:srgbClr val="00B0F0"/>
                </a:solidFill>
              </a:rPr>
              <a:t> </a:t>
            </a:r>
            <a:r>
              <a:rPr lang="de-DE" sz="1200" b="0" baseline="0" dirty="0" err="1" smtClean="0">
                <a:solidFill>
                  <a:srgbClr val="00B0F0"/>
                </a:solidFill>
              </a:rPr>
              <a:t>you</a:t>
            </a:r>
            <a:r>
              <a:rPr lang="de-DE" sz="1200" b="0" baseline="0" dirty="0" smtClean="0">
                <a:solidFill>
                  <a:srgbClr val="00B0F0"/>
                </a:solidFill>
              </a:rPr>
              <a:t> (!!) </a:t>
            </a:r>
            <a:r>
              <a:rPr lang="de-DE" sz="1200" b="0" baseline="0" dirty="0" err="1" smtClean="0">
                <a:solidFill>
                  <a:srgbClr val="00B0F0"/>
                </a:solidFill>
              </a:rPr>
              <a:t>typically</a:t>
            </a:r>
            <a:r>
              <a:rPr lang="de-DE" sz="1200" b="0" baseline="0" dirty="0" smtClean="0">
                <a:solidFill>
                  <a:srgbClr val="00B0F0"/>
                </a:solidFill>
              </a:rPr>
              <a:t> </a:t>
            </a:r>
            <a:r>
              <a:rPr lang="de-DE" sz="1200" b="0" baseline="0" dirty="0" err="1" smtClean="0">
                <a:solidFill>
                  <a:srgbClr val="00B0F0"/>
                </a:solidFill>
              </a:rPr>
              <a:t>need</a:t>
            </a:r>
            <a:r>
              <a:rPr lang="de-DE" sz="1200" b="0" baseline="0" dirty="0" smtClean="0">
                <a:solidFill>
                  <a:srgbClr val="00B0F0"/>
                </a:solidFill>
              </a:rPr>
              <a:t> extra. </a:t>
            </a:r>
            <a:r>
              <a:rPr lang="de-DE" sz="1200" b="0" baseline="0" dirty="0" err="1" smtClean="0">
                <a:solidFill>
                  <a:srgbClr val="00B0F0"/>
                </a:solidFill>
              </a:rPr>
              <a:t>Then</a:t>
            </a:r>
            <a:r>
              <a:rPr lang="de-DE" sz="1200" b="0" baseline="0" dirty="0" smtClean="0">
                <a:solidFill>
                  <a:srgbClr val="00B0F0"/>
                </a:solidFill>
              </a:rPr>
              <a:t> </a:t>
            </a:r>
            <a:r>
              <a:rPr lang="de-DE" sz="1200" b="0" baseline="0" dirty="0" err="1" smtClean="0">
                <a:solidFill>
                  <a:srgbClr val="00B0F0"/>
                </a:solidFill>
              </a:rPr>
              <a:t>use</a:t>
            </a:r>
            <a:r>
              <a:rPr lang="de-DE" sz="1200" b="0" baseline="0" dirty="0" smtClean="0">
                <a:solidFill>
                  <a:srgbClr val="00B0F0"/>
                </a:solidFill>
              </a:rPr>
              <a:t> </a:t>
            </a:r>
            <a:r>
              <a:rPr lang="de-DE" sz="1200" b="0" baseline="0" dirty="0" err="1" smtClean="0">
                <a:solidFill>
                  <a:srgbClr val="00B0F0"/>
                </a:solidFill>
              </a:rPr>
              <a:t>your</a:t>
            </a:r>
            <a:r>
              <a:rPr lang="de-DE" sz="1200" b="0" baseline="0" dirty="0" smtClean="0">
                <a:solidFill>
                  <a:srgbClr val="00B0F0"/>
                </a:solidFill>
              </a:rPr>
              <a:t> (!) </a:t>
            </a:r>
            <a:r>
              <a:rPr lang="de-DE" sz="1200" b="0" baseline="0" dirty="0" err="1" smtClean="0">
                <a:solidFill>
                  <a:srgbClr val="00B0F0"/>
                </a:solidFill>
              </a:rPr>
              <a:t>factors</a:t>
            </a:r>
            <a:r>
              <a:rPr lang="de-DE" sz="1200" b="0" baseline="0" dirty="0" smtClean="0">
                <a:solidFill>
                  <a:srgbClr val="00B0F0"/>
                </a:solidFill>
              </a:rPr>
              <a:t> </a:t>
            </a:r>
            <a:r>
              <a:rPr lang="de-DE" sz="1200" b="0" baseline="0" dirty="0" err="1" smtClean="0">
                <a:solidFill>
                  <a:srgbClr val="00B0F0"/>
                </a:solidFill>
              </a:rPr>
              <a:t>to</a:t>
            </a:r>
            <a:r>
              <a:rPr lang="de-DE" sz="1200" b="0" baseline="0" dirty="0" smtClean="0">
                <a:solidFill>
                  <a:srgbClr val="00B0F0"/>
                </a:solidFill>
              </a:rPr>
              <a:t> </a:t>
            </a:r>
            <a:r>
              <a:rPr lang="de-DE" sz="1200" b="0" baseline="0" dirty="0" err="1" smtClean="0">
                <a:solidFill>
                  <a:srgbClr val="00B0F0"/>
                </a:solidFill>
              </a:rPr>
              <a:t>estimate</a:t>
            </a:r>
            <a:r>
              <a:rPr lang="de-DE" sz="1200" b="0" baseline="0" dirty="0" smtClean="0">
                <a:solidFill>
                  <a:srgbClr val="00B0F0"/>
                </a:solidFill>
              </a:rPr>
              <a:t> </a:t>
            </a:r>
            <a:r>
              <a:rPr lang="de-DE" sz="1200" b="0" baseline="0" dirty="0" err="1" smtClean="0">
                <a:solidFill>
                  <a:srgbClr val="00B0F0"/>
                </a:solidFill>
              </a:rPr>
              <a:t>needed</a:t>
            </a:r>
            <a:r>
              <a:rPr lang="de-DE" sz="1200" b="0" baseline="0" dirty="0" smtClean="0">
                <a:solidFill>
                  <a:srgbClr val="00B0F0"/>
                </a:solidFill>
              </a:rPr>
              <a:t> </a:t>
            </a:r>
            <a:r>
              <a:rPr lang="de-DE" sz="1200" b="0" baseline="0" dirty="0" err="1" smtClean="0">
                <a:solidFill>
                  <a:srgbClr val="00B0F0"/>
                </a:solidFill>
              </a:rPr>
              <a:t>modification</a:t>
            </a:r>
            <a:r>
              <a:rPr lang="de-DE" sz="1200" b="0" baseline="0" dirty="0" smtClean="0">
                <a:solidFill>
                  <a:srgbClr val="00B0F0"/>
                </a:solidFill>
              </a:rPr>
              <a:t> </a:t>
            </a:r>
            <a:r>
              <a:rPr lang="de-DE" sz="1200" b="0" baseline="0" dirty="0" err="1" smtClean="0">
                <a:solidFill>
                  <a:srgbClr val="00B0F0"/>
                </a:solidFill>
              </a:rPr>
              <a:t>of</a:t>
            </a:r>
            <a:r>
              <a:rPr lang="de-DE" sz="1200" b="0" baseline="0" dirty="0" smtClean="0">
                <a:solidFill>
                  <a:srgbClr val="00B0F0"/>
                </a:solidFill>
              </a:rPr>
              <a:t> </a:t>
            </a:r>
            <a:r>
              <a:rPr lang="de-DE" sz="1200" b="0" baseline="0" dirty="0" err="1" smtClean="0">
                <a:solidFill>
                  <a:srgbClr val="00B0F0"/>
                </a:solidFill>
              </a:rPr>
              <a:t>inulin</a:t>
            </a:r>
            <a:r>
              <a:rPr lang="de-DE" sz="1200" b="0" baseline="0" dirty="0" smtClean="0">
                <a:solidFill>
                  <a:srgbClr val="00B0F0"/>
                </a:solidFill>
              </a:rPr>
              <a:t> </a:t>
            </a:r>
            <a:r>
              <a:rPr lang="de-DE" sz="1200" b="0" baseline="0" dirty="0" err="1" smtClean="0">
                <a:solidFill>
                  <a:srgbClr val="00B0F0"/>
                </a:solidFill>
              </a:rPr>
              <a:t>for</a:t>
            </a:r>
            <a:r>
              <a:rPr lang="de-DE" sz="1200" b="0" baseline="0" dirty="0" smtClean="0">
                <a:solidFill>
                  <a:srgbClr val="00B0F0"/>
                </a:solidFill>
              </a:rPr>
              <a:t> </a:t>
            </a:r>
            <a:r>
              <a:rPr lang="de-DE" sz="1200" b="0" baseline="0" dirty="0" err="1" smtClean="0">
                <a:solidFill>
                  <a:srgbClr val="00B0F0"/>
                </a:solidFill>
              </a:rPr>
              <a:t>meal</a:t>
            </a:r>
            <a:r>
              <a:rPr lang="de-DE" sz="1200" b="0" baseline="0" dirty="0" smtClean="0">
                <a:solidFill>
                  <a:srgbClr val="00B0F0"/>
                </a:solidFill>
              </a:rPr>
              <a:t>, and </a:t>
            </a:r>
            <a:r>
              <a:rPr lang="de-DE" sz="1200" b="0" baseline="0" dirty="0" err="1" smtClean="0">
                <a:solidFill>
                  <a:srgbClr val="00B0F0"/>
                </a:solidFill>
              </a:rPr>
              <a:t>for</a:t>
            </a:r>
            <a:r>
              <a:rPr lang="de-DE" sz="1200" b="0" baseline="0" dirty="0" smtClean="0">
                <a:solidFill>
                  <a:srgbClr val="00B0F0"/>
                </a:solidFill>
              </a:rPr>
              <a:t> </a:t>
            </a:r>
            <a:r>
              <a:rPr lang="de-DE" sz="1200" b="0" baseline="0" dirty="0" err="1" smtClean="0">
                <a:solidFill>
                  <a:srgbClr val="00B0F0"/>
                </a:solidFill>
              </a:rPr>
              <a:t>set</a:t>
            </a:r>
            <a:r>
              <a:rPr lang="de-DE" sz="1200" b="0" baseline="0" dirty="0" smtClean="0">
                <a:solidFill>
                  <a:srgbClr val="00B0F0"/>
                </a:solidFill>
              </a:rPr>
              <a:t> </a:t>
            </a:r>
            <a:r>
              <a:rPr lang="de-DE" sz="1200" b="0" baseline="0" dirty="0" err="1" smtClean="0">
                <a:solidFill>
                  <a:srgbClr val="00B0F0"/>
                </a:solidFill>
              </a:rPr>
              <a:t>glucose</a:t>
            </a:r>
            <a:r>
              <a:rPr lang="de-DE" sz="1200" b="0" baseline="0" dirty="0" smtClean="0">
                <a:solidFill>
                  <a:srgbClr val="00B0F0"/>
                </a:solidFill>
              </a:rPr>
              <a:t> </a:t>
            </a:r>
            <a:r>
              <a:rPr lang="de-DE" sz="1200" b="0" baseline="0" dirty="0" err="1" smtClean="0">
                <a:solidFill>
                  <a:srgbClr val="00B0F0"/>
                </a:solidFill>
              </a:rPr>
              <a:t>target</a:t>
            </a:r>
            <a:r>
              <a:rPr lang="de-DE" sz="1200" b="0" baseline="0" dirty="0" smtClean="0">
                <a:solidFill>
                  <a:srgbClr val="00B0F0"/>
                </a:solidFill>
              </a:rPr>
              <a:t>.</a:t>
            </a:r>
          </a:p>
          <a:p>
            <a:pPr marL="0" indent="0">
              <a:buNone/>
            </a:pPr>
            <a:r>
              <a:rPr lang="de-DE" sz="1200" b="0" baseline="0" dirty="0" err="1" smtClean="0">
                <a:solidFill>
                  <a:srgbClr val="00B0F0"/>
                </a:solidFill>
              </a:rPr>
              <a:t>If</a:t>
            </a:r>
            <a:r>
              <a:rPr lang="de-DE" sz="1200" b="0" baseline="0" dirty="0" smtClean="0">
                <a:solidFill>
                  <a:srgbClr val="00B0F0"/>
                </a:solidFill>
              </a:rPr>
              <a:t> </a:t>
            </a:r>
            <a:r>
              <a:rPr lang="de-DE" sz="1200" b="0" baseline="0" dirty="0" err="1" smtClean="0">
                <a:solidFill>
                  <a:srgbClr val="00B0F0"/>
                </a:solidFill>
              </a:rPr>
              <a:t>it</a:t>
            </a:r>
            <a:r>
              <a:rPr lang="de-DE" sz="1200" b="0" baseline="0" dirty="0" smtClean="0">
                <a:solidFill>
                  <a:srgbClr val="00B0F0"/>
                </a:solidFill>
              </a:rPr>
              <a:t> </a:t>
            </a:r>
            <a:r>
              <a:rPr lang="de-DE" sz="1200" b="0" baseline="0" dirty="0" err="1" smtClean="0">
                <a:solidFill>
                  <a:srgbClr val="00B0F0"/>
                </a:solidFill>
              </a:rPr>
              <a:t>is</a:t>
            </a:r>
            <a:r>
              <a:rPr lang="de-DE" sz="1200" b="0" baseline="0" dirty="0" smtClean="0">
                <a:solidFill>
                  <a:srgbClr val="00B0F0"/>
                </a:solidFill>
              </a:rPr>
              <a:t> </a:t>
            </a:r>
            <a:r>
              <a:rPr lang="de-DE" sz="1200" b="0" baseline="0" dirty="0" err="1" smtClean="0">
                <a:solidFill>
                  <a:srgbClr val="00B0F0"/>
                </a:solidFill>
              </a:rPr>
              <a:t>unclear</a:t>
            </a:r>
            <a:r>
              <a:rPr lang="de-DE" sz="1200" b="0" baseline="0" dirty="0" smtClean="0">
                <a:solidFill>
                  <a:srgbClr val="00B0F0"/>
                </a:solidFill>
              </a:rPr>
              <a:t> in </a:t>
            </a:r>
            <a:r>
              <a:rPr lang="de-DE" sz="1200" b="0" baseline="0" dirty="0" err="1" smtClean="0">
                <a:solidFill>
                  <a:srgbClr val="00B0F0"/>
                </a:solidFill>
              </a:rPr>
              <a:t>the</a:t>
            </a:r>
            <a:r>
              <a:rPr lang="de-DE" sz="1200" b="0" baseline="0" dirty="0" smtClean="0">
                <a:solidFill>
                  <a:srgbClr val="00B0F0"/>
                </a:solidFill>
              </a:rPr>
              <a:t> </a:t>
            </a:r>
            <a:r>
              <a:rPr lang="de-DE" sz="1200" b="0" baseline="0" dirty="0" err="1" smtClean="0">
                <a:solidFill>
                  <a:srgbClr val="00B0F0"/>
                </a:solidFill>
              </a:rPr>
              <a:t>beginning</a:t>
            </a:r>
            <a:r>
              <a:rPr lang="de-DE" sz="1200" b="0" baseline="0" dirty="0" smtClean="0">
                <a:solidFill>
                  <a:srgbClr val="00B0F0"/>
                </a:solidFill>
              </a:rPr>
              <a:t> </a:t>
            </a:r>
            <a:r>
              <a:rPr lang="de-DE" sz="1200" b="0" baseline="0" dirty="0" err="1" smtClean="0">
                <a:solidFill>
                  <a:srgbClr val="00B0F0"/>
                </a:solidFill>
              </a:rPr>
              <a:t>how</a:t>
            </a:r>
            <a:r>
              <a:rPr lang="de-DE" sz="1200" b="0" baseline="0" dirty="0" smtClean="0">
                <a:solidFill>
                  <a:srgbClr val="00B0F0"/>
                </a:solidFill>
              </a:rPr>
              <a:t> </a:t>
            </a:r>
            <a:r>
              <a:rPr lang="de-DE" sz="1200" b="0" baseline="0" dirty="0" err="1" smtClean="0">
                <a:solidFill>
                  <a:srgbClr val="00B0F0"/>
                </a:solidFill>
              </a:rPr>
              <a:t>strenuous</a:t>
            </a:r>
            <a:r>
              <a:rPr lang="de-DE" sz="1200" b="0" baseline="0" dirty="0" smtClean="0">
                <a:solidFill>
                  <a:srgbClr val="00B0F0"/>
                </a:solidFill>
              </a:rPr>
              <a:t> </a:t>
            </a:r>
            <a:r>
              <a:rPr lang="de-DE" sz="1200" b="0" baseline="0" dirty="0" err="1" smtClean="0">
                <a:solidFill>
                  <a:srgbClr val="00B0F0"/>
                </a:solidFill>
              </a:rPr>
              <a:t>the</a:t>
            </a:r>
            <a:r>
              <a:rPr lang="de-DE" sz="1200" b="0" baseline="0" dirty="0" smtClean="0">
                <a:solidFill>
                  <a:srgbClr val="00B0F0"/>
                </a:solidFill>
              </a:rPr>
              <a:t> </a:t>
            </a:r>
            <a:r>
              <a:rPr lang="de-DE" sz="1200" b="0" baseline="0" dirty="0" err="1" smtClean="0">
                <a:solidFill>
                  <a:srgbClr val="00B0F0"/>
                </a:solidFill>
              </a:rPr>
              <a:t>activity</a:t>
            </a:r>
            <a:r>
              <a:rPr lang="de-DE" sz="1200" b="0" baseline="0" dirty="0" smtClean="0">
                <a:solidFill>
                  <a:srgbClr val="00B0F0"/>
                </a:solidFill>
              </a:rPr>
              <a:t> will </a:t>
            </a:r>
            <a:r>
              <a:rPr lang="de-DE" sz="1200" b="0" baseline="0" dirty="0" err="1" smtClean="0">
                <a:solidFill>
                  <a:srgbClr val="00B0F0"/>
                </a:solidFill>
              </a:rPr>
              <a:t>be</a:t>
            </a:r>
            <a:r>
              <a:rPr lang="de-DE" sz="1200" b="0" baseline="0" dirty="0" smtClean="0">
                <a:solidFill>
                  <a:srgbClr val="00B0F0"/>
                </a:solidFill>
              </a:rPr>
              <a:t>, </a:t>
            </a:r>
            <a:r>
              <a:rPr lang="de-DE" sz="1200" b="0" baseline="0" dirty="0" err="1" smtClean="0">
                <a:solidFill>
                  <a:srgbClr val="00B0F0"/>
                </a:solidFill>
              </a:rPr>
              <a:t>your</a:t>
            </a:r>
            <a:r>
              <a:rPr lang="de-DE" sz="1200" b="0" baseline="0" dirty="0" smtClean="0">
                <a:solidFill>
                  <a:srgbClr val="00B0F0"/>
                </a:solidFill>
              </a:rPr>
              <a:t> </a:t>
            </a:r>
            <a:r>
              <a:rPr lang="de-DE" sz="1200" b="0" baseline="0" dirty="0" err="1" smtClean="0">
                <a:solidFill>
                  <a:srgbClr val="00B0F0"/>
                </a:solidFill>
              </a:rPr>
              <a:t>options</a:t>
            </a:r>
            <a:r>
              <a:rPr lang="de-DE" sz="1200" b="0" baseline="0" dirty="0" smtClean="0">
                <a:solidFill>
                  <a:srgbClr val="00B0F0"/>
                </a:solidFill>
              </a:rPr>
              <a:t> </a:t>
            </a:r>
            <a:r>
              <a:rPr lang="de-DE" sz="1200" b="0" baseline="0" dirty="0" err="1" smtClean="0">
                <a:solidFill>
                  <a:srgbClr val="00B0F0"/>
                </a:solidFill>
              </a:rPr>
              <a:t>are</a:t>
            </a:r>
            <a:r>
              <a:rPr lang="de-DE" sz="1200" b="0" baseline="0" dirty="0" smtClean="0">
                <a:solidFill>
                  <a:srgbClr val="00B0F0"/>
                </a:solidFill>
              </a:rPr>
              <a:t> </a:t>
            </a:r>
            <a:r>
              <a:rPr lang="de-DE" sz="1200" b="0" baseline="0" dirty="0" err="1" smtClean="0">
                <a:solidFill>
                  <a:srgbClr val="00B0F0"/>
                </a:solidFill>
              </a:rPr>
              <a:t>to</a:t>
            </a:r>
            <a:r>
              <a:rPr lang="de-DE" sz="1200" b="0" baseline="0" dirty="0" smtClean="0">
                <a:solidFill>
                  <a:srgbClr val="00B0F0"/>
                </a:solidFill>
              </a:rPr>
              <a:t> </a:t>
            </a:r>
            <a:r>
              <a:rPr lang="de-DE" sz="1200" b="0" baseline="0" dirty="0" err="1" smtClean="0">
                <a:solidFill>
                  <a:srgbClr val="00B0F0"/>
                </a:solidFill>
              </a:rPr>
              <a:t>reduce</a:t>
            </a:r>
            <a:r>
              <a:rPr lang="de-DE" sz="1200" b="0" baseline="0" dirty="0" smtClean="0">
                <a:solidFill>
                  <a:srgbClr val="00B0F0"/>
                </a:solidFill>
              </a:rPr>
              <a:t> </a:t>
            </a:r>
            <a:r>
              <a:rPr lang="de-DE" sz="1200" b="0" baseline="0" dirty="0" err="1" smtClean="0">
                <a:solidFill>
                  <a:srgbClr val="00B0F0"/>
                </a:solidFill>
              </a:rPr>
              <a:t>bolus</a:t>
            </a:r>
            <a:r>
              <a:rPr lang="de-DE" sz="1200" b="0" baseline="0" dirty="0" smtClean="0">
                <a:solidFill>
                  <a:srgbClr val="00B0F0"/>
                </a:solidFill>
              </a:rPr>
              <a:t> </a:t>
            </a:r>
            <a:r>
              <a:rPr lang="de-DE" sz="1200" b="0" baseline="0" dirty="0" err="1" smtClean="0">
                <a:solidFill>
                  <a:srgbClr val="00B0F0"/>
                </a:solidFill>
              </a:rPr>
              <a:t>for</a:t>
            </a:r>
            <a:r>
              <a:rPr lang="de-DE" sz="1200" b="0" baseline="0" dirty="0" smtClean="0">
                <a:solidFill>
                  <a:srgbClr val="00B0F0"/>
                </a:solidFill>
              </a:rPr>
              <a:t> </a:t>
            </a:r>
            <a:r>
              <a:rPr lang="de-DE" sz="1200" b="0" baseline="0" dirty="0" err="1" smtClean="0">
                <a:solidFill>
                  <a:srgbClr val="00B0F0"/>
                </a:solidFill>
              </a:rPr>
              <a:t>the</a:t>
            </a:r>
            <a:r>
              <a:rPr lang="de-DE" sz="1200" b="0" baseline="0" dirty="0" smtClean="0">
                <a:solidFill>
                  <a:srgbClr val="00B0F0"/>
                </a:solidFill>
              </a:rPr>
              <a:t> </a:t>
            </a:r>
            <a:r>
              <a:rPr lang="de-DE" sz="1200" b="0" baseline="0" dirty="0" err="1" smtClean="0">
                <a:solidFill>
                  <a:srgbClr val="00B0F0"/>
                </a:solidFill>
              </a:rPr>
              <a:t>meal</a:t>
            </a:r>
            <a:r>
              <a:rPr lang="de-DE" sz="1200" b="0" baseline="0" dirty="0" smtClean="0">
                <a:solidFill>
                  <a:srgbClr val="00B0F0"/>
                </a:solidFill>
              </a:rPr>
              <a:t> </a:t>
            </a:r>
            <a:r>
              <a:rPr lang="de-DE" sz="1200" b="0" baseline="0" dirty="0" err="1" smtClean="0">
                <a:solidFill>
                  <a:srgbClr val="00B0F0"/>
                </a:solidFill>
              </a:rPr>
              <a:t>even</a:t>
            </a:r>
            <a:r>
              <a:rPr lang="de-DE" sz="1200" b="0" baseline="0" dirty="0" smtClean="0">
                <a:solidFill>
                  <a:srgbClr val="00B0F0"/>
                </a:solidFill>
              </a:rPr>
              <a:t> </a:t>
            </a:r>
            <a:r>
              <a:rPr lang="de-DE" sz="1200" b="0" baseline="0" dirty="0" err="1" smtClean="0">
                <a:solidFill>
                  <a:srgbClr val="00B0F0"/>
                </a:solidFill>
              </a:rPr>
              <a:t>stronger</a:t>
            </a:r>
            <a:r>
              <a:rPr lang="de-DE" sz="1200" b="0" baseline="0" dirty="0" smtClean="0">
                <a:solidFill>
                  <a:srgbClr val="00B0F0"/>
                </a:solidFill>
              </a:rPr>
              <a:t>, </a:t>
            </a:r>
            <a:r>
              <a:rPr lang="de-DE" sz="1200" b="0" baseline="0" dirty="0" err="1" smtClean="0">
                <a:solidFill>
                  <a:srgbClr val="00B0F0"/>
                </a:solidFill>
              </a:rPr>
              <a:t>or</a:t>
            </a:r>
            <a:r>
              <a:rPr lang="de-DE" sz="1200" b="0" baseline="0" dirty="0" smtClean="0">
                <a:solidFill>
                  <a:srgbClr val="00B0F0"/>
                </a:solidFill>
              </a:rPr>
              <a:t> </a:t>
            </a:r>
            <a:r>
              <a:rPr lang="de-DE" sz="1200" b="0" baseline="0" dirty="0" err="1" smtClean="0">
                <a:solidFill>
                  <a:srgbClr val="00B0F0"/>
                </a:solidFill>
              </a:rPr>
              <a:t>to</a:t>
            </a:r>
            <a:r>
              <a:rPr lang="de-DE" sz="1200" b="0" baseline="0" dirty="0" smtClean="0">
                <a:solidFill>
                  <a:srgbClr val="00B0F0"/>
                </a:solidFill>
              </a:rPr>
              <a:t> </a:t>
            </a:r>
            <a:r>
              <a:rPr lang="de-DE" sz="1200" b="0" baseline="0" dirty="0" err="1" smtClean="0">
                <a:solidFill>
                  <a:srgbClr val="00B0F0"/>
                </a:solidFill>
              </a:rPr>
              <a:t>risk</a:t>
            </a:r>
            <a:r>
              <a:rPr lang="de-DE" sz="1200" b="0" baseline="0" dirty="0" smtClean="0">
                <a:solidFill>
                  <a:srgbClr val="00B0F0"/>
                </a:solidFill>
              </a:rPr>
              <a:t> </a:t>
            </a:r>
            <a:r>
              <a:rPr lang="de-DE" sz="1200" b="0" baseline="0" dirty="0" err="1" smtClean="0">
                <a:solidFill>
                  <a:srgbClr val="00B0F0"/>
                </a:solidFill>
              </a:rPr>
              <a:t>going</a:t>
            </a:r>
            <a:r>
              <a:rPr lang="de-DE" sz="1200" b="0" baseline="0" dirty="0" smtClean="0">
                <a:solidFill>
                  <a:srgbClr val="00B0F0"/>
                </a:solidFill>
              </a:rPr>
              <a:t> </a:t>
            </a:r>
            <a:r>
              <a:rPr lang="de-DE" sz="1200" b="0" baseline="0" dirty="0" err="1" smtClean="0">
                <a:solidFill>
                  <a:srgbClr val="00B0F0"/>
                </a:solidFill>
              </a:rPr>
              <a:t>low</a:t>
            </a:r>
            <a:r>
              <a:rPr lang="de-DE" sz="1200" b="0" baseline="0" dirty="0" smtClean="0">
                <a:solidFill>
                  <a:srgbClr val="00B0F0"/>
                </a:solidFill>
              </a:rPr>
              <a:t> and </a:t>
            </a:r>
            <a:r>
              <a:rPr lang="de-DE" sz="1200" b="0" baseline="0" dirty="0" err="1" smtClean="0">
                <a:solidFill>
                  <a:srgbClr val="00B0F0"/>
                </a:solidFill>
              </a:rPr>
              <a:t>requiring</a:t>
            </a:r>
            <a:r>
              <a:rPr lang="de-DE" sz="1200" b="0" baseline="0" dirty="0" smtClean="0">
                <a:solidFill>
                  <a:srgbClr val="00B0F0"/>
                </a:solidFill>
              </a:rPr>
              <a:t> </a:t>
            </a:r>
            <a:r>
              <a:rPr lang="de-DE" sz="1200" b="0" baseline="0" dirty="0" err="1" smtClean="0">
                <a:solidFill>
                  <a:srgbClr val="00B0F0"/>
                </a:solidFill>
              </a:rPr>
              <a:t>sports</a:t>
            </a:r>
            <a:r>
              <a:rPr lang="de-DE" sz="1200" b="0" baseline="0" dirty="0" smtClean="0">
                <a:solidFill>
                  <a:srgbClr val="00B0F0"/>
                </a:solidFill>
              </a:rPr>
              <a:t> </a:t>
            </a:r>
            <a:r>
              <a:rPr lang="de-DE" sz="1200" b="0" baseline="0" dirty="0" err="1" smtClean="0">
                <a:solidFill>
                  <a:srgbClr val="00B0F0"/>
                </a:solidFill>
              </a:rPr>
              <a:t>snacks</a:t>
            </a:r>
            <a:r>
              <a:rPr lang="de-DE" sz="1200" b="0" baseline="0" dirty="0" smtClean="0">
                <a:solidFill>
                  <a:srgbClr val="00B0F0"/>
                </a:solidFill>
              </a:rPr>
              <a:t> (</a:t>
            </a:r>
            <a:r>
              <a:rPr lang="de-DE" sz="1200" b="0" baseline="0" dirty="0" err="1" smtClean="0">
                <a:solidFill>
                  <a:srgbClr val="00B0F0"/>
                </a:solidFill>
              </a:rPr>
              <a:t>or</a:t>
            </a:r>
            <a:r>
              <a:rPr lang="de-DE" sz="1200" b="0" baseline="0" dirty="0" smtClean="0">
                <a:solidFill>
                  <a:srgbClr val="00B0F0"/>
                </a:solidFill>
              </a:rPr>
              <a:t> </a:t>
            </a:r>
            <a:r>
              <a:rPr lang="de-DE" sz="1200" b="0" baseline="0" dirty="0" err="1" smtClean="0">
                <a:solidFill>
                  <a:srgbClr val="00B0F0"/>
                </a:solidFill>
              </a:rPr>
              <a:t>sweet</a:t>
            </a:r>
            <a:r>
              <a:rPr lang="de-DE" sz="1200" b="0" baseline="0" dirty="0" smtClean="0">
                <a:solidFill>
                  <a:srgbClr val="00B0F0"/>
                </a:solidFill>
              </a:rPr>
              <a:t> </a:t>
            </a:r>
            <a:r>
              <a:rPr lang="de-DE" sz="1200" b="0" baseline="0" dirty="0" err="1" smtClean="0">
                <a:solidFill>
                  <a:srgbClr val="00B0F0"/>
                </a:solidFill>
              </a:rPr>
              <a:t>drink</a:t>
            </a:r>
            <a:r>
              <a:rPr lang="de-DE" sz="1200" b="0" baseline="0" dirty="0" smtClean="0">
                <a:solidFill>
                  <a:srgbClr val="00B0F0"/>
                </a:solidFill>
              </a:rPr>
              <a:t> </a:t>
            </a:r>
            <a:r>
              <a:rPr lang="de-DE" sz="1200" b="0" baseline="0" dirty="0" err="1" smtClean="0">
                <a:solidFill>
                  <a:srgbClr val="00B0F0"/>
                </a:solidFill>
              </a:rPr>
              <a:t>etc</a:t>
            </a:r>
            <a:r>
              <a:rPr lang="de-DE" sz="1200" b="0" baseline="0" dirty="0" smtClean="0">
                <a:solidFill>
                  <a:srgbClr val="00B0F0"/>
                </a:solidFill>
              </a:rPr>
              <a:t>) </a:t>
            </a:r>
            <a:r>
              <a:rPr lang="de-DE" sz="1200" b="0" baseline="0" dirty="0" err="1" smtClean="0">
                <a:solidFill>
                  <a:srgbClr val="00B0F0"/>
                </a:solidFill>
              </a:rPr>
              <a:t>later</a:t>
            </a:r>
            <a:r>
              <a:rPr lang="de-DE" sz="1200" b="0" baseline="0" dirty="0" smtClean="0">
                <a:solidFill>
                  <a:srgbClr val="00B0F0"/>
                </a:solidFill>
              </a:rPr>
              <a:t>.</a:t>
            </a:r>
            <a:endParaRPr lang="de-DE" sz="1200" b="0" dirty="0" smtClean="0">
              <a:solidFill>
                <a:srgbClr val="00B0F0"/>
              </a:solidFill>
            </a:endParaRPr>
          </a:p>
          <a:p>
            <a:pPr marL="0" lvl="0" indent="0">
              <a:buNone/>
            </a:pPr>
            <a:r>
              <a:rPr lang="de-DE" sz="1200" b="1" dirty="0" smtClean="0">
                <a:solidFill>
                  <a:srgbClr val="FF0000"/>
                </a:solidFill>
              </a:rPr>
              <a:t>2. </a:t>
            </a:r>
            <a:r>
              <a:rPr lang="de-DE" sz="1200" b="1" dirty="0" err="1" smtClean="0">
                <a:solidFill>
                  <a:srgbClr val="FF0000"/>
                </a:solidFill>
              </a:rPr>
              <a:t>Activity</a:t>
            </a:r>
            <a:r>
              <a:rPr lang="de-DE" sz="1200" b="1" dirty="0" smtClean="0">
                <a:solidFill>
                  <a:srgbClr val="FF0000"/>
                </a:solidFill>
              </a:rPr>
              <a:t> in </a:t>
            </a:r>
            <a:r>
              <a:rPr lang="de-DE" sz="1200" b="1" dirty="0" err="1" smtClean="0">
                <a:solidFill>
                  <a:srgbClr val="FF0000"/>
                </a:solidFill>
              </a:rPr>
              <a:t>late</a:t>
            </a:r>
            <a:r>
              <a:rPr lang="de-DE" sz="1200" b="1" dirty="0" smtClean="0">
                <a:solidFill>
                  <a:srgbClr val="FF0000"/>
                </a:solidFill>
              </a:rPr>
              <a:t> </a:t>
            </a:r>
            <a:r>
              <a:rPr lang="de-DE" sz="1200" b="1" dirty="0" err="1" smtClean="0">
                <a:solidFill>
                  <a:srgbClr val="FF0000"/>
                </a:solidFill>
              </a:rPr>
              <a:t>meal</a:t>
            </a:r>
            <a:r>
              <a:rPr lang="de-DE" sz="1200" b="1" dirty="0" smtClean="0">
                <a:solidFill>
                  <a:srgbClr val="FF0000"/>
                </a:solidFill>
              </a:rPr>
              <a:t> </a:t>
            </a:r>
            <a:r>
              <a:rPr lang="de-DE" sz="1200" b="1" dirty="0" err="1" smtClean="0">
                <a:solidFill>
                  <a:srgbClr val="FF0000"/>
                </a:solidFill>
              </a:rPr>
              <a:t>phase</a:t>
            </a:r>
            <a:endParaRPr lang="de-DE" sz="1200" dirty="0" smtClean="0"/>
          </a:p>
          <a:p>
            <a:r>
              <a:rPr lang="en-US" sz="1200" dirty="0" smtClean="0">
                <a:effectLst/>
              </a:rPr>
              <a:t>If activity starts when your loop is mostly zero-temping after</a:t>
            </a:r>
            <a:r>
              <a:rPr lang="en-US" sz="1200" baseline="0" dirty="0" smtClean="0">
                <a:effectLst/>
              </a:rPr>
              <a:t> having delivered the insulin as likely needed for (most of) the meal, this is unfortunate. You have a risk of going low as is, and the loop cannot do anything for you now. Before starting activity, be sure you do (or can) cover your needed extra energy, for instance the 20g in the example used above. </a:t>
            </a:r>
          </a:p>
          <a:p>
            <a:r>
              <a:rPr lang="en-US" sz="1200" baseline="0" dirty="0" smtClean="0">
                <a:effectLst/>
              </a:rPr>
              <a:t>On a positive note, a bit of activity (like the post-dinner walk) can actually be good to control glucose in case you tend to go high for hours after meals, for instance, to resolve fat-induced high glucose values due to increased resistance as sometimes seen 3-4 hours after a fatty meal (as discussed p.34). </a:t>
            </a:r>
          </a:p>
          <a:p>
            <a:r>
              <a:rPr lang="en-US" sz="1200" baseline="0" dirty="0" smtClean="0">
                <a:effectLst/>
              </a:rPr>
              <a:t>Depending on the amount of caution applied to prevent hypo during activity, a correction bolus may be required when activity comes to an end.</a:t>
            </a:r>
            <a:r>
              <a:rPr lang="en-US" sz="1200" dirty="0" smtClean="0">
                <a:effectLst/>
              </a:rPr>
              <a:t>  </a:t>
            </a:r>
          </a:p>
          <a:p>
            <a:r>
              <a:rPr lang="en-US" sz="1200" dirty="0" smtClean="0">
                <a:effectLst/>
              </a:rPr>
              <a:t>If</a:t>
            </a:r>
            <a:r>
              <a:rPr lang="en-US" sz="1200" baseline="0" dirty="0" smtClean="0">
                <a:effectLst/>
              </a:rPr>
              <a:t> the activity is not too strenuous, you still may require insulin for late carbs. In that case, </a:t>
            </a:r>
            <a:r>
              <a:rPr lang="en-US" sz="1200" dirty="0" smtClean="0">
                <a:effectLst/>
              </a:rPr>
              <a:t>use an </a:t>
            </a:r>
            <a:r>
              <a:rPr lang="en-US" sz="1200" b="0" dirty="0" smtClean="0">
                <a:effectLst/>
              </a:rPr>
              <a:t>override (a reduction of %profile)</a:t>
            </a:r>
            <a:r>
              <a:rPr lang="en-US" sz="1200" dirty="0" smtClean="0">
                <a:effectLst/>
              </a:rPr>
              <a:t>, so the loop gives</a:t>
            </a:r>
            <a:r>
              <a:rPr lang="en-US" sz="1200" baseline="0" dirty="0" smtClean="0">
                <a:effectLst/>
              </a:rPr>
              <a:t> TBRs </a:t>
            </a:r>
            <a:r>
              <a:rPr lang="en-US" sz="1200" u="none" baseline="0" dirty="0" smtClean="0">
                <a:effectLst/>
              </a:rPr>
              <a:t>or </a:t>
            </a:r>
            <a:r>
              <a:rPr lang="en-US" sz="1200" u="none" baseline="0" dirty="0" err="1" smtClean="0">
                <a:effectLst/>
              </a:rPr>
              <a:t>micro</a:t>
            </a:r>
            <a:r>
              <a:rPr lang="en-US" sz="1200" u="none" dirty="0" err="1" smtClean="0">
                <a:effectLst/>
              </a:rPr>
              <a:t>boli</a:t>
            </a:r>
            <a:r>
              <a:rPr lang="en-US" sz="1200" u="none" dirty="0" smtClean="0">
                <a:effectLst/>
              </a:rPr>
              <a:t> at a reduced rate, when glucose gets above a certain BG #.  In iOS loop, you can also play with extending the absorption time of carbs.</a:t>
            </a:r>
          </a:p>
          <a:p>
            <a:r>
              <a:rPr lang="en-US" sz="1200" u="none" dirty="0" smtClean="0"/>
              <a:t> </a:t>
            </a:r>
            <a:r>
              <a:rPr lang="en-US" sz="1200" dirty="0" smtClean="0">
                <a:effectLst/>
              </a:rPr>
              <a:t>Overall, it's a personal experiment to find what works good enough for you. Regarding activity, it very much depends on kind, duration, starting time relative to the meal. And as we have seen throughout this presentation, meals and kind of insulin in use/</a:t>
            </a:r>
            <a:r>
              <a:rPr lang="en-US" sz="1200" dirty="0" err="1" smtClean="0">
                <a:effectLst/>
              </a:rPr>
              <a:t>bolussing</a:t>
            </a:r>
            <a:r>
              <a:rPr lang="en-US" sz="1200" dirty="0" smtClean="0">
                <a:effectLst/>
              </a:rPr>
              <a:t> strategy</a:t>
            </a:r>
            <a:r>
              <a:rPr lang="en-US" sz="1200" baseline="0" dirty="0" smtClean="0">
                <a:effectLst/>
              </a:rPr>
              <a:t> plays a decisive role as well.</a:t>
            </a:r>
          </a:p>
          <a:p>
            <a:r>
              <a:rPr lang="en-US" sz="1200" baseline="0" dirty="0" smtClean="0">
                <a:effectLst/>
              </a:rPr>
              <a:t>--------------------------------------------------------------------------------------------------------------------------------------------------------------</a:t>
            </a:r>
          </a:p>
          <a:p>
            <a:r>
              <a:rPr lang="en-US" sz="1200" baseline="0" dirty="0" smtClean="0">
                <a:effectLst/>
              </a:rPr>
              <a:t>There are extra resources (videos, blogs, FB posts) on sports management when looping. Certainly the open source systems offer much more adjustability to all kinds of also extreme sports. And there are other groups discussing specifically kids, with their sometimes unpredictable eating and hopping-around habits.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smtClean="0"/>
              <a:t>**) </a:t>
            </a:r>
            <a:r>
              <a:rPr lang="de-DE" sz="1200" dirty="0" err="1" smtClean="0">
                <a:solidFill>
                  <a:schemeClr val="bg1">
                    <a:lumMod val="50000"/>
                  </a:schemeClr>
                </a:solidFill>
              </a:rPr>
              <a:t>Exception</a:t>
            </a:r>
            <a:r>
              <a:rPr lang="de-DE" sz="1200" dirty="0" smtClean="0">
                <a:solidFill>
                  <a:schemeClr val="bg1">
                    <a:lumMod val="50000"/>
                  </a:schemeClr>
                </a:solidFill>
              </a:rPr>
              <a:t>: In </a:t>
            </a:r>
            <a:r>
              <a:rPr lang="de-DE" sz="1200" dirty="0" err="1" smtClean="0">
                <a:solidFill>
                  <a:schemeClr val="bg1">
                    <a:lumMod val="50000"/>
                  </a:schemeClr>
                </a:solidFill>
              </a:rPr>
              <a:t>very</a:t>
            </a:r>
            <a:r>
              <a:rPr lang="de-DE" sz="1200" dirty="0" smtClean="0">
                <a:solidFill>
                  <a:schemeClr val="bg1">
                    <a:lumMod val="50000"/>
                  </a:schemeClr>
                </a:solidFill>
              </a:rPr>
              <a:t> </a:t>
            </a:r>
            <a:r>
              <a:rPr lang="de-DE" sz="1200" dirty="0" err="1" smtClean="0">
                <a:solidFill>
                  <a:schemeClr val="bg1">
                    <a:lumMod val="50000"/>
                  </a:schemeClr>
                </a:solidFill>
              </a:rPr>
              <a:t>stressful</a:t>
            </a:r>
            <a:r>
              <a:rPr lang="de-DE" sz="1200" dirty="0" smtClean="0">
                <a:solidFill>
                  <a:schemeClr val="bg1">
                    <a:lumMod val="50000"/>
                  </a:schemeClr>
                </a:solidFill>
              </a:rPr>
              <a:t> </a:t>
            </a:r>
            <a:r>
              <a:rPr lang="de-DE" sz="1200" dirty="0" err="1" smtClean="0">
                <a:solidFill>
                  <a:schemeClr val="bg1">
                    <a:lumMod val="50000"/>
                  </a:schemeClr>
                </a:solidFill>
              </a:rPr>
              <a:t>situations</a:t>
            </a:r>
            <a:r>
              <a:rPr lang="de-DE" sz="1200" dirty="0" smtClean="0">
                <a:solidFill>
                  <a:schemeClr val="bg1">
                    <a:lumMod val="50000"/>
                  </a:schemeClr>
                </a:solidFill>
              </a:rPr>
              <a:t>, </a:t>
            </a:r>
            <a:r>
              <a:rPr lang="de-DE" sz="1200" dirty="0" err="1" smtClean="0">
                <a:solidFill>
                  <a:schemeClr val="bg1">
                    <a:lumMod val="50000"/>
                  </a:schemeClr>
                </a:solidFill>
              </a:rPr>
              <a:t>glucose</a:t>
            </a:r>
            <a:r>
              <a:rPr lang="de-DE" sz="1200" dirty="0" smtClean="0">
                <a:solidFill>
                  <a:schemeClr val="bg1">
                    <a:lumMod val="50000"/>
                  </a:schemeClr>
                </a:solidFill>
              </a:rPr>
              <a:t> </a:t>
            </a:r>
            <a:r>
              <a:rPr lang="de-DE" sz="1200" dirty="0" err="1" smtClean="0">
                <a:solidFill>
                  <a:schemeClr val="bg1">
                    <a:lumMod val="50000"/>
                  </a:schemeClr>
                </a:solidFill>
              </a:rPr>
              <a:t>may</a:t>
            </a:r>
            <a:r>
              <a:rPr lang="de-DE" sz="1200" dirty="0" smtClean="0">
                <a:solidFill>
                  <a:schemeClr val="bg1">
                    <a:lumMod val="50000"/>
                  </a:schemeClr>
                </a:solidFill>
              </a:rPr>
              <a:t> </a:t>
            </a:r>
            <a:r>
              <a:rPr lang="de-DE" sz="1200" dirty="0" err="1" smtClean="0">
                <a:solidFill>
                  <a:schemeClr val="bg1">
                    <a:lumMod val="50000"/>
                  </a:schemeClr>
                </a:solidFill>
              </a:rPr>
              <a:t>be</a:t>
            </a:r>
            <a:r>
              <a:rPr lang="de-DE" sz="1200" dirty="0" smtClean="0">
                <a:solidFill>
                  <a:schemeClr val="bg1">
                    <a:lumMod val="50000"/>
                  </a:schemeClr>
                </a:solidFill>
              </a:rPr>
              <a:t> </a:t>
            </a:r>
            <a:r>
              <a:rPr lang="de-DE" sz="1200" dirty="0" err="1" smtClean="0">
                <a:solidFill>
                  <a:schemeClr val="bg1">
                    <a:lumMod val="50000"/>
                  </a:schemeClr>
                </a:solidFill>
              </a:rPr>
              <a:t>rising</a:t>
            </a:r>
            <a:r>
              <a:rPr lang="de-DE" sz="1200" dirty="0" smtClean="0">
                <a:solidFill>
                  <a:schemeClr val="bg1">
                    <a:lumMod val="50000"/>
                  </a:schemeClr>
                </a:solidFill>
              </a:rPr>
              <a:t> </a:t>
            </a:r>
            <a:r>
              <a:rPr lang="de-DE" sz="1200" dirty="0" err="1" smtClean="0">
                <a:solidFill>
                  <a:schemeClr val="bg1">
                    <a:lumMod val="50000"/>
                  </a:schemeClr>
                </a:solidFill>
              </a:rPr>
              <a:t>temporarily</a:t>
            </a:r>
            <a:r>
              <a:rPr lang="de-DE" sz="1200" dirty="0" smtClean="0">
                <a:solidFill>
                  <a:schemeClr val="bg1">
                    <a:lumMod val="50000"/>
                  </a:schemeClr>
                </a:solidFill>
              </a:rPr>
              <a:t> also </a:t>
            </a:r>
            <a:r>
              <a:rPr lang="de-DE" sz="1200" dirty="0" err="1" smtClean="0">
                <a:solidFill>
                  <a:schemeClr val="bg1">
                    <a:lumMod val="50000"/>
                  </a:schemeClr>
                </a:solidFill>
              </a:rPr>
              <a:t>during</a:t>
            </a:r>
            <a:r>
              <a:rPr lang="de-DE" sz="1200" dirty="0" smtClean="0">
                <a:solidFill>
                  <a:schemeClr val="bg1">
                    <a:lumMod val="50000"/>
                  </a:schemeClr>
                </a:solidFill>
              </a:rPr>
              <a:t> </a:t>
            </a:r>
            <a:r>
              <a:rPr lang="de-DE" sz="1200" dirty="0" err="1" smtClean="0">
                <a:solidFill>
                  <a:schemeClr val="bg1">
                    <a:lumMod val="50000"/>
                  </a:schemeClr>
                </a:solidFill>
              </a:rPr>
              <a:t>sports</a:t>
            </a:r>
            <a:r>
              <a:rPr lang="de-DE" sz="1200" dirty="0" smtClean="0">
                <a:solidFill>
                  <a:schemeClr val="bg1">
                    <a:lumMod val="50000"/>
                  </a:schemeClr>
                </a:solidFill>
              </a:rPr>
              <a:t>,</a:t>
            </a:r>
            <a:r>
              <a:rPr lang="de-DE" sz="1200" baseline="0" dirty="0" smtClean="0">
                <a:solidFill>
                  <a:schemeClr val="bg1">
                    <a:lumMod val="50000"/>
                  </a:schemeClr>
                </a:solidFill>
              </a:rPr>
              <a:t> and </a:t>
            </a:r>
            <a:r>
              <a:rPr lang="de-DE" sz="1200" baseline="0" dirty="0" err="1" smtClean="0">
                <a:solidFill>
                  <a:schemeClr val="bg1">
                    <a:lumMod val="50000"/>
                  </a:schemeClr>
                </a:solidFill>
              </a:rPr>
              <a:t>might</a:t>
            </a:r>
            <a:r>
              <a:rPr lang="de-DE" sz="1200" baseline="0" dirty="0" smtClean="0">
                <a:solidFill>
                  <a:schemeClr val="bg1">
                    <a:lumMod val="50000"/>
                  </a:schemeClr>
                </a:solidFill>
              </a:rPr>
              <a:t> </a:t>
            </a:r>
            <a:r>
              <a:rPr lang="de-DE" sz="1200" baseline="0" dirty="0" err="1" smtClean="0">
                <a:solidFill>
                  <a:schemeClr val="bg1">
                    <a:lumMod val="50000"/>
                  </a:schemeClr>
                </a:solidFill>
              </a:rPr>
              <a:t>even</a:t>
            </a:r>
            <a:r>
              <a:rPr lang="de-DE" sz="1200" baseline="0" dirty="0" smtClean="0">
                <a:solidFill>
                  <a:schemeClr val="bg1">
                    <a:lumMod val="50000"/>
                  </a:schemeClr>
                </a:solidFill>
              </a:rPr>
              <a:t> </a:t>
            </a:r>
            <a:r>
              <a:rPr lang="de-DE" sz="1200" baseline="0" dirty="0" err="1" smtClean="0">
                <a:solidFill>
                  <a:schemeClr val="bg1">
                    <a:lumMod val="50000"/>
                  </a:schemeClr>
                </a:solidFill>
              </a:rPr>
              <a:t>briefly</a:t>
            </a:r>
            <a:r>
              <a:rPr lang="de-DE" sz="1200" baseline="0" dirty="0" smtClean="0">
                <a:solidFill>
                  <a:schemeClr val="bg1">
                    <a:lumMod val="50000"/>
                  </a:schemeClr>
                </a:solidFill>
              </a:rPr>
              <a:t> </a:t>
            </a:r>
            <a:r>
              <a:rPr lang="de-DE" sz="1200" baseline="0" dirty="0" err="1" smtClean="0">
                <a:solidFill>
                  <a:schemeClr val="bg1">
                    <a:lumMod val="50000"/>
                  </a:schemeClr>
                </a:solidFill>
              </a:rPr>
              <a:t>require</a:t>
            </a:r>
            <a:r>
              <a:rPr lang="de-DE" sz="1200" baseline="0" dirty="0" smtClean="0">
                <a:solidFill>
                  <a:schemeClr val="bg1">
                    <a:lumMod val="50000"/>
                  </a:schemeClr>
                </a:solidFill>
              </a:rPr>
              <a:t> extra </a:t>
            </a:r>
            <a:r>
              <a:rPr lang="de-DE" sz="1200" baseline="0" dirty="0" err="1" smtClean="0">
                <a:solidFill>
                  <a:schemeClr val="bg1">
                    <a:lumMod val="50000"/>
                  </a:schemeClr>
                </a:solidFill>
              </a:rPr>
              <a:t>insulin</a:t>
            </a:r>
            <a:r>
              <a:rPr lang="de-DE" sz="1200" baseline="0" dirty="0" smtClean="0">
                <a:solidFill>
                  <a:schemeClr val="bg1">
                    <a:lumMod val="50000"/>
                  </a:schemeClr>
                </a:solidFill>
              </a:rPr>
              <a:t> </a:t>
            </a:r>
            <a:r>
              <a:rPr lang="de-DE" sz="1200" baseline="0" dirty="0" err="1" smtClean="0">
                <a:solidFill>
                  <a:schemeClr val="bg1">
                    <a:lumMod val="50000"/>
                  </a:schemeClr>
                </a:solidFill>
              </a:rPr>
              <a:t>to</a:t>
            </a:r>
            <a:r>
              <a:rPr lang="de-DE" sz="1200" baseline="0" dirty="0" smtClean="0">
                <a:solidFill>
                  <a:schemeClr val="bg1">
                    <a:lumMod val="50000"/>
                  </a:schemeClr>
                </a:solidFill>
              </a:rPr>
              <a:t> </a:t>
            </a:r>
            <a:r>
              <a:rPr lang="de-DE" sz="1200" baseline="0" dirty="0" err="1" smtClean="0">
                <a:solidFill>
                  <a:schemeClr val="bg1">
                    <a:lumMod val="50000"/>
                  </a:schemeClr>
                </a:solidFill>
              </a:rPr>
              <a:t>supply</a:t>
            </a:r>
            <a:r>
              <a:rPr lang="de-DE" sz="1200" baseline="0" dirty="0" smtClean="0">
                <a:solidFill>
                  <a:schemeClr val="bg1">
                    <a:lumMod val="50000"/>
                  </a:schemeClr>
                </a:solidFill>
              </a:rPr>
              <a:t> „</a:t>
            </a:r>
            <a:r>
              <a:rPr lang="de-DE" sz="1200" baseline="0" dirty="0" err="1" smtClean="0">
                <a:solidFill>
                  <a:schemeClr val="bg1">
                    <a:lumMod val="50000"/>
                  </a:schemeClr>
                </a:solidFill>
              </a:rPr>
              <a:t>panic</a:t>
            </a:r>
            <a:r>
              <a:rPr lang="de-DE" sz="1200" baseline="0" dirty="0" smtClean="0">
                <a:solidFill>
                  <a:schemeClr val="bg1">
                    <a:lumMod val="50000"/>
                  </a:schemeClr>
                </a:solidFill>
              </a:rPr>
              <a:t>“ </a:t>
            </a:r>
            <a:r>
              <a:rPr lang="de-DE" sz="1200" baseline="0" dirty="0" err="1" smtClean="0">
                <a:solidFill>
                  <a:schemeClr val="bg1">
                    <a:lumMod val="50000"/>
                  </a:schemeClr>
                </a:solidFill>
              </a:rPr>
              <a:t>energy</a:t>
            </a:r>
            <a:r>
              <a:rPr lang="de-DE" sz="1200" dirty="0" smtClean="0">
                <a:solidFill>
                  <a:schemeClr val="bg1">
                    <a:lumMod val="50000"/>
                  </a:schemeClr>
                </a:solidFill>
              </a:rPr>
              <a:t> </a:t>
            </a:r>
          </a:p>
          <a:p>
            <a:endParaRPr lang="en-US" sz="1200" dirty="0" smtClean="0"/>
          </a:p>
          <a:p>
            <a:r>
              <a:rPr lang="en-US" sz="1200" dirty="0" smtClean="0"/>
              <a:t> </a:t>
            </a:r>
            <a:r>
              <a:rPr lang="de-DE" sz="1200" dirty="0" smtClean="0"/>
              <a:t> </a:t>
            </a:r>
            <a:endParaRPr lang="de-DE" sz="1200" dirty="0"/>
          </a:p>
        </p:txBody>
      </p:sp>
      <p:sp>
        <p:nvSpPr>
          <p:cNvPr id="4" name="Foliennummernplatzhalter 3"/>
          <p:cNvSpPr>
            <a:spLocks noGrp="1"/>
          </p:cNvSpPr>
          <p:nvPr>
            <p:ph type="sldNum" sz="quarter" idx="10"/>
          </p:nvPr>
        </p:nvSpPr>
        <p:spPr/>
        <p:txBody>
          <a:bodyPr/>
          <a:lstStyle/>
          <a:p>
            <a:fld id="{170FF799-14E3-487A-9755-B4D298262597}" type="slidenum">
              <a:rPr lang="de-DE" smtClean="0"/>
              <a:t>40</a:t>
            </a:fld>
            <a:endParaRPr lang="de-DE"/>
          </a:p>
        </p:txBody>
      </p:sp>
    </p:spTree>
    <p:extLst>
      <p:ext uri="{BB962C8B-B14F-4D97-AF65-F5344CB8AC3E}">
        <p14:creationId xmlns:p14="http://schemas.microsoft.com/office/powerpoint/2010/main" val="1137788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We</a:t>
            </a:r>
            <a:r>
              <a:rPr lang="de-DE" dirty="0" smtClean="0"/>
              <a:t> </a:t>
            </a:r>
            <a:r>
              <a:rPr lang="de-DE" dirty="0" err="1" smtClean="0"/>
              <a:t>have</a:t>
            </a:r>
            <a:r>
              <a:rPr lang="de-DE" dirty="0" smtClean="0"/>
              <a:t> </a:t>
            </a:r>
            <a:r>
              <a:rPr lang="de-DE" dirty="0" err="1" smtClean="0"/>
              <a:t>touched</a:t>
            </a:r>
            <a:r>
              <a:rPr lang="de-DE" dirty="0" smtClean="0"/>
              <a:t> on a </a:t>
            </a:r>
            <a:r>
              <a:rPr lang="de-DE" dirty="0" err="1" smtClean="0"/>
              <a:t>lot</a:t>
            </a:r>
            <a:r>
              <a:rPr lang="de-DE" dirty="0" smtClean="0"/>
              <a:t> </a:t>
            </a:r>
            <a:r>
              <a:rPr lang="de-DE" dirty="0" err="1" smtClean="0"/>
              <a:t>of</a:t>
            </a:r>
            <a:r>
              <a:rPr lang="de-DE" dirty="0" smtClean="0"/>
              <a:t> </a:t>
            </a:r>
            <a:r>
              <a:rPr lang="de-DE" dirty="0" err="1" smtClean="0"/>
              <a:t>strategies</a:t>
            </a:r>
            <a:r>
              <a:rPr lang="de-DE" dirty="0" smtClean="0"/>
              <a:t> and </a:t>
            </a:r>
            <a:r>
              <a:rPr lang="de-DE" dirty="0" err="1" smtClean="0"/>
              <a:t>measures</a:t>
            </a:r>
            <a:r>
              <a:rPr lang="de-DE" dirty="0" smtClean="0"/>
              <a:t> </a:t>
            </a:r>
            <a:r>
              <a:rPr lang="de-DE" dirty="0" err="1" smtClean="0"/>
              <a:t>that</a:t>
            </a:r>
            <a:r>
              <a:rPr lang="de-DE" dirty="0" smtClean="0"/>
              <a:t> </a:t>
            </a:r>
            <a:r>
              <a:rPr lang="de-DE" dirty="0" err="1" smtClean="0"/>
              <a:t>can</a:t>
            </a:r>
            <a:r>
              <a:rPr lang="de-DE" dirty="0" smtClean="0"/>
              <a:t> </a:t>
            </a:r>
            <a:r>
              <a:rPr lang="de-DE" dirty="0" err="1" smtClean="0"/>
              <a:t>be</a:t>
            </a:r>
            <a:r>
              <a:rPr lang="de-DE" dirty="0" smtClean="0"/>
              <a:t> </a:t>
            </a:r>
            <a:r>
              <a:rPr lang="de-DE" dirty="0" err="1" smtClean="0"/>
              <a:t>taken</a:t>
            </a:r>
            <a:r>
              <a:rPr lang="de-DE" dirty="0" smtClean="0"/>
              <a:t> in an </a:t>
            </a:r>
            <a:r>
              <a:rPr lang="de-DE" dirty="0" err="1" smtClean="0"/>
              <a:t>effort</a:t>
            </a:r>
            <a:r>
              <a:rPr lang="de-DE" dirty="0" smtClean="0"/>
              <a:t> </a:t>
            </a:r>
            <a:r>
              <a:rPr lang="de-DE" dirty="0" err="1" smtClean="0"/>
              <a:t>to</a:t>
            </a:r>
            <a:r>
              <a:rPr lang="de-DE" dirty="0" smtClean="0"/>
              <a:t> manage </a:t>
            </a:r>
            <a:r>
              <a:rPr lang="de-DE" dirty="0" err="1" smtClean="0"/>
              <a:t>meals</a:t>
            </a:r>
            <a:r>
              <a:rPr lang="de-DE" dirty="0" smtClean="0"/>
              <a:t> </a:t>
            </a:r>
            <a:r>
              <a:rPr lang="de-DE" dirty="0" err="1" smtClean="0"/>
              <a:t>when</a:t>
            </a:r>
            <a:r>
              <a:rPr lang="de-DE" dirty="0" smtClean="0"/>
              <a:t> </a:t>
            </a:r>
            <a:r>
              <a:rPr lang="de-DE" dirty="0" err="1" smtClean="0"/>
              <a:t>using</a:t>
            </a:r>
            <a:r>
              <a:rPr lang="de-DE" dirty="0" smtClean="0"/>
              <a:t> </a:t>
            </a:r>
            <a:r>
              <a:rPr lang="de-DE" dirty="0" err="1" smtClean="0"/>
              <a:t>closed</a:t>
            </a:r>
            <a:r>
              <a:rPr lang="de-DE" dirty="0" smtClean="0"/>
              <a:t> </a:t>
            </a:r>
            <a:r>
              <a:rPr lang="de-DE" dirty="0" err="1" smtClean="0"/>
              <a:t>loop</a:t>
            </a:r>
            <a:r>
              <a:rPr lang="de-DE" dirty="0" smtClean="0"/>
              <a:t> </a:t>
            </a:r>
            <a:r>
              <a:rPr lang="de-DE" dirty="0" err="1" smtClean="0"/>
              <a:t>systems</a:t>
            </a:r>
            <a:r>
              <a:rPr lang="de-DE" dirty="0" smtClean="0"/>
              <a:t>. The </a:t>
            </a:r>
            <a:r>
              <a:rPr lang="de-DE" dirty="0" err="1" smtClean="0"/>
              <a:t>next</a:t>
            </a:r>
            <a:r>
              <a:rPr lang="de-DE" dirty="0" smtClean="0"/>
              <a:t> </a:t>
            </a:r>
            <a:r>
              <a:rPr lang="de-DE" dirty="0" err="1" smtClean="0"/>
              <a:t>slide</a:t>
            </a:r>
            <a:r>
              <a:rPr lang="de-DE" dirty="0" smtClean="0"/>
              <a:t> sums </a:t>
            </a:r>
            <a:r>
              <a:rPr lang="de-DE" dirty="0" err="1" smtClean="0"/>
              <a:t>up</a:t>
            </a:r>
            <a:r>
              <a:rPr lang="de-DE" dirty="0" smtClean="0"/>
              <a:t> </a:t>
            </a:r>
            <a:r>
              <a:rPr lang="de-DE" dirty="0" err="1" smtClean="0"/>
              <a:t>the</a:t>
            </a:r>
            <a:r>
              <a:rPr lang="de-DE" dirty="0" smtClean="0"/>
              <a:t> </a:t>
            </a:r>
            <a:r>
              <a:rPr lang="de-DE" dirty="0" err="1" smtClean="0"/>
              <a:t>options</a:t>
            </a:r>
            <a:r>
              <a:rPr lang="de-DE" dirty="0" smtClean="0"/>
              <a:t> </a:t>
            </a:r>
            <a:r>
              <a:rPr lang="de-DE" dirty="0" err="1" smtClean="0"/>
              <a:t>for</a:t>
            </a:r>
            <a:r>
              <a:rPr lang="de-DE" dirty="0" smtClean="0"/>
              <a:t> </a:t>
            </a:r>
            <a:r>
              <a:rPr lang="de-DE" dirty="0" err="1" smtClean="0"/>
              <a:t>meal</a:t>
            </a:r>
            <a:r>
              <a:rPr lang="de-DE" dirty="0" smtClean="0"/>
              <a:t> </a:t>
            </a:r>
            <a:r>
              <a:rPr lang="de-DE" dirty="0" err="1" smtClean="0"/>
              <a:t>management</a:t>
            </a:r>
            <a:r>
              <a:rPr lang="de-DE" dirty="0" smtClean="0"/>
              <a:t>,</a:t>
            </a:r>
            <a:r>
              <a:rPr lang="de-DE" baseline="0" dirty="0" smtClean="0"/>
              <a:t> and </a:t>
            </a:r>
            <a:r>
              <a:rPr lang="de-DE" baseline="0" dirty="0" err="1" smtClean="0"/>
              <a:t>should</a:t>
            </a:r>
            <a:r>
              <a:rPr lang="de-DE" baseline="0" dirty="0" smtClean="0"/>
              <a:t> </a:t>
            </a:r>
            <a:r>
              <a:rPr lang="de-DE" baseline="0" dirty="0" err="1" smtClean="0"/>
              <a:t>be</a:t>
            </a:r>
            <a:r>
              <a:rPr lang="de-DE" baseline="0" dirty="0" smtClean="0"/>
              <a:t> </a:t>
            </a:r>
            <a:r>
              <a:rPr lang="de-DE" baseline="0" dirty="0" err="1" smtClean="0"/>
              <a:t>considered</a:t>
            </a:r>
            <a:r>
              <a:rPr lang="de-DE" baseline="0" dirty="0" smtClean="0"/>
              <a:t> a „</a:t>
            </a:r>
            <a:r>
              <a:rPr lang="de-DE" baseline="0" dirty="0" err="1" smtClean="0"/>
              <a:t>toolbox</a:t>
            </a:r>
            <a:r>
              <a:rPr lang="de-DE" baseline="0" dirty="0" smtClean="0"/>
              <a:t>“ </a:t>
            </a:r>
            <a:r>
              <a:rPr lang="de-DE" baseline="0" dirty="0" err="1" smtClean="0"/>
              <a:t>if</a:t>
            </a:r>
            <a:r>
              <a:rPr lang="de-DE" baseline="0" dirty="0" smtClean="0"/>
              <a:t> </a:t>
            </a:r>
            <a:r>
              <a:rPr lang="de-DE" baseline="0" dirty="0" err="1" smtClean="0"/>
              <a:t>for</a:t>
            </a:r>
            <a:r>
              <a:rPr lang="de-DE" baseline="0" dirty="0" smtClean="0"/>
              <a:t> </a:t>
            </a:r>
            <a:r>
              <a:rPr lang="de-DE" baseline="0" dirty="0" err="1" smtClean="0"/>
              <a:t>special</a:t>
            </a:r>
            <a:r>
              <a:rPr lang="de-DE" baseline="0" dirty="0" smtClean="0"/>
              <a:t> </a:t>
            </a:r>
            <a:r>
              <a:rPr lang="de-DE" baseline="0" dirty="0" err="1" smtClean="0"/>
              <a:t>challenges</a:t>
            </a:r>
            <a:r>
              <a:rPr lang="de-DE" baseline="0" dirty="0" smtClean="0"/>
              <a:t> </a:t>
            </a:r>
            <a:r>
              <a:rPr lang="de-DE" baseline="0" dirty="0" err="1" smtClean="0"/>
              <a:t>new</a:t>
            </a:r>
            <a:r>
              <a:rPr lang="de-DE" baseline="0" dirty="0" smtClean="0"/>
              <a:t> </a:t>
            </a:r>
            <a:r>
              <a:rPr lang="de-DE" baseline="0" dirty="0" err="1" smtClean="0"/>
              <a:t>ideas</a:t>
            </a:r>
            <a:r>
              <a:rPr lang="de-DE" baseline="0" dirty="0" smtClean="0"/>
              <a:t> </a:t>
            </a:r>
            <a:r>
              <a:rPr lang="de-DE" baseline="0" dirty="0" err="1" smtClean="0"/>
              <a:t>are</a:t>
            </a:r>
            <a:r>
              <a:rPr lang="de-DE" baseline="0" dirty="0" smtClean="0"/>
              <a:t> </a:t>
            </a:r>
            <a:r>
              <a:rPr lang="de-DE" baseline="0" dirty="0" err="1" smtClean="0"/>
              <a:t>sought</a:t>
            </a:r>
            <a:r>
              <a:rPr lang="de-DE" baseline="0" dirty="0" smtClean="0"/>
              <a:t>.</a:t>
            </a:r>
          </a:p>
          <a:p>
            <a:r>
              <a:rPr lang="de-DE" baseline="0" dirty="0" err="1" smtClean="0"/>
              <a:t>Specifically</a:t>
            </a:r>
            <a:r>
              <a:rPr lang="de-DE" baseline="0" dirty="0" smtClean="0"/>
              <a:t>, </a:t>
            </a:r>
            <a:r>
              <a:rPr lang="de-DE" baseline="0" dirty="0" err="1" smtClean="0"/>
              <a:t>users</a:t>
            </a:r>
            <a:r>
              <a:rPr lang="de-DE" baseline="0" dirty="0" smtClean="0"/>
              <a:t> </a:t>
            </a:r>
            <a:r>
              <a:rPr lang="de-DE" baseline="0" dirty="0" err="1" smtClean="0"/>
              <a:t>with</a:t>
            </a:r>
            <a:r>
              <a:rPr lang="de-DE" baseline="0" dirty="0" smtClean="0"/>
              <a:t> </a:t>
            </a:r>
            <a:r>
              <a:rPr lang="de-DE" baseline="0" dirty="0" err="1" smtClean="0"/>
              <a:t>systems</a:t>
            </a:r>
            <a:r>
              <a:rPr lang="de-DE" baseline="0" dirty="0" smtClean="0"/>
              <a:t> </a:t>
            </a:r>
            <a:r>
              <a:rPr lang="de-DE" baseline="0" dirty="0" err="1" smtClean="0"/>
              <a:t>that</a:t>
            </a:r>
            <a:r>
              <a:rPr lang="de-DE" baseline="0" dirty="0" smtClean="0"/>
              <a:t> </a:t>
            </a:r>
            <a:r>
              <a:rPr lang="de-DE" baseline="0" dirty="0" err="1" smtClean="0"/>
              <a:t>incorporate</a:t>
            </a:r>
            <a:r>
              <a:rPr lang="de-DE" baseline="0" dirty="0" smtClean="0"/>
              <a:t> </a:t>
            </a:r>
            <a:r>
              <a:rPr lang="de-DE" baseline="0" dirty="0" err="1" smtClean="0"/>
              <a:t>the</a:t>
            </a:r>
            <a:r>
              <a:rPr lang="de-DE" baseline="0" dirty="0" smtClean="0"/>
              <a:t> </a:t>
            </a:r>
            <a:r>
              <a:rPr lang="de-DE" baseline="0" dirty="0" err="1" smtClean="0"/>
              <a:t>oref</a:t>
            </a:r>
            <a:r>
              <a:rPr lang="de-DE" baseline="0" dirty="0" smtClean="0"/>
              <a:t>(1) </a:t>
            </a:r>
            <a:r>
              <a:rPr lang="de-DE" baseline="0" dirty="0" err="1" smtClean="0"/>
              <a:t>algorithm</a:t>
            </a:r>
            <a:r>
              <a:rPr lang="de-DE" baseline="0" dirty="0" smtClean="0"/>
              <a:t> (</a:t>
            </a:r>
            <a:r>
              <a:rPr lang="de-DE" baseline="0" dirty="0" err="1" smtClean="0"/>
              <a:t>OpenAPS</a:t>
            </a:r>
            <a:r>
              <a:rPr lang="de-DE" baseline="0" dirty="0" smtClean="0"/>
              <a:t>, </a:t>
            </a:r>
            <a:r>
              <a:rPr lang="de-DE" baseline="0" dirty="0" err="1" smtClean="0"/>
              <a:t>AndroidAPS</a:t>
            </a:r>
            <a:r>
              <a:rPr lang="de-DE" baseline="0" dirty="0" smtClean="0"/>
              <a:t>, Free-APS-X) </a:t>
            </a:r>
            <a:r>
              <a:rPr lang="de-DE" baseline="0" dirty="0" err="1" smtClean="0"/>
              <a:t>could</a:t>
            </a:r>
            <a:r>
              <a:rPr lang="de-DE" baseline="0" dirty="0" smtClean="0"/>
              <a:t> „</a:t>
            </a:r>
            <a:r>
              <a:rPr lang="de-DE" baseline="0" dirty="0" err="1" smtClean="0"/>
              <a:t>ease</a:t>
            </a:r>
            <a:r>
              <a:rPr lang="de-DE" baseline="0" dirty="0" smtClean="0"/>
              <a:t> </a:t>
            </a:r>
            <a:r>
              <a:rPr lang="de-DE" baseline="0" dirty="0" err="1" smtClean="0"/>
              <a:t>up</a:t>
            </a:r>
            <a:r>
              <a:rPr lang="de-DE" baseline="0" dirty="0" smtClean="0"/>
              <a:t>“ after </a:t>
            </a:r>
            <a:r>
              <a:rPr lang="de-DE" baseline="0" dirty="0" err="1" smtClean="0"/>
              <a:t>investigating</a:t>
            </a:r>
            <a:r>
              <a:rPr lang="de-DE" baseline="0" dirty="0" smtClean="0"/>
              <a:t> </a:t>
            </a:r>
            <a:r>
              <a:rPr lang="de-DE" baseline="0" dirty="0" err="1" smtClean="0"/>
              <a:t>for</a:t>
            </a:r>
            <a:r>
              <a:rPr lang="de-DE" baseline="0" dirty="0" smtClean="0"/>
              <a:t> </a:t>
            </a:r>
            <a:r>
              <a:rPr lang="de-DE" baseline="0" dirty="0" err="1" smtClean="0"/>
              <a:t>themselves</a:t>
            </a:r>
            <a:r>
              <a:rPr lang="de-DE" baseline="0" dirty="0" smtClean="0"/>
              <a:t>, </a:t>
            </a:r>
            <a:r>
              <a:rPr lang="de-DE" baseline="0" dirty="0" err="1" smtClean="0"/>
              <a:t>whether</a:t>
            </a:r>
            <a:r>
              <a:rPr lang="de-DE" baseline="0" dirty="0" smtClean="0"/>
              <a:t> </a:t>
            </a:r>
            <a:r>
              <a:rPr lang="de-DE" baseline="0" dirty="0" err="1" smtClean="0"/>
              <a:t>the</a:t>
            </a:r>
            <a:r>
              <a:rPr lang="de-DE" baseline="0" dirty="0" smtClean="0"/>
              <a:t> „</a:t>
            </a:r>
            <a:r>
              <a:rPr lang="de-DE" baseline="0" dirty="0" err="1" smtClean="0"/>
              <a:t>good</a:t>
            </a:r>
            <a:r>
              <a:rPr lang="de-DE" baseline="0" dirty="0" smtClean="0"/>
              <a:t> </a:t>
            </a:r>
            <a:r>
              <a:rPr lang="de-DE" baseline="0" dirty="0" err="1" smtClean="0"/>
              <a:t>practice</a:t>
            </a:r>
            <a:r>
              <a:rPr lang="de-DE" baseline="0" dirty="0" smtClean="0"/>
              <a:t>“ </a:t>
            </a:r>
            <a:r>
              <a:rPr lang="de-DE" baseline="0" dirty="0" err="1" smtClean="0"/>
              <a:t>proposal</a:t>
            </a:r>
            <a:r>
              <a:rPr lang="de-DE" baseline="0" dirty="0" smtClean="0"/>
              <a:t> </a:t>
            </a:r>
            <a:r>
              <a:rPr lang="de-DE" baseline="0" dirty="0" err="1" smtClean="0"/>
              <a:t>for</a:t>
            </a:r>
            <a:r>
              <a:rPr lang="de-DE" baseline="0" dirty="0" smtClean="0"/>
              <a:t> easy </a:t>
            </a:r>
            <a:r>
              <a:rPr lang="de-DE" baseline="0" dirty="0" err="1" smtClean="0"/>
              <a:t>meal</a:t>
            </a:r>
            <a:r>
              <a:rPr lang="de-DE" baseline="0" dirty="0" smtClean="0"/>
              <a:t> </a:t>
            </a:r>
            <a:r>
              <a:rPr lang="de-DE" baseline="0" dirty="0" err="1" smtClean="0"/>
              <a:t>management</a:t>
            </a:r>
            <a:r>
              <a:rPr lang="de-DE" baseline="0" dirty="0" smtClean="0"/>
              <a:t> in hybrid </a:t>
            </a:r>
            <a:r>
              <a:rPr lang="de-DE" baseline="0" dirty="0" err="1" smtClean="0"/>
              <a:t>closed</a:t>
            </a:r>
            <a:r>
              <a:rPr lang="de-DE" baseline="0" dirty="0" smtClean="0"/>
              <a:t> </a:t>
            </a:r>
            <a:r>
              <a:rPr lang="de-DE" baseline="0" dirty="0" err="1" smtClean="0"/>
              <a:t>looping</a:t>
            </a:r>
            <a:r>
              <a:rPr lang="de-DE" baseline="0" dirty="0" smtClean="0"/>
              <a:t> (p.42) -  </a:t>
            </a:r>
            <a:r>
              <a:rPr lang="de-DE" baseline="0" dirty="0" err="1" smtClean="0"/>
              <a:t>or</a:t>
            </a:r>
            <a:r>
              <a:rPr lang="de-DE" baseline="0" dirty="0" smtClean="0"/>
              <a:t> </a:t>
            </a:r>
            <a:r>
              <a:rPr lang="de-DE" baseline="0" dirty="0" err="1" smtClean="0"/>
              <a:t>even</a:t>
            </a:r>
            <a:r>
              <a:rPr lang="de-DE" baseline="0" dirty="0" smtClean="0"/>
              <a:t> </a:t>
            </a:r>
            <a:r>
              <a:rPr lang="de-DE" baseline="0" dirty="0" err="1" smtClean="0"/>
              <a:t>going</a:t>
            </a:r>
            <a:r>
              <a:rPr lang="de-DE" baseline="0" dirty="0" smtClean="0"/>
              <a:t> all </a:t>
            </a:r>
            <a:r>
              <a:rPr lang="de-DE" baseline="0" dirty="0" err="1" smtClean="0"/>
              <a:t>the</a:t>
            </a:r>
            <a:r>
              <a:rPr lang="de-DE" baseline="0" dirty="0" smtClean="0"/>
              <a:t> </a:t>
            </a:r>
            <a:r>
              <a:rPr lang="de-DE" baseline="0" dirty="0" err="1" smtClean="0"/>
              <a:t>way</a:t>
            </a:r>
            <a:r>
              <a:rPr lang="de-DE" baseline="0" dirty="0" smtClean="0"/>
              <a:t> </a:t>
            </a:r>
            <a:r>
              <a:rPr lang="de-DE" baseline="0" dirty="0" err="1" smtClean="0"/>
              <a:t>into</a:t>
            </a:r>
            <a:r>
              <a:rPr lang="de-DE" baseline="0" dirty="0" smtClean="0"/>
              <a:t> </a:t>
            </a:r>
            <a:r>
              <a:rPr lang="de-DE" baseline="0" dirty="0" err="1" smtClean="0"/>
              <a:t>full</a:t>
            </a:r>
            <a:r>
              <a:rPr lang="de-DE" baseline="0" dirty="0" smtClean="0"/>
              <a:t> </a:t>
            </a:r>
            <a:r>
              <a:rPr lang="de-DE" baseline="0" dirty="0" err="1" smtClean="0"/>
              <a:t>closed</a:t>
            </a:r>
            <a:r>
              <a:rPr lang="de-DE" baseline="0" dirty="0" smtClean="0"/>
              <a:t> </a:t>
            </a:r>
            <a:r>
              <a:rPr lang="de-DE" baseline="0" dirty="0" err="1" smtClean="0"/>
              <a:t>loop</a:t>
            </a:r>
            <a:r>
              <a:rPr lang="de-DE" baseline="0" dirty="0" smtClean="0"/>
              <a:t> (p.43-46) - </a:t>
            </a:r>
            <a:r>
              <a:rPr lang="de-DE" baseline="0" dirty="0" err="1" smtClean="0"/>
              <a:t>could</a:t>
            </a:r>
            <a:r>
              <a:rPr lang="de-DE" baseline="0" dirty="0" smtClean="0"/>
              <a:t> </a:t>
            </a:r>
            <a:r>
              <a:rPr lang="de-DE" baseline="0" dirty="0" err="1" smtClean="0"/>
              <a:t>work</a:t>
            </a:r>
            <a:r>
              <a:rPr lang="de-DE" baseline="0" dirty="0" smtClean="0"/>
              <a:t> </a:t>
            </a:r>
            <a:r>
              <a:rPr lang="de-DE" baseline="0" dirty="0" err="1" smtClean="0"/>
              <a:t>for</a:t>
            </a:r>
            <a:r>
              <a:rPr lang="de-DE" baseline="0" dirty="0" smtClean="0"/>
              <a:t> </a:t>
            </a:r>
            <a:r>
              <a:rPr lang="de-DE" baseline="0" dirty="0" err="1" smtClean="0"/>
              <a:t>them</a:t>
            </a:r>
            <a:r>
              <a:rPr lang="de-DE" baseline="0" dirty="0" smtClean="0"/>
              <a:t>.</a:t>
            </a:r>
          </a:p>
          <a:p>
            <a:r>
              <a:rPr lang="de-DE" baseline="0" dirty="0" smtClean="0"/>
              <a:t> </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41</a:t>
            </a:fld>
            <a:endParaRPr lang="de-DE"/>
          </a:p>
        </p:txBody>
      </p:sp>
    </p:spTree>
    <p:extLst>
      <p:ext uri="{BB962C8B-B14F-4D97-AF65-F5344CB8AC3E}">
        <p14:creationId xmlns:p14="http://schemas.microsoft.com/office/powerpoint/2010/main" val="2561262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With</a:t>
            </a:r>
            <a:r>
              <a:rPr lang="de-DE" dirty="0" smtClean="0"/>
              <a:t> </a:t>
            </a:r>
            <a:r>
              <a:rPr lang="de-DE" dirty="0" err="1" smtClean="0"/>
              <a:t>this</a:t>
            </a:r>
            <a:r>
              <a:rPr lang="de-DE" dirty="0" smtClean="0"/>
              <a:t> </a:t>
            </a:r>
            <a:r>
              <a:rPr lang="de-DE" dirty="0" err="1" smtClean="0"/>
              <a:t>table</a:t>
            </a:r>
            <a:r>
              <a:rPr lang="de-DE" dirty="0" smtClean="0"/>
              <a:t> </a:t>
            </a:r>
            <a:r>
              <a:rPr lang="de-DE" dirty="0" err="1" smtClean="0"/>
              <a:t>we</a:t>
            </a:r>
            <a:r>
              <a:rPr lang="de-DE" dirty="0" smtClean="0"/>
              <a:t> </a:t>
            </a:r>
            <a:r>
              <a:rPr lang="de-DE" dirty="0" err="1" smtClean="0"/>
              <a:t>try</a:t>
            </a:r>
            <a:r>
              <a:rPr lang="de-DE" dirty="0" smtClean="0"/>
              <a:t> </a:t>
            </a:r>
            <a:r>
              <a:rPr lang="de-DE" dirty="0" err="1" smtClean="0"/>
              <a:t>to</a:t>
            </a:r>
            <a:r>
              <a:rPr lang="de-DE" dirty="0" smtClean="0"/>
              <a:t> </a:t>
            </a:r>
            <a:r>
              <a:rPr lang="de-DE" dirty="0" err="1" smtClean="0"/>
              <a:t>give</a:t>
            </a:r>
            <a:r>
              <a:rPr lang="de-DE" dirty="0" smtClean="0"/>
              <a:t> an </a:t>
            </a:r>
            <a:r>
              <a:rPr lang="de-DE" dirty="0" err="1" smtClean="0"/>
              <a:t>overview</a:t>
            </a:r>
            <a:r>
              <a:rPr lang="de-DE" dirty="0" smtClean="0"/>
              <a:t> </a:t>
            </a:r>
            <a:r>
              <a:rPr lang="de-DE" dirty="0" err="1" smtClean="0"/>
              <a:t>of</a:t>
            </a:r>
            <a:r>
              <a:rPr lang="de-DE" dirty="0" smtClean="0"/>
              <a:t> </a:t>
            </a:r>
            <a:r>
              <a:rPr lang="de-DE" dirty="0" err="1" smtClean="0"/>
              <a:t>the</a:t>
            </a:r>
            <a:r>
              <a:rPr lang="de-DE" dirty="0" smtClean="0"/>
              <a:t> </a:t>
            </a:r>
            <a:r>
              <a:rPr lang="de-DE" b="1" dirty="0" err="1" smtClean="0"/>
              <a:t>options</a:t>
            </a:r>
            <a:r>
              <a:rPr lang="de-DE" b="1" baseline="0" dirty="0" smtClean="0"/>
              <a:t> </a:t>
            </a:r>
            <a:r>
              <a:rPr lang="de-DE" baseline="0" dirty="0" err="1" smtClean="0"/>
              <a:t>for</a:t>
            </a:r>
            <a:r>
              <a:rPr lang="de-DE" baseline="0" dirty="0" smtClean="0"/>
              <a:t> </a:t>
            </a:r>
            <a:r>
              <a:rPr lang="de-DE" baseline="0" dirty="0" err="1" smtClean="0"/>
              <a:t>meal</a:t>
            </a:r>
            <a:r>
              <a:rPr lang="de-DE" baseline="0" dirty="0" smtClean="0"/>
              <a:t> </a:t>
            </a:r>
            <a:r>
              <a:rPr lang="de-DE" baseline="0" dirty="0" err="1" smtClean="0"/>
              <a:t>management</a:t>
            </a:r>
            <a:r>
              <a:rPr lang="de-DE" baseline="0" dirty="0" smtClean="0"/>
              <a:t>. </a:t>
            </a:r>
          </a:p>
          <a:p>
            <a:r>
              <a:rPr lang="de-DE" baseline="0" dirty="0" err="1" smtClean="0"/>
              <a:t>For</a:t>
            </a:r>
            <a:r>
              <a:rPr lang="de-DE" baseline="0" dirty="0" smtClean="0"/>
              <a:t> all open-</a:t>
            </a:r>
            <a:r>
              <a:rPr lang="de-DE" baseline="0" dirty="0" err="1" smtClean="0"/>
              <a:t>source</a:t>
            </a:r>
            <a:r>
              <a:rPr lang="de-DE" baseline="0" dirty="0" smtClean="0"/>
              <a:t> </a:t>
            </a:r>
            <a:r>
              <a:rPr lang="de-DE" baseline="0" dirty="0" err="1" smtClean="0"/>
              <a:t>loops</a:t>
            </a:r>
            <a:r>
              <a:rPr lang="de-DE" baseline="0" dirty="0" smtClean="0"/>
              <a:t>, </a:t>
            </a:r>
            <a:r>
              <a:rPr lang="de-DE" baseline="0" dirty="0" err="1" smtClean="0"/>
              <a:t>the</a:t>
            </a:r>
            <a:r>
              <a:rPr lang="de-DE" baseline="0" dirty="0" smtClean="0"/>
              <a:t> </a:t>
            </a:r>
            <a:r>
              <a:rPr lang="de-DE" b="1" baseline="0" dirty="0" smtClean="0"/>
              <a:t>golden </a:t>
            </a:r>
            <a:r>
              <a:rPr lang="de-DE" b="1" baseline="0" dirty="0" err="1" smtClean="0"/>
              <a:t>framed</a:t>
            </a:r>
            <a:r>
              <a:rPr lang="de-DE" b="1" baseline="0" dirty="0" smtClean="0"/>
              <a:t> </a:t>
            </a:r>
            <a:r>
              <a:rPr lang="de-DE" baseline="0" dirty="0" err="1" smtClean="0"/>
              <a:t>options</a:t>
            </a:r>
            <a:r>
              <a:rPr lang="de-DE" baseline="0" dirty="0" smtClean="0"/>
              <a:t> </a:t>
            </a:r>
            <a:r>
              <a:rPr lang="de-DE" baseline="0" dirty="0" err="1" smtClean="0"/>
              <a:t>should</a:t>
            </a:r>
            <a:r>
              <a:rPr lang="de-DE" baseline="0" dirty="0" smtClean="0"/>
              <a:t> </a:t>
            </a:r>
            <a:r>
              <a:rPr lang="de-DE" baseline="0" dirty="0" err="1" smtClean="0"/>
              <a:t>work</a:t>
            </a:r>
            <a:r>
              <a:rPr lang="de-DE" baseline="0" dirty="0" smtClean="0"/>
              <a:t> </a:t>
            </a:r>
            <a:r>
              <a:rPr lang="de-DE" baseline="0" dirty="0" err="1" smtClean="0"/>
              <a:t>well</a:t>
            </a:r>
            <a:r>
              <a:rPr lang="de-DE" baseline="0" dirty="0" smtClean="0"/>
              <a:t>.. </a:t>
            </a:r>
            <a:r>
              <a:rPr lang="de-DE" baseline="0" dirty="0" err="1" smtClean="0"/>
              <a:t>They</a:t>
            </a:r>
            <a:r>
              <a:rPr lang="de-DE" baseline="0" dirty="0" smtClean="0"/>
              <a:t> </a:t>
            </a:r>
            <a:r>
              <a:rPr lang="de-DE" baseline="0" dirty="0" err="1" smtClean="0"/>
              <a:t>incorporate</a:t>
            </a:r>
            <a:r>
              <a:rPr lang="de-DE" baseline="0" dirty="0" smtClean="0"/>
              <a:t> a </a:t>
            </a:r>
            <a:r>
              <a:rPr lang="de-DE" baseline="0" dirty="0" err="1" smtClean="0"/>
              <a:t>very</a:t>
            </a:r>
            <a:r>
              <a:rPr lang="de-DE" baseline="0" dirty="0" smtClean="0"/>
              <a:t> </a:t>
            </a:r>
            <a:r>
              <a:rPr lang="de-DE" baseline="0" dirty="0" err="1" smtClean="0"/>
              <a:t>detailed</a:t>
            </a:r>
            <a:r>
              <a:rPr lang="de-DE" baseline="0" dirty="0" smtClean="0"/>
              <a:t> </a:t>
            </a:r>
            <a:r>
              <a:rPr lang="de-DE" baseline="0" dirty="0" err="1" smtClean="0"/>
              <a:t>treatment</a:t>
            </a:r>
            <a:r>
              <a:rPr lang="de-DE" baseline="0" dirty="0" smtClean="0"/>
              <a:t> </a:t>
            </a:r>
            <a:r>
              <a:rPr lang="de-DE" baseline="0" dirty="0" err="1" smtClean="0"/>
              <a:t>of</a:t>
            </a:r>
            <a:r>
              <a:rPr lang="de-DE" baseline="0" dirty="0" smtClean="0"/>
              <a:t> </a:t>
            </a:r>
            <a:r>
              <a:rPr lang="de-DE" baseline="0" dirty="0" err="1" smtClean="0"/>
              <a:t>late</a:t>
            </a:r>
            <a:r>
              <a:rPr lang="de-DE" baseline="0" dirty="0" smtClean="0"/>
              <a:t> </a:t>
            </a:r>
            <a:r>
              <a:rPr lang="de-DE" baseline="0" dirty="0" err="1" smtClean="0"/>
              <a:t>carbs</a:t>
            </a:r>
            <a:r>
              <a:rPr lang="de-DE" baseline="0" dirty="0" smtClean="0"/>
              <a:t> and FPUs.</a:t>
            </a:r>
          </a:p>
          <a:p>
            <a:r>
              <a:rPr lang="de-DE" baseline="0" dirty="0" smtClean="0"/>
              <a:t>*So, </a:t>
            </a:r>
            <a:r>
              <a:rPr lang="de-DE" baseline="0" dirty="0" err="1" smtClean="0"/>
              <a:t>you</a:t>
            </a:r>
            <a:r>
              <a:rPr lang="de-DE" baseline="0" dirty="0" smtClean="0"/>
              <a:t> </a:t>
            </a:r>
            <a:r>
              <a:rPr lang="de-DE" baseline="0" dirty="0" err="1" smtClean="0"/>
              <a:t>would</a:t>
            </a:r>
            <a:r>
              <a:rPr lang="de-DE" baseline="0" dirty="0" smtClean="0"/>
              <a:t> </a:t>
            </a:r>
            <a:r>
              <a:rPr lang="de-DE" baseline="0" dirty="0" err="1" smtClean="0"/>
              <a:t>pre</a:t>
            </a:r>
            <a:r>
              <a:rPr lang="de-DE" baseline="0" dirty="0" smtClean="0"/>
              <a:t>-bolus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meal</a:t>
            </a:r>
            <a:r>
              <a:rPr lang="de-DE" baseline="0" dirty="0" smtClean="0"/>
              <a:t> and </a:t>
            </a:r>
            <a:r>
              <a:rPr lang="de-DE" baseline="0" dirty="0" err="1" smtClean="0"/>
              <a:t>enter</a:t>
            </a:r>
            <a:r>
              <a:rPr lang="de-DE" baseline="0" dirty="0" smtClean="0"/>
              <a:t> </a:t>
            </a:r>
            <a:r>
              <a:rPr lang="de-DE" baseline="0" dirty="0" err="1" smtClean="0"/>
              <a:t>exact</a:t>
            </a:r>
            <a:r>
              <a:rPr lang="de-DE" baseline="0" dirty="0" smtClean="0"/>
              <a:t> </a:t>
            </a:r>
            <a:r>
              <a:rPr lang="de-DE" baseline="0" dirty="0" err="1" smtClean="0"/>
              <a:t>carb</a:t>
            </a:r>
            <a:r>
              <a:rPr lang="de-DE" baseline="0" dirty="0" smtClean="0"/>
              <a:t> </a:t>
            </a:r>
            <a:r>
              <a:rPr lang="de-DE" baseline="0" dirty="0" err="1" smtClean="0"/>
              <a:t>amounts</a:t>
            </a:r>
            <a:r>
              <a:rPr lang="de-DE" baseline="0" dirty="0" smtClean="0"/>
              <a:t> and </a:t>
            </a:r>
            <a:r>
              <a:rPr lang="de-DE" baseline="0" dirty="0" err="1" smtClean="0"/>
              <a:t>absorption</a:t>
            </a:r>
            <a:r>
              <a:rPr lang="de-DE" baseline="0" dirty="0" smtClean="0"/>
              <a:t> </a:t>
            </a:r>
            <a:r>
              <a:rPr lang="de-DE" baseline="0" dirty="0" err="1" smtClean="0"/>
              <a:t>times</a:t>
            </a:r>
            <a:r>
              <a:rPr lang="de-DE" baseline="0" dirty="0" smtClean="0"/>
              <a:t>, </a:t>
            </a:r>
            <a:r>
              <a:rPr lang="de-DE" baseline="0" dirty="0" err="1" smtClean="0"/>
              <a:t>considerimng</a:t>
            </a:r>
            <a:r>
              <a:rPr lang="de-DE" baseline="0" dirty="0" smtClean="0"/>
              <a:t> also </a:t>
            </a:r>
            <a:r>
              <a:rPr lang="de-DE" baseline="0" dirty="0" err="1" smtClean="0"/>
              <a:t>fats</a:t>
            </a:r>
            <a:r>
              <a:rPr lang="de-DE" baseline="0" dirty="0" smtClean="0"/>
              <a:t> and </a:t>
            </a:r>
            <a:r>
              <a:rPr lang="de-DE" baseline="0" dirty="0" err="1" smtClean="0"/>
              <a:t>proteins</a:t>
            </a:r>
            <a:r>
              <a:rPr lang="de-DE" baseline="0" dirty="0" smtClean="0"/>
              <a:t>. </a:t>
            </a:r>
          </a:p>
          <a:p>
            <a:r>
              <a:rPr lang="de-DE" baseline="0" dirty="0" smtClean="0"/>
              <a:t>*This </a:t>
            </a:r>
            <a:r>
              <a:rPr lang="de-DE" baseline="0" dirty="0" err="1" smtClean="0"/>
              <a:t>is</a:t>
            </a:r>
            <a:r>
              <a:rPr lang="de-DE" baseline="0" dirty="0" smtClean="0"/>
              <a:t> not just </a:t>
            </a:r>
            <a:r>
              <a:rPr lang="de-DE" baseline="0" dirty="0" err="1" smtClean="0"/>
              <a:t>one</a:t>
            </a:r>
            <a:r>
              <a:rPr lang="de-DE" baseline="0" dirty="0" smtClean="0"/>
              <a:t> </a:t>
            </a:r>
            <a:r>
              <a:rPr lang="de-DE" baseline="0" dirty="0" err="1" smtClean="0"/>
              <a:t>entry</a:t>
            </a:r>
            <a:r>
              <a:rPr lang="de-DE" baseline="0" dirty="0" smtClean="0"/>
              <a:t>, but </a:t>
            </a:r>
            <a:r>
              <a:rPr lang="de-DE" baseline="0" dirty="0" err="1" smtClean="0"/>
              <a:t>differentiated</a:t>
            </a:r>
            <a:r>
              <a:rPr lang="de-DE" baseline="0" dirty="0" smtClean="0"/>
              <a:t> </a:t>
            </a:r>
            <a:r>
              <a:rPr lang="de-DE" baseline="0" dirty="0" err="1" smtClean="0"/>
              <a:t>for</a:t>
            </a:r>
            <a:r>
              <a:rPr lang="de-DE" baseline="0" dirty="0" smtClean="0"/>
              <a:t> </a:t>
            </a:r>
            <a:r>
              <a:rPr lang="de-DE" baseline="0" dirty="0" err="1" smtClean="0"/>
              <a:t>meal</a:t>
            </a:r>
            <a:r>
              <a:rPr lang="de-DE" baseline="0" dirty="0" smtClean="0"/>
              <a:t> </a:t>
            </a:r>
            <a:r>
              <a:rPr lang="de-DE" baseline="0" dirty="0" err="1" smtClean="0"/>
              <a:t>components</a:t>
            </a:r>
            <a:r>
              <a:rPr lang="de-DE" baseline="0" dirty="0" smtClean="0"/>
              <a:t>. </a:t>
            </a:r>
          </a:p>
          <a:p>
            <a:pPr marL="171450" indent="-171450">
              <a:buFont typeface="Arial" panose="020B0604020202020204" pitchFamily="34" charset="0"/>
              <a:buChar char="•"/>
            </a:pPr>
            <a:r>
              <a:rPr lang="de-DE" baseline="0" dirty="0" smtClean="0"/>
              <a:t>An well-</a:t>
            </a:r>
            <a:r>
              <a:rPr lang="de-DE" baseline="0" dirty="0" err="1" smtClean="0"/>
              <a:t>determnined</a:t>
            </a:r>
            <a:r>
              <a:rPr lang="de-DE" baseline="0" dirty="0" smtClean="0"/>
              <a:t>, and </a:t>
            </a:r>
            <a:r>
              <a:rPr lang="de-DE" baseline="0" dirty="0" err="1" smtClean="0"/>
              <a:t>tuned</a:t>
            </a:r>
            <a:r>
              <a:rPr lang="de-DE" baseline="0" dirty="0" smtClean="0"/>
              <a:t>, </a:t>
            </a:r>
            <a:r>
              <a:rPr lang="de-DE" baseline="0" dirty="0" err="1" smtClean="0"/>
              <a:t>carb</a:t>
            </a:r>
            <a:r>
              <a:rPr lang="de-DE" baseline="0" dirty="0" smtClean="0"/>
              <a:t> </a:t>
            </a:r>
            <a:r>
              <a:rPr lang="de-DE" baseline="0" dirty="0" err="1" smtClean="0"/>
              <a:t>ratio</a:t>
            </a:r>
            <a:r>
              <a:rPr lang="de-DE" baseline="0" dirty="0" smtClean="0"/>
              <a:t> „IC“ </a:t>
            </a:r>
            <a:r>
              <a:rPr lang="de-DE" baseline="0" dirty="0" err="1" smtClean="0"/>
              <a:t>is</a:t>
            </a:r>
            <a:r>
              <a:rPr lang="de-DE" baseline="0" dirty="0" smtClean="0"/>
              <a:t> </a:t>
            </a:r>
            <a:r>
              <a:rPr lang="de-DE" baseline="0" dirty="0" err="1" smtClean="0"/>
              <a:t>very</a:t>
            </a:r>
            <a:r>
              <a:rPr lang="de-DE" baseline="0" dirty="0" smtClean="0"/>
              <a:t> </a:t>
            </a:r>
            <a:r>
              <a:rPr lang="de-DE" baseline="0" dirty="0" err="1" smtClean="0"/>
              <a:t>important</a:t>
            </a:r>
            <a:endParaRPr lang="de-DE" baseline="0" dirty="0" smtClean="0"/>
          </a:p>
          <a:p>
            <a:pPr marL="171450" indent="-171450">
              <a:buFont typeface="Arial" panose="020B0604020202020204" pitchFamily="34" charset="0"/>
              <a:buChar char="•"/>
            </a:pPr>
            <a:r>
              <a:rPr lang="de-DE" baseline="0" dirty="0" err="1" smtClean="0"/>
              <a:t>Complicatiobns</a:t>
            </a:r>
            <a:r>
              <a:rPr lang="de-DE" baseline="0" dirty="0" smtClean="0"/>
              <a:t> </a:t>
            </a:r>
            <a:r>
              <a:rPr lang="de-DE" baseline="0" dirty="0" err="1" smtClean="0"/>
              <a:t>are</a:t>
            </a:r>
            <a:r>
              <a:rPr lang="de-DE" baseline="0" dirty="0" smtClean="0"/>
              <a:t> </a:t>
            </a:r>
            <a:r>
              <a:rPr lang="de-DE" baseline="0" dirty="0" err="1" smtClean="0"/>
              <a:t>likely</a:t>
            </a:r>
            <a:r>
              <a:rPr lang="de-DE" baseline="0" dirty="0" smtClean="0"/>
              <a:t> </a:t>
            </a:r>
            <a:r>
              <a:rPr lang="de-DE" baseline="0" dirty="0" err="1" smtClean="0"/>
              <a:t>managed</a:t>
            </a:r>
            <a:r>
              <a:rPr lang="de-DE" baseline="0" dirty="0" smtClean="0"/>
              <a:t> via </a:t>
            </a:r>
            <a:r>
              <a:rPr lang="de-DE" baseline="0" dirty="0" err="1" smtClean="0"/>
              <a:t>poverrides</a:t>
            </a:r>
            <a:r>
              <a:rPr lang="de-DE" baseline="0" dirty="0" smtClean="0"/>
              <a:t>/</a:t>
            </a:r>
            <a:r>
              <a:rPr lang="de-DE" baseline="0" dirty="0" err="1" smtClean="0"/>
              <a:t>profile</a:t>
            </a:r>
            <a:r>
              <a:rPr lang="de-DE" baseline="0" dirty="0" smtClean="0"/>
              <a:t> </a:t>
            </a:r>
            <a:r>
              <a:rPr lang="de-DE" baseline="0" dirty="0" err="1" smtClean="0"/>
              <a:t>changes</a:t>
            </a:r>
            <a:r>
              <a:rPr lang="de-DE" baseline="0" dirty="0" smtClean="0"/>
              <a:t>; also </a:t>
            </a:r>
            <a:r>
              <a:rPr lang="de-DE" baseline="0" dirty="0" err="1" smtClean="0"/>
              <a:t>Afrezza</a:t>
            </a:r>
            <a:r>
              <a:rPr lang="de-DE" baseline="0" dirty="0" smtClean="0"/>
              <a:t> </a:t>
            </a:r>
            <a:r>
              <a:rPr lang="de-DE" baseline="0" dirty="0" err="1" smtClean="0"/>
              <a:t>might</a:t>
            </a:r>
            <a:r>
              <a:rPr lang="de-DE" baseline="0" dirty="0" smtClean="0"/>
              <a:t> </a:t>
            </a:r>
            <a:r>
              <a:rPr lang="de-DE" baseline="0" dirty="0" err="1" smtClean="0"/>
              <a:t>be</a:t>
            </a:r>
            <a:r>
              <a:rPr lang="de-DE" baseline="0" dirty="0" smtClean="0"/>
              <a:t> </a:t>
            </a:r>
            <a:r>
              <a:rPr lang="de-DE" baseline="0" dirty="0" err="1" smtClean="0"/>
              <a:t>helpful</a:t>
            </a:r>
            <a:r>
              <a:rPr lang="de-DE" baseline="0" dirty="0" smtClean="0"/>
              <a:t> in </a:t>
            </a:r>
            <a:r>
              <a:rPr lang="de-DE" baseline="0" dirty="0" err="1" smtClean="0"/>
              <a:t>certain</a:t>
            </a:r>
            <a:r>
              <a:rPr lang="de-DE" baseline="0" dirty="0" smtClean="0"/>
              <a:t> </a:t>
            </a:r>
            <a:r>
              <a:rPr lang="de-DE" baseline="0" dirty="0" err="1" smtClean="0"/>
              <a:t>situations</a:t>
            </a:r>
            <a:r>
              <a:rPr lang="de-DE" baseline="0" dirty="0" smtClean="0"/>
              <a:t>.</a:t>
            </a:r>
          </a:p>
          <a:p>
            <a:r>
              <a:rPr lang="de-DE" baseline="0" dirty="0" err="1" smtClean="0"/>
              <a:t>With</a:t>
            </a:r>
            <a:r>
              <a:rPr lang="de-DE" baseline="0" dirty="0" smtClean="0"/>
              <a:t> </a:t>
            </a:r>
            <a:r>
              <a:rPr lang="de-DE" baseline="0" dirty="0" err="1" smtClean="0"/>
              <a:t>AndroidAPS</a:t>
            </a:r>
            <a:r>
              <a:rPr lang="de-DE" baseline="0" dirty="0" smtClean="0"/>
              <a:t>, </a:t>
            </a:r>
            <a:r>
              <a:rPr lang="de-DE" baseline="0" dirty="0" err="1" smtClean="0"/>
              <a:t>the</a:t>
            </a:r>
            <a:r>
              <a:rPr lang="de-DE" baseline="0" dirty="0" smtClean="0"/>
              <a:t> </a:t>
            </a:r>
            <a:r>
              <a:rPr lang="de-DE" b="1" baseline="0" dirty="0" err="1" smtClean="0"/>
              <a:t>red</a:t>
            </a:r>
            <a:r>
              <a:rPr lang="de-DE" b="1" baseline="0" dirty="0" smtClean="0"/>
              <a:t> </a:t>
            </a:r>
            <a:r>
              <a:rPr lang="de-DE" baseline="0" dirty="0" err="1" smtClean="0"/>
              <a:t>boxes</a:t>
            </a:r>
            <a:r>
              <a:rPr lang="de-DE" baseline="0" dirty="0" smtClean="0"/>
              <a:t> </a:t>
            </a:r>
            <a:r>
              <a:rPr lang="de-DE" baseline="0" dirty="0" err="1" smtClean="0"/>
              <a:t>can</a:t>
            </a:r>
            <a:r>
              <a:rPr lang="de-DE" baseline="0" dirty="0" smtClean="0"/>
              <a:t> </a:t>
            </a:r>
            <a:r>
              <a:rPr lang="de-DE" baseline="0" dirty="0" err="1" smtClean="0"/>
              <a:t>provide</a:t>
            </a:r>
            <a:r>
              <a:rPr lang="de-DE" baseline="0" dirty="0" smtClean="0"/>
              <a:t> a </a:t>
            </a:r>
            <a:r>
              <a:rPr lang="de-DE" u="sng" baseline="0" dirty="0" err="1" smtClean="0"/>
              <a:t>sufficiently</a:t>
            </a:r>
            <a:r>
              <a:rPr lang="de-DE" u="sng" baseline="0" dirty="0" smtClean="0"/>
              <a:t> </a:t>
            </a:r>
            <a:r>
              <a:rPr lang="de-DE" u="sng" baseline="0" dirty="0" err="1" smtClean="0"/>
              <a:t>good</a:t>
            </a:r>
            <a:r>
              <a:rPr lang="de-DE" u="sng" baseline="0" dirty="0" smtClean="0"/>
              <a:t> </a:t>
            </a:r>
            <a:r>
              <a:rPr lang="de-DE" u="sng" baseline="0" dirty="0" err="1" smtClean="0"/>
              <a:t>starting</a:t>
            </a:r>
            <a:r>
              <a:rPr lang="de-DE" u="sng" baseline="0" dirty="0" smtClean="0"/>
              <a:t> </a:t>
            </a:r>
            <a:r>
              <a:rPr lang="de-DE" u="sng" baseline="0" dirty="0" err="1" smtClean="0"/>
              <a:t>point</a:t>
            </a:r>
            <a:r>
              <a:rPr lang="de-DE" baseline="0" dirty="0" smtClean="0"/>
              <a:t>:</a:t>
            </a:r>
          </a:p>
          <a:p>
            <a:pPr marL="171450" indent="-171450">
              <a:buFont typeface="Arial" panose="020B0604020202020204" pitchFamily="34" charset="0"/>
              <a:buChar char="•"/>
            </a:pPr>
            <a:r>
              <a:rPr lang="de-DE" baseline="0" dirty="0" smtClean="0"/>
              <a:t>Enter total </a:t>
            </a:r>
            <a:r>
              <a:rPr lang="de-DE" baseline="0" dirty="0" err="1" smtClean="0"/>
              <a:t>carbs</a:t>
            </a:r>
            <a:r>
              <a:rPr lang="de-DE" baseline="0" dirty="0" smtClean="0"/>
              <a:t> at </a:t>
            </a:r>
            <a:r>
              <a:rPr lang="de-DE" baseline="0" dirty="0" err="1" smtClean="0"/>
              <a:t>meal</a:t>
            </a:r>
            <a:r>
              <a:rPr lang="de-DE" baseline="0" dirty="0" smtClean="0"/>
              <a:t> </a:t>
            </a:r>
            <a:r>
              <a:rPr lang="de-DE" baseline="0" dirty="0" err="1" smtClean="0"/>
              <a:t>start</a:t>
            </a:r>
            <a:r>
              <a:rPr lang="de-DE" baseline="0" dirty="0" smtClean="0"/>
              <a:t>, and </a:t>
            </a:r>
            <a:r>
              <a:rPr lang="de-DE" baseline="0" dirty="0" err="1" smtClean="0"/>
              <a:t>estimate</a:t>
            </a:r>
            <a:r>
              <a:rPr lang="de-DE" baseline="0" dirty="0" smtClean="0"/>
              <a:t> </a:t>
            </a:r>
            <a:r>
              <a:rPr lang="de-DE" baseline="0" dirty="0" err="1" smtClean="0"/>
              <a:t>the</a:t>
            </a:r>
            <a:r>
              <a:rPr lang="de-DE" baseline="0" dirty="0" smtClean="0"/>
              <a:t> %</a:t>
            </a:r>
            <a:r>
              <a:rPr lang="de-DE" baseline="0" dirty="0" err="1" smtClean="0"/>
              <a:t>of</a:t>
            </a:r>
            <a:r>
              <a:rPr lang="de-DE" baseline="0" dirty="0" smtClean="0"/>
              <a:t> </a:t>
            </a:r>
            <a:r>
              <a:rPr lang="de-DE" baseline="0" dirty="0" err="1" smtClean="0"/>
              <a:t>it</a:t>
            </a:r>
            <a:r>
              <a:rPr lang="de-DE" baseline="0" dirty="0" smtClean="0"/>
              <a:t> </a:t>
            </a:r>
            <a:r>
              <a:rPr lang="de-DE" baseline="0" dirty="0" err="1" smtClean="0"/>
              <a:t>getting</a:t>
            </a:r>
            <a:r>
              <a:rPr lang="de-DE" baseline="0" dirty="0" smtClean="0"/>
              <a:t> </a:t>
            </a:r>
            <a:r>
              <a:rPr lang="de-DE" baseline="0" dirty="0" err="1" smtClean="0"/>
              <a:t>bolussed</a:t>
            </a:r>
            <a:r>
              <a:rPr lang="de-DE" baseline="0" dirty="0" smtClean="0"/>
              <a:t> </a:t>
            </a:r>
            <a:r>
              <a:rPr lang="de-DE" baseline="0" dirty="0" err="1" smtClean="0"/>
              <a:t>right</a:t>
            </a:r>
            <a:r>
              <a:rPr lang="de-DE" baseline="0" dirty="0" smtClean="0"/>
              <a:t> </a:t>
            </a:r>
            <a:r>
              <a:rPr lang="de-DE" baseline="0" dirty="0" err="1" smtClean="0"/>
              <a:t>away</a:t>
            </a:r>
            <a:r>
              <a:rPr lang="de-DE" baseline="0" dirty="0" smtClean="0"/>
              <a:t>.</a:t>
            </a:r>
          </a:p>
          <a:p>
            <a:pPr marL="171450" indent="-171450">
              <a:buFont typeface="Arial" panose="020B0604020202020204" pitchFamily="34" charset="0"/>
              <a:buChar char="•"/>
            </a:pPr>
            <a:r>
              <a:rPr lang="de-DE" baseline="0" dirty="0" smtClean="0"/>
              <a:t>Do not </a:t>
            </a:r>
            <a:r>
              <a:rPr lang="de-DE" baseline="0" dirty="0" err="1" smtClean="0"/>
              <a:t>worry</a:t>
            </a:r>
            <a:r>
              <a:rPr lang="de-DE" baseline="0" dirty="0" smtClean="0"/>
              <a:t> </a:t>
            </a:r>
            <a:r>
              <a:rPr lang="de-DE" baseline="0" dirty="0" err="1" smtClean="0"/>
              <a:t>about</a:t>
            </a:r>
            <a:r>
              <a:rPr lang="de-DE" baseline="0" dirty="0" smtClean="0"/>
              <a:t> </a:t>
            </a:r>
            <a:r>
              <a:rPr lang="de-DE" baseline="0" dirty="0" err="1" smtClean="0"/>
              <a:t>absorption</a:t>
            </a:r>
            <a:r>
              <a:rPr lang="de-DE" baseline="0" dirty="0" smtClean="0"/>
              <a:t> </a:t>
            </a:r>
            <a:r>
              <a:rPr lang="de-DE" baseline="0" dirty="0" err="1" smtClean="0"/>
              <a:t>times</a:t>
            </a:r>
            <a:r>
              <a:rPr lang="de-DE" baseline="0" dirty="0" smtClean="0"/>
              <a:t> </a:t>
            </a:r>
            <a:r>
              <a:rPr lang="de-DE" baseline="0" dirty="0" err="1" smtClean="0"/>
              <a:t>or</a:t>
            </a:r>
            <a:r>
              <a:rPr lang="de-DE" baseline="0" dirty="0" smtClean="0"/>
              <a:t> FPUs</a:t>
            </a:r>
          </a:p>
          <a:p>
            <a:pPr marL="171450" indent="-171450">
              <a:buFont typeface="Arial" panose="020B0604020202020204" pitchFamily="34" charset="0"/>
              <a:buChar char="•"/>
            </a:pPr>
            <a:r>
              <a:rPr lang="de-DE" baseline="0" dirty="0" err="1" smtClean="0"/>
              <a:t>Experimentally</a:t>
            </a:r>
            <a:r>
              <a:rPr lang="de-DE" baseline="0" dirty="0" smtClean="0"/>
              <a:t> </a:t>
            </a:r>
            <a:r>
              <a:rPr lang="de-DE" baseline="0" dirty="0" err="1" smtClean="0"/>
              <a:t>determine</a:t>
            </a:r>
            <a:r>
              <a:rPr lang="de-DE" baseline="0" dirty="0" smtClean="0"/>
              <a:t>, and </a:t>
            </a:r>
            <a:r>
              <a:rPr lang="de-DE" baseline="0" dirty="0" err="1" smtClean="0"/>
              <a:t>fine</a:t>
            </a:r>
            <a:r>
              <a:rPr lang="de-DE" baseline="0" dirty="0" smtClean="0"/>
              <a:t>-tune, </a:t>
            </a:r>
            <a:r>
              <a:rPr lang="de-DE" baseline="0" dirty="0" err="1" smtClean="0"/>
              <a:t>your</a:t>
            </a:r>
            <a:r>
              <a:rPr lang="de-DE" baseline="0" dirty="0" smtClean="0"/>
              <a:t> </a:t>
            </a:r>
            <a:r>
              <a:rPr lang="de-DE" baseline="0" dirty="0" err="1" smtClean="0"/>
              <a:t>carb</a:t>
            </a:r>
            <a:r>
              <a:rPr lang="de-DE" baseline="0" dirty="0" smtClean="0"/>
              <a:t> </a:t>
            </a:r>
            <a:r>
              <a:rPr lang="de-DE" baseline="0" dirty="0" err="1" smtClean="0"/>
              <a:t>ratio</a:t>
            </a:r>
            <a:r>
              <a:rPr lang="de-DE" baseline="0" dirty="0" smtClean="0"/>
              <a:t> (IC).</a:t>
            </a:r>
          </a:p>
          <a:p>
            <a:pPr marL="171450" indent="-171450">
              <a:buFont typeface="Arial" panose="020B0604020202020204" pitchFamily="34" charset="0"/>
              <a:buChar char="•"/>
            </a:pPr>
            <a:r>
              <a:rPr lang="de-DE" baseline="0" dirty="0" smtClean="0"/>
              <a:t>Optional additional </a:t>
            </a:r>
            <a:r>
              <a:rPr lang="de-DE" baseline="0" dirty="0" err="1" smtClean="0"/>
              <a:t>bolus</a:t>
            </a:r>
            <a:r>
              <a:rPr lang="de-DE" baseline="0" dirty="0" smtClean="0"/>
              <a:t> in 3rd </a:t>
            </a:r>
            <a:r>
              <a:rPr lang="de-DE" baseline="0" dirty="0" err="1" smtClean="0"/>
              <a:t>hour</a:t>
            </a:r>
            <a:r>
              <a:rPr lang="de-DE" baseline="0" dirty="0" smtClean="0"/>
              <a:t> (</a:t>
            </a:r>
            <a:r>
              <a:rPr lang="de-DE" baseline="0" dirty="0" err="1" smtClean="0"/>
              <a:t>notably</a:t>
            </a:r>
            <a:r>
              <a:rPr lang="de-DE" baseline="0" dirty="0" smtClean="0"/>
              <a:t> </a:t>
            </a:r>
            <a:r>
              <a:rPr lang="de-DE" baseline="0" dirty="0" err="1" smtClean="0"/>
              <a:t>if</a:t>
            </a:r>
            <a:r>
              <a:rPr lang="de-DE" baseline="0" dirty="0" smtClean="0"/>
              <a:t> not in SMB / Autobolus </a:t>
            </a:r>
            <a:r>
              <a:rPr lang="de-DE" baseline="0" dirty="0" err="1" smtClean="0"/>
              <a:t>mode</a:t>
            </a:r>
            <a:r>
              <a:rPr lang="de-DE" baseline="0" dirty="0" smtClean="0"/>
              <a:t>).</a:t>
            </a:r>
          </a:p>
          <a:p>
            <a:r>
              <a:rPr lang="de-DE" baseline="0" dirty="0" err="1" smtClean="0"/>
              <a:t>Rather</a:t>
            </a:r>
            <a:r>
              <a:rPr lang="de-DE" baseline="0" dirty="0" smtClean="0"/>
              <a:t> </a:t>
            </a:r>
            <a:r>
              <a:rPr lang="de-DE" baseline="0" dirty="0" err="1" smtClean="0"/>
              <a:t>than</a:t>
            </a:r>
            <a:r>
              <a:rPr lang="de-DE" baseline="0" dirty="0" smtClean="0"/>
              <a:t> </a:t>
            </a:r>
            <a:r>
              <a:rPr lang="de-DE" baseline="0" dirty="0" err="1" smtClean="0"/>
              <a:t>discussing</a:t>
            </a:r>
            <a:r>
              <a:rPr lang="de-DE" baseline="0" dirty="0" smtClean="0"/>
              <a:t> </a:t>
            </a:r>
            <a:r>
              <a:rPr lang="de-DE" baseline="0" dirty="0" err="1" smtClean="0"/>
              <a:t>more</a:t>
            </a:r>
            <a:r>
              <a:rPr lang="de-DE" baseline="0" dirty="0" smtClean="0"/>
              <a:t> </a:t>
            </a:r>
            <a:r>
              <a:rPr lang="de-DE" baseline="0" dirty="0" err="1" smtClean="0"/>
              <a:t>details</a:t>
            </a:r>
            <a:r>
              <a:rPr lang="de-DE" baseline="0" dirty="0" smtClean="0"/>
              <a:t> </a:t>
            </a:r>
            <a:r>
              <a:rPr lang="de-DE" baseline="0" dirty="0" err="1" smtClean="0"/>
              <a:t>here</a:t>
            </a:r>
            <a:r>
              <a:rPr lang="de-DE" baseline="0" dirty="0" smtClean="0"/>
              <a:t>, </a:t>
            </a:r>
            <a:r>
              <a:rPr lang="de-DE" baseline="0" dirty="0" err="1" smtClean="0"/>
              <a:t>we</a:t>
            </a:r>
            <a:r>
              <a:rPr lang="de-DE" baseline="0" dirty="0" smtClean="0"/>
              <a:t> </a:t>
            </a:r>
            <a:r>
              <a:rPr lang="de-DE" baseline="0" dirty="0" err="1" smtClean="0"/>
              <a:t>move</a:t>
            </a:r>
            <a:r>
              <a:rPr lang="de-DE" baseline="0" dirty="0" smtClean="0"/>
              <a:t> on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slide</a:t>
            </a:r>
            <a:r>
              <a:rPr lang="de-DE" baseline="0" dirty="0" smtClean="0"/>
              <a:t> </a:t>
            </a:r>
            <a:r>
              <a:rPr lang="de-DE" baseline="0" dirty="0" err="1" smtClean="0"/>
              <a:t>with</a:t>
            </a:r>
            <a:r>
              <a:rPr lang="de-DE" baseline="0" dirty="0" smtClean="0"/>
              <a:t> a </a:t>
            </a:r>
            <a:r>
              <a:rPr lang="de-DE" baseline="0" dirty="0" err="1" smtClean="0"/>
              <a:t>slightly</a:t>
            </a:r>
            <a:r>
              <a:rPr lang="de-DE" baseline="0" dirty="0" smtClean="0"/>
              <a:t> </a:t>
            </a:r>
            <a:r>
              <a:rPr lang="de-DE" baseline="0" dirty="0" err="1" smtClean="0"/>
              <a:t>refined</a:t>
            </a:r>
            <a:r>
              <a:rPr lang="de-DE" baseline="0" dirty="0" smtClean="0"/>
              <a:t> </a:t>
            </a:r>
            <a:r>
              <a:rPr lang="de-DE" baseline="0" dirty="0" err="1" smtClean="0"/>
              <a:t>procedure</a:t>
            </a:r>
            <a:r>
              <a:rPr lang="de-DE" baseline="0" dirty="0" smtClean="0"/>
              <a:t> </a:t>
            </a:r>
            <a:r>
              <a:rPr lang="de-DE" baseline="0" dirty="0" err="1" smtClean="0"/>
              <a:t>proposed</a:t>
            </a:r>
            <a:r>
              <a:rPr lang="de-DE" baseline="0" dirty="0" smtClean="0"/>
              <a:t> </a:t>
            </a:r>
            <a:r>
              <a:rPr lang="de-DE" baseline="0" dirty="0" err="1" smtClean="0"/>
              <a:t>as</a:t>
            </a:r>
            <a:r>
              <a:rPr lang="de-DE" baseline="0" dirty="0" smtClean="0"/>
              <a:t> </a:t>
            </a:r>
            <a:r>
              <a:rPr lang="de-DE" u="sng" baseline="0" dirty="0" smtClean="0"/>
              <a:t>„</a:t>
            </a:r>
            <a:r>
              <a:rPr lang="de-DE" u="sng" baseline="0" dirty="0" err="1" smtClean="0"/>
              <a:t>good</a:t>
            </a:r>
            <a:r>
              <a:rPr lang="de-DE" u="sng" baseline="0" dirty="0" smtClean="0"/>
              <a:t> </a:t>
            </a:r>
            <a:r>
              <a:rPr lang="de-DE" u="sng" baseline="0" dirty="0" err="1" smtClean="0"/>
              <a:t>practice</a:t>
            </a:r>
            <a:r>
              <a:rPr lang="de-DE" u="sng" baseline="0" dirty="0" smtClean="0"/>
              <a:t>“ </a:t>
            </a:r>
            <a:r>
              <a:rPr lang="de-DE" baseline="0" dirty="0" err="1" smtClean="0"/>
              <a:t>when</a:t>
            </a:r>
            <a:r>
              <a:rPr lang="de-DE" baseline="0" dirty="0" smtClean="0"/>
              <a:t> </a:t>
            </a:r>
            <a:r>
              <a:rPr lang="de-DE" baseline="0" dirty="0" err="1" smtClean="0"/>
              <a:t>using</a:t>
            </a:r>
            <a:r>
              <a:rPr lang="de-DE" baseline="0" dirty="0" smtClean="0"/>
              <a:t> </a:t>
            </a:r>
            <a:r>
              <a:rPr lang="de-DE" baseline="0" dirty="0" err="1" smtClean="0"/>
              <a:t>AndroidAPS</a:t>
            </a:r>
            <a:r>
              <a:rPr lang="de-DE" baseline="0" dirty="0" smtClean="0"/>
              <a:t> in hybrid </a:t>
            </a:r>
            <a:r>
              <a:rPr lang="de-DE" baseline="0" dirty="0" err="1" smtClean="0"/>
              <a:t>closed</a:t>
            </a:r>
            <a:r>
              <a:rPr lang="de-DE" baseline="0" dirty="0" smtClean="0"/>
              <a:t> </a:t>
            </a:r>
            <a:r>
              <a:rPr lang="de-DE" baseline="0" dirty="0" err="1" smtClean="0"/>
              <a:t>loop</a:t>
            </a:r>
            <a:r>
              <a:rPr lang="de-DE" baseline="0" dirty="0" smtClean="0"/>
              <a:t>.</a:t>
            </a:r>
          </a:p>
          <a:p>
            <a:r>
              <a:rPr lang="de-DE" dirty="0" smtClean="0"/>
              <a:t>In </a:t>
            </a:r>
            <a:r>
              <a:rPr lang="de-DE" dirty="0" err="1" smtClean="0"/>
              <a:t>the</a:t>
            </a:r>
            <a:r>
              <a:rPr lang="de-DE" dirty="0" smtClean="0"/>
              <a:t> end, </a:t>
            </a:r>
            <a:r>
              <a:rPr lang="de-DE" dirty="0" err="1" smtClean="0"/>
              <a:t>everybody</a:t>
            </a:r>
            <a:r>
              <a:rPr lang="de-DE" dirty="0" smtClean="0"/>
              <a:t> must </a:t>
            </a:r>
            <a:r>
              <a:rPr lang="de-DE" dirty="0" err="1" smtClean="0"/>
              <a:t>decide</a:t>
            </a:r>
            <a:r>
              <a:rPr lang="de-DE" dirty="0" smtClean="0"/>
              <a:t> </a:t>
            </a:r>
            <a:r>
              <a:rPr lang="de-DE" dirty="0" err="1" smtClean="0"/>
              <a:t>for</a:t>
            </a:r>
            <a:r>
              <a:rPr lang="de-DE" dirty="0" smtClean="0"/>
              <a:t> her/</a:t>
            </a:r>
            <a:r>
              <a:rPr lang="de-DE" dirty="0" err="1" smtClean="0"/>
              <a:t>himself</a:t>
            </a:r>
            <a:r>
              <a:rPr lang="de-DE" dirty="0" smtClean="0"/>
              <a:t> </a:t>
            </a:r>
            <a:r>
              <a:rPr lang="de-DE" dirty="0" err="1" smtClean="0"/>
              <a:t>how</a:t>
            </a:r>
            <a:r>
              <a:rPr lang="de-DE" dirty="0" smtClean="0"/>
              <a:t> </a:t>
            </a:r>
            <a:r>
              <a:rPr lang="de-DE" dirty="0" err="1" smtClean="0"/>
              <a:t>to</a:t>
            </a:r>
            <a:r>
              <a:rPr lang="de-DE" dirty="0" smtClean="0"/>
              <a:t> handle </a:t>
            </a:r>
            <a:r>
              <a:rPr lang="de-DE" dirty="0" err="1" smtClean="0"/>
              <a:t>meals</a:t>
            </a:r>
            <a:r>
              <a:rPr lang="de-DE" dirty="0" smtClean="0"/>
              <a:t> in </a:t>
            </a:r>
            <a:r>
              <a:rPr lang="de-DE" dirty="0" err="1" smtClean="0"/>
              <a:t>looping</a:t>
            </a:r>
            <a:r>
              <a:rPr lang="de-DE" dirty="0" smtClean="0"/>
              <a:t>. </a:t>
            </a:r>
            <a:r>
              <a:rPr lang="de-DE" b="1" dirty="0" err="1" smtClean="0"/>
              <a:t>Suitable</a:t>
            </a:r>
            <a:r>
              <a:rPr lang="de-DE" dirty="0" smtClean="0"/>
              <a:t> </a:t>
            </a:r>
            <a:r>
              <a:rPr lang="de-DE" dirty="0" err="1" smtClean="0"/>
              <a:t>solutions</a:t>
            </a:r>
            <a:r>
              <a:rPr lang="de-DE" dirty="0" smtClean="0"/>
              <a:t> </a:t>
            </a:r>
            <a:r>
              <a:rPr lang="de-DE" dirty="0" err="1" smtClean="0"/>
              <a:t>depend</a:t>
            </a:r>
            <a:r>
              <a:rPr lang="de-DE" dirty="0" smtClean="0"/>
              <a:t> on a </a:t>
            </a:r>
            <a:r>
              <a:rPr lang="de-DE" dirty="0" err="1" smtClean="0"/>
              <a:t>variety</a:t>
            </a:r>
            <a:r>
              <a:rPr lang="de-DE" dirty="0" smtClean="0"/>
              <a:t> </a:t>
            </a:r>
            <a:r>
              <a:rPr lang="de-DE" dirty="0" err="1" smtClean="0"/>
              <a:t>of</a:t>
            </a:r>
            <a:r>
              <a:rPr lang="de-DE" dirty="0" smtClean="0"/>
              <a:t> </a:t>
            </a:r>
            <a:r>
              <a:rPr lang="de-DE" b="1" dirty="0" err="1" smtClean="0"/>
              <a:t>factors</a:t>
            </a:r>
            <a:r>
              <a:rPr lang="de-DE" b="1" dirty="0" smtClean="0"/>
              <a:t>:</a:t>
            </a:r>
            <a:r>
              <a:rPr lang="de-DE" dirty="0" smtClean="0"/>
              <a:t> The </a:t>
            </a:r>
            <a:r>
              <a:rPr lang="de-DE" dirty="0" err="1" smtClean="0"/>
              <a:t>alogorithm</a:t>
            </a:r>
            <a:r>
              <a:rPr lang="de-DE" dirty="0" smtClean="0"/>
              <a:t> in </a:t>
            </a:r>
            <a:r>
              <a:rPr lang="de-DE" dirty="0" err="1" smtClean="0"/>
              <a:t>use</a:t>
            </a:r>
            <a:r>
              <a:rPr lang="de-DE" dirty="0" smtClean="0"/>
              <a:t>; </a:t>
            </a:r>
            <a:r>
              <a:rPr lang="de-DE" dirty="0" err="1" smtClean="0"/>
              <a:t>the</a:t>
            </a:r>
            <a:r>
              <a:rPr lang="de-DE" dirty="0" smtClean="0"/>
              <a:t> </a:t>
            </a:r>
            <a:r>
              <a:rPr lang="de-DE" dirty="0" err="1" smtClean="0"/>
              <a:t>prevalent</a:t>
            </a:r>
            <a:r>
              <a:rPr lang="de-DE" dirty="0" smtClean="0"/>
              <a:t> </a:t>
            </a:r>
            <a:r>
              <a:rPr lang="de-DE" dirty="0" err="1" smtClean="0"/>
              <a:t>kinds</a:t>
            </a:r>
            <a:r>
              <a:rPr lang="de-DE" dirty="0" smtClean="0"/>
              <a:t> </a:t>
            </a:r>
            <a:r>
              <a:rPr lang="de-DE" dirty="0" err="1" smtClean="0"/>
              <a:t>of</a:t>
            </a:r>
            <a:r>
              <a:rPr lang="de-DE" dirty="0" smtClean="0"/>
              <a:t> </a:t>
            </a:r>
            <a:r>
              <a:rPr lang="de-DE" dirty="0" err="1" smtClean="0"/>
              <a:t>diet</a:t>
            </a:r>
            <a:r>
              <a:rPr lang="de-DE" dirty="0" smtClean="0"/>
              <a:t>, </a:t>
            </a:r>
            <a:r>
              <a:rPr lang="de-DE" dirty="0" err="1" smtClean="0"/>
              <a:t>the</a:t>
            </a:r>
            <a:r>
              <a:rPr lang="de-DE" dirty="0" smtClean="0"/>
              <a:t> </a:t>
            </a:r>
            <a:r>
              <a:rPr lang="de-DE" dirty="0" err="1" smtClean="0"/>
              <a:t>lifestyle</a:t>
            </a:r>
            <a:r>
              <a:rPr lang="de-DE" dirty="0" smtClean="0"/>
              <a:t>,,</a:t>
            </a:r>
            <a:r>
              <a:rPr lang="de-DE" baseline="0" dirty="0" smtClean="0"/>
              <a:t> </a:t>
            </a:r>
            <a:r>
              <a:rPr lang="de-DE" dirty="0" err="1" smtClean="0"/>
              <a:t>the</a:t>
            </a:r>
            <a:r>
              <a:rPr lang="de-DE" dirty="0" smtClean="0"/>
              <a:t> </a:t>
            </a:r>
            <a:r>
              <a:rPr lang="de-DE" dirty="0" err="1" smtClean="0"/>
              <a:t>targeted</a:t>
            </a:r>
            <a:r>
              <a:rPr lang="de-DE" dirty="0" smtClean="0"/>
              <a:t> TIR, and </a:t>
            </a:r>
            <a:r>
              <a:rPr lang="de-DE" dirty="0" err="1" smtClean="0"/>
              <a:t>the</a:t>
            </a:r>
            <a:r>
              <a:rPr lang="de-DE" dirty="0" smtClean="0"/>
              <a:t> </a:t>
            </a:r>
            <a:r>
              <a:rPr lang="de-DE" dirty="0" err="1" smtClean="0"/>
              <a:t>accepted</a:t>
            </a:r>
            <a:r>
              <a:rPr lang="de-DE" dirty="0" smtClean="0"/>
              <a:t> </a:t>
            </a:r>
            <a:r>
              <a:rPr lang="de-DE" dirty="0" err="1" smtClean="0"/>
              <a:t>effort</a:t>
            </a:r>
            <a:r>
              <a:rPr lang="de-DE" dirty="0" smtClean="0"/>
              <a:t>.</a:t>
            </a:r>
            <a:r>
              <a:rPr lang="de-DE" baseline="0" dirty="0" smtClean="0"/>
              <a:t> </a:t>
            </a:r>
          </a:p>
          <a:p>
            <a:r>
              <a:rPr lang="de-DE" baseline="0" dirty="0" err="1" smtClean="0"/>
              <a:t>Some</a:t>
            </a:r>
            <a:r>
              <a:rPr lang="de-DE" baseline="0" dirty="0" smtClean="0"/>
              <a:t> </a:t>
            </a:r>
            <a:r>
              <a:rPr lang="de-DE" baseline="0" dirty="0" err="1" smtClean="0"/>
              <a:t>systems</a:t>
            </a:r>
            <a:r>
              <a:rPr lang="de-DE" baseline="0" dirty="0" smtClean="0"/>
              <a:t> </a:t>
            </a:r>
            <a:r>
              <a:rPr lang="de-DE" baseline="0" dirty="0" err="1" smtClean="0"/>
              <a:t>or</a:t>
            </a:r>
            <a:r>
              <a:rPr lang="de-DE" baseline="0" dirty="0" smtClean="0"/>
              <a:t> </a:t>
            </a:r>
            <a:r>
              <a:rPr lang="de-DE" baseline="0" dirty="0" err="1" smtClean="0"/>
              <a:t>modes</a:t>
            </a:r>
            <a:r>
              <a:rPr lang="de-DE" baseline="0" dirty="0" smtClean="0"/>
              <a:t> </a:t>
            </a:r>
            <a:r>
              <a:rPr lang="de-DE" baseline="0" dirty="0" err="1" smtClean="0"/>
              <a:t>require</a:t>
            </a:r>
            <a:r>
              <a:rPr lang="de-DE" baseline="0" dirty="0" smtClean="0"/>
              <a:t> </a:t>
            </a:r>
            <a:r>
              <a:rPr lang="de-DE" baseline="0" dirty="0" err="1" smtClean="0"/>
              <a:t>more</a:t>
            </a:r>
            <a:r>
              <a:rPr lang="de-DE" baseline="0" dirty="0" smtClean="0"/>
              <a:t> </a:t>
            </a:r>
            <a:r>
              <a:rPr lang="de-DE" b="1" baseline="0" dirty="0" err="1" smtClean="0"/>
              <a:t>upfront</a:t>
            </a:r>
            <a:r>
              <a:rPr lang="de-DE" baseline="0" dirty="0" smtClean="0"/>
              <a:t> </a:t>
            </a:r>
            <a:r>
              <a:rPr lang="de-DE" baseline="0" dirty="0" err="1" smtClean="0"/>
              <a:t>effort</a:t>
            </a:r>
            <a:r>
              <a:rPr lang="de-DE" baseline="0" dirty="0" smtClean="0"/>
              <a:t> </a:t>
            </a:r>
            <a:r>
              <a:rPr lang="de-DE" baseline="0" dirty="0" err="1" smtClean="0"/>
              <a:t>to</a:t>
            </a:r>
            <a:r>
              <a:rPr lang="de-DE" baseline="0" dirty="0" smtClean="0"/>
              <a:t> </a:t>
            </a:r>
            <a:r>
              <a:rPr lang="de-DE" baseline="0" dirty="0" err="1" smtClean="0"/>
              <a:t>get</a:t>
            </a:r>
            <a:r>
              <a:rPr lang="de-DE" baseline="0" dirty="0" smtClean="0"/>
              <a:t> </a:t>
            </a:r>
            <a:r>
              <a:rPr lang="de-DE" baseline="0" dirty="0" err="1" smtClean="0"/>
              <a:t>the</a:t>
            </a:r>
            <a:r>
              <a:rPr lang="de-DE" baseline="0" dirty="0" smtClean="0"/>
              <a:t> </a:t>
            </a:r>
            <a:r>
              <a:rPr lang="de-DE" baseline="0" dirty="0" err="1" smtClean="0"/>
              <a:t>system</a:t>
            </a:r>
            <a:r>
              <a:rPr lang="de-DE" baseline="0" dirty="0" smtClean="0"/>
              <a:t> </a:t>
            </a:r>
            <a:r>
              <a:rPr lang="de-DE" baseline="0" dirty="0" err="1" smtClean="0"/>
              <a:t>going</a:t>
            </a:r>
            <a:r>
              <a:rPr lang="de-DE" baseline="0" dirty="0" smtClean="0"/>
              <a:t> </a:t>
            </a:r>
            <a:r>
              <a:rPr lang="de-DE" baseline="0" dirty="0" err="1" smtClean="0"/>
              <a:t>well</a:t>
            </a:r>
            <a:r>
              <a:rPr lang="de-DE" baseline="0" dirty="0" smtClean="0"/>
              <a:t>, but </a:t>
            </a:r>
            <a:r>
              <a:rPr lang="de-DE" baseline="0" dirty="0" err="1" smtClean="0"/>
              <a:t>less</a:t>
            </a:r>
            <a:r>
              <a:rPr lang="de-DE" baseline="0" dirty="0" smtClean="0"/>
              <a:t> </a:t>
            </a:r>
            <a:r>
              <a:rPr lang="de-DE" baseline="0" dirty="0" err="1" smtClean="0"/>
              <a:t>of</a:t>
            </a:r>
            <a:r>
              <a:rPr lang="de-DE" baseline="0" dirty="0" smtClean="0"/>
              <a:t> an </a:t>
            </a:r>
            <a:r>
              <a:rPr lang="de-DE" baseline="0" dirty="0" err="1" smtClean="0"/>
              <a:t>effort</a:t>
            </a:r>
            <a:r>
              <a:rPr lang="de-DE" baseline="0" dirty="0" smtClean="0"/>
              <a:t> </a:t>
            </a:r>
            <a:r>
              <a:rPr lang="de-DE" b="1" baseline="0" dirty="0" err="1" smtClean="0"/>
              <a:t>everyday</a:t>
            </a:r>
            <a:r>
              <a:rPr lang="de-DE" baseline="0" dirty="0" smtClean="0"/>
              <a:t>, and vice </a:t>
            </a:r>
            <a:r>
              <a:rPr lang="de-DE" baseline="0" dirty="0" err="1" smtClean="0"/>
              <a:t>versa</a:t>
            </a:r>
            <a:r>
              <a:rPr lang="de-DE" baseline="0" dirty="0" smtClean="0"/>
              <a:t>. The extreme </a:t>
            </a:r>
            <a:r>
              <a:rPr lang="de-DE" baseline="0" dirty="0" err="1" smtClean="0"/>
              <a:t>case</a:t>
            </a:r>
            <a:r>
              <a:rPr lang="de-DE" baseline="0" dirty="0" smtClean="0"/>
              <a:t> in </a:t>
            </a:r>
            <a:r>
              <a:rPr lang="de-DE" baseline="0" dirty="0" err="1" smtClean="0"/>
              <a:t>this</a:t>
            </a:r>
            <a:r>
              <a:rPr lang="de-DE" baseline="0" dirty="0" smtClean="0"/>
              <a:t> </a:t>
            </a:r>
            <a:r>
              <a:rPr lang="de-DE" baseline="0" dirty="0" err="1" smtClean="0"/>
              <a:t>respect</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full</a:t>
            </a:r>
            <a:r>
              <a:rPr lang="de-DE" baseline="0" dirty="0" smtClean="0"/>
              <a:t> </a:t>
            </a:r>
            <a:r>
              <a:rPr lang="de-DE" baseline="0" dirty="0" err="1" smtClean="0"/>
              <a:t>closed</a:t>
            </a:r>
            <a:r>
              <a:rPr lang="de-DE" baseline="0" dirty="0" smtClean="0"/>
              <a:t> </a:t>
            </a:r>
            <a:r>
              <a:rPr lang="de-DE" baseline="0" dirty="0" err="1" smtClean="0"/>
              <a:t>loop</a:t>
            </a:r>
            <a:r>
              <a:rPr lang="de-DE" baseline="0" dirty="0" smtClean="0"/>
              <a:t> </a:t>
            </a:r>
            <a:r>
              <a:rPr lang="de-DE" baseline="0" dirty="0" err="1" smtClean="0"/>
              <a:t>we</a:t>
            </a:r>
            <a:r>
              <a:rPr lang="de-DE" baseline="0" dirty="0" smtClean="0"/>
              <a:t> will </a:t>
            </a:r>
            <a:r>
              <a:rPr lang="de-DE" baseline="0" dirty="0" err="1" smtClean="0"/>
              <a:t>look</a:t>
            </a:r>
            <a:r>
              <a:rPr lang="de-DE" baseline="0" dirty="0" smtClean="0"/>
              <a:t> </a:t>
            </a:r>
            <a:r>
              <a:rPr lang="de-DE" baseline="0" dirty="0" err="1" smtClean="0"/>
              <a:t>into</a:t>
            </a:r>
            <a:r>
              <a:rPr lang="de-DE" baseline="0" dirty="0" smtClean="0"/>
              <a:t> in just a </a:t>
            </a:r>
            <a:r>
              <a:rPr lang="de-DE" baseline="0" dirty="0" err="1" smtClean="0"/>
              <a:t>moment</a:t>
            </a:r>
            <a:r>
              <a:rPr lang="de-DE" baseline="0" dirty="0" smtClean="0"/>
              <a:t>.</a:t>
            </a:r>
            <a:endParaRPr lang="de-DE" sz="1200" b="0" baseline="0" dirty="0" smtClean="0">
              <a:solidFill>
                <a:srgbClr val="7030A0"/>
              </a:solidFill>
            </a:endParaRPr>
          </a:p>
          <a:p>
            <a:r>
              <a:rPr lang="de-DE" i="0" baseline="0" dirty="0" smtClean="0"/>
              <a:t>This </a:t>
            </a:r>
            <a:r>
              <a:rPr lang="de-DE" i="0" baseline="0" dirty="0" err="1" smtClean="0"/>
              <a:t>table</a:t>
            </a:r>
            <a:r>
              <a:rPr lang="de-DE" i="0" baseline="0" dirty="0" smtClean="0"/>
              <a:t> </a:t>
            </a:r>
            <a:r>
              <a:rPr lang="de-DE" i="0" baseline="0" dirty="0" err="1" smtClean="0"/>
              <a:t>can</a:t>
            </a:r>
            <a:r>
              <a:rPr lang="de-DE" i="0" baseline="0" dirty="0" smtClean="0"/>
              <a:t> </a:t>
            </a:r>
            <a:r>
              <a:rPr lang="de-DE" i="0" baseline="0" dirty="0" err="1" smtClean="0"/>
              <a:t>be</a:t>
            </a:r>
            <a:r>
              <a:rPr lang="de-DE" i="0" baseline="0" dirty="0" smtClean="0"/>
              <a:t> </a:t>
            </a:r>
            <a:r>
              <a:rPr lang="de-DE" i="0" baseline="0" dirty="0" err="1" smtClean="0"/>
              <a:t>looked</a:t>
            </a:r>
            <a:r>
              <a:rPr lang="de-DE" i="0" baseline="0" dirty="0" smtClean="0"/>
              <a:t> at </a:t>
            </a:r>
            <a:r>
              <a:rPr lang="de-DE" i="0" baseline="0" dirty="0" err="1" smtClean="0"/>
              <a:t>as</a:t>
            </a:r>
            <a:r>
              <a:rPr lang="de-DE" i="0" baseline="0" dirty="0" smtClean="0"/>
              <a:t> a </a:t>
            </a:r>
            <a:r>
              <a:rPr lang="de-DE" b="1" i="0" baseline="0" dirty="0" err="1" smtClean="0"/>
              <a:t>toolbox</a:t>
            </a:r>
            <a:r>
              <a:rPr lang="de-DE" i="0" baseline="0" dirty="0" smtClean="0"/>
              <a:t> </a:t>
            </a:r>
            <a:r>
              <a:rPr lang="de-DE" i="0" baseline="0" dirty="0" err="1" smtClean="0"/>
              <a:t>from</a:t>
            </a:r>
            <a:r>
              <a:rPr lang="de-DE" i="0" baseline="0" dirty="0" smtClean="0"/>
              <a:t> </a:t>
            </a:r>
            <a:r>
              <a:rPr lang="de-DE" i="0" baseline="0" dirty="0" err="1" smtClean="0"/>
              <a:t>which</a:t>
            </a:r>
            <a:r>
              <a:rPr lang="de-DE" i="0" baseline="0" dirty="0" smtClean="0"/>
              <a:t> </a:t>
            </a:r>
            <a:r>
              <a:rPr lang="de-DE" i="0" baseline="0" dirty="0" err="1" smtClean="0"/>
              <a:t>to</a:t>
            </a:r>
            <a:r>
              <a:rPr lang="de-DE" i="0" baseline="0" dirty="0" smtClean="0"/>
              <a:t> pick </a:t>
            </a:r>
            <a:r>
              <a:rPr lang="de-DE" i="0" baseline="0" dirty="0" err="1" smtClean="0"/>
              <a:t>whenever</a:t>
            </a:r>
            <a:r>
              <a:rPr lang="de-DE" i="0" baseline="0" dirty="0" smtClean="0"/>
              <a:t> </a:t>
            </a:r>
            <a:r>
              <a:rPr lang="de-DE" i="0" baseline="0" dirty="0" err="1" smtClean="0"/>
              <a:t>special</a:t>
            </a:r>
            <a:r>
              <a:rPr lang="de-DE" i="0" baseline="0" dirty="0" smtClean="0"/>
              <a:t> </a:t>
            </a:r>
            <a:r>
              <a:rPr lang="de-DE" i="0" baseline="0" dirty="0" err="1" smtClean="0"/>
              <a:t>challenges</a:t>
            </a:r>
            <a:r>
              <a:rPr lang="de-DE" i="0" baseline="0" dirty="0" smtClean="0"/>
              <a:t> </a:t>
            </a:r>
            <a:r>
              <a:rPr lang="de-DE" i="0" baseline="0" dirty="0" err="1" smtClean="0"/>
              <a:t>are</a:t>
            </a:r>
            <a:r>
              <a:rPr lang="de-DE" i="0" baseline="0" dirty="0" smtClean="0"/>
              <a:t> </a:t>
            </a:r>
            <a:r>
              <a:rPr lang="de-DE" i="0" baseline="0" dirty="0" err="1" smtClean="0"/>
              <a:t>ahead</a:t>
            </a:r>
            <a:r>
              <a:rPr lang="de-DE" i="0" baseline="0" dirty="0" smtClean="0"/>
              <a:t>, </a:t>
            </a:r>
            <a:r>
              <a:rPr lang="de-DE" i="0" baseline="0" dirty="0" err="1" smtClean="0"/>
              <a:t>maybe</a:t>
            </a:r>
            <a:r>
              <a:rPr lang="de-DE" i="0" baseline="0" dirty="0" smtClean="0"/>
              <a:t> </a:t>
            </a:r>
            <a:r>
              <a:rPr lang="de-DE" i="0" baseline="0" dirty="0" err="1" smtClean="0"/>
              <a:t>requiring</a:t>
            </a:r>
            <a:r>
              <a:rPr lang="de-DE" i="0" baseline="0" dirty="0" smtClean="0"/>
              <a:t> </a:t>
            </a:r>
            <a:r>
              <a:rPr lang="de-DE" i="0" baseline="0" dirty="0" err="1" smtClean="0"/>
              <a:t>sharpened</a:t>
            </a:r>
            <a:r>
              <a:rPr lang="de-DE" i="0" baseline="0" dirty="0" smtClean="0"/>
              <a:t> </a:t>
            </a:r>
            <a:r>
              <a:rPr lang="de-DE" i="0" baseline="0" dirty="0" err="1" smtClean="0"/>
              <a:t>tools</a:t>
            </a:r>
            <a:r>
              <a:rPr lang="de-DE" i="0" baseline="0" dirty="0" smtClean="0"/>
              <a:t>, </a:t>
            </a:r>
            <a:r>
              <a:rPr lang="de-DE" i="0" baseline="0" dirty="0" err="1" smtClean="0"/>
              <a:t>or</a:t>
            </a:r>
            <a:r>
              <a:rPr lang="de-DE" i="0" baseline="0" dirty="0" smtClean="0"/>
              <a:t> alternative </a:t>
            </a:r>
            <a:r>
              <a:rPr lang="de-DE" i="0" baseline="0" dirty="0" err="1" smtClean="0"/>
              <a:t>things</a:t>
            </a:r>
            <a:r>
              <a:rPr lang="de-DE" i="0" baseline="0" dirty="0" smtClean="0"/>
              <a:t> </a:t>
            </a:r>
            <a:r>
              <a:rPr lang="de-DE" i="0" baseline="0" dirty="0" err="1" smtClean="0"/>
              <a:t>to</a:t>
            </a:r>
            <a:r>
              <a:rPr lang="de-DE" i="0" baseline="0" dirty="0" smtClean="0"/>
              <a:t> </a:t>
            </a:r>
            <a:r>
              <a:rPr lang="de-DE" i="0" baseline="0" dirty="0" err="1" smtClean="0"/>
              <a:t>try</a:t>
            </a:r>
            <a:r>
              <a:rPr lang="de-DE" i="0" baseline="0" dirty="0" smtClean="0"/>
              <a:t>.</a:t>
            </a:r>
          </a:p>
          <a:p>
            <a:r>
              <a:rPr lang="de-DE" i="0"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1" baseline="0" dirty="0" smtClean="0">
                <a:solidFill>
                  <a:srgbClr val="7030A0"/>
                </a:solidFill>
              </a:rPr>
              <a:t>  </a:t>
            </a:r>
            <a:endParaRPr lang="de-DE" sz="1200" b="0" i="1" dirty="0" smtClean="0">
              <a:solidFill>
                <a:srgbClr val="7030A0"/>
              </a:solidFill>
            </a:endParaRPr>
          </a:p>
          <a:p>
            <a:pPr marL="0" indent="0">
              <a:buFontTx/>
              <a:buNone/>
            </a:pPr>
            <a:r>
              <a:rPr lang="de-DE" i="1" baseline="0" dirty="0" smtClean="0"/>
              <a:t>  </a:t>
            </a:r>
            <a:endParaRPr lang="de-DE" i="1" baseline="0" dirty="0"/>
          </a:p>
        </p:txBody>
      </p:sp>
      <p:sp>
        <p:nvSpPr>
          <p:cNvPr id="4" name="Foliennummernplatzhalter 3"/>
          <p:cNvSpPr>
            <a:spLocks noGrp="1"/>
          </p:cNvSpPr>
          <p:nvPr>
            <p:ph type="sldNum" sz="quarter" idx="10"/>
          </p:nvPr>
        </p:nvSpPr>
        <p:spPr/>
        <p:txBody>
          <a:bodyPr/>
          <a:lstStyle/>
          <a:p>
            <a:fld id="{170FF799-14E3-487A-9755-B4D298262597}" type="slidenum">
              <a:rPr lang="de-DE" smtClean="0"/>
              <a:t>42</a:t>
            </a:fld>
            <a:endParaRPr lang="de-DE"/>
          </a:p>
        </p:txBody>
      </p:sp>
    </p:spTree>
    <p:extLst>
      <p:ext uri="{BB962C8B-B14F-4D97-AF65-F5344CB8AC3E}">
        <p14:creationId xmlns:p14="http://schemas.microsoft.com/office/powerpoint/2010/main" val="867397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smtClean="0"/>
              <a:t>The </a:t>
            </a:r>
            <a:r>
              <a:rPr lang="en-US" sz="1200" dirty="0" err="1" smtClean="0"/>
              <a:t>oref</a:t>
            </a:r>
            <a:r>
              <a:rPr lang="en-US" sz="1200" dirty="0" smtClean="0"/>
              <a:t>(1) loop is included in </a:t>
            </a:r>
            <a:r>
              <a:rPr lang="en-US" sz="1200" dirty="0" err="1" smtClean="0"/>
              <a:t>OpenAPS</a:t>
            </a:r>
            <a:r>
              <a:rPr lang="en-US" sz="1200" dirty="0" smtClean="0"/>
              <a:t>, </a:t>
            </a:r>
            <a:r>
              <a:rPr lang="en-US" sz="1200" dirty="0" err="1" smtClean="0"/>
              <a:t>AndroidAPS</a:t>
            </a:r>
            <a:r>
              <a:rPr lang="en-US" sz="1200" dirty="0" smtClean="0"/>
              <a:t> and the new </a:t>
            </a:r>
            <a:r>
              <a:rPr lang="en-US" sz="1200" dirty="0" err="1" smtClean="0"/>
              <a:t>FreeAPS</a:t>
            </a:r>
            <a:r>
              <a:rPr lang="en-US" sz="1200" dirty="0" smtClean="0"/>
              <a:t>-X. This algorithm reacts primarily on glucose values, and carb inputs play only</a:t>
            </a:r>
            <a:r>
              <a:rPr lang="en-US" sz="1200" baseline="0" dirty="0" smtClean="0"/>
              <a:t> a </a:t>
            </a:r>
            <a:r>
              <a:rPr lang="en-US" sz="1200" dirty="0" smtClean="0"/>
              <a:t>minor role. </a:t>
            </a:r>
          </a:p>
          <a:p>
            <a:r>
              <a:rPr lang="en-US" sz="1200" dirty="0" smtClean="0"/>
              <a:t>However, tuning the profile is of great importance for the </a:t>
            </a:r>
            <a:r>
              <a:rPr lang="en-US" sz="1200" dirty="0" err="1" smtClean="0"/>
              <a:t>oref</a:t>
            </a:r>
            <a:r>
              <a:rPr lang="en-US" sz="1200" dirty="0" smtClean="0"/>
              <a:t>(1) loop to work well. Main components of the profile are the insulin model, and basal rate, IC and ISF values suitable to the personal 24h sensitivity pattern, and selecting suitable safety</a:t>
            </a:r>
            <a:r>
              <a:rPr lang="en-US" sz="1200" baseline="0" dirty="0" smtClean="0"/>
              <a:t> </a:t>
            </a:r>
            <a:r>
              <a:rPr lang="en-US" sz="1200" dirty="0" smtClean="0"/>
              <a:t>settings,</a:t>
            </a:r>
          </a:p>
          <a:p>
            <a:pPr marL="0" indent="0">
              <a:buNone/>
            </a:pPr>
            <a:r>
              <a:rPr lang="en-US" sz="1200" dirty="0" smtClean="0"/>
              <a:t>Meal management then can be simplified with the se systems </a:t>
            </a:r>
            <a:r>
              <a:rPr lang="en-US" sz="1200" b="1" dirty="0" smtClean="0"/>
              <a:t>in </a:t>
            </a:r>
            <a:r>
              <a:rPr lang="en-US" sz="1200" b="1" u="sng" dirty="0" smtClean="0"/>
              <a:t>hybrid</a:t>
            </a:r>
            <a:r>
              <a:rPr lang="en-US" sz="1200" b="1" dirty="0" smtClean="0"/>
              <a:t> closed looping </a:t>
            </a:r>
            <a:r>
              <a:rPr lang="en-US" sz="1200" b="0" dirty="0" smtClean="0"/>
              <a:t>as follows;</a:t>
            </a:r>
          </a:p>
          <a:p>
            <a:pPr marL="457200" indent="-457200">
              <a:buAutoNum type="arabicParenR"/>
            </a:pPr>
            <a:r>
              <a:rPr lang="en-US" sz="1200" dirty="0" smtClean="0"/>
              <a:t>In the pre-phase, </a:t>
            </a:r>
            <a:r>
              <a:rPr lang="en-US" sz="1200" b="1" dirty="0" smtClean="0">
                <a:solidFill>
                  <a:srgbClr val="7030A0"/>
                </a:solidFill>
              </a:rPr>
              <a:t>setting </a:t>
            </a:r>
            <a:r>
              <a:rPr lang="en-US" sz="1200" b="1" dirty="0" err="1" smtClean="0">
                <a:solidFill>
                  <a:srgbClr val="7030A0"/>
                </a:solidFill>
              </a:rPr>
              <a:t>EatingSoonTT</a:t>
            </a:r>
            <a:r>
              <a:rPr lang="en-US" sz="1200" b="1" dirty="0" smtClean="0">
                <a:solidFill>
                  <a:srgbClr val="7030A0"/>
                </a:solidFill>
              </a:rPr>
              <a:t> </a:t>
            </a:r>
            <a:r>
              <a:rPr lang="en-US" sz="1200" dirty="0" smtClean="0"/>
              <a:t>to get a low glucose and some </a:t>
            </a:r>
            <a:r>
              <a:rPr lang="en-US" sz="1200" dirty="0" err="1" smtClean="0"/>
              <a:t>iob</a:t>
            </a:r>
            <a:r>
              <a:rPr lang="en-US" sz="1200" dirty="0" smtClean="0"/>
              <a:t> when you actually start eating. Of note, in contrast to pre-</a:t>
            </a:r>
            <a:r>
              <a:rPr lang="en-US" sz="1200" dirty="0" err="1" smtClean="0"/>
              <a:t>bolussing</a:t>
            </a:r>
            <a:r>
              <a:rPr lang="en-US" sz="1200" dirty="0" smtClean="0"/>
              <a:t>, this is not time-critical at all and can be automated e.g. for school or work days. </a:t>
            </a:r>
            <a:r>
              <a:rPr lang="en-US" sz="1200" baseline="0" dirty="0" smtClean="0"/>
              <a:t> Also, i</a:t>
            </a:r>
            <a:r>
              <a:rPr lang="en-US" sz="1200" u="sng" dirty="0" smtClean="0">
                <a:solidFill>
                  <a:schemeClr val="bg1">
                    <a:lumMod val="50000"/>
                  </a:schemeClr>
                </a:solidFill>
              </a:rPr>
              <a:t>f</a:t>
            </a:r>
            <a:r>
              <a:rPr lang="en-US" sz="1200" dirty="0" smtClean="0">
                <a:solidFill>
                  <a:schemeClr val="bg1">
                    <a:lumMod val="50000"/>
                  </a:schemeClr>
                </a:solidFill>
              </a:rPr>
              <a:t> you (did not automate and) forgot, you can give a small (!) pre-bolus to achieve the same. Even doing nothing at all is a viable possibility coming with about a 30-40 mg/dl</a:t>
            </a:r>
            <a:r>
              <a:rPr lang="en-US" sz="1200" baseline="0" dirty="0" smtClean="0">
                <a:solidFill>
                  <a:schemeClr val="bg1">
                    <a:lumMod val="50000"/>
                  </a:schemeClr>
                </a:solidFill>
              </a:rPr>
              <a:t> higher peak for half an hour or an hour, which can still be compatible with the desired time-in-range.</a:t>
            </a:r>
            <a:endParaRPr lang="en-US" sz="1200" dirty="0" smtClean="0">
              <a:solidFill>
                <a:schemeClr val="bg1">
                  <a:lumMod val="50000"/>
                </a:schemeClr>
              </a:solidFill>
            </a:endParaRPr>
          </a:p>
          <a:p>
            <a:pPr marL="457200" indent="-457200">
              <a:buAutoNum type="arabicParenR"/>
            </a:pPr>
            <a:r>
              <a:rPr lang="en-US" sz="1200" dirty="0" smtClean="0"/>
              <a:t>Use the </a:t>
            </a:r>
            <a:r>
              <a:rPr lang="en-US" sz="1200" b="1" dirty="0" smtClean="0"/>
              <a:t>bolus calculator </a:t>
            </a:r>
            <a:r>
              <a:rPr lang="en-US" sz="1200" dirty="0" smtClean="0"/>
              <a:t>to define a meal bolus for the early phase of roughly 2 hours into the meal. While your </a:t>
            </a:r>
            <a:r>
              <a:rPr lang="en-US" sz="1200" b="1" dirty="0" smtClean="0"/>
              <a:t>meal bolus </a:t>
            </a:r>
            <a:r>
              <a:rPr lang="en-US" sz="1200" dirty="0" smtClean="0"/>
              <a:t>works with high activity, for most of us (and depending a bit on the insulin in use), around </a:t>
            </a:r>
            <a:r>
              <a:rPr lang="en-US" sz="1200" b="1" dirty="0" smtClean="0">
                <a:solidFill>
                  <a:srgbClr val="7030A0"/>
                </a:solidFill>
              </a:rPr>
              <a:t>60g</a:t>
            </a:r>
            <a:r>
              <a:rPr lang="en-US" sz="1200" b="1" dirty="0" smtClean="0">
                <a:solidFill>
                  <a:schemeClr val="accent5"/>
                </a:solidFill>
              </a:rPr>
              <a:t> </a:t>
            </a:r>
            <a:r>
              <a:rPr lang="en-US" sz="1200" dirty="0" smtClean="0"/>
              <a:t>of</a:t>
            </a:r>
            <a:r>
              <a:rPr lang="en-US" sz="1200" b="1" dirty="0" smtClean="0">
                <a:solidFill>
                  <a:schemeClr val="accent5"/>
                </a:solidFill>
              </a:rPr>
              <a:t> carbs </a:t>
            </a:r>
            <a:r>
              <a:rPr lang="en-US" sz="1200" dirty="0" smtClean="0"/>
              <a:t>are digested. </a:t>
            </a:r>
          </a:p>
          <a:p>
            <a:pPr lvl="1"/>
            <a:r>
              <a:rPr lang="en-US" sz="1200" dirty="0" smtClean="0"/>
              <a:t>Do not input </a:t>
            </a:r>
            <a:r>
              <a:rPr lang="en-US" sz="1200" b="1" dirty="0" smtClean="0">
                <a:solidFill>
                  <a:srgbClr val="7030A0"/>
                </a:solidFill>
              </a:rPr>
              <a:t>in the calculator</a:t>
            </a:r>
            <a:r>
              <a:rPr lang="en-US" sz="1200" dirty="0" smtClean="0">
                <a:solidFill>
                  <a:srgbClr val="7030A0"/>
                </a:solidFill>
              </a:rPr>
              <a:t>, and bolus for,</a:t>
            </a:r>
            <a:r>
              <a:rPr lang="en-US" sz="1200" dirty="0" smtClean="0"/>
              <a:t> more than </a:t>
            </a:r>
            <a:r>
              <a:rPr lang="en-US" sz="1200" b="1" dirty="0" smtClean="0">
                <a:solidFill>
                  <a:srgbClr val="7030A0"/>
                </a:solidFill>
              </a:rPr>
              <a:t>that</a:t>
            </a:r>
            <a:r>
              <a:rPr lang="en-US" sz="1200" dirty="0" smtClean="0"/>
              <a:t>. </a:t>
            </a:r>
            <a:r>
              <a:rPr lang="en-US" sz="1200" dirty="0" smtClean="0">
                <a:solidFill>
                  <a:schemeClr val="bg1">
                    <a:lumMod val="50000"/>
                  </a:schemeClr>
                </a:solidFill>
              </a:rPr>
              <a:t>Tune your IC, so you will hit a glucose in the low-normal range shortly after time of maximum insulin activity.  </a:t>
            </a:r>
          </a:p>
          <a:p>
            <a:pPr lvl="1"/>
            <a:r>
              <a:rPr lang="en-US" sz="1200" dirty="0" smtClean="0"/>
              <a:t>At meal start, also input a </a:t>
            </a:r>
            <a:r>
              <a:rPr lang="en-US" sz="1200" b="1" dirty="0" smtClean="0">
                <a:solidFill>
                  <a:srgbClr val="7030A0"/>
                </a:solidFill>
              </a:rPr>
              <a:t>rough estimate </a:t>
            </a:r>
            <a:r>
              <a:rPr lang="en-US" sz="1200" dirty="0" smtClean="0">
                <a:solidFill>
                  <a:schemeClr val="accent5"/>
                </a:solidFill>
              </a:rPr>
              <a:t>for slow/late carbs incl. FPUs </a:t>
            </a:r>
            <a:r>
              <a:rPr lang="en-US" sz="1200" dirty="0" smtClean="0">
                <a:solidFill>
                  <a:schemeClr val="bg1">
                    <a:lumMod val="50000"/>
                  </a:schemeClr>
                </a:solidFill>
              </a:rPr>
              <a:t>(without </a:t>
            </a:r>
            <a:r>
              <a:rPr lang="en-US" sz="1200" dirty="0" err="1" smtClean="0">
                <a:solidFill>
                  <a:schemeClr val="bg1">
                    <a:lumMod val="50000"/>
                  </a:schemeClr>
                </a:solidFill>
              </a:rPr>
              <a:t>bolussing</a:t>
            </a:r>
            <a:r>
              <a:rPr lang="en-US" sz="1200" dirty="0" smtClean="0">
                <a:solidFill>
                  <a:schemeClr val="bg1">
                    <a:lumMod val="50000"/>
                  </a:schemeClr>
                </a:solidFill>
              </a:rPr>
              <a:t>; “e-Carbs”).</a:t>
            </a:r>
          </a:p>
          <a:p>
            <a:pPr lvl="0"/>
            <a:r>
              <a:rPr lang="en-US" sz="1200" dirty="0" smtClean="0"/>
              <a:t> In the </a:t>
            </a:r>
            <a:r>
              <a:rPr lang="en-US" sz="1200" b="1" dirty="0" smtClean="0"/>
              <a:t>late phase</a:t>
            </a:r>
            <a:r>
              <a:rPr lang="en-US" sz="1200" dirty="0" smtClean="0"/>
              <a:t>, SMBs (Auto-</a:t>
            </a:r>
            <a:r>
              <a:rPr lang="en-US" sz="1200" dirty="0" err="1" smtClean="0"/>
              <a:t>Boli</a:t>
            </a:r>
            <a:r>
              <a:rPr lang="en-US" sz="1200" dirty="0" smtClean="0"/>
              <a:t>) and TBRs will take care. </a:t>
            </a:r>
            <a:r>
              <a:rPr lang="en-US" sz="1200" dirty="0" smtClean="0">
                <a:solidFill>
                  <a:schemeClr val="bg1">
                    <a:lumMod val="50000"/>
                  </a:schemeClr>
                </a:solidFill>
              </a:rPr>
              <a:t>(ISF should be tuned, so this works well). </a:t>
            </a:r>
          </a:p>
          <a:p>
            <a:pPr lvl="0"/>
            <a:r>
              <a:rPr lang="en-US" sz="1200" dirty="0" smtClean="0"/>
              <a:t>You might need extra-strong ISF at high glucose -&gt; Better than any “rage bolus”: Let the loop take care via an </a:t>
            </a:r>
            <a:r>
              <a:rPr lang="en-US" sz="1200" dirty="0" smtClean="0">
                <a:solidFill>
                  <a:srgbClr val="7030A0"/>
                </a:solidFill>
              </a:rPr>
              <a:t>AUTOMATION that switches to higher profile% </a:t>
            </a:r>
            <a:r>
              <a:rPr lang="en-US" sz="1200" dirty="0" smtClean="0"/>
              <a:t>FOR A FEW MINUTES </a:t>
            </a:r>
            <a:r>
              <a:rPr lang="en-US" sz="1200" dirty="0" smtClean="0">
                <a:solidFill>
                  <a:srgbClr val="7030A0"/>
                </a:solidFill>
              </a:rPr>
              <a:t>to account for temp. reduced insulin sensitivity </a:t>
            </a:r>
            <a:r>
              <a:rPr lang="en-US" sz="1200" dirty="0" smtClean="0"/>
              <a:t>AT HIGH VALUES (see p.33)..</a:t>
            </a:r>
          </a:p>
          <a:p>
            <a:pPr lvl="0"/>
            <a:r>
              <a:rPr lang="en-US" sz="1200" dirty="0" smtClean="0"/>
              <a:t>So, no worries about meal size, absorption times, carb vs fat etc. Sizeable meal are "always" 60g (less if low carb), plus anything in </a:t>
            </a:r>
            <a:r>
              <a:rPr lang="en-US" sz="1200" dirty="0" err="1" smtClean="0"/>
              <a:t>eCarbs</a:t>
            </a:r>
            <a:r>
              <a:rPr lang="en-US" sz="1200" dirty="0" smtClean="0"/>
              <a:t>, say 30, stretching like hour 3-6 (just so the loop sees no cob=0 prematurely).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For </a:t>
            </a:r>
            <a:r>
              <a:rPr lang="en-US" sz="1200" b="1" u="sng" dirty="0" smtClean="0"/>
              <a:t>full </a:t>
            </a:r>
            <a:r>
              <a:rPr lang="en-US" sz="1200" b="1" dirty="0" smtClean="0"/>
              <a:t>closed looping </a:t>
            </a:r>
            <a:r>
              <a:rPr lang="en-US" sz="1200" dirty="0" smtClean="0">
                <a:solidFill>
                  <a:schemeClr val="bg1">
                    <a:lumMod val="50000"/>
                  </a:schemeClr>
                </a:solidFill>
              </a:rPr>
              <a:t>(as possible with the “SMB+UAM” setting</a:t>
            </a:r>
            <a:r>
              <a:rPr lang="en-US" sz="1200" baseline="0" dirty="0" smtClean="0">
                <a:solidFill>
                  <a:schemeClr val="bg1">
                    <a:lumMod val="50000"/>
                  </a:schemeClr>
                </a:solidFill>
              </a:rPr>
              <a:t> in</a:t>
            </a:r>
            <a:r>
              <a:rPr lang="en-US" sz="1200" dirty="0" smtClean="0">
                <a:solidFill>
                  <a:schemeClr val="bg1">
                    <a:lumMod val="50000"/>
                  </a:schemeClr>
                </a:solidFill>
              </a:rPr>
              <a:t> </a:t>
            </a:r>
            <a:r>
              <a:rPr lang="en-US" sz="1200" dirty="0" err="1" smtClean="0">
                <a:solidFill>
                  <a:schemeClr val="bg1">
                    <a:lumMod val="50000"/>
                  </a:schemeClr>
                </a:solidFill>
              </a:rPr>
              <a:t>AndroidAPS</a:t>
            </a:r>
            <a:r>
              <a:rPr lang="en-US" sz="1200" dirty="0" smtClean="0">
                <a:solidFill>
                  <a:schemeClr val="bg1">
                    <a:lumMod val="50000"/>
                  </a:schemeClr>
                </a:solidFill>
              </a:rPr>
              <a:t>)</a:t>
            </a:r>
            <a:r>
              <a:rPr lang="en-US" sz="1200" dirty="0" smtClean="0"/>
              <a:t>:   </a:t>
            </a:r>
            <a:r>
              <a:rPr lang="en-US" sz="1200" b="1" dirty="0" smtClean="0">
                <a:solidFill>
                  <a:srgbClr val="7030A0"/>
                </a:solidFill>
              </a:rPr>
              <a:t>Just eat!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7030A0"/>
                </a:solidFill>
              </a:rPr>
              <a:t> </a:t>
            </a:r>
            <a:r>
              <a:rPr lang="en-US" sz="1200" dirty="0" smtClean="0">
                <a:solidFill>
                  <a:schemeClr val="bg1">
                    <a:lumMod val="50000"/>
                  </a:schemeClr>
                </a:solidFill>
              </a:rPr>
              <a:t>- May sound unbelievable, but see next pages - </a:t>
            </a:r>
          </a:p>
          <a:p>
            <a:pPr lvl="0"/>
            <a:endParaRPr lang="en-US" sz="1200" dirty="0" smtClean="0"/>
          </a:p>
          <a:p>
            <a:pPr lvl="1"/>
            <a:endParaRPr lang="en-US" sz="1200" dirty="0" smtClean="0"/>
          </a:p>
          <a:p>
            <a:pPr lvl="1"/>
            <a:endParaRPr lang="en-US" sz="1500" dirty="0" smtClean="0"/>
          </a:p>
          <a:p>
            <a:r>
              <a:rPr lang="en-US" sz="1200" dirty="0" smtClean="0"/>
              <a:t> </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43</a:t>
            </a:fld>
            <a:endParaRPr lang="de-DE"/>
          </a:p>
        </p:txBody>
      </p:sp>
    </p:spTree>
    <p:extLst>
      <p:ext uri="{BB962C8B-B14F-4D97-AF65-F5344CB8AC3E}">
        <p14:creationId xmlns:p14="http://schemas.microsoft.com/office/powerpoint/2010/main" val="132781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https://www.youtube.com/watch?v=IEpEgMdnrAA  :   </a:t>
            </a:r>
            <a:r>
              <a:rPr lang="de-DE" dirty="0" err="1" smtClean="0"/>
              <a:t>Did</a:t>
            </a:r>
            <a:r>
              <a:rPr lang="de-DE" dirty="0" smtClean="0"/>
              <a:t> </a:t>
            </a:r>
            <a:r>
              <a:rPr lang="de-DE" dirty="0" err="1" smtClean="0"/>
              <a:t>somebody</a:t>
            </a:r>
            <a:r>
              <a:rPr lang="de-DE" dirty="0" smtClean="0"/>
              <a:t> </a:t>
            </a:r>
            <a:r>
              <a:rPr lang="de-DE" dirty="0" err="1" smtClean="0"/>
              <a:t>say</a:t>
            </a:r>
            <a:r>
              <a:rPr lang="de-DE" dirty="0" smtClean="0"/>
              <a:t> „Just </a:t>
            </a:r>
            <a:r>
              <a:rPr lang="de-DE" dirty="0" err="1" smtClean="0"/>
              <a:t>eat</a:t>
            </a:r>
            <a:r>
              <a:rPr lang="de-DE" dirty="0" smtClean="0"/>
              <a:t>?“ (</a:t>
            </a:r>
            <a:r>
              <a:rPr lang="de-DE" dirty="0" err="1" smtClean="0"/>
              <a:t>SnoopDog</a:t>
            </a:r>
            <a:r>
              <a:rPr lang="de-DE" dirty="0" smtClean="0"/>
              <a:t>).</a:t>
            </a:r>
          </a:p>
          <a:p>
            <a:r>
              <a:rPr lang="de-DE" dirty="0" err="1" smtClean="0"/>
              <a:t>With</a:t>
            </a:r>
            <a:r>
              <a:rPr lang="de-DE" dirty="0" smtClean="0"/>
              <a:t> a </a:t>
            </a:r>
            <a:r>
              <a:rPr lang="de-DE" dirty="0" err="1" smtClean="0"/>
              <a:t>very</a:t>
            </a:r>
            <a:r>
              <a:rPr lang="de-DE" dirty="0" smtClean="0"/>
              <a:t> fast </a:t>
            </a:r>
            <a:r>
              <a:rPr lang="de-DE" dirty="0" err="1" smtClean="0"/>
              <a:t>insulin</a:t>
            </a:r>
            <a:r>
              <a:rPr lang="de-DE" dirty="0" smtClean="0"/>
              <a:t>, a </a:t>
            </a:r>
            <a:r>
              <a:rPr lang="de-DE" dirty="0" err="1" smtClean="0"/>
              <a:t>suitable</a:t>
            </a:r>
            <a:r>
              <a:rPr lang="de-DE" dirty="0" smtClean="0"/>
              <a:t> CGM and </a:t>
            </a:r>
            <a:r>
              <a:rPr lang="de-DE" dirty="0" err="1" smtClean="0"/>
              <a:t>algorithm</a:t>
            </a:r>
            <a:r>
              <a:rPr lang="de-DE" dirty="0" smtClean="0"/>
              <a:t>, </a:t>
            </a:r>
            <a:r>
              <a:rPr lang="de-DE" dirty="0" err="1" smtClean="0"/>
              <a:t>carefully</a:t>
            </a:r>
            <a:r>
              <a:rPr lang="de-DE" dirty="0" smtClean="0"/>
              <a:t> </a:t>
            </a:r>
            <a:r>
              <a:rPr lang="de-DE" dirty="0" err="1" smtClean="0"/>
              <a:t>determined</a:t>
            </a:r>
            <a:r>
              <a:rPr lang="de-DE" dirty="0" smtClean="0"/>
              <a:t>,</a:t>
            </a:r>
            <a:r>
              <a:rPr lang="de-DE" baseline="0" dirty="0" smtClean="0"/>
              <a:t> not </a:t>
            </a:r>
            <a:r>
              <a:rPr lang="de-DE" baseline="0" dirty="0" err="1" smtClean="0"/>
              <a:t>too-unstable</a:t>
            </a:r>
            <a:r>
              <a:rPr lang="de-DE" baseline="0" dirty="0" smtClean="0"/>
              <a:t> „</a:t>
            </a:r>
            <a:r>
              <a:rPr lang="de-DE" baseline="0" dirty="0" err="1" smtClean="0"/>
              <a:t>profile</a:t>
            </a:r>
            <a:r>
              <a:rPr lang="de-DE" baseline="0" dirty="0" smtClean="0"/>
              <a:t>“, </a:t>
            </a:r>
            <a:r>
              <a:rPr lang="de-DE" dirty="0" smtClean="0"/>
              <a:t>and </a:t>
            </a:r>
            <a:r>
              <a:rPr lang="de-DE" dirty="0" err="1" smtClean="0"/>
              <a:t>avoiding</a:t>
            </a:r>
            <a:r>
              <a:rPr lang="de-DE" dirty="0" smtClean="0"/>
              <a:t> </a:t>
            </a:r>
            <a:r>
              <a:rPr lang="de-DE" dirty="0" err="1" smtClean="0"/>
              <a:t>meal</a:t>
            </a:r>
            <a:r>
              <a:rPr lang="de-DE" dirty="0" smtClean="0"/>
              <a:t> extremes, </a:t>
            </a:r>
            <a:r>
              <a:rPr lang="de-DE" dirty="0" err="1" smtClean="0"/>
              <a:t>carb</a:t>
            </a:r>
            <a:r>
              <a:rPr lang="de-DE" dirty="0" smtClean="0"/>
              <a:t> </a:t>
            </a:r>
            <a:r>
              <a:rPr lang="de-DE" dirty="0" err="1" smtClean="0"/>
              <a:t>absorption</a:t>
            </a:r>
            <a:r>
              <a:rPr lang="de-DE" dirty="0" smtClean="0"/>
              <a:t> and </a:t>
            </a:r>
            <a:r>
              <a:rPr lang="de-DE" dirty="0" err="1" smtClean="0"/>
              <a:t>insulin</a:t>
            </a:r>
            <a:r>
              <a:rPr lang="de-DE" dirty="0" smtClean="0"/>
              <a:t> </a:t>
            </a:r>
            <a:r>
              <a:rPr lang="de-DE" dirty="0" err="1" smtClean="0"/>
              <a:t>activity</a:t>
            </a:r>
            <a:r>
              <a:rPr lang="de-DE" dirty="0" smtClean="0"/>
              <a:t> </a:t>
            </a:r>
            <a:r>
              <a:rPr lang="de-DE" dirty="0" err="1" smtClean="0"/>
              <a:t>can</a:t>
            </a:r>
            <a:r>
              <a:rPr lang="de-DE" dirty="0" smtClean="0"/>
              <a:t> </a:t>
            </a:r>
            <a:r>
              <a:rPr lang="de-DE" dirty="0" err="1" smtClean="0"/>
              <a:t>be</a:t>
            </a:r>
            <a:r>
              <a:rPr lang="de-DE" dirty="0" smtClean="0"/>
              <a:t> </a:t>
            </a:r>
            <a:r>
              <a:rPr lang="de-DE" dirty="0" err="1" smtClean="0"/>
              <a:t>brought</a:t>
            </a:r>
            <a:r>
              <a:rPr lang="de-DE" dirty="0" smtClean="0"/>
              <a:t> </a:t>
            </a:r>
            <a:r>
              <a:rPr lang="de-DE" dirty="0" err="1" smtClean="0"/>
              <a:t>good-enough</a:t>
            </a:r>
            <a:r>
              <a:rPr lang="de-DE" dirty="0" smtClean="0"/>
              <a:t> in </a:t>
            </a:r>
            <a:r>
              <a:rPr lang="de-DE" dirty="0" err="1" smtClean="0"/>
              <a:t>sync</a:t>
            </a:r>
            <a:r>
              <a:rPr lang="de-DE" dirty="0" smtClean="0"/>
              <a:t> </a:t>
            </a:r>
            <a:r>
              <a:rPr lang="de-DE" dirty="0" err="1" smtClean="0"/>
              <a:t>for</a:t>
            </a:r>
            <a:r>
              <a:rPr lang="de-DE" dirty="0" smtClean="0"/>
              <a:t> </a:t>
            </a:r>
            <a:r>
              <a:rPr lang="de-DE" dirty="0" err="1" smtClean="0"/>
              <a:t>looping</a:t>
            </a:r>
            <a:r>
              <a:rPr lang="de-DE" dirty="0" smtClean="0"/>
              <a:t> </a:t>
            </a:r>
            <a:r>
              <a:rPr lang="de-DE" dirty="0" err="1" smtClean="0"/>
              <a:t>the</a:t>
            </a:r>
            <a:r>
              <a:rPr lang="de-DE" dirty="0" smtClean="0"/>
              <a:t> </a:t>
            </a:r>
            <a:r>
              <a:rPr lang="de-DE" dirty="0" err="1" smtClean="0"/>
              <a:t>entire</a:t>
            </a:r>
            <a:r>
              <a:rPr lang="de-DE" dirty="0" smtClean="0"/>
              <a:t> </a:t>
            </a:r>
            <a:r>
              <a:rPr lang="de-DE" dirty="0" err="1" smtClean="0"/>
              <a:t>meal</a:t>
            </a:r>
            <a:r>
              <a:rPr lang="de-DE" dirty="0" smtClean="0"/>
              <a:t> </a:t>
            </a:r>
            <a:r>
              <a:rPr lang="de-DE" dirty="0" err="1" smtClean="0"/>
              <a:t>period</a:t>
            </a:r>
            <a:r>
              <a:rPr lang="de-DE" dirty="0" smtClean="0"/>
              <a:t>.</a:t>
            </a:r>
            <a:r>
              <a:rPr lang="de-DE" baseline="0" dirty="0" smtClean="0"/>
              <a:t> </a:t>
            </a:r>
            <a:r>
              <a:rPr lang="de-DE" dirty="0" smtClean="0"/>
              <a:t>An </a:t>
            </a:r>
            <a:r>
              <a:rPr lang="de-DE" dirty="0" err="1" smtClean="0"/>
              <a:t>increasing</a:t>
            </a:r>
            <a:r>
              <a:rPr lang="de-DE" dirty="0" smtClean="0"/>
              <a:t> </a:t>
            </a:r>
            <a:r>
              <a:rPr lang="de-DE" dirty="0" err="1" smtClean="0"/>
              <a:t>number</a:t>
            </a:r>
            <a:r>
              <a:rPr lang="de-DE" dirty="0" smtClean="0"/>
              <a:t> </a:t>
            </a:r>
            <a:r>
              <a:rPr lang="de-DE" dirty="0" err="1" smtClean="0"/>
              <a:t>of</a:t>
            </a:r>
            <a:r>
              <a:rPr lang="de-DE" dirty="0" smtClean="0"/>
              <a:t> </a:t>
            </a:r>
            <a:r>
              <a:rPr lang="de-DE" dirty="0" err="1" smtClean="0"/>
              <a:t>loopers</a:t>
            </a:r>
            <a:r>
              <a:rPr lang="de-DE" dirty="0" smtClean="0"/>
              <a:t> manage </a:t>
            </a:r>
            <a:r>
              <a:rPr lang="de-DE" dirty="0" err="1" smtClean="0"/>
              <a:t>to</a:t>
            </a:r>
            <a:r>
              <a:rPr lang="de-DE" dirty="0" smtClean="0"/>
              <a:t> do a </a:t>
            </a:r>
            <a:r>
              <a:rPr lang="de-DE" dirty="0" err="1" smtClean="0"/>
              <a:t>fully</a:t>
            </a:r>
            <a:r>
              <a:rPr lang="de-DE" dirty="0" smtClean="0"/>
              <a:t> </a:t>
            </a:r>
            <a:r>
              <a:rPr lang="de-DE" dirty="0" err="1" smtClean="0"/>
              <a:t>closed</a:t>
            </a:r>
            <a:r>
              <a:rPr lang="de-DE" dirty="0" smtClean="0"/>
              <a:t> </a:t>
            </a:r>
            <a:r>
              <a:rPr lang="de-DE" dirty="0" err="1" smtClean="0"/>
              <a:t>loop</a:t>
            </a:r>
            <a:r>
              <a:rPr lang="de-DE" dirty="0" smtClean="0"/>
              <a:t>. </a:t>
            </a:r>
            <a:r>
              <a:rPr lang="de-DE" dirty="0" err="1" smtClean="0"/>
              <a:t>Here</a:t>
            </a:r>
            <a:r>
              <a:rPr lang="de-DE" dirty="0" smtClean="0"/>
              <a:t> an </a:t>
            </a:r>
            <a:r>
              <a:rPr lang="de-DE" dirty="0" err="1" smtClean="0"/>
              <a:t>example</a:t>
            </a:r>
            <a:r>
              <a:rPr lang="de-DE" dirty="0" smtClean="0"/>
              <a:t> </a:t>
            </a:r>
            <a:r>
              <a:rPr lang="de-DE" dirty="0" err="1" smtClean="0"/>
              <a:t>of</a:t>
            </a:r>
            <a:r>
              <a:rPr lang="de-DE" dirty="0" smtClean="0"/>
              <a:t> an </a:t>
            </a:r>
            <a:r>
              <a:rPr lang="de-DE" dirty="0" err="1" smtClean="0"/>
              <a:t>AndroidAPS</a:t>
            </a:r>
            <a:r>
              <a:rPr lang="de-DE" dirty="0" smtClean="0"/>
              <a:t> </a:t>
            </a:r>
            <a:r>
              <a:rPr lang="de-DE" dirty="0" err="1" smtClean="0"/>
              <a:t>looper</a:t>
            </a:r>
            <a:r>
              <a:rPr lang="de-DE" dirty="0" smtClean="0"/>
              <a:t> </a:t>
            </a:r>
            <a:r>
              <a:rPr lang="de-DE" dirty="0" err="1" smtClean="0"/>
              <a:t>switching</a:t>
            </a:r>
            <a:r>
              <a:rPr lang="de-DE" dirty="0" smtClean="0"/>
              <a:t> </a:t>
            </a:r>
            <a:r>
              <a:rPr lang="de-DE" dirty="0" err="1" smtClean="0"/>
              <a:t>from</a:t>
            </a:r>
            <a:r>
              <a:rPr lang="de-DE" dirty="0" smtClean="0"/>
              <a:t> hybrid </a:t>
            </a:r>
            <a:r>
              <a:rPr lang="de-DE" dirty="0" err="1" smtClean="0"/>
              <a:t>to</a:t>
            </a:r>
            <a:r>
              <a:rPr lang="de-DE" dirty="0" smtClean="0"/>
              <a:t> </a:t>
            </a:r>
            <a:r>
              <a:rPr lang="de-DE" dirty="0" err="1" smtClean="0"/>
              <a:t>full</a:t>
            </a:r>
            <a:r>
              <a:rPr lang="de-DE" dirty="0" smtClean="0"/>
              <a:t> </a:t>
            </a:r>
            <a:r>
              <a:rPr lang="de-DE" dirty="0" err="1" smtClean="0"/>
              <a:t>closed</a:t>
            </a:r>
            <a:r>
              <a:rPr lang="de-DE" dirty="0" smtClean="0"/>
              <a:t> </a:t>
            </a:r>
            <a:r>
              <a:rPr lang="de-DE" dirty="0" err="1" smtClean="0"/>
              <a:t>loop</a:t>
            </a:r>
            <a:r>
              <a:rPr lang="de-DE" dirty="0" smtClean="0"/>
              <a:t>.</a:t>
            </a:r>
          </a:p>
          <a:p>
            <a:r>
              <a:rPr lang="de-DE" dirty="0" err="1" smtClean="0"/>
              <a:t>It</a:t>
            </a:r>
            <a:r>
              <a:rPr lang="de-DE" dirty="0" smtClean="0"/>
              <a:t> </a:t>
            </a:r>
            <a:r>
              <a:rPr lang="de-DE" dirty="0" err="1" smtClean="0"/>
              <a:t>is</a:t>
            </a:r>
            <a:r>
              <a:rPr lang="de-DE" dirty="0" smtClean="0"/>
              <a:t> </a:t>
            </a:r>
            <a:r>
              <a:rPr lang="de-DE" dirty="0" err="1" smtClean="0"/>
              <a:t>possible</a:t>
            </a:r>
            <a:r>
              <a:rPr lang="de-DE" dirty="0" smtClean="0"/>
              <a:t> </a:t>
            </a:r>
            <a:r>
              <a:rPr lang="de-DE" dirty="0" err="1" smtClean="0"/>
              <a:t>to</a:t>
            </a:r>
            <a:r>
              <a:rPr lang="de-DE" dirty="0" smtClean="0"/>
              <a:t> </a:t>
            </a:r>
            <a:r>
              <a:rPr lang="de-DE" b="1" dirty="0" smtClean="0"/>
              <a:t>just </a:t>
            </a:r>
            <a:r>
              <a:rPr lang="de-DE" b="1" dirty="0" err="1" smtClean="0"/>
              <a:t>eat</a:t>
            </a:r>
            <a:r>
              <a:rPr lang="de-DE" b="1" dirty="0" smtClean="0"/>
              <a:t>!</a:t>
            </a:r>
            <a:endParaRPr lang="de-DE" b="1" dirty="0"/>
          </a:p>
          <a:p>
            <a:r>
              <a:rPr lang="de-DE" dirty="0" smtClean="0"/>
              <a:t>These </a:t>
            </a:r>
            <a:r>
              <a:rPr lang="de-DE" dirty="0" err="1" smtClean="0"/>
              <a:t>xDrip</a:t>
            </a:r>
            <a:r>
              <a:rPr lang="de-DE" dirty="0" smtClean="0"/>
              <a:t> </a:t>
            </a:r>
            <a:r>
              <a:rPr lang="de-DE" dirty="0" err="1" smtClean="0"/>
              <a:t>statistics</a:t>
            </a:r>
            <a:r>
              <a:rPr lang="de-DE" baseline="0" dirty="0" smtClean="0"/>
              <a:t> </a:t>
            </a:r>
            <a:r>
              <a:rPr lang="de-DE" baseline="0" dirty="0" err="1" smtClean="0"/>
              <a:t>compare</a:t>
            </a:r>
            <a:r>
              <a:rPr lang="de-DE" baseline="0" dirty="0" smtClean="0"/>
              <a:t>: </a:t>
            </a:r>
          </a:p>
          <a:p>
            <a:r>
              <a:rPr lang="de-DE" baseline="0" dirty="0" smtClean="0"/>
              <a:t>LEFT:  </a:t>
            </a:r>
            <a:r>
              <a:rPr lang="de-DE" baseline="0" dirty="0" err="1" smtClean="0"/>
              <a:t>one</a:t>
            </a:r>
            <a:r>
              <a:rPr lang="de-DE" baseline="0" dirty="0" smtClean="0"/>
              <a:t> </a:t>
            </a:r>
            <a:r>
              <a:rPr lang="de-DE" baseline="0" dirty="0" err="1" smtClean="0"/>
              <a:t>week</a:t>
            </a:r>
            <a:r>
              <a:rPr lang="de-DE" baseline="0" dirty="0" smtClean="0"/>
              <a:t> in hybrid </a:t>
            </a:r>
            <a:r>
              <a:rPr lang="de-DE" baseline="0" dirty="0" err="1" smtClean="0"/>
              <a:t>closed</a:t>
            </a:r>
            <a:r>
              <a:rPr lang="de-DE" baseline="0" dirty="0" smtClean="0"/>
              <a:t> </a:t>
            </a:r>
            <a:r>
              <a:rPr lang="de-DE" baseline="0" dirty="0" err="1" smtClean="0"/>
              <a:t>loop</a:t>
            </a:r>
            <a:r>
              <a:rPr lang="de-DE" baseline="0" dirty="0" smtClean="0"/>
              <a:t> (A) </a:t>
            </a:r>
            <a:r>
              <a:rPr lang="de-DE" u="sng" baseline="0" dirty="0" err="1" smtClean="0"/>
              <a:t>giving</a:t>
            </a:r>
            <a:r>
              <a:rPr lang="de-DE" u="sng" baseline="0" dirty="0" smtClean="0"/>
              <a:t> </a:t>
            </a:r>
            <a:r>
              <a:rPr lang="de-DE" u="sng" baseline="0" dirty="0" err="1" smtClean="0"/>
              <a:t>carb</a:t>
            </a:r>
            <a:r>
              <a:rPr lang="de-DE" u="sng" baseline="0" dirty="0" smtClean="0"/>
              <a:t> </a:t>
            </a:r>
            <a:r>
              <a:rPr lang="de-DE" u="sng" baseline="0" dirty="0" err="1" smtClean="0"/>
              <a:t>inputs</a:t>
            </a:r>
            <a:r>
              <a:rPr lang="de-DE" u="sng" baseline="0" dirty="0" smtClean="0"/>
              <a:t> and </a:t>
            </a:r>
            <a:r>
              <a:rPr lang="de-DE" u="sng" baseline="0" dirty="0" err="1" smtClean="0"/>
              <a:t>user</a:t>
            </a:r>
            <a:r>
              <a:rPr lang="de-DE" u="sng" baseline="0" dirty="0" smtClean="0"/>
              <a:t> </a:t>
            </a:r>
            <a:r>
              <a:rPr lang="de-DE" u="sng" baseline="0" dirty="0" err="1" smtClean="0"/>
              <a:t>boli</a:t>
            </a:r>
            <a:r>
              <a:rPr lang="de-DE" baseline="0" dirty="0" smtClean="0"/>
              <a:t>  (</a:t>
            </a:r>
            <a:r>
              <a:rPr lang="de-DE" baseline="0" dirty="0" err="1" smtClean="0"/>
              <a:t>Fiasp</a:t>
            </a:r>
            <a:r>
              <a:rPr lang="de-DE" baseline="0" dirty="0" smtClean="0"/>
              <a:t>/</a:t>
            </a:r>
            <a:r>
              <a:rPr lang="de-DE" baseline="0" dirty="0" err="1" smtClean="0"/>
              <a:t>Novorapid</a:t>
            </a:r>
            <a:r>
              <a:rPr lang="de-DE" baseline="0" dirty="0" smtClean="0"/>
              <a:t> 50/50).</a:t>
            </a:r>
          </a:p>
          <a:p>
            <a:r>
              <a:rPr lang="de-DE" baseline="0" dirty="0" smtClean="0"/>
              <a:t>94% TIR (70-180 mg/dl) was </a:t>
            </a:r>
            <a:r>
              <a:rPr lang="de-DE" baseline="0" dirty="0" err="1" smtClean="0"/>
              <a:t>achieved</a:t>
            </a:r>
            <a:r>
              <a:rPr lang="de-DE" baseline="0" dirty="0" smtClean="0"/>
              <a:t> </a:t>
            </a:r>
            <a:r>
              <a:rPr lang="de-DE" baseline="0" dirty="0" err="1" smtClean="0"/>
              <a:t>with</a:t>
            </a:r>
            <a:r>
              <a:rPr lang="de-DE" baseline="0" dirty="0" smtClean="0"/>
              <a:t> 42 </a:t>
            </a:r>
            <a:r>
              <a:rPr lang="de-DE" baseline="0" dirty="0" err="1" smtClean="0"/>
              <a:t>values</a:t>
            </a:r>
            <a:r>
              <a:rPr lang="de-DE" baseline="0" dirty="0" smtClean="0"/>
              <a:t> </a:t>
            </a:r>
            <a:r>
              <a:rPr lang="de-DE" baseline="0" dirty="0" err="1" smtClean="0"/>
              <a:t>under</a:t>
            </a:r>
            <a:r>
              <a:rPr lang="de-DE" baseline="0" dirty="0" smtClean="0"/>
              <a:t> 70 mg/dl.</a:t>
            </a:r>
          </a:p>
          <a:p>
            <a:r>
              <a:rPr lang="de-DE" baseline="0" dirty="0" smtClean="0"/>
              <a:t>RIGHT:  </a:t>
            </a:r>
            <a:r>
              <a:rPr lang="de-DE" baseline="0" dirty="0" err="1" smtClean="0"/>
              <a:t>one</a:t>
            </a:r>
            <a:r>
              <a:rPr lang="de-DE" baseline="0" dirty="0" smtClean="0"/>
              <a:t> </a:t>
            </a:r>
            <a:r>
              <a:rPr lang="de-DE" baseline="0" dirty="0" err="1" smtClean="0"/>
              <a:t>week</a:t>
            </a:r>
            <a:r>
              <a:rPr lang="de-DE" baseline="0" dirty="0" smtClean="0"/>
              <a:t> in </a:t>
            </a:r>
            <a:r>
              <a:rPr lang="de-DE" baseline="0" dirty="0" err="1" smtClean="0"/>
              <a:t>full</a:t>
            </a:r>
            <a:r>
              <a:rPr lang="de-DE" baseline="0" dirty="0" smtClean="0"/>
              <a:t> </a:t>
            </a:r>
            <a:r>
              <a:rPr lang="de-DE" baseline="0" dirty="0" err="1" smtClean="0"/>
              <a:t>closed</a:t>
            </a:r>
            <a:r>
              <a:rPr lang="de-DE" baseline="0" dirty="0" smtClean="0"/>
              <a:t> </a:t>
            </a:r>
            <a:r>
              <a:rPr lang="de-DE" baseline="0" dirty="0" err="1" smtClean="0"/>
              <a:t>loop</a:t>
            </a:r>
            <a:r>
              <a:rPr lang="de-DE" baseline="0" dirty="0" smtClean="0"/>
              <a:t>,  </a:t>
            </a:r>
            <a:r>
              <a:rPr lang="de-DE" baseline="0" dirty="0" err="1" smtClean="0"/>
              <a:t>unannouced</a:t>
            </a:r>
            <a:r>
              <a:rPr lang="de-DE" baseline="0" dirty="0" smtClean="0"/>
              <a:t> </a:t>
            </a:r>
            <a:r>
              <a:rPr lang="de-DE" baseline="0" dirty="0" err="1" smtClean="0"/>
              <a:t>meals</a:t>
            </a:r>
            <a:r>
              <a:rPr lang="de-DE" baseline="0" dirty="0" smtClean="0"/>
              <a:t> (UAM) </a:t>
            </a:r>
            <a:r>
              <a:rPr lang="de-DE" baseline="0" dirty="0" err="1" smtClean="0"/>
              <a:t>using</a:t>
            </a:r>
            <a:r>
              <a:rPr lang="de-DE" baseline="0" dirty="0" smtClean="0"/>
              <a:t> </a:t>
            </a:r>
            <a:r>
              <a:rPr lang="de-DE" baseline="0" dirty="0" err="1" smtClean="0"/>
              <a:t>Lyumjev</a:t>
            </a:r>
            <a:r>
              <a:rPr lang="de-DE" baseline="0" dirty="0" smtClean="0"/>
              <a:t>.</a:t>
            </a:r>
          </a:p>
          <a:p>
            <a:r>
              <a:rPr lang="de-DE" baseline="0" dirty="0" smtClean="0"/>
              <a:t>97% TIR (70-180 mg/dl) was </a:t>
            </a:r>
            <a:r>
              <a:rPr lang="de-DE" baseline="0" dirty="0" err="1" smtClean="0"/>
              <a:t>reached</a:t>
            </a:r>
            <a:r>
              <a:rPr lang="de-DE" baseline="0" dirty="0" smtClean="0"/>
              <a:t> at </a:t>
            </a:r>
            <a:r>
              <a:rPr lang="de-DE" baseline="0" dirty="0" err="1" smtClean="0"/>
              <a:t>only</a:t>
            </a:r>
            <a:r>
              <a:rPr lang="de-DE" baseline="0" dirty="0" smtClean="0"/>
              <a:t> 5 </a:t>
            </a:r>
            <a:r>
              <a:rPr lang="de-DE" baseline="0" dirty="0" err="1" smtClean="0"/>
              <a:t>values</a:t>
            </a:r>
            <a:r>
              <a:rPr lang="de-DE" baseline="0" dirty="0" smtClean="0"/>
              <a:t> </a:t>
            </a:r>
            <a:r>
              <a:rPr lang="de-DE" baseline="0" dirty="0" err="1" smtClean="0"/>
              <a:t>under</a:t>
            </a:r>
            <a:r>
              <a:rPr lang="de-DE" baseline="0" dirty="0" smtClean="0"/>
              <a:t> 70 mg/dl. </a:t>
            </a:r>
          </a:p>
          <a:p>
            <a:r>
              <a:rPr lang="de-DE" baseline="0" dirty="0" err="1" smtClean="0"/>
              <a:t>During</a:t>
            </a:r>
            <a:r>
              <a:rPr lang="de-DE" baseline="0" dirty="0" smtClean="0"/>
              <a:t> </a:t>
            </a:r>
            <a:r>
              <a:rPr lang="de-DE" baseline="0" dirty="0" err="1" smtClean="0"/>
              <a:t>this</a:t>
            </a:r>
            <a:r>
              <a:rPr lang="de-DE" baseline="0" dirty="0" smtClean="0"/>
              <a:t> </a:t>
            </a:r>
            <a:r>
              <a:rPr lang="de-DE" baseline="0" dirty="0" err="1" smtClean="0"/>
              <a:t>week</a:t>
            </a:r>
            <a:r>
              <a:rPr lang="de-DE" baseline="0" dirty="0" smtClean="0"/>
              <a:t> (C) </a:t>
            </a:r>
            <a:r>
              <a:rPr lang="de-DE" baseline="0" dirty="0" err="1" smtClean="0"/>
              <a:t>no</a:t>
            </a:r>
            <a:r>
              <a:rPr lang="de-DE" baseline="0" dirty="0" smtClean="0"/>
              <a:t> </a:t>
            </a:r>
            <a:r>
              <a:rPr lang="de-DE" baseline="0" dirty="0" err="1" smtClean="0"/>
              <a:t>carbs</a:t>
            </a:r>
            <a:r>
              <a:rPr lang="de-DE" baseline="0" dirty="0" smtClean="0"/>
              <a:t> </a:t>
            </a:r>
            <a:r>
              <a:rPr lang="de-DE" baseline="0" dirty="0" err="1" smtClean="0"/>
              <a:t>were</a:t>
            </a:r>
            <a:r>
              <a:rPr lang="de-DE" baseline="0" dirty="0" smtClean="0"/>
              <a:t> </a:t>
            </a:r>
            <a:r>
              <a:rPr lang="de-DE" baseline="0" dirty="0" err="1" smtClean="0"/>
              <a:t>entered</a:t>
            </a:r>
            <a:r>
              <a:rPr lang="de-DE" baseline="0" dirty="0" smtClean="0"/>
              <a:t> </a:t>
            </a:r>
            <a:r>
              <a:rPr lang="de-DE" baseline="0" dirty="0" err="1" smtClean="0"/>
              <a:t>into</a:t>
            </a:r>
            <a:r>
              <a:rPr lang="de-DE" baseline="0" dirty="0" smtClean="0"/>
              <a:t> </a:t>
            </a:r>
            <a:r>
              <a:rPr lang="de-DE" baseline="0" dirty="0" err="1" smtClean="0"/>
              <a:t>the</a:t>
            </a:r>
            <a:r>
              <a:rPr lang="de-DE" baseline="0" dirty="0" smtClean="0"/>
              <a:t> </a:t>
            </a:r>
            <a:r>
              <a:rPr lang="de-DE" baseline="0" dirty="0" err="1" smtClean="0"/>
              <a:t>system</a:t>
            </a:r>
            <a:r>
              <a:rPr lang="de-DE" baseline="0" dirty="0" smtClean="0"/>
              <a:t>, and </a:t>
            </a:r>
            <a:r>
              <a:rPr lang="de-DE" baseline="0" dirty="0" err="1" smtClean="0"/>
              <a:t>the</a:t>
            </a:r>
            <a:r>
              <a:rPr lang="de-DE" baseline="0" dirty="0" smtClean="0"/>
              <a:t> </a:t>
            </a:r>
            <a:r>
              <a:rPr lang="de-DE" baseline="0" dirty="0" err="1" smtClean="0"/>
              <a:t>user</a:t>
            </a:r>
            <a:r>
              <a:rPr lang="de-DE" baseline="0" dirty="0" smtClean="0"/>
              <a:t> </a:t>
            </a:r>
            <a:r>
              <a:rPr lang="de-DE" baseline="0" dirty="0" err="1" smtClean="0"/>
              <a:t>gave</a:t>
            </a:r>
            <a:r>
              <a:rPr lang="de-DE" baseline="0" dirty="0" smtClean="0"/>
              <a:t> </a:t>
            </a:r>
            <a:r>
              <a:rPr lang="de-DE" baseline="0" dirty="0" err="1" smtClean="0"/>
              <a:t>no</a:t>
            </a:r>
            <a:r>
              <a:rPr lang="de-DE" baseline="0" dirty="0" smtClean="0"/>
              <a:t> </a:t>
            </a:r>
            <a:r>
              <a:rPr lang="de-DE" baseline="0" dirty="0" err="1" smtClean="0"/>
              <a:t>bolus</a:t>
            </a:r>
            <a:r>
              <a:rPr lang="de-DE"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i="0" dirty="0" smtClean="0"/>
              <a:t>These </a:t>
            </a:r>
            <a:r>
              <a:rPr lang="de-DE" i="0" dirty="0" err="1" smtClean="0"/>
              <a:t>results</a:t>
            </a:r>
            <a:r>
              <a:rPr lang="de-DE" i="0" dirty="0" smtClean="0"/>
              <a:t> </a:t>
            </a:r>
            <a:r>
              <a:rPr lang="de-DE" i="0" dirty="0" err="1" smtClean="0"/>
              <a:t>were</a:t>
            </a:r>
            <a:r>
              <a:rPr lang="de-DE" i="0" dirty="0" smtClean="0"/>
              <a:t> </a:t>
            </a:r>
            <a:r>
              <a:rPr lang="de-DE" i="0" dirty="0" err="1" smtClean="0"/>
              <a:t>achieved</a:t>
            </a:r>
            <a:r>
              <a:rPr lang="de-DE" i="0" dirty="0" smtClean="0"/>
              <a:t> </a:t>
            </a:r>
            <a:r>
              <a:rPr lang="de-DE" i="0" dirty="0" err="1" smtClean="0"/>
              <a:t>under</a:t>
            </a:r>
            <a:r>
              <a:rPr lang="de-DE" i="0" dirty="0" smtClean="0"/>
              <a:t> </a:t>
            </a:r>
            <a:r>
              <a:rPr lang="de-DE" i="0" dirty="0" err="1" smtClean="0"/>
              <a:t>carefully</a:t>
            </a:r>
            <a:r>
              <a:rPr lang="de-DE" i="0" dirty="0" smtClean="0"/>
              <a:t> </a:t>
            </a:r>
            <a:r>
              <a:rPr lang="de-DE" i="0" dirty="0" err="1" smtClean="0"/>
              <a:t>controlled</a:t>
            </a:r>
            <a:r>
              <a:rPr lang="de-DE" i="0" dirty="0" smtClean="0"/>
              <a:t> </a:t>
            </a:r>
            <a:r>
              <a:rPr lang="de-DE" i="0" dirty="0" err="1" smtClean="0"/>
              <a:t>trial</a:t>
            </a:r>
            <a:r>
              <a:rPr lang="de-DE" i="0" dirty="0" smtClean="0"/>
              <a:t> </a:t>
            </a:r>
            <a:r>
              <a:rPr lang="de-DE" i="0" dirty="0" err="1" smtClean="0"/>
              <a:t>conditions</a:t>
            </a:r>
            <a:r>
              <a:rPr lang="de-DE" i="0" dirty="0" smtClean="0"/>
              <a:t>. The </a:t>
            </a:r>
            <a:r>
              <a:rPr lang="de-DE" i="0" dirty="0" err="1" smtClean="0"/>
              <a:t>user</a:t>
            </a:r>
            <a:r>
              <a:rPr lang="de-DE" i="0" dirty="0" smtClean="0"/>
              <a:t> </a:t>
            </a:r>
            <a:r>
              <a:rPr lang="de-DE" i="0" dirty="0" err="1" smtClean="0"/>
              <a:t>finds</a:t>
            </a:r>
            <a:r>
              <a:rPr lang="de-DE" i="0" dirty="0" smtClean="0"/>
              <a:t> </a:t>
            </a:r>
            <a:r>
              <a:rPr lang="de-DE" i="0" dirty="0" err="1" smtClean="0"/>
              <a:t>about</a:t>
            </a:r>
            <a:r>
              <a:rPr lang="de-DE" i="0" dirty="0" smtClean="0"/>
              <a:t> 4%points </a:t>
            </a:r>
            <a:r>
              <a:rPr lang="de-DE" i="0" dirty="0" err="1" smtClean="0"/>
              <a:t>lower</a:t>
            </a:r>
            <a:r>
              <a:rPr lang="de-DE" i="0" dirty="0" smtClean="0"/>
              <a:t> TIR on </a:t>
            </a:r>
            <a:r>
              <a:rPr lang="de-DE" i="0" dirty="0" err="1" smtClean="0"/>
              <a:t>average</a:t>
            </a:r>
            <a:r>
              <a:rPr lang="de-DE" i="0" dirty="0" smtClean="0"/>
              <a:t> in </a:t>
            </a:r>
            <a:r>
              <a:rPr lang="de-DE" i="0" dirty="0" err="1" smtClean="0"/>
              <a:t>everyday</a:t>
            </a:r>
            <a:r>
              <a:rPr lang="de-DE" i="0" dirty="0" smtClean="0"/>
              <a:t> </a:t>
            </a:r>
            <a:r>
              <a:rPr lang="de-DE" i="0" dirty="0" err="1" smtClean="0"/>
              <a:t>situations</a:t>
            </a:r>
            <a:r>
              <a:rPr lang="de-DE" i="0" dirty="0" smtClean="0"/>
              <a:t>. Also </a:t>
            </a:r>
            <a:r>
              <a:rPr lang="de-DE" i="0" dirty="0" err="1" smtClean="0"/>
              <a:t>it</a:t>
            </a:r>
            <a:r>
              <a:rPr lang="de-DE" i="0" dirty="0" smtClean="0"/>
              <a:t> </a:t>
            </a:r>
            <a:r>
              <a:rPr lang="de-DE" i="0" dirty="0" err="1" smtClean="0"/>
              <a:t>should</a:t>
            </a:r>
            <a:r>
              <a:rPr lang="de-DE" i="0" dirty="0" smtClean="0"/>
              <a:t> </a:t>
            </a:r>
            <a:r>
              <a:rPr lang="de-DE" i="0" dirty="0" err="1" smtClean="0"/>
              <a:t>probably</a:t>
            </a:r>
            <a:r>
              <a:rPr lang="de-DE" i="0" dirty="0" smtClean="0"/>
              <a:t> </a:t>
            </a:r>
            <a:r>
              <a:rPr lang="de-DE" i="0" dirty="0" err="1" smtClean="0"/>
              <a:t>be</a:t>
            </a:r>
            <a:r>
              <a:rPr lang="de-DE" i="0" dirty="0" smtClean="0"/>
              <a:t> </a:t>
            </a:r>
            <a:r>
              <a:rPr lang="de-DE" i="0" dirty="0" err="1" smtClean="0"/>
              <a:t>noted</a:t>
            </a:r>
            <a:r>
              <a:rPr lang="de-DE" i="0" dirty="0" smtClean="0"/>
              <a:t>  </a:t>
            </a:r>
            <a:r>
              <a:rPr lang="de-DE" i="0" dirty="0" err="1" smtClean="0"/>
              <a:t>that</a:t>
            </a:r>
            <a:r>
              <a:rPr lang="de-DE" i="0" dirty="0" smtClean="0"/>
              <a:t> he </a:t>
            </a:r>
            <a:r>
              <a:rPr lang="de-DE" i="0" dirty="0" err="1" smtClean="0"/>
              <a:t>follows</a:t>
            </a:r>
            <a:r>
              <a:rPr lang="de-DE" i="0" dirty="0" smtClean="0"/>
              <a:t> </a:t>
            </a:r>
            <a:r>
              <a:rPr lang="de-DE" i="0" dirty="0" err="1" smtClean="0"/>
              <a:t>no</a:t>
            </a:r>
            <a:r>
              <a:rPr lang="de-DE" i="0" dirty="0" smtClean="0"/>
              <a:t> </a:t>
            </a:r>
            <a:r>
              <a:rPr lang="de-DE" i="0" dirty="0" err="1" smtClean="0"/>
              <a:t>special</a:t>
            </a:r>
            <a:r>
              <a:rPr lang="de-DE" i="0" dirty="0" smtClean="0"/>
              <a:t> </a:t>
            </a:r>
            <a:r>
              <a:rPr lang="de-DE" i="0" dirty="0" err="1" smtClean="0"/>
              <a:t>diet</a:t>
            </a:r>
            <a:r>
              <a:rPr lang="de-DE" i="0" dirty="0" smtClean="0"/>
              <a:t>, but </a:t>
            </a:r>
            <a:r>
              <a:rPr lang="de-DE" i="0" dirty="0" err="1" smtClean="0"/>
              <a:t>avoids</a:t>
            </a:r>
            <a:r>
              <a:rPr lang="de-DE" i="0" dirty="0" smtClean="0"/>
              <a:t> </a:t>
            </a:r>
            <a:r>
              <a:rPr lang="de-DE" i="0" dirty="0" err="1" smtClean="0"/>
              <a:t>sweet</a:t>
            </a:r>
            <a:r>
              <a:rPr lang="de-DE" i="0" dirty="0" smtClean="0"/>
              <a:t> </a:t>
            </a:r>
            <a:r>
              <a:rPr lang="de-DE" i="0" dirty="0" err="1" smtClean="0"/>
              <a:t>drinks</a:t>
            </a:r>
            <a:r>
              <a:rPr lang="de-DE" i="0" dirty="0" smtClean="0"/>
              <a:t> and </a:t>
            </a:r>
            <a:r>
              <a:rPr lang="de-DE" i="0" dirty="0" err="1" smtClean="0"/>
              <a:t>bigger</a:t>
            </a:r>
            <a:r>
              <a:rPr lang="de-DE" i="0" dirty="0" smtClean="0"/>
              <a:t> </a:t>
            </a:r>
            <a:r>
              <a:rPr lang="de-DE" i="0" dirty="0" err="1" smtClean="0"/>
              <a:t>breakfasts</a:t>
            </a:r>
            <a:r>
              <a:rPr lang="de-DE" i="0" dirty="0" smtClean="0"/>
              <a:t>.  YDMV</a:t>
            </a:r>
          </a:p>
          <a:p>
            <a:r>
              <a:rPr lang="de-DE" baseline="0" dirty="0" err="1" smtClean="0"/>
              <a:t>We</a:t>
            </a:r>
            <a:r>
              <a:rPr lang="de-DE" baseline="0" dirty="0" smtClean="0"/>
              <a:t> </a:t>
            </a:r>
            <a:r>
              <a:rPr lang="de-DE" baseline="0" dirty="0" err="1" smtClean="0"/>
              <a:t>can</a:t>
            </a:r>
            <a:r>
              <a:rPr lang="de-DE" baseline="0" dirty="0" smtClean="0"/>
              <a:t> </a:t>
            </a:r>
            <a:r>
              <a:rPr lang="de-DE" baseline="0" dirty="0" err="1" smtClean="0"/>
              <a:t>conclude</a:t>
            </a:r>
            <a:r>
              <a:rPr lang="de-DE" baseline="0" dirty="0" smtClean="0"/>
              <a:t> </a:t>
            </a:r>
            <a:r>
              <a:rPr lang="de-DE" baseline="0" dirty="0" err="1" smtClean="0"/>
              <a:t>that</a:t>
            </a:r>
            <a:r>
              <a:rPr lang="de-DE" baseline="0" dirty="0" smtClean="0"/>
              <a:t> a </a:t>
            </a:r>
            <a:r>
              <a:rPr lang="de-DE" baseline="0" dirty="0" err="1" smtClean="0"/>
              <a:t>significant</a:t>
            </a:r>
            <a:r>
              <a:rPr lang="de-DE" baseline="0" dirty="0" smtClean="0"/>
              <a:t> </a:t>
            </a:r>
            <a:r>
              <a:rPr lang="de-DE" baseline="0" dirty="0" err="1" smtClean="0"/>
              <a:t>step</a:t>
            </a:r>
            <a:r>
              <a:rPr lang="de-DE" baseline="0" dirty="0" smtClean="0"/>
              <a:t> </a:t>
            </a:r>
            <a:r>
              <a:rPr lang="de-DE" baseline="0" dirty="0" err="1" smtClean="0"/>
              <a:t>towards</a:t>
            </a:r>
            <a:r>
              <a:rPr lang="de-DE" baseline="0" dirty="0" smtClean="0"/>
              <a:t> </a:t>
            </a:r>
            <a:r>
              <a:rPr lang="de-DE" baseline="0" dirty="0" err="1" smtClean="0"/>
              <a:t>having</a:t>
            </a:r>
            <a:r>
              <a:rPr lang="de-DE" baseline="0" dirty="0" smtClean="0"/>
              <a:t> an </a:t>
            </a:r>
            <a:r>
              <a:rPr lang="de-DE" baseline="0" dirty="0" err="1" smtClean="0"/>
              <a:t>aritificial</a:t>
            </a:r>
            <a:r>
              <a:rPr lang="de-DE" baseline="0" dirty="0" smtClean="0"/>
              <a:t> </a:t>
            </a:r>
            <a:r>
              <a:rPr lang="de-DE" baseline="0" dirty="0" err="1" smtClean="0"/>
              <a:t>pancreas</a:t>
            </a:r>
            <a:r>
              <a:rPr lang="de-DE" baseline="0" dirty="0" smtClean="0"/>
              <a:t> </a:t>
            </a:r>
            <a:r>
              <a:rPr lang="de-DE" baseline="0" dirty="0" err="1" smtClean="0"/>
              <a:t>is</a:t>
            </a:r>
            <a:r>
              <a:rPr lang="de-DE" baseline="0" dirty="0" smtClean="0"/>
              <a:t> </a:t>
            </a:r>
            <a:r>
              <a:rPr lang="de-DE" baseline="0" dirty="0" err="1" smtClean="0"/>
              <a:t>being</a:t>
            </a:r>
            <a:r>
              <a:rPr lang="de-DE" baseline="0" dirty="0" smtClean="0"/>
              <a:t> </a:t>
            </a:r>
            <a:r>
              <a:rPr lang="de-DE" baseline="0" dirty="0" err="1" smtClean="0"/>
              <a:t>made</a:t>
            </a:r>
            <a:r>
              <a:rPr lang="de-DE" baseline="0" dirty="0" smtClean="0"/>
              <a:t>, </a:t>
            </a:r>
            <a:r>
              <a:rPr lang="de-DE" baseline="0" dirty="0" err="1" smtClean="0"/>
              <a:t>by</a:t>
            </a:r>
            <a:r>
              <a:rPr lang="de-DE" baseline="0" dirty="0" smtClean="0"/>
              <a:t> an </a:t>
            </a:r>
            <a:r>
              <a:rPr lang="de-DE" baseline="0" dirty="0" err="1" smtClean="0"/>
              <a:t>increasing</a:t>
            </a:r>
            <a:r>
              <a:rPr lang="de-DE" baseline="0" dirty="0" smtClean="0"/>
              <a:t> </a:t>
            </a:r>
            <a:r>
              <a:rPr lang="de-DE" baseline="0" dirty="0" err="1" smtClean="0"/>
              <a:t>number</a:t>
            </a:r>
            <a:r>
              <a:rPr lang="de-DE" baseline="0" dirty="0" smtClean="0"/>
              <a:t> </a:t>
            </a:r>
            <a:r>
              <a:rPr lang="de-DE" baseline="0" dirty="0" err="1" smtClean="0"/>
              <a:t>of</a:t>
            </a:r>
            <a:r>
              <a:rPr lang="de-DE" baseline="0" dirty="0" smtClean="0"/>
              <a:t> </a:t>
            </a:r>
            <a:r>
              <a:rPr lang="de-DE" baseline="0" dirty="0" err="1" smtClean="0"/>
              <a:t>loopers</a:t>
            </a:r>
            <a:r>
              <a:rPr lang="de-DE" baseline="0" dirty="0" smtClean="0"/>
              <a:t> </a:t>
            </a:r>
            <a:r>
              <a:rPr lang="de-DE" baseline="0" dirty="0" err="1" smtClean="0"/>
              <a:t>with</a:t>
            </a:r>
            <a:r>
              <a:rPr lang="de-DE" baseline="0" dirty="0" smtClean="0"/>
              <a:t> </a:t>
            </a:r>
            <a:r>
              <a:rPr lang="de-DE" baseline="0" dirty="0" err="1" smtClean="0"/>
              <a:t>oref</a:t>
            </a:r>
            <a:r>
              <a:rPr lang="de-DE" baseline="0" dirty="0" smtClean="0"/>
              <a:t>(1) </a:t>
            </a:r>
            <a:r>
              <a:rPr lang="de-DE" baseline="0" dirty="0" err="1" smtClean="0"/>
              <a:t>algorithm</a:t>
            </a:r>
            <a:r>
              <a:rPr lang="de-DE" baseline="0" dirty="0" smtClean="0"/>
              <a:t> and rapid </a:t>
            </a:r>
            <a:r>
              <a:rPr lang="de-DE" baseline="0" dirty="0" err="1" smtClean="0"/>
              <a:t>insulin</a:t>
            </a:r>
            <a:r>
              <a:rPr lang="de-DE" baseline="0" dirty="0" smtClean="0"/>
              <a:t>.</a:t>
            </a:r>
            <a:endParaRPr lang="de-DE" sz="1200" i="0" kern="1200" baseline="0" dirty="0" smtClean="0">
              <a:solidFill>
                <a:schemeClr val="tx1"/>
              </a:solidFill>
              <a:latin typeface="+mn-lt"/>
              <a:ea typeface="+mn-ea"/>
              <a:cs typeface="+mn-cs"/>
            </a:endParaRPr>
          </a:p>
          <a:p>
            <a:r>
              <a:rPr lang="de-DE" sz="1200" i="0" kern="1200" baseline="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i="1" baseline="0" dirty="0" smtClean="0"/>
              <a:t>Source:  https://www.diabettech.com/oref1/lyumjev-a-fully-closed-loop-case-study-with-oref1</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1" dirty="0" smtClean="0">
                <a:solidFill>
                  <a:schemeClr val="accent5"/>
                </a:solidFill>
              </a:rPr>
              <a:t>https://bionicwookiee.com/2021/04/16/no-bolus-for-4-months</a:t>
            </a:r>
          </a:p>
          <a:p>
            <a:pPr marL="0" indent="0">
              <a:buFontTx/>
              <a:buNone/>
            </a:pPr>
            <a:r>
              <a:rPr lang="de-DE" i="1" baseline="0" dirty="0" smtClean="0"/>
              <a:t>(in German:) https://de.loopercommunity.org/t/loopen-ohne-bolus/5955</a:t>
            </a:r>
            <a:endParaRPr lang="de-DE" i="1" baseline="0" dirty="0"/>
          </a:p>
        </p:txBody>
      </p:sp>
      <p:sp>
        <p:nvSpPr>
          <p:cNvPr id="4" name="Foliennummernplatzhalter 3"/>
          <p:cNvSpPr>
            <a:spLocks noGrp="1"/>
          </p:cNvSpPr>
          <p:nvPr>
            <p:ph type="sldNum" sz="quarter" idx="10"/>
          </p:nvPr>
        </p:nvSpPr>
        <p:spPr/>
        <p:txBody>
          <a:bodyPr/>
          <a:lstStyle/>
          <a:p>
            <a:fld id="{170FF799-14E3-487A-9755-B4D298262597}" type="slidenum">
              <a:rPr lang="de-DE" smtClean="0"/>
              <a:t>44</a:t>
            </a:fld>
            <a:endParaRPr lang="de-DE"/>
          </a:p>
        </p:txBody>
      </p:sp>
    </p:spTree>
    <p:extLst>
      <p:ext uri="{BB962C8B-B14F-4D97-AF65-F5344CB8AC3E}">
        <p14:creationId xmlns:p14="http://schemas.microsoft.com/office/powerpoint/2010/main" val="1378494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err="1" smtClean="0"/>
              <a:t>Modelling</a:t>
            </a:r>
            <a:r>
              <a:rPr lang="de-DE" sz="1200" dirty="0" smtClean="0"/>
              <a:t> </a:t>
            </a:r>
            <a:r>
              <a:rPr lang="de-DE" sz="1200" dirty="0" err="1" smtClean="0"/>
              <a:t>the</a:t>
            </a:r>
            <a:r>
              <a:rPr lang="de-DE" sz="1200" dirty="0" smtClean="0"/>
              <a:t> </a:t>
            </a:r>
            <a:r>
              <a:rPr lang="de-DE" sz="1200" dirty="0" err="1" smtClean="0"/>
              <a:t>course</a:t>
            </a:r>
            <a:r>
              <a:rPr lang="de-DE" sz="1200" dirty="0" smtClean="0"/>
              <a:t> </a:t>
            </a:r>
            <a:r>
              <a:rPr lang="de-DE" sz="1200" dirty="0" err="1" smtClean="0"/>
              <a:t>of</a:t>
            </a:r>
            <a:r>
              <a:rPr lang="de-DE" sz="1200" dirty="0" smtClean="0"/>
              <a:t> </a:t>
            </a:r>
            <a:r>
              <a:rPr lang="de-DE" sz="1200" dirty="0" err="1" smtClean="0"/>
              <a:t>carb</a:t>
            </a:r>
            <a:r>
              <a:rPr lang="de-DE" sz="1200" dirty="0" smtClean="0"/>
              <a:t> </a:t>
            </a:r>
            <a:r>
              <a:rPr lang="de-DE" sz="1200" dirty="0" err="1" smtClean="0"/>
              <a:t>absorption</a:t>
            </a:r>
            <a:r>
              <a:rPr lang="de-DE" sz="1200" dirty="0" smtClean="0"/>
              <a:t> and </a:t>
            </a:r>
            <a:r>
              <a:rPr lang="de-DE" sz="1200" dirty="0" err="1" smtClean="0"/>
              <a:t>of</a:t>
            </a:r>
            <a:r>
              <a:rPr lang="de-DE" sz="1200" dirty="0" smtClean="0"/>
              <a:t> </a:t>
            </a:r>
            <a:r>
              <a:rPr lang="de-DE" sz="1200" dirty="0" err="1" smtClean="0"/>
              <a:t>insulin</a:t>
            </a:r>
            <a:r>
              <a:rPr lang="de-DE" sz="1200" dirty="0" smtClean="0"/>
              <a:t> </a:t>
            </a:r>
            <a:r>
              <a:rPr lang="de-DE" sz="1200" dirty="0" err="1" smtClean="0"/>
              <a:t>activity</a:t>
            </a:r>
            <a:r>
              <a:rPr lang="de-DE" sz="1200" dirty="0" smtClean="0"/>
              <a:t>, </a:t>
            </a:r>
            <a:r>
              <a:rPr lang="de-DE" sz="1200" dirty="0" err="1" smtClean="0"/>
              <a:t>the</a:t>
            </a:r>
            <a:r>
              <a:rPr lang="de-DE" sz="1200" dirty="0" smtClean="0"/>
              <a:t> </a:t>
            </a:r>
            <a:r>
              <a:rPr lang="de-DE" sz="1200" dirty="0" err="1" smtClean="0"/>
              <a:t>effects</a:t>
            </a:r>
            <a:r>
              <a:rPr lang="de-DE" sz="1200" dirty="0" smtClean="0"/>
              <a:t> on </a:t>
            </a:r>
            <a:r>
              <a:rPr lang="de-DE" sz="1200" dirty="0" err="1" smtClean="0"/>
              <a:t>glucose</a:t>
            </a:r>
            <a:r>
              <a:rPr lang="de-DE" sz="1200" dirty="0" smtClean="0"/>
              <a:t> </a:t>
            </a:r>
            <a:r>
              <a:rPr lang="de-DE" sz="1200" dirty="0" err="1" smtClean="0"/>
              <a:t>peak</a:t>
            </a:r>
            <a:r>
              <a:rPr lang="de-DE" sz="1200" dirty="0" smtClean="0"/>
              <a:t> </a:t>
            </a:r>
            <a:r>
              <a:rPr lang="de-DE" sz="1200" dirty="0" err="1" smtClean="0"/>
              <a:t>heights</a:t>
            </a:r>
            <a:r>
              <a:rPr lang="de-DE" sz="1200" dirty="0" smtClean="0"/>
              <a:t> </a:t>
            </a:r>
            <a:r>
              <a:rPr lang="de-DE" sz="1200" dirty="0" err="1" smtClean="0"/>
              <a:t>can</a:t>
            </a:r>
            <a:r>
              <a:rPr lang="de-DE" sz="1200" dirty="0" smtClean="0"/>
              <a:t> </a:t>
            </a:r>
            <a:r>
              <a:rPr lang="de-DE" sz="1200" dirty="0" err="1" smtClean="0"/>
              <a:t>be</a:t>
            </a:r>
            <a:r>
              <a:rPr lang="de-DE" sz="1200" dirty="0" smtClean="0"/>
              <a:t> </a:t>
            </a:r>
            <a:r>
              <a:rPr lang="de-DE" sz="1200" dirty="0" err="1" smtClean="0"/>
              <a:t>quantified</a:t>
            </a:r>
            <a:r>
              <a:rPr lang="de-DE" sz="1200" dirty="0" smtClean="0"/>
              <a:t>. The</a:t>
            </a:r>
            <a:r>
              <a:rPr lang="de-DE" sz="1200" baseline="0" dirty="0" smtClean="0"/>
              <a:t> </a:t>
            </a:r>
            <a:r>
              <a:rPr lang="de-DE" sz="1200" baseline="0" dirty="0" err="1" smtClean="0"/>
              <a:t>graph</a:t>
            </a:r>
            <a:r>
              <a:rPr lang="de-DE" sz="1200" baseline="0" dirty="0" smtClean="0"/>
              <a:t> </a:t>
            </a:r>
            <a:r>
              <a:rPr lang="de-DE" sz="1200" baseline="0" dirty="0" err="1" smtClean="0"/>
              <a:t>shows</a:t>
            </a:r>
            <a:r>
              <a:rPr lang="de-DE" sz="1200" baseline="0" dirty="0" smtClean="0"/>
              <a:t> on </a:t>
            </a:r>
            <a:r>
              <a:rPr lang="de-DE" sz="1200" baseline="0" dirty="0" err="1" smtClean="0"/>
              <a:t>the</a:t>
            </a:r>
            <a:r>
              <a:rPr lang="de-DE" sz="1200" baseline="0" dirty="0" smtClean="0"/>
              <a:t> y </a:t>
            </a:r>
            <a:r>
              <a:rPr lang="de-DE" sz="1200" baseline="0" dirty="0" err="1" smtClean="0"/>
              <a:t>axis</a:t>
            </a:r>
            <a:r>
              <a:rPr lang="de-DE" sz="1200" baseline="0" dirty="0" smtClean="0"/>
              <a:t> </a:t>
            </a:r>
            <a:r>
              <a:rPr lang="de-DE" sz="1200" baseline="0" dirty="0" err="1" smtClean="0"/>
              <a:t>peak</a:t>
            </a:r>
            <a:r>
              <a:rPr lang="de-DE" sz="1200" baseline="0" dirty="0" smtClean="0"/>
              <a:t> </a:t>
            </a:r>
            <a:r>
              <a:rPr lang="de-DE" sz="1200" baseline="0" dirty="0" err="1" smtClean="0"/>
              <a:t>over</a:t>
            </a:r>
            <a:r>
              <a:rPr lang="de-DE" sz="1200" baseline="0" dirty="0" smtClean="0"/>
              <a:t> </a:t>
            </a:r>
            <a:r>
              <a:rPr lang="de-DE" sz="1200" baseline="0" dirty="0" err="1" smtClean="0"/>
              <a:t>baseline</a:t>
            </a:r>
            <a:r>
              <a:rPr lang="de-DE" sz="1200" baseline="0" dirty="0" smtClean="0"/>
              <a:t> (in mmol/dl), and on </a:t>
            </a:r>
            <a:r>
              <a:rPr lang="de-DE" sz="1200" baseline="0" dirty="0" err="1" smtClean="0"/>
              <a:t>the</a:t>
            </a:r>
            <a:r>
              <a:rPr lang="de-DE" sz="1200" baseline="0" dirty="0" smtClean="0"/>
              <a:t> x-</a:t>
            </a:r>
            <a:r>
              <a:rPr lang="de-DE" sz="1200" baseline="0" dirty="0" err="1" smtClean="0"/>
              <a:t>axis</a:t>
            </a:r>
            <a:r>
              <a:rPr lang="de-DE" sz="1200" baseline="0" dirty="0" smtClean="0"/>
              <a:t> </a:t>
            </a:r>
            <a:r>
              <a:rPr lang="de-DE" sz="1200" baseline="0" dirty="0" err="1" smtClean="0"/>
              <a:t>the</a:t>
            </a:r>
            <a:r>
              <a:rPr lang="de-DE" sz="1200" baseline="0" dirty="0" smtClean="0"/>
              <a:t> relative </a:t>
            </a:r>
            <a:r>
              <a:rPr lang="de-DE" sz="1200" baseline="0" dirty="0" err="1" smtClean="0"/>
              <a:t>speed</a:t>
            </a:r>
            <a:r>
              <a:rPr lang="de-DE" sz="1200" baseline="0" dirty="0" smtClean="0"/>
              <a:t> </a:t>
            </a:r>
            <a:r>
              <a:rPr lang="de-DE" sz="1200" baseline="0" dirty="0" err="1" smtClean="0"/>
              <a:t>of</a:t>
            </a:r>
            <a:r>
              <a:rPr lang="de-DE" sz="1200" baseline="0" dirty="0" smtClean="0"/>
              <a:t> </a:t>
            </a:r>
            <a:r>
              <a:rPr lang="de-DE" sz="1200" baseline="0" dirty="0" err="1" smtClean="0"/>
              <a:t>insulin</a:t>
            </a:r>
            <a:r>
              <a:rPr lang="de-DE" sz="1200" baseline="0" dirty="0" smtClean="0"/>
              <a:t> </a:t>
            </a:r>
            <a:r>
              <a:rPr lang="de-DE" sz="1200" baseline="0" dirty="0" err="1" smtClean="0"/>
              <a:t>absorption</a:t>
            </a:r>
            <a:r>
              <a:rPr lang="de-DE" sz="1200" baseline="0" dirty="0" smtClean="0"/>
              <a:t> </a:t>
            </a:r>
            <a:r>
              <a:rPr lang="de-DE" sz="1200" baseline="0" dirty="0" err="1" smtClean="0"/>
              <a:t>to</a:t>
            </a:r>
            <a:r>
              <a:rPr lang="de-DE" sz="1200" baseline="0" dirty="0" smtClean="0"/>
              <a:t> </a:t>
            </a:r>
            <a:r>
              <a:rPr lang="de-DE" sz="1200" baseline="0" dirty="0" err="1" smtClean="0"/>
              <a:t>carb</a:t>
            </a:r>
            <a:r>
              <a:rPr lang="de-DE" sz="1200" baseline="0" dirty="0" smtClean="0"/>
              <a:t> </a:t>
            </a:r>
            <a:r>
              <a:rPr lang="de-DE" sz="1200" baseline="0" dirty="0" err="1" smtClean="0"/>
              <a:t>absorption</a:t>
            </a:r>
            <a:r>
              <a:rPr lang="de-DE" sz="1200" baseline="0" dirty="0" smtClean="0"/>
              <a:t> (</a:t>
            </a:r>
            <a:r>
              <a:rPr lang="de-DE" sz="1200" baseline="0" dirty="0" err="1" smtClean="0"/>
              <a:t>carb</a:t>
            </a:r>
            <a:r>
              <a:rPr lang="de-DE" sz="1200" baseline="0" dirty="0" smtClean="0"/>
              <a:t> </a:t>
            </a:r>
            <a:r>
              <a:rPr lang="de-DE" sz="1200" baseline="0" dirty="0" err="1" smtClean="0"/>
              <a:t>absorption</a:t>
            </a:r>
            <a:r>
              <a:rPr lang="de-DE" sz="1200" baseline="0" dirty="0" smtClean="0"/>
              <a:t> </a:t>
            </a:r>
            <a:r>
              <a:rPr lang="de-DE" sz="1200" baseline="0" dirty="0" err="1" smtClean="0"/>
              <a:t>is</a:t>
            </a:r>
            <a:r>
              <a:rPr lang="de-DE" sz="1200" baseline="0" dirty="0" smtClean="0"/>
              <a:t> </a:t>
            </a:r>
            <a:r>
              <a:rPr lang="de-DE" sz="1200" baseline="0" dirty="0" err="1" smtClean="0"/>
              <a:t>faster</a:t>
            </a:r>
            <a:r>
              <a:rPr lang="de-DE" sz="1200" baseline="0" dirty="0" smtClean="0"/>
              <a:t>, </a:t>
            </a:r>
            <a:r>
              <a:rPr lang="de-DE" sz="1200" baseline="0" dirty="0" err="1" smtClean="0"/>
              <a:t>therefore</a:t>
            </a:r>
            <a:r>
              <a:rPr lang="de-DE" sz="1200" baseline="0" dirty="0" smtClean="0"/>
              <a:t> all </a:t>
            </a:r>
            <a:r>
              <a:rPr lang="de-DE" sz="1200" baseline="0" dirty="0" err="1" smtClean="0"/>
              <a:t>values</a:t>
            </a:r>
            <a:r>
              <a:rPr lang="de-DE" sz="1200" baseline="0" dirty="0" smtClean="0"/>
              <a:t> </a:t>
            </a:r>
            <a:r>
              <a:rPr lang="de-DE" sz="1200" baseline="0" dirty="0" err="1" smtClean="0"/>
              <a:t>are</a:t>
            </a:r>
            <a:r>
              <a:rPr lang="de-DE" sz="1200" baseline="0" dirty="0" smtClean="0"/>
              <a:t> </a:t>
            </a:r>
            <a:r>
              <a:rPr lang="de-DE" sz="1200" baseline="0" dirty="0" err="1" smtClean="0"/>
              <a:t>under</a:t>
            </a:r>
            <a:r>
              <a:rPr lang="de-DE" sz="1200" baseline="0" dirty="0" smtClean="0"/>
              <a:t> 1.0). (See also p.14).</a:t>
            </a:r>
            <a:endParaRPr lang="de-DE" sz="1200" dirty="0" smtClean="0"/>
          </a:p>
          <a:p>
            <a:r>
              <a:rPr lang="de-DE" sz="1200" dirty="0" smtClean="0"/>
              <a:t>A </a:t>
            </a:r>
            <a:r>
              <a:rPr lang="de-DE" sz="1200" dirty="0" err="1" smtClean="0"/>
              <a:t>model</a:t>
            </a:r>
            <a:r>
              <a:rPr lang="de-DE" sz="1200" dirty="0" smtClean="0"/>
              <a:t> </a:t>
            </a:r>
            <a:r>
              <a:rPr lang="de-DE" sz="1200" dirty="0" err="1" smtClean="0"/>
              <a:t>calculation</a:t>
            </a:r>
            <a:r>
              <a:rPr lang="de-DE" sz="1200" dirty="0" smtClean="0"/>
              <a:t> </a:t>
            </a:r>
            <a:r>
              <a:rPr lang="de-DE" sz="1200" dirty="0" err="1" smtClean="0"/>
              <a:t>shows</a:t>
            </a:r>
            <a:r>
              <a:rPr lang="de-DE" sz="1200" dirty="0" smtClean="0"/>
              <a:t> </a:t>
            </a:r>
            <a:r>
              <a:rPr lang="de-DE" sz="1200" dirty="0" err="1" smtClean="0"/>
              <a:t>that</a:t>
            </a:r>
            <a:r>
              <a:rPr lang="de-DE" sz="1200" dirty="0" smtClean="0"/>
              <a:t> </a:t>
            </a:r>
            <a:r>
              <a:rPr lang="de-DE" sz="1200" b="1" dirty="0" err="1" smtClean="0"/>
              <a:t>faster</a:t>
            </a:r>
            <a:r>
              <a:rPr lang="de-DE" sz="1200" b="1" dirty="0" smtClean="0"/>
              <a:t> </a:t>
            </a:r>
            <a:r>
              <a:rPr lang="de-DE" sz="1200" b="1" dirty="0" err="1" smtClean="0"/>
              <a:t>insulins</a:t>
            </a:r>
            <a:r>
              <a:rPr lang="de-DE" sz="1200" dirty="0" smtClean="0"/>
              <a:t> </a:t>
            </a:r>
            <a:r>
              <a:rPr lang="de-DE" sz="1200" dirty="0" smtClean="0">
                <a:solidFill>
                  <a:srgbClr val="FF0000"/>
                </a:solidFill>
              </a:rPr>
              <a:t>(</a:t>
            </a:r>
            <a:r>
              <a:rPr lang="de-DE" sz="1200" dirty="0" err="1" smtClean="0">
                <a:solidFill>
                  <a:srgbClr val="FF0000"/>
                </a:solidFill>
              </a:rPr>
              <a:t>red</a:t>
            </a:r>
            <a:r>
              <a:rPr lang="de-DE" sz="1200" dirty="0" smtClean="0">
                <a:solidFill>
                  <a:srgbClr val="FF0000"/>
                </a:solidFill>
              </a:rPr>
              <a:t> </a:t>
            </a:r>
            <a:r>
              <a:rPr lang="de-DE" sz="1200" dirty="0" err="1" smtClean="0">
                <a:solidFill>
                  <a:srgbClr val="FF0000"/>
                </a:solidFill>
              </a:rPr>
              <a:t>dotted</a:t>
            </a:r>
            <a:r>
              <a:rPr lang="de-DE" sz="1200" dirty="0" smtClean="0">
                <a:solidFill>
                  <a:srgbClr val="FF0000"/>
                </a:solidFill>
              </a:rPr>
              <a:t>) </a:t>
            </a:r>
            <a:r>
              <a:rPr lang="de-DE" sz="1200" dirty="0" smtClean="0"/>
              <a:t>will </a:t>
            </a:r>
            <a:r>
              <a:rPr lang="de-DE" sz="1200" dirty="0" err="1" smtClean="0"/>
              <a:t>result</a:t>
            </a:r>
            <a:r>
              <a:rPr lang="de-DE" sz="1200" dirty="0" smtClean="0"/>
              <a:t> in </a:t>
            </a:r>
            <a:r>
              <a:rPr lang="de-DE" sz="1200" b="1" dirty="0" err="1" smtClean="0"/>
              <a:t>lower</a:t>
            </a:r>
            <a:r>
              <a:rPr lang="de-DE" sz="1200" b="0" dirty="0" smtClean="0"/>
              <a:t> </a:t>
            </a:r>
            <a:r>
              <a:rPr lang="de-DE" sz="1200" b="0" dirty="0" err="1" smtClean="0"/>
              <a:t>glucose</a:t>
            </a:r>
            <a:r>
              <a:rPr lang="de-DE" sz="1200" b="0" dirty="0" smtClean="0"/>
              <a:t> </a:t>
            </a:r>
            <a:r>
              <a:rPr lang="de-DE" sz="1200" b="1" dirty="0" err="1" smtClean="0"/>
              <a:t>peaks</a:t>
            </a:r>
            <a:r>
              <a:rPr lang="de-DE" sz="1200" b="0" dirty="0" smtClean="0"/>
              <a:t> </a:t>
            </a:r>
            <a:r>
              <a:rPr lang="de-DE" sz="1200" dirty="0" err="1" smtClean="0"/>
              <a:t>than</a:t>
            </a:r>
            <a:r>
              <a:rPr lang="de-DE" sz="1200" dirty="0" smtClean="0"/>
              <a:t> </a:t>
            </a:r>
            <a:r>
              <a:rPr lang="de-DE" sz="1200" dirty="0" err="1" smtClean="0"/>
              <a:t>slower</a:t>
            </a:r>
            <a:r>
              <a:rPr lang="de-DE" sz="1200" dirty="0" smtClean="0"/>
              <a:t> </a:t>
            </a:r>
            <a:r>
              <a:rPr lang="de-DE" sz="1200" dirty="0" err="1" smtClean="0"/>
              <a:t>insulins</a:t>
            </a:r>
            <a:r>
              <a:rPr lang="de-DE" sz="1200" dirty="0" smtClean="0"/>
              <a:t> </a:t>
            </a:r>
            <a:r>
              <a:rPr lang="de-DE" sz="1200" dirty="0" smtClean="0">
                <a:solidFill>
                  <a:srgbClr val="7030A0"/>
                </a:solidFill>
              </a:rPr>
              <a:t>(</a:t>
            </a:r>
            <a:r>
              <a:rPr lang="de-DE" sz="1200" dirty="0" err="1" smtClean="0">
                <a:solidFill>
                  <a:srgbClr val="7030A0"/>
                </a:solidFill>
              </a:rPr>
              <a:t>violet</a:t>
            </a:r>
            <a:r>
              <a:rPr lang="de-DE" sz="1200" dirty="0" smtClean="0">
                <a:solidFill>
                  <a:srgbClr val="7030A0"/>
                </a:solidFill>
              </a:rPr>
              <a:t> </a:t>
            </a:r>
            <a:r>
              <a:rPr lang="de-DE" sz="1200" dirty="0" err="1" smtClean="0">
                <a:solidFill>
                  <a:srgbClr val="7030A0"/>
                </a:solidFill>
              </a:rPr>
              <a:t>dotted</a:t>
            </a:r>
            <a:r>
              <a:rPr lang="de-DE" sz="1200" dirty="0" smtClean="0">
                <a:solidFill>
                  <a:srgbClr val="7030A0"/>
                </a:solidFill>
              </a:rPr>
              <a:t>).</a:t>
            </a:r>
          </a:p>
          <a:p>
            <a:r>
              <a:rPr lang="de-DE" sz="1200" dirty="0" smtClean="0">
                <a:solidFill>
                  <a:srgbClr val="7030A0"/>
                </a:solidFill>
              </a:rPr>
              <a:t>As </a:t>
            </a:r>
            <a:r>
              <a:rPr lang="de-DE" sz="1200" dirty="0" err="1" smtClean="0">
                <a:solidFill>
                  <a:srgbClr val="7030A0"/>
                </a:solidFill>
              </a:rPr>
              <a:t>probably</a:t>
            </a:r>
            <a:r>
              <a:rPr lang="de-DE" sz="1200" dirty="0" smtClean="0">
                <a:solidFill>
                  <a:srgbClr val="7030A0"/>
                </a:solidFill>
              </a:rPr>
              <a:t> </a:t>
            </a:r>
            <a:r>
              <a:rPr lang="de-DE" sz="1200" dirty="0" err="1" smtClean="0">
                <a:solidFill>
                  <a:srgbClr val="7030A0"/>
                </a:solidFill>
              </a:rPr>
              <a:t>everybody</a:t>
            </a:r>
            <a:r>
              <a:rPr lang="de-DE" sz="1200" dirty="0" smtClean="0">
                <a:solidFill>
                  <a:srgbClr val="7030A0"/>
                </a:solidFill>
              </a:rPr>
              <a:t> </a:t>
            </a:r>
            <a:r>
              <a:rPr lang="de-DE" sz="1200" dirty="0" err="1" smtClean="0">
                <a:solidFill>
                  <a:srgbClr val="7030A0"/>
                </a:solidFill>
              </a:rPr>
              <a:t>painfully</a:t>
            </a:r>
            <a:r>
              <a:rPr lang="de-DE" sz="1200" dirty="0" smtClean="0">
                <a:solidFill>
                  <a:srgbClr val="7030A0"/>
                </a:solidFill>
              </a:rPr>
              <a:t> </a:t>
            </a:r>
            <a:r>
              <a:rPr lang="de-DE" sz="1200" dirty="0" err="1" smtClean="0">
                <a:solidFill>
                  <a:srgbClr val="7030A0"/>
                </a:solidFill>
              </a:rPr>
              <a:t>is</a:t>
            </a:r>
            <a:r>
              <a:rPr lang="de-DE" sz="1200" dirty="0" smtClean="0">
                <a:solidFill>
                  <a:srgbClr val="7030A0"/>
                </a:solidFill>
              </a:rPr>
              <a:t> </a:t>
            </a:r>
            <a:r>
              <a:rPr lang="de-DE" sz="1200" dirty="0" err="1" smtClean="0">
                <a:solidFill>
                  <a:srgbClr val="7030A0"/>
                </a:solidFill>
              </a:rPr>
              <a:t>aware</a:t>
            </a:r>
            <a:r>
              <a:rPr lang="de-DE" sz="1200" dirty="0" smtClean="0">
                <a:solidFill>
                  <a:srgbClr val="7030A0"/>
                </a:solidFill>
              </a:rPr>
              <a:t> </a:t>
            </a:r>
            <a:r>
              <a:rPr lang="de-DE" sz="1200" dirty="0" err="1" smtClean="0">
                <a:solidFill>
                  <a:srgbClr val="7030A0"/>
                </a:solidFill>
              </a:rPr>
              <a:t>of</a:t>
            </a:r>
            <a:r>
              <a:rPr lang="de-DE" sz="1200" dirty="0" smtClean="0">
                <a:solidFill>
                  <a:srgbClr val="7030A0"/>
                </a:solidFill>
              </a:rPr>
              <a:t>,</a:t>
            </a:r>
            <a:r>
              <a:rPr lang="de-DE" sz="1200" baseline="0" dirty="0" smtClean="0">
                <a:solidFill>
                  <a:srgbClr val="7030A0"/>
                </a:solidFill>
              </a:rPr>
              <a:t> </a:t>
            </a:r>
            <a:r>
              <a:rPr lang="de-DE" sz="1200" baseline="0" dirty="0" err="1" smtClean="0">
                <a:solidFill>
                  <a:srgbClr val="7030A0"/>
                </a:solidFill>
              </a:rPr>
              <a:t>bigger</a:t>
            </a:r>
            <a:r>
              <a:rPr lang="de-DE" sz="1200" baseline="0" dirty="0" smtClean="0">
                <a:solidFill>
                  <a:srgbClr val="7030A0"/>
                </a:solidFill>
              </a:rPr>
              <a:t> </a:t>
            </a:r>
            <a:r>
              <a:rPr lang="de-DE" sz="1200" baseline="0" dirty="0" err="1" smtClean="0">
                <a:solidFill>
                  <a:srgbClr val="7030A0"/>
                </a:solidFill>
              </a:rPr>
              <a:t>meals</a:t>
            </a:r>
            <a:r>
              <a:rPr lang="de-DE" sz="1200" baseline="0" dirty="0" smtClean="0">
                <a:solidFill>
                  <a:srgbClr val="7030A0"/>
                </a:solidFill>
              </a:rPr>
              <a:t> </a:t>
            </a:r>
            <a:r>
              <a:rPr lang="de-DE" sz="1200" baseline="0" dirty="0" err="1" smtClean="0">
                <a:solidFill>
                  <a:srgbClr val="7030A0"/>
                </a:solidFill>
              </a:rPr>
              <a:t>aggravate</a:t>
            </a:r>
            <a:r>
              <a:rPr lang="de-DE" sz="1200" baseline="0" dirty="0" smtClean="0">
                <a:solidFill>
                  <a:srgbClr val="7030A0"/>
                </a:solidFill>
              </a:rPr>
              <a:t> </a:t>
            </a:r>
            <a:r>
              <a:rPr lang="de-DE" sz="1200" baseline="0" dirty="0" err="1" smtClean="0">
                <a:solidFill>
                  <a:srgbClr val="7030A0"/>
                </a:solidFill>
              </a:rPr>
              <a:t>the</a:t>
            </a:r>
            <a:r>
              <a:rPr lang="de-DE" sz="1200" baseline="0" dirty="0" smtClean="0">
                <a:solidFill>
                  <a:srgbClr val="7030A0"/>
                </a:solidFill>
              </a:rPr>
              <a:t> </a:t>
            </a:r>
            <a:r>
              <a:rPr lang="de-DE" sz="1200" baseline="0" dirty="0" err="1" smtClean="0">
                <a:solidFill>
                  <a:srgbClr val="7030A0"/>
                </a:solidFill>
              </a:rPr>
              <a:t>situation</a:t>
            </a:r>
            <a:r>
              <a:rPr lang="de-DE" sz="1200" baseline="0" dirty="0" smtClean="0">
                <a:solidFill>
                  <a:srgbClr val="7030A0"/>
                </a:solidFill>
              </a:rPr>
              <a:t> (</a:t>
            </a:r>
            <a:r>
              <a:rPr lang="de-DE" sz="1200" baseline="0" dirty="0" err="1" smtClean="0">
                <a:solidFill>
                  <a:srgbClr val="7030A0"/>
                </a:solidFill>
              </a:rPr>
              <a:t>see</a:t>
            </a:r>
            <a:r>
              <a:rPr lang="de-DE" sz="1200" baseline="0" dirty="0" smtClean="0">
                <a:solidFill>
                  <a:srgbClr val="7030A0"/>
                </a:solidFill>
              </a:rPr>
              <a:t> different </a:t>
            </a:r>
            <a:r>
              <a:rPr lang="de-DE" sz="1200" baseline="0" dirty="0" err="1" smtClean="0">
                <a:solidFill>
                  <a:srgbClr val="7030A0"/>
                </a:solidFill>
              </a:rPr>
              <a:t>colored</a:t>
            </a:r>
            <a:r>
              <a:rPr lang="de-DE" sz="1200" baseline="0" dirty="0" smtClean="0">
                <a:solidFill>
                  <a:srgbClr val="7030A0"/>
                </a:solidFill>
              </a:rPr>
              <a:t> </a:t>
            </a:r>
            <a:r>
              <a:rPr lang="de-DE" sz="1200" baseline="0" dirty="0" err="1" smtClean="0">
                <a:solidFill>
                  <a:srgbClr val="7030A0"/>
                </a:solidFill>
              </a:rPr>
              <a:t>curves</a:t>
            </a:r>
            <a:r>
              <a:rPr lang="de-DE" sz="1200" baseline="0" dirty="0" smtClean="0">
                <a:solidFill>
                  <a:srgbClr val="7030A0"/>
                </a:solidFill>
              </a:rPr>
              <a:t>).</a:t>
            </a:r>
            <a:endParaRPr lang="de-DE" sz="1200" dirty="0" smtClean="0">
              <a:solidFill>
                <a:srgbClr val="7030A0"/>
              </a:solidFill>
            </a:endParaRPr>
          </a:p>
          <a:p>
            <a:r>
              <a:rPr lang="de-DE" sz="1200" dirty="0" err="1" smtClean="0"/>
              <a:t>Another</a:t>
            </a:r>
            <a:r>
              <a:rPr lang="de-DE" sz="1200" dirty="0" smtClean="0"/>
              <a:t> </a:t>
            </a:r>
            <a:r>
              <a:rPr lang="de-DE" sz="1200" dirty="0" err="1" smtClean="0"/>
              <a:t>great</a:t>
            </a:r>
            <a:r>
              <a:rPr lang="de-DE" sz="1200" dirty="0" smtClean="0"/>
              <a:t> </a:t>
            </a:r>
            <a:r>
              <a:rPr lang="de-DE" sz="1200" dirty="0" err="1" smtClean="0"/>
              <a:t>piece</a:t>
            </a:r>
            <a:r>
              <a:rPr lang="de-DE" sz="1200" dirty="0" smtClean="0"/>
              <a:t> </a:t>
            </a:r>
            <a:r>
              <a:rPr lang="de-DE" sz="1200" dirty="0" err="1" smtClean="0"/>
              <a:t>of</a:t>
            </a:r>
            <a:r>
              <a:rPr lang="de-DE" sz="1200" dirty="0" smtClean="0"/>
              <a:t> </a:t>
            </a:r>
            <a:r>
              <a:rPr lang="de-DE" sz="1200" dirty="0" err="1" smtClean="0"/>
              <a:t>news</a:t>
            </a:r>
            <a:r>
              <a:rPr lang="de-DE" sz="1200" dirty="0" smtClean="0"/>
              <a:t> </a:t>
            </a:r>
            <a:r>
              <a:rPr lang="de-DE" sz="1200" dirty="0" err="1" smtClean="0"/>
              <a:t>for</a:t>
            </a:r>
            <a:r>
              <a:rPr lang="de-DE" sz="1200" dirty="0" smtClean="0"/>
              <a:t> </a:t>
            </a:r>
            <a:r>
              <a:rPr lang="de-DE" sz="1200" dirty="0" err="1" smtClean="0"/>
              <a:t>us</a:t>
            </a:r>
            <a:r>
              <a:rPr lang="de-DE" sz="1200" dirty="0" smtClean="0"/>
              <a:t>:</a:t>
            </a:r>
          </a:p>
          <a:p>
            <a:r>
              <a:rPr lang="de-DE" sz="1200" dirty="0" smtClean="0"/>
              <a:t>As </a:t>
            </a:r>
            <a:r>
              <a:rPr lang="de-DE" sz="1200" dirty="0" err="1" smtClean="0"/>
              <a:t>the</a:t>
            </a:r>
            <a:r>
              <a:rPr lang="de-DE" sz="1200" dirty="0" smtClean="0"/>
              <a:t> </a:t>
            </a:r>
            <a:r>
              <a:rPr lang="de-DE" sz="1200" dirty="0" err="1" smtClean="0"/>
              <a:t>insulins</a:t>
            </a:r>
            <a:r>
              <a:rPr lang="de-DE" sz="1200" dirty="0" smtClean="0"/>
              <a:t> </a:t>
            </a:r>
            <a:r>
              <a:rPr lang="de-DE" sz="1200" dirty="0" err="1" smtClean="0"/>
              <a:t>get</a:t>
            </a:r>
            <a:r>
              <a:rPr lang="de-DE" sz="1200" dirty="0" smtClean="0"/>
              <a:t> </a:t>
            </a:r>
            <a:r>
              <a:rPr lang="de-DE" sz="1200" dirty="0" err="1" smtClean="0"/>
              <a:t>faster</a:t>
            </a:r>
            <a:r>
              <a:rPr lang="de-DE" sz="1200" dirty="0" smtClean="0"/>
              <a:t>, </a:t>
            </a:r>
            <a:r>
              <a:rPr lang="de-DE" sz="1200" dirty="0" err="1" smtClean="0"/>
              <a:t>there</a:t>
            </a:r>
            <a:r>
              <a:rPr lang="de-DE" sz="1200" dirty="0" smtClean="0"/>
              <a:t> </a:t>
            </a:r>
            <a:r>
              <a:rPr lang="de-DE" sz="1200" dirty="0" err="1" smtClean="0"/>
              <a:t>is</a:t>
            </a:r>
            <a:r>
              <a:rPr lang="de-DE" sz="1200" dirty="0" smtClean="0"/>
              <a:t> </a:t>
            </a:r>
            <a:r>
              <a:rPr lang="de-DE" sz="1200" b="1" dirty="0" err="1" smtClean="0"/>
              <a:t>less</a:t>
            </a:r>
            <a:r>
              <a:rPr lang="de-DE" sz="1200" b="1" dirty="0" smtClean="0"/>
              <a:t> </a:t>
            </a:r>
            <a:r>
              <a:rPr lang="de-DE" sz="1200" b="1" dirty="0" err="1" smtClean="0"/>
              <a:t>of</a:t>
            </a:r>
            <a:r>
              <a:rPr lang="de-DE" sz="1200" b="1" dirty="0" smtClean="0"/>
              <a:t> a </a:t>
            </a:r>
            <a:r>
              <a:rPr lang="de-DE" sz="1200" b="1" dirty="0" err="1" smtClean="0"/>
              <a:t>difference</a:t>
            </a:r>
            <a:r>
              <a:rPr lang="de-DE" sz="1200" b="1" dirty="0" smtClean="0"/>
              <a:t> </a:t>
            </a:r>
            <a:r>
              <a:rPr lang="de-DE" sz="1200" b="1" dirty="0" err="1" smtClean="0"/>
              <a:t>for</a:t>
            </a:r>
            <a:r>
              <a:rPr lang="de-DE" sz="1200" b="1" dirty="0" smtClean="0"/>
              <a:t> </a:t>
            </a:r>
            <a:r>
              <a:rPr lang="de-DE" sz="1200" b="1" dirty="0" err="1" smtClean="0"/>
              <a:t>bigger</a:t>
            </a:r>
            <a:r>
              <a:rPr lang="de-DE" sz="1200" b="1" dirty="0" smtClean="0"/>
              <a:t> vs. </a:t>
            </a:r>
            <a:r>
              <a:rPr lang="de-DE" sz="1200" b="1" dirty="0" err="1" smtClean="0"/>
              <a:t>smaller</a:t>
            </a:r>
            <a:r>
              <a:rPr lang="de-DE" sz="1200" b="1" dirty="0" smtClean="0"/>
              <a:t> </a:t>
            </a:r>
            <a:r>
              <a:rPr lang="de-DE" sz="1200" b="1" dirty="0" err="1" smtClean="0"/>
              <a:t>meals</a:t>
            </a:r>
            <a:r>
              <a:rPr lang="de-DE" sz="1200" dirty="0" smtClean="0"/>
              <a:t>, </a:t>
            </a:r>
            <a:r>
              <a:rPr lang="de-DE" sz="1200" dirty="0" err="1" smtClean="0"/>
              <a:t>regarding</a:t>
            </a:r>
            <a:r>
              <a:rPr lang="de-DE" sz="1200" dirty="0" smtClean="0"/>
              <a:t> </a:t>
            </a:r>
            <a:r>
              <a:rPr lang="de-DE" sz="1200" dirty="0" err="1" smtClean="0"/>
              <a:t>how</a:t>
            </a:r>
            <a:r>
              <a:rPr lang="de-DE" sz="1200" dirty="0" smtClean="0"/>
              <a:t> high </a:t>
            </a:r>
            <a:r>
              <a:rPr lang="de-DE" sz="1200" dirty="0" err="1" smtClean="0"/>
              <a:t>glucose</a:t>
            </a:r>
            <a:r>
              <a:rPr lang="de-DE" sz="1200" dirty="0" smtClean="0"/>
              <a:t> </a:t>
            </a:r>
            <a:r>
              <a:rPr lang="de-DE" sz="1200" dirty="0" err="1" smtClean="0"/>
              <a:t>peaks</a:t>
            </a:r>
            <a:r>
              <a:rPr lang="de-DE" sz="1200" dirty="0" smtClean="0"/>
              <a:t> </a:t>
            </a:r>
            <a:r>
              <a:rPr lang="de-DE" sz="1200" dirty="0" err="1" smtClean="0"/>
              <a:t>shoot</a:t>
            </a:r>
            <a:r>
              <a:rPr lang="de-DE" sz="1200" dirty="0" smtClean="0"/>
              <a:t> </a:t>
            </a:r>
            <a:r>
              <a:rPr lang="de-DE" sz="1200" dirty="0" err="1" smtClean="0"/>
              <a:t>up</a:t>
            </a:r>
            <a:r>
              <a:rPr lang="de-DE" sz="1200" dirty="0" smtClean="0"/>
              <a:t>:</a:t>
            </a:r>
          </a:p>
          <a:p>
            <a:r>
              <a:rPr lang="de-DE" sz="1200" dirty="0" smtClean="0"/>
              <a:t>As </a:t>
            </a:r>
            <a:r>
              <a:rPr lang="de-DE" sz="1200" dirty="0" err="1" smtClean="0"/>
              <a:t>we</a:t>
            </a:r>
            <a:r>
              <a:rPr lang="de-DE" sz="1200" dirty="0" smtClean="0"/>
              <a:t> </a:t>
            </a:r>
            <a:r>
              <a:rPr lang="de-DE" sz="1200" dirty="0" err="1" smtClean="0"/>
              <a:t>go</a:t>
            </a:r>
            <a:r>
              <a:rPr lang="de-DE" sz="1200" dirty="0" smtClean="0"/>
              <a:t> on </a:t>
            </a:r>
            <a:r>
              <a:rPr lang="de-DE" sz="1200" dirty="0" err="1" smtClean="0"/>
              <a:t>the</a:t>
            </a:r>
            <a:r>
              <a:rPr lang="de-DE" sz="1200" dirty="0" smtClean="0"/>
              <a:t> x-</a:t>
            </a:r>
            <a:r>
              <a:rPr lang="de-DE" sz="1200" dirty="0" err="1" smtClean="0"/>
              <a:t>axis</a:t>
            </a:r>
            <a:r>
              <a:rPr lang="de-DE" sz="1200" dirty="0" smtClean="0"/>
              <a:t> </a:t>
            </a:r>
            <a:r>
              <a:rPr lang="de-DE" sz="1200" dirty="0" err="1" smtClean="0"/>
              <a:t>of</a:t>
            </a:r>
            <a:r>
              <a:rPr lang="de-DE" sz="1200" dirty="0" smtClean="0"/>
              <a:t> </a:t>
            </a:r>
            <a:r>
              <a:rPr lang="de-DE" sz="1200" dirty="0" err="1" smtClean="0"/>
              <a:t>the</a:t>
            </a:r>
            <a:r>
              <a:rPr lang="de-DE" sz="1200" dirty="0" smtClean="0"/>
              <a:t> </a:t>
            </a:r>
            <a:r>
              <a:rPr lang="de-DE" sz="1200" dirty="0" err="1" smtClean="0"/>
              <a:t>model</a:t>
            </a:r>
            <a:r>
              <a:rPr lang="de-DE" sz="1200" dirty="0" smtClean="0"/>
              <a:t> </a:t>
            </a:r>
            <a:r>
              <a:rPr lang="de-DE" sz="1200" dirty="0" err="1" smtClean="0"/>
              <a:t>graph</a:t>
            </a:r>
            <a:r>
              <a:rPr lang="de-DE" sz="1200" dirty="0" smtClean="0"/>
              <a:t> </a:t>
            </a:r>
            <a:r>
              <a:rPr lang="de-DE" sz="1200" dirty="0" err="1" smtClean="0"/>
              <a:t>to</a:t>
            </a:r>
            <a:r>
              <a:rPr lang="de-DE" sz="1200" dirty="0" smtClean="0"/>
              <a:t> </a:t>
            </a:r>
            <a:r>
              <a:rPr lang="de-DE" sz="1200" dirty="0" err="1" smtClean="0"/>
              <a:t>the</a:t>
            </a:r>
            <a:r>
              <a:rPr lang="de-DE" sz="1200" dirty="0" smtClean="0"/>
              <a:t> </a:t>
            </a:r>
            <a:r>
              <a:rPr lang="de-DE" sz="1200" dirty="0" err="1" smtClean="0"/>
              <a:t>right</a:t>
            </a:r>
            <a:r>
              <a:rPr lang="de-DE" sz="1200" dirty="0" smtClean="0"/>
              <a:t> (</a:t>
            </a:r>
            <a:r>
              <a:rPr lang="de-DE" sz="1200" dirty="0" err="1" smtClean="0"/>
              <a:t>to</a:t>
            </a:r>
            <a:r>
              <a:rPr lang="de-DE" sz="1200" dirty="0" smtClean="0"/>
              <a:t> </a:t>
            </a:r>
            <a:r>
              <a:rPr lang="de-DE" sz="1200" dirty="0" err="1" smtClean="0"/>
              <a:t>faster</a:t>
            </a:r>
            <a:r>
              <a:rPr lang="de-DE" sz="1200" dirty="0" smtClean="0"/>
              <a:t> </a:t>
            </a:r>
            <a:r>
              <a:rPr lang="de-DE" sz="1200" dirty="0" err="1" smtClean="0"/>
              <a:t>insulins</a:t>
            </a:r>
            <a:r>
              <a:rPr lang="de-DE" sz="1200" dirty="0" smtClean="0"/>
              <a:t>) </a:t>
            </a:r>
            <a:r>
              <a:rPr lang="de-DE" sz="1200" dirty="0" err="1" smtClean="0"/>
              <a:t>we</a:t>
            </a:r>
            <a:r>
              <a:rPr lang="de-DE" sz="1200" dirty="0" smtClean="0"/>
              <a:t> </a:t>
            </a:r>
            <a:r>
              <a:rPr lang="de-DE" sz="1200" dirty="0" err="1" smtClean="0"/>
              <a:t>see</a:t>
            </a:r>
            <a:r>
              <a:rPr lang="de-DE" sz="1200" dirty="0" smtClean="0"/>
              <a:t> </a:t>
            </a:r>
            <a:r>
              <a:rPr lang="de-DE" sz="1200" dirty="0" err="1" smtClean="0"/>
              <a:t>less</a:t>
            </a:r>
            <a:r>
              <a:rPr lang="de-DE" sz="1200" dirty="0" smtClean="0"/>
              <a:t> </a:t>
            </a:r>
            <a:r>
              <a:rPr lang="de-DE" sz="1200" dirty="0" err="1" smtClean="0"/>
              <a:t>of</a:t>
            </a:r>
            <a:r>
              <a:rPr lang="de-DE" sz="1200" dirty="0" smtClean="0"/>
              <a:t> a </a:t>
            </a:r>
            <a:r>
              <a:rPr lang="de-DE" sz="1200" dirty="0" err="1" smtClean="0"/>
              <a:t>spread</a:t>
            </a:r>
            <a:r>
              <a:rPr lang="de-DE" sz="1200" dirty="0" smtClean="0"/>
              <a:t> </a:t>
            </a:r>
            <a:r>
              <a:rPr lang="de-DE" sz="1200" dirty="0" err="1" smtClean="0"/>
              <a:t>between</a:t>
            </a:r>
            <a:r>
              <a:rPr lang="de-DE" sz="1200" dirty="0" smtClean="0"/>
              <a:t> </a:t>
            </a:r>
            <a:r>
              <a:rPr lang="de-DE" sz="1200" dirty="0" err="1" smtClean="0"/>
              <a:t>the</a:t>
            </a:r>
            <a:r>
              <a:rPr lang="de-DE" sz="1200" dirty="0" smtClean="0"/>
              <a:t> </a:t>
            </a:r>
            <a:r>
              <a:rPr lang="de-DE" sz="1200" dirty="0" err="1" smtClean="0"/>
              <a:t>colored</a:t>
            </a:r>
            <a:r>
              <a:rPr lang="de-DE" sz="1200" dirty="0" smtClean="0"/>
              <a:t> </a:t>
            </a:r>
            <a:r>
              <a:rPr lang="de-DE" sz="1200" dirty="0" err="1" smtClean="0"/>
              <a:t>curves</a:t>
            </a:r>
            <a:r>
              <a:rPr lang="de-DE" sz="1200" dirty="0" smtClean="0"/>
              <a:t> (</a:t>
            </a:r>
            <a:r>
              <a:rPr lang="de-DE" sz="1200" dirty="0" err="1" smtClean="0"/>
              <a:t>which</a:t>
            </a:r>
            <a:r>
              <a:rPr lang="de-DE" sz="1200" dirty="0" smtClean="0"/>
              <a:t> stand </a:t>
            </a:r>
            <a:r>
              <a:rPr lang="de-DE" sz="1200" dirty="0" err="1" smtClean="0"/>
              <a:t>for</a:t>
            </a:r>
            <a:r>
              <a:rPr lang="de-DE" sz="1200" dirty="0" smtClean="0"/>
              <a:t> different </a:t>
            </a:r>
            <a:r>
              <a:rPr lang="de-DE" sz="1200" dirty="0" err="1" smtClean="0"/>
              <a:t>meal</a:t>
            </a:r>
            <a:r>
              <a:rPr lang="de-DE" sz="1200" dirty="0" smtClean="0"/>
              <a:t> </a:t>
            </a:r>
            <a:r>
              <a:rPr lang="de-DE" sz="1200" dirty="0" err="1" smtClean="0"/>
              <a:t>sizes</a:t>
            </a:r>
            <a:r>
              <a:rPr lang="de-DE" sz="1200" dirty="0" smtClean="0"/>
              <a:t>). </a:t>
            </a:r>
          </a:p>
          <a:p>
            <a:r>
              <a:rPr lang="de-DE" sz="1200" dirty="0" smtClean="0"/>
              <a:t>So, </a:t>
            </a:r>
            <a:r>
              <a:rPr lang="de-DE" sz="1200" dirty="0" err="1" smtClean="0"/>
              <a:t>this</a:t>
            </a:r>
            <a:r>
              <a:rPr lang="de-DE" sz="1200" baseline="0" dirty="0" smtClean="0"/>
              <a:t> </a:t>
            </a:r>
            <a:r>
              <a:rPr lang="de-DE" sz="1200" baseline="0" dirty="0" err="1" smtClean="0"/>
              <a:t>model</a:t>
            </a:r>
            <a:r>
              <a:rPr lang="de-DE" sz="1200" baseline="0" dirty="0" smtClean="0"/>
              <a:t> </a:t>
            </a:r>
            <a:r>
              <a:rPr lang="de-DE" sz="1200" baseline="0" dirty="0" err="1" smtClean="0"/>
              <a:t>supports</a:t>
            </a:r>
            <a:r>
              <a:rPr lang="de-DE" sz="1200" baseline="0" dirty="0" smtClean="0"/>
              <a:t> </a:t>
            </a:r>
            <a:r>
              <a:rPr lang="de-DE" sz="1200" baseline="0" dirty="0" err="1" smtClean="0"/>
              <a:t>that</a:t>
            </a:r>
            <a:r>
              <a:rPr lang="de-DE" sz="1200" baseline="0" dirty="0" smtClean="0"/>
              <a:t> </a:t>
            </a:r>
            <a:r>
              <a:rPr lang="de-DE" sz="1200" baseline="0" dirty="0" err="1" smtClean="0"/>
              <a:t>using</a:t>
            </a:r>
            <a:r>
              <a:rPr lang="de-DE" sz="1200" baseline="0" dirty="0" smtClean="0"/>
              <a:t> a </a:t>
            </a:r>
            <a:r>
              <a:rPr lang="de-DE" sz="1200" baseline="0" dirty="0" err="1" smtClean="0"/>
              <a:t>faster</a:t>
            </a:r>
            <a:r>
              <a:rPr lang="de-DE" sz="1200" baseline="0" dirty="0" smtClean="0"/>
              <a:t> </a:t>
            </a:r>
            <a:r>
              <a:rPr lang="de-DE" sz="1200" baseline="0" dirty="0" err="1" smtClean="0"/>
              <a:t>insulin</a:t>
            </a:r>
            <a:r>
              <a:rPr lang="de-DE" sz="1200" baseline="0" dirty="0" smtClean="0"/>
              <a:t> will</a:t>
            </a:r>
          </a:p>
          <a:p>
            <a:pPr marL="171450" indent="-171450">
              <a:buFontTx/>
              <a:buChar char="-"/>
            </a:pPr>
            <a:r>
              <a:rPr lang="de-DE" sz="1200" baseline="0" dirty="0" err="1" smtClean="0"/>
              <a:t>lead</a:t>
            </a:r>
            <a:r>
              <a:rPr lang="de-DE" sz="1200" baseline="0" dirty="0" smtClean="0"/>
              <a:t> </a:t>
            </a:r>
            <a:r>
              <a:rPr lang="de-DE" sz="1200" baseline="0" dirty="0" err="1" smtClean="0"/>
              <a:t>to</a:t>
            </a:r>
            <a:r>
              <a:rPr lang="de-DE" sz="1200" baseline="0" dirty="0" smtClean="0"/>
              <a:t> </a:t>
            </a:r>
            <a:r>
              <a:rPr lang="de-DE" sz="1200" baseline="0" dirty="0" err="1" smtClean="0"/>
              <a:t>less</a:t>
            </a:r>
            <a:r>
              <a:rPr lang="de-DE" sz="1200" baseline="0" dirty="0" smtClean="0"/>
              <a:t> high </a:t>
            </a:r>
            <a:r>
              <a:rPr lang="de-DE" sz="1200" baseline="0" dirty="0" err="1" smtClean="0"/>
              <a:t>glucose</a:t>
            </a:r>
            <a:r>
              <a:rPr lang="de-DE" sz="1200" baseline="0" dirty="0" smtClean="0"/>
              <a:t> </a:t>
            </a:r>
            <a:r>
              <a:rPr lang="de-DE" sz="1200" baseline="0" dirty="0" err="1" smtClean="0"/>
              <a:t>peaks</a:t>
            </a:r>
            <a:r>
              <a:rPr lang="de-DE" sz="1200" baseline="0" dirty="0" smtClean="0"/>
              <a:t>, </a:t>
            </a:r>
            <a:r>
              <a:rPr lang="de-DE" sz="1200" baseline="0" dirty="0" err="1" smtClean="0"/>
              <a:t>notably</a:t>
            </a:r>
            <a:r>
              <a:rPr lang="de-DE" sz="1200" baseline="0" dirty="0" smtClean="0"/>
              <a:t> </a:t>
            </a:r>
            <a:r>
              <a:rPr lang="de-DE" sz="1200" baseline="0" dirty="0" err="1" smtClean="0"/>
              <a:t>for</a:t>
            </a:r>
            <a:r>
              <a:rPr lang="de-DE" sz="1200" baseline="0" dirty="0" smtClean="0"/>
              <a:t> </a:t>
            </a:r>
            <a:r>
              <a:rPr lang="de-DE" sz="1200" baseline="0" dirty="0" err="1" smtClean="0"/>
              <a:t>bigger</a:t>
            </a:r>
            <a:r>
              <a:rPr lang="de-DE" sz="1200" baseline="0" dirty="0" smtClean="0"/>
              <a:t> </a:t>
            </a:r>
            <a:r>
              <a:rPr lang="de-DE" sz="1200" baseline="0" dirty="0" err="1" smtClean="0"/>
              <a:t>meals</a:t>
            </a:r>
            <a:endParaRPr lang="de-DE" sz="1200" baseline="0" dirty="0" smtClean="0"/>
          </a:p>
          <a:p>
            <a:pPr marL="171450" indent="-171450">
              <a:buFontTx/>
              <a:buChar char="-"/>
            </a:pPr>
            <a:r>
              <a:rPr lang="de-DE" sz="1200" baseline="0" dirty="0" err="1" smtClean="0"/>
              <a:t>or</a:t>
            </a:r>
            <a:r>
              <a:rPr lang="de-DE" sz="1200" baseline="0" dirty="0" smtClean="0"/>
              <a:t> </a:t>
            </a:r>
            <a:r>
              <a:rPr lang="de-DE" sz="1200" baseline="0" dirty="0" err="1" smtClean="0"/>
              <a:t>might</a:t>
            </a:r>
            <a:r>
              <a:rPr lang="de-DE" sz="1200" baseline="0" dirty="0" smtClean="0"/>
              <a:t> </a:t>
            </a:r>
            <a:r>
              <a:rPr lang="de-DE" sz="1200" b="1" baseline="0" dirty="0" err="1" smtClean="0"/>
              <a:t>tolerate</a:t>
            </a:r>
            <a:r>
              <a:rPr lang="de-DE" sz="1200" baseline="0" dirty="0" smtClean="0"/>
              <a:t> a </a:t>
            </a:r>
            <a:r>
              <a:rPr lang="de-DE" sz="1200" baseline="0" dirty="0" err="1" smtClean="0"/>
              <a:t>couple</a:t>
            </a:r>
            <a:r>
              <a:rPr lang="de-DE" sz="1200" baseline="0" dirty="0" smtClean="0"/>
              <a:t> </a:t>
            </a:r>
            <a:r>
              <a:rPr lang="de-DE" sz="1200" baseline="0" dirty="0" err="1" smtClean="0"/>
              <a:t>of</a:t>
            </a:r>
            <a:r>
              <a:rPr lang="de-DE" sz="1200" baseline="0" dirty="0" smtClean="0"/>
              <a:t> </a:t>
            </a:r>
            <a:r>
              <a:rPr lang="de-DE" sz="1200" baseline="0" dirty="0" err="1" smtClean="0"/>
              <a:t>minutes</a:t>
            </a:r>
            <a:r>
              <a:rPr lang="de-DE" sz="1200" baseline="0" dirty="0" smtClean="0"/>
              <a:t> </a:t>
            </a:r>
            <a:r>
              <a:rPr lang="de-DE" sz="1200" b="1" baseline="0" dirty="0" err="1" smtClean="0"/>
              <a:t>delayed</a:t>
            </a:r>
            <a:r>
              <a:rPr lang="de-DE" sz="1200" baseline="0" dirty="0" smtClean="0"/>
              <a:t> </a:t>
            </a:r>
            <a:r>
              <a:rPr lang="de-DE" sz="1200" baseline="0" dirty="0" err="1" smtClean="0"/>
              <a:t>first</a:t>
            </a:r>
            <a:r>
              <a:rPr lang="de-DE" sz="1200" baseline="0" dirty="0" smtClean="0"/>
              <a:t> </a:t>
            </a:r>
            <a:r>
              <a:rPr lang="de-DE" sz="1200" baseline="0" dirty="0" err="1" smtClean="0"/>
              <a:t>meal</a:t>
            </a:r>
            <a:r>
              <a:rPr lang="de-DE" sz="1200" baseline="0" dirty="0" smtClean="0"/>
              <a:t> </a:t>
            </a:r>
            <a:r>
              <a:rPr lang="de-DE" sz="1200" baseline="0" dirty="0" err="1" smtClean="0"/>
              <a:t>bolus</a:t>
            </a:r>
            <a:r>
              <a:rPr lang="de-DE" sz="1200" baseline="0" dirty="0" smtClean="0"/>
              <a:t> </a:t>
            </a:r>
            <a:r>
              <a:rPr lang="de-DE" sz="1200" baseline="0" dirty="0" err="1" smtClean="0"/>
              <a:t>while</a:t>
            </a:r>
            <a:r>
              <a:rPr lang="de-DE" sz="1200" baseline="0" dirty="0" smtClean="0"/>
              <a:t> not </a:t>
            </a:r>
            <a:r>
              <a:rPr lang="de-DE" sz="1200" baseline="0" dirty="0" err="1" smtClean="0"/>
              <a:t>incurring</a:t>
            </a:r>
            <a:r>
              <a:rPr lang="de-DE" sz="1200" baseline="0" dirty="0" smtClean="0"/>
              <a:t> </a:t>
            </a:r>
            <a:r>
              <a:rPr lang="de-DE" sz="1200" baseline="0" dirty="0" err="1" smtClean="0"/>
              <a:t>unacceptable</a:t>
            </a:r>
            <a:r>
              <a:rPr lang="de-DE" sz="1200" baseline="0" dirty="0" smtClean="0"/>
              <a:t> </a:t>
            </a:r>
            <a:r>
              <a:rPr lang="de-DE" sz="1200" baseline="0" dirty="0" err="1" smtClean="0"/>
              <a:t>height</a:t>
            </a:r>
            <a:r>
              <a:rPr lang="de-DE" sz="1200" baseline="0" dirty="0" smtClean="0"/>
              <a:t> </a:t>
            </a:r>
            <a:r>
              <a:rPr lang="de-DE" sz="1200" baseline="0" dirty="0" err="1" smtClean="0"/>
              <a:t>of</a:t>
            </a:r>
            <a:r>
              <a:rPr lang="de-DE" sz="1200" baseline="0" dirty="0" smtClean="0"/>
              <a:t> </a:t>
            </a:r>
            <a:r>
              <a:rPr lang="de-DE" sz="1200" baseline="0" dirty="0" err="1" smtClean="0"/>
              <a:t>peaks</a:t>
            </a:r>
            <a:r>
              <a:rPr lang="de-DE" sz="1200" baseline="0" dirty="0" smtClean="0"/>
              <a:t>.</a:t>
            </a:r>
          </a:p>
          <a:p>
            <a:pPr marL="0" indent="0">
              <a:buFontTx/>
              <a:buNone/>
            </a:pPr>
            <a:r>
              <a:rPr lang="de-DE" sz="1200" baseline="0" dirty="0" smtClean="0"/>
              <a:t>The </a:t>
            </a:r>
            <a:r>
              <a:rPr lang="de-DE" sz="1200" baseline="0" dirty="0" err="1" smtClean="0"/>
              <a:t>latter</a:t>
            </a:r>
            <a:r>
              <a:rPr lang="de-DE" sz="1200" baseline="0" dirty="0" smtClean="0"/>
              <a:t> </a:t>
            </a:r>
            <a:r>
              <a:rPr lang="de-DE" sz="1200" baseline="0" dirty="0" err="1" smtClean="0"/>
              <a:t>is</a:t>
            </a:r>
            <a:r>
              <a:rPr lang="de-DE" sz="1200" baseline="0" dirty="0" smtClean="0"/>
              <a:t> a </a:t>
            </a:r>
            <a:r>
              <a:rPr lang="de-DE" sz="1200" baseline="0" dirty="0" err="1" smtClean="0"/>
              <a:t>pre</a:t>
            </a:r>
            <a:r>
              <a:rPr lang="de-DE" sz="1200" baseline="0" dirty="0" smtClean="0"/>
              <a:t>-requisite </a:t>
            </a:r>
            <a:r>
              <a:rPr lang="de-DE" sz="1200" baseline="0" dirty="0" err="1" smtClean="0"/>
              <a:t>for</a:t>
            </a:r>
            <a:r>
              <a:rPr lang="de-DE" sz="1200" baseline="0" dirty="0" smtClean="0"/>
              <a:t> </a:t>
            </a:r>
            <a:r>
              <a:rPr lang="de-DE" sz="1200" baseline="0" dirty="0" err="1" smtClean="0"/>
              <a:t>full</a:t>
            </a:r>
            <a:r>
              <a:rPr lang="de-DE" sz="1200" baseline="0" dirty="0" smtClean="0"/>
              <a:t> </a:t>
            </a:r>
            <a:r>
              <a:rPr lang="de-DE" sz="1200" baseline="0" dirty="0" err="1" smtClean="0"/>
              <a:t>closed</a:t>
            </a:r>
            <a:r>
              <a:rPr lang="de-DE" sz="1200" baseline="0" dirty="0" smtClean="0"/>
              <a:t> </a:t>
            </a:r>
            <a:r>
              <a:rPr lang="de-DE" sz="1200" baseline="0" dirty="0" err="1" smtClean="0"/>
              <a:t>loop</a:t>
            </a:r>
            <a:r>
              <a:rPr lang="de-DE" sz="1200" baseline="0" dirty="0" smtClean="0"/>
              <a:t>, in </a:t>
            </a:r>
            <a:r>
              <a:rPr lang="de-DE" sz="1200" baseline="0" dirty="0" err="1" smtClean="0"/>
              <a:t>which</a:t>
            </a:r>
            <a:r>
              <a:rPr lang="de-DE" sz="1200" baseline="0" dirty="0" smtClean="0"/>
              <a:t> </a:t>
            </a:r>
            <a:r>
              <a:rPr lang="de-DE" sz="1200" baseline="0" dirty="0" err="1" smtClean="0"/>
              <a:t>we</a:t>
            </a:r>
            <a:r>
              <a:rPr lang="de-DE" sz="1200" baseline="0" dirty="0" smtClean="0"/>
              <a:t> </a:t>
            </a:r>
            <a:r>
              <a:rPr lang="de-DE" sz="1200" baseline="0" dirty="0" err="1" smtClean="0"/>
              <a:t>leave</a:t>
            </a:r>
            <a:r>
              <a:rPr lang="de-DE" sz="1200" baseline="0" dirty="0" smtClean="0"/>
              <a:t> </a:t>
            </a:r>
            <a:r>
              <a:rPr lang="de-DE" sz="1200" baseline="0" dirty="0" err="1" smtClean="0"/>
              <a:t>it</a:t>
            </a:r>
            <a:r>
              <a:rPr lang="de-DE" sz="1200" baseline="0" dirty="0" smtClean="0"/>
              <a:t> </a:t>
            </a:r>
            <a:r>
              <a:rPr lang="de-DE" sz="1200" baseline="0" dirty="0" err="1" smtClean="0"/>
              <a:t>up</a:t>
            </a:r>
            <a:r>
              <a:rPr lang="de-DE" sz="1200" baseline="0" dirty="0" smtClean="0"/>
              <a:t> </a:t>
            </a:r>
            <a:r>
              <a:rPr lang="de-DE" sz="1200" baseline="0" dirty="0" err="1" smtClean="0"/>
              <a:t>to</a:t>
            </a:r>
            <a:r>
              <a:rPr lang="de-DE" sz="1200" baseline="0" dirty="0" smtClean="0"/>
              <a:t> </a:t>
            </a:r>
            <a:r>
              <a:rPr lang="de-DE" sz="1200" baseline="0" dirty="0" err="1" smtClean="0"/>
              <a:t>the</a:t>
            </a:r>
            <a:r>
              <a:rPr lang="de-DE" sz="1200" baseline="0" dirty="0" smtClean="0"/>
              <a:t> </a:t>
            </a:r>
            <a:r>
              <a:rPr lang="de-DE" sz="1200" baseline="0" dirty="0" err="1" smtClean="0"/>
              <a:t>loop</a:t>
            </a:r>
            <a:r>
              <a:rPr lang="de-DE" sz="1200" baseline="0" dirty="0" smtClean="0"/>
              <a:t> </a:t>
            </a:r>
            <a:r>
              <a:rPr lang="de-DE" sz="1200" baseline="0" dirty="0" err="1" smtClean="0"/>
              <a:t>to</a:t>
            </a:r>
            <a:r>
              <a:rPr lang="de-DE" sz="1200" baseline="0" dirty="0" smtClean="0"/>
              <a:t> </a:t>
            </a:r>
            <a:r>
              <a:rPr lang="de-DE" sz="1200" baseline="0" dirty="0" err="1" smtClean="0"/>
              <a:t>notice</a:t>
            </a:r>
            <a:r>
              <a:rPr lang="de-DE" sz="1200" baseline="0" dirty="0" smtClean="0"/>
              <a:t> </a:t>
            </a:r>
            <a:r>
              <a:rPr lang="de-DE" sz="1200" baseline="0" dirty="0" err="1" smtClean="0"/>
              <a:t>that</a:t>
            </a:r>
            <a:r>
              <a:rPr lang="de-DE" sz="1200" baseline="0" dirty="0" smtClean="0"/>
              <a:t> a </a:t>
            </a:r>
            <a:r>
              <a:rPr lang="de-DE" sz="1200" baseline="0" dirty="0" err="1" smtClean="0"/>
              <a:t>meal</a:t>
            </a:r>
            <a:r>
              <a:rPr lang="de-DE" sz="1200" baseline="0" dirty="0" smtClean="0"/>
              <a:t> „must </a:t>
            </a:r>
            <a:r>
              <a:rPr lang="de-DE" sz="1200" baseline="0" dirty="0" err="1" smtClean="0"/>
              <a:t>have</a:t>
            </a:r>
            <a:r>
              <a:rPr lang="de-DE" sz="1200" baseline="0" dirty="0" smtClean="0"/>
              <a:t> </a:t>
            </a:r>
            <a:r>
              <a:rPr lang="de-DE" sz="1200" baseline="0" dirty="0" err="1" smtClean="0"/>
              <a:t>started</a:t>
            </a:r>
            <a:r>
              <a:rPr lang="de-DE" sz="1200" baseline="0" dirty="0" smtClean="0"/>
              <a:t>“, and </a:t>
            </a:r>
            <a:r>
              <a:rPr lang="de-DE" sz="1200" baseline="0" dirty="0" err="1" smtClean="0"/>
              <a:t>to</a:t>
            </a:r>
            <a:r>
              <a:rPr lang="de-DE" sz="1200" baseline="0" dirty="0" smtClean="0"/>
              <a:t> </a:t>
            </a:r>
            <a:r>
              <a:rPr lang="de-DE" sz="1200" baseline="0" dirty="0" err="1" smtClean="0"/>
              <a:t>come</a:t>
            </a:r>
            <a:r>
              <a:rPr lang="de-DE" sz="1200" baseline="0" dirty="0" smtClean="0"/>
              <a:t> </a:t>
            </a:r>
            <a:r>
              <a:rPr lang="de-DE" sz="1200" baseline="0" dirty="0" err="1" smtClean="0"/>
              <a:t>forward</a:t>
            </a:r>
            <a:r>
              <a:rPr lang="de-DE" sz="1200" baseline="0" dirty="0" smtClean="0"/>
              <a:t> </a:t>
            </a:r>
            <a:r>
              <a:rPr lang="de-DE" sz="1200" baseline="0" dirty="0" err="1" smtClean="0"/>
              <a:t>with</a:t>
            </a:r>
            <a:r>
              <a:rPr lang="de-DE" sz="1200" baseline="0" dirty="0" smtClean="0"/>
              <a:t> SMBs </a:t>
            </a:r>
            <a:r>
              <a:rPr lang="de-DE" sz="1200" baseline="0" dirty="0" err="1" smtClean="0"/>
              <a:t>that</a:t>
            </a:r>
            <a:r>
              <a:rPr lang="de-DE" sz="1200" baseline="0" dirty="0" smtClean="0"/>
              <a:t> </a:t>
            </a:r>
            <a:r>
              <a:rPr lang="de-DE" sz="1200" baseline="0" dirty="0" err="1" smtClean="0"/>
              <a:t>are</a:t>
            </a:r>
            <a:r>
              <a:rPr lang="de-DE" sz="1200" baseline="0" dirty="0" smtClean="0"/>
              <a:t> </a:t>
            </a:r>
            <a:r>
              <a:rPr lang="de-DE" sz="1200" baseline="0" dirty="0" err="1" smtClean="0"/>
              <a:t>typically</a:t>
            </a:r>
            <a:r>
              <a:rPr lang="de-DE" sz="1200" baseline="0" dirty="0" smtClean="0"/>
              <a:t> </a:t>
            </a:r>
            <a:r>
              <a:rPr lang="de-DE" sz="1200" baseline="0" dirty="0" err="1" smtClean="0"/>
              <a:t>delayed</a:t>
            </a:r>
            <a:r>
              <a:rPr lang="de-DE" sz="1200" baseline="0" dirty="0" smtClean="0"/>
              <a:t> </a:t>
            </a:r>
            <a:r>
              <a:rPr lang="de-DE" sz="1200" baseline="0" dirty="0" err="1" smtClean="0"/>
              <a:t>compared</a:t>
            </a:r>
            <a:r>
              <a:rPr lang="de-DE" sz="1200" baseline="0" dirty="0" smtClean="0"/>
              <a:t> </a:t>
            </a:r>
            <a:r>
              <a:rPr lang="de-DE" sz="1200" baseline="0" dirty="0" err="1" smtClean="0"/>
              <a:t>to</a:t>
            </a:r>
            <a:r>
              <a:rPr lang="de-DE" sz="1200" baseline="0" dirty="0" smtClean="0"/>
              <a:t> </a:t>
            </a:r>
            <a:r>
              <a:rPr lang="de-DE" sz="1200" baseline="0" dirty="0" err="1" smtClean="0"/>
              <a:t>the</a:t>
            </a:r>
            <a:r>
              <a:rPr lang="de-DE" sz="1200" baseline="0" dirty="0" smtClean="0"/>
              <a:t> </a:t>
            </a:r>
            <a:r>
              <a:rPr lang="de-DE" sz="1200" baseline="0" dirty="0" err="1" smtClean="0"/>
              <a:t>bolus</a:t>
            </a:r>
            <a:r>
              <a:rPr lang="de-DE" sz="1200" baseline="0" dirty="0" smtClean="0"/>
              <a:t> </a:t>
            </a:r>
            <a:r>
              <a:rPr lang="de-DE" sz="1200" baseline="0" dirty="0" err="1" smtClean="0"/>
              <a:t>as</a:t>
            </a:r>
            <a:r>
              <a:rPr lang="de-DE" sz="1200" baseline="0" dirty="0" smtClean="0"/>
              <a:t> </a:t>
            </a:r>
            <a:r>
              <a:rPr lang="de-DE" sz="1200" baseline="0" dirty="0" err="1" smtClean="0"/>
              <a:t>given</a:t>
            </a:r>
            <a:r>
              <a:rPr lang="de-DE" sz="1200" baseline="0" dirty="0" smtClean="0"/>
              <a:t> in hybrid </a:t>
            </a:r>
            <a:r>
              <a:rPr lang="de-DE" sz="1200" baseline="0" dirty="0" err="1" smtClean="0"/>
              <a:t>closed</a:t>
            </a:r>
            <a:r>
              <a:rPr lang="de-DE" sz="1200" baseline="0" dirty="0" smtClean="0"/>
              <a:t> </a:t>
            </a:r>
            <a:r>
              <a:rPr lang="de-DE" sz="1200" baseline="0" dirty="0" err="1" smtClean="0"/>
              <a:t>loop</a:t>
            </a:r>
            <a:r>
              <a:rPr lang="de-DE" sz="1200" baseline="0" dirty="0" smtClean="0"/>
              <a:t>.</a:t>
            </a:r>
            <a:endParaRPr lang="de-DE" sz="1200" dirty="0" smtClean="0"/>
          </a:p>
          <a:p>
            <a:r>
              <a:rPr lang="de-DE" sz="1200" i="1"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0" baseline="0" dirty="0" smtClean="0"/>
              <a:t>Source: </a:t>
            </a:r>
            <a:r>
              <a:rPr lang="de-DE" sz="1200" i="0" dirty="0" smtClean="0">
                <a:solidFill>
                  <a:schemeClr val="bg1">
                    <a:lumMod val="50000"/>
                  </a:schemeClr>
                </a:solidFill>
              </a:rPr>
              <a:t> The </a:t>
            </a:r>
            <a:r>
              <a:rPr lang="de-DE" sz="1200" i="0" dirty="0" err="1" smtClean="0">
                <a:solidFill>
                  <a:schemeClr val="bg1">
                    <a:lumMod val="50000"/>
                  </a:schemeClr>
                </a:solidFill>
              </a:rPr>
              <a:t>Artificial</a:t>
            </a:r>
            <a:r>
              <a:rPr lang="de-DE" sz="1200" i="0" dirty="0" smtClean="0">
                <a:solidFill>
                  <a:schemeClr val="bg1">
                    <a:lumMod val="50000"/>
                  </a:schemeClr>
                </a:solidFill>
              </a:rPr>
              <a:t> </a:t>
            </a:r>
            <a:r>
              <a:rPr lang="de-DE" sz="1200" i="0" dirty="0" err="1" smtClean="0">
                <a:solidFill>
                  <a:schemeClr val="bg1">
                    <a:lumMod val="50000"/>
                  </a:schemeClr>
                </a:solidFill>
              </a:rPr>
              <a:t>Pancreas</a:t>
            </a:r>
            <a:r>
              <a:rPr lang="de-DE" sz="1200" i="0" dirty="0" smtClean="0">
                <a:solidFill>
                  <a:schemeClr val="bg1">
                    <a:lumMod val="50000"/>
                  </a:schemeClr>
                </a:solidFill>
              </a:rPr>
              <a:t> and </a:t>
            </a:r>
            <a:r>
              <a:rPr lang="de-DE" sz="1200" i="0" dirty="0" err="1" smtClean="0">
                <a:solidFill>
                  <a:schemeClr val="bg1">
                    <a:lumMod val="50000"/>
                  </a:schemeClr>
                </a:solidFill>
              </a:rPr>
              <a:t>Meal</a:t>
            </a:r>
            <a:r>
              <a:rPr lang="de-DE" sz="1200" i="0" dirty="0" smtClean="0">
                <a:solidFill>
                  <a:schemeClr val="bg1">
                    <a:lumMod val="50000"/>
                  </a:schemeClr>
                </a:solidFill>
              </a:rPr>
              <a:t> Control. A. </a:t>
            </a:r>
            <a:r>
              <a:rPr lang="de-DE" sz="1200" i="0" dirty="0" err="1" smtClean="0">
                <a:solidFill>
                  <a:schemeClr val="bg1">
                    <a:lumMod val="50000"/>
                  </a:schemeClr>
                </a:solidFill>
              </a:rPr>
              <a:t>El</a:t>
            </a:r>
            <a:r>
              <a:rPr lang="de-DE" sz="1200" i="0" dirty="0" smtClean="0">
                <a:solidFill>
                  <a:schemeClr val="bg1">
                    <a:lumMod val="50000"/>
                  </a:schemeClr>
                </a:solidFill>
              </a:rPr>
              <a:t> Fathi et al, IEEE Control Systems Magazine Feb.2018 p.67-85. This </a:t>
            </a:r>
            <a:r>
              <a:rPr lang="de-DE" sz="1200" i="0" dirty="0" err="1" smtClean="0">
                <a:solidFill>
                  <a:schemeClr val="bg1">
                    <a:lumMod val="50000"/>
                  </a:schemeClr>
                </a:solidFill>
              </a:rPr>
              <a:t>is</a:t>
            </a:r>
            <a:r>
              <a:rPr lang="de-DE" sz="1200" i="0" dirty="0" smtClean="0">
                <a:solidFill>
                  <a:schemeClr val="bg1">
                    <a:lumMod val="50000"/>
                  </a:schemeClr>
                </a:solidFill>
              </a:rPr>
              <a:t> a </a:t>
            </a:r>
            <a:r>
              <a:rPr lang="de-DE" sz="1200" i="0" dirty="0" err="1" smtClean="0">
                <a:solidFill>
                  <a:schemeClr val="bg1">
                    <a:lumMod val="50000"/>
                  </a:schemeClr>
                </a:solidFill>
              </a:rPr>
              <a:t>very</a:t>
            </a:r>
            <a:r>
              <a:rPr lang="de-DE" sz="1200" i="0" dirty="0" smtClean="0">
                <a:solidFill>
                  <a:schemeClr val="bg1">
                    <a:lumMod val="50000"/>
                  </a:schemeClr>
                </a:solidFill>
              </a:rPr>
              <a:t> </a:t>
            </a:r>
            <a:r>
              <a:rPr lang="de-DE" sz="1200" i="0" dirty="0" err="1" smtClean="0">
                <a:solidFill>
                  <a:schemeClr val="bg1">
                    <a:lumMod val="50000"/>
                  </a:schemeClr>
                </a:solidFill>
              </a:rPr>
              <a:t>thorough</a:t>
            </a:r>
            <a:r>
              <a:rPr lang="de-DE" sz="1200" i="0" dirty="0" smtClean="0">
                <a:solidFill>
                  <a:schemeClr val="bg1">
                    <a:lumMod val="50000"/>
                  </a:schemeClr>
                </a:solidFill>
              </a:rPr>
              <a:t> </a:t>
            </a:r>
            <a:r>
              <a:rPr lang="de-DE" sz="1200" i="0" dirty="0" err="1" smtClean="0">
                <a:solidFill>
                  <a:schemeClr val="bg1">
                    <a:lumMod val="50000"/>
                  </a:schemeClr>
                </a:solidFill>
              </a:rPr>
              <a:t>mathematical</a:t>
            </a:r>
            <a:r>
              <a:rPr lang="de-DE" sz="1200" i="0" dirty="0" smtClean="0">
                <a:solidFill>
                  <a:schemeClr val="bg1">
                    <a:lumMod val="50000"/>
                  </a:schemeClr>
                </a:solidFill>
              </a:rPr>
              <a:t> </a:t>
            </a:r>
            <a:r>
              <a:rPr lang="de-DE" sz="1200" i="0" dirty="0" err="1" smtClean="0">
                <a:solidFill>
                  <a:schemeClr val="bg1">
                    <a:lumMod val="50000"/>
                  </a:schemeClr>
                </a:solidFill>
              </a:rPr>
              <a:t>modelling</a:t>
            </a:r>
            <a:r>
              <a:rPr lang="de-DE" sz="1200" i="0" dirty="0" smtClean="0">
                <a:solidFill>
                  <a:schemeClr val="bg1">
                    <a:lumMod val="50000"/>
                  </a:schemeClr>
                </a:solidFill>
              </a:rPr>
              <a:t> </a:t>
            </a:r>
            <a:r>
              <a:rPr lang="de-DE" sz="1200" i="0" dirty="0" err="1" smtClean="0">
                <a:solidFill>
                  <a:schemeClr val="bg1">
                    <a:lumMod val="50000"/>
                  </a:schemeClr>
                </a:solidFill>
              </a:rPr>
              <a:t>study</a:t>
            </a:r>
            <a:r>
              <a:rPr lang="de-DE" sz="1200" i="0" dirty="0" smtClean="0">
                <a:solidFill>
                  <a:schemeClr val="bg1">
                    <a:lumMod val="50000"/>
                  </a:schemeClr>
                </a:solidFill>
              </a:rPr>
              <a:t>, </a:t>
            </a:r>
            <a:r>
              <a:rPr lang="de-DE" sz="1200" i="0" dirty="0" err="1" smtClean="0">
                <a:solidFill>
                  <a:schemeClr val="bg1">
                    <a:lumMod val="50000"/>
                  </a:schemeClr>
                </a:solidFill>
              </a:rPr>
              <a:t>with</a:t>
            </a:r>
            <a:r>
              <a:rPr lang="de-DE" sz="1200" i="0" dirty="0" smtClean="0">
                <a:solidFill>
                  <a:schemeClr val="bg1">
                    <a:lumMod val="50000"/>
                  </a:schemeClr>
                </a:solidFill>
              </a:rPr>
              <a:t>  147 </a:t>
            </a:r>
            <a:r>
              <a:rPr lang="de-DE" sz="1200" i="0" dirty="0" err="1" smtClean="0">
                <a:solidFill>
                  <a:schemeClr val="bg1">
                    <a:lumMod val="50000"/>
                  </a:schemeClr>
                </a:solidFill>
              </a:rPr>
              <a:t>references</a:t>
            </a:r>
            <a:r>
              <a:rPr lang="de-DE" sz="1200" i="0" dirty="0" smtClean="0">
                <a:solidFill>
                  <a:schemeClr val="bg1">
                    <a:lumMod val="50000"/>
                  </a:schemeClr>
                </a:solidFill>
              </a:rPr>
              <a:t> </a:t>
            </a:r>
            <a:r>
              <a:rPr lang="de-DE" sz="1200" i="0" dirty="0" err="1" smtClean="0">
                <a:solidFill>
                  <a:schemeClr val="bg1">
                    <a:lumMod val="50000"/>
                  </a:schemeClr>
                </a:solidFill>
              </a:rPr>
              <a:t>to</a:t>
            </a:r>
            <a:r>
              <a:rPr lang="de-DE" sz="1200" i="0" dirty="0" smtClean="0">
                <a:solidFill>
                  <a:schemeClr val="bg1">
                    <a:lumMod val="50000"/>
                  </a:schemeClr>
                </a:solidFill>
              </a:rPr>
              <a:t> </a:t>
            </a:r>
            <a:r>
              <a:rPr lang="de-DE" sz="1200" i="0" dirty="0" err="1" smtClean="0">
                <a:solidFill>
                  <a:schemeClr val="bg1">
                    <a:lumMod val="50000"/>
                  </a:schemeClr>
                </a:solidFill>
              </a:rPr>
              <a:t>other</a:t>
            </a:r>
            <a:r>
              <a:rPr lang="de-DE" sz="1200" i="0" dirty="0" smtClean="0">
                <a:solidFill>
                  <a:schemeClr val="bg1">
                    <a:lumMod val="50000"/>
                  </a:schemeClr>
                </a:solidFill>
              </a:rPr>
              <a:t> </a:t>
            </a:r>
            <a:r>
              <a:rPr lang="de-DE" sz="1200" i="0" dirty="0" err="1" smtClean="0">
                <a:solidFill>
                  <a:schemeClr val="bg1">
                    <a:lumMod val="50000"/>
                  </a:schemeClr>
                </a:solidFill>
              </a:rPr>
              <a:t>literature</a:t>
            </a:r>
            <a:r>
              <a:rPr lang="de-DE" sz="1200" i="0" dirty="0" smtClean="0">
                <a:solidFill>
                  <a:schemeClr val="bg1">
                    <a:lumMod val="50000"/>
                  </a:schemeClr>
                </a:solidFill>
              </a:rPr>
              <a:t>. </a:t>
            </a:r>
            <a:r>
              <a:rPr lang="de-DE" sz="1200" i="0" dirty="0" err="1" smtClean="0">
                <a:solidFill>
                  <a:schemeClr val="bg1">
                    <a:lumMod val="50000"/>
                  </a:schemeClr>
                </a:solidFill>
              </a:rPr>
              <a:t>However</a:t>
            </a:r>
            <a:r>
              <a:rPr lang="de-DE" sz="1200" i="0" dirty="0" smtClean="0">
                <a:solidFill>
                  <a:schemeClr val="bg1">
                    <a:lumMod val="50000"/>
                  </a:schemeClr>
                </a:solidFill>
              </a:rPr>
              <a:t>,</a:t>
            </a:r>
            <a:r>
              <a:rPr lang="de-DE" sz="1200" i="0" baseline="0" dirty="0" smtClean="0">
                <a:solidFill>
                  <a:schemeClr val="bg1">
                    <a:lumMod val="50000"/>
                  </a:schemeClr>
                </a:solidFill>
              </a:rPr>
              <a:t> </a:t>
            </a:r>
            <a:r>
              <a:rPr lang="de-DE" sz="1200" i="0" baseline="0" dirty="0" err="1" smtClean="0">
                <a:solidFill>
                  <a:schemeClr val="bg1">
                    <a:lumMod val="50000"/>
                  </a:schemeClr>
                </a:solidFill>
              </a:rPr>
              <a:t>any</a:t>
            </a:r>
            <a:r>
              <a:rPr lang="de-DE" sz="1200" i="0" baseline="0" dirty="0" smtClean="0">
                <a:solidFill>
                  <a:schemeClr val="bg1">
                    <a:lumMod val="50000"/>
                  </a:schemeClr>
                </a:solidFill>
              </a:rPr>
              <a:t> </a:t>
            </a:r>
            <a:r>
              <a:rPr lang="de-DE" sz="1200" i="0" baseline="0" dirty="0" err="1" smtClean="0">
                <a:solidFill>
                  <a:schemeClr val="bg1">
                    <a:lumMod val="50000"/>
                  </a:schemeClr>
                </a:solidFill>
              </a:rPr>
              <a:t>modelling</a:t>
            </a:r>
            <a:r>
              <a:rPr lang="de-DE" sz="1200" i="0" baseline="0" dirty="0" smtClean="0">
                <a:solidFill>
                  <a:schemeClr val="bg1">
                    <a:lumMod val="50000"/>
                  </a:schemeClr>
                </a:solidFill>
              </a:rPr>
              <a:t> must </a:t>
            </a:r>
            <a:r>
              <a:rPr lang="de-DE" sz="1200" i="0" baseline="0" dirty="0" err="1" smtClean="0">
                <a:solidFill>
                  <a:schemeClr val="bg1">
                    <a:lumMod val="50000"/>
                  </a:schemeClr>
                </a:solidFill>
              </a:rPr>
              <a:t>make</a:t>
            </a:r>
            <a:r>
              <a:rPr lang="de-DE" sz="1200" i="0" baseline="0" dirty="0" smtClean="0">
                <a:solidFill>
                  <a:schemeClr val="bg1">
                    <a:lumMod val="50000"/>
                  </a:schemeClr>
                </a:solidFill>
              </a:rPr>
              <a:t> </a:t>
            </a:r>
            <a:r>
              <a:rPr lang="de-DE" sz="1200" i="0" baseline="0" dirty="0" err="1" smtClean="0">
                <a:solidFill>
                  <a:schemeClr val="bg1">
                    <a:lumMod val="50000"/>
                  </a:schemeClr>
                </a:solidFill>
              </a:rPr>
              <a:t>simplifying</a:t>
            </a:r>
            <a:r>
              <a:rPr lang="de-DE" sz="1200" i="0" baseline="0" dirty="0" smtClean="0">
                <a:solidFill>
                  <a:schemeClr val="bg1">
                    <a:lumMod val="50000"/>
                  </a:schemeClr>
                </a:solidFill>
              </a:rPr>
              <a:t> </a:t>
            </a:r>
            <a:r>
              <a:rPr lang="de-DE" sz="1200" i="0" baseline="0" dirty="0" err="1" smtClean="0">
                <a:solidFill>
                  <a:schemeClr val="bg1">
                    <a:lumMod val="50000"/>
                  </a:schemeClr>
                </a:solidFill>
              </a:rPr>
              <a:t>assumptions</a:t>
            </a:r>
            <a:r>
              <a:rPr lang="de-DE" sz="1200" i="0" baseline="0" dirty="0" smtClean="0">
                <a:solidFill>
                  <a:schemeClr val="bg1">
                    <a:lumMod val="50000"/>
                  </a:schemeClr>
                </a:solidFill>
              </a:rPr>
              <a:t>. So, </a:t>
            </a:r>
            <a:r>
              <a:rPr lang="de-DE" sz="1200" i="0" baseline="0" dirty="0" err="1" smtClean="0">
                <a:solidFill>
                  <a:schemeClr val="bg1">
                    <a:lumMod val="50000"/>
                  </a:schemeClr>
                </a:solidFill>
              </a:rPr>
              <a:t>our</a:t>
            </a:r>
            <a:r>
              <a:rPr lang="de-DE" sz="1200" i="0" baseline="0" dirty="0" smtClean="0">
                <a:solidFill>
                  <a:schemeClr val="bg1">
                    <a:lumMod val="50000"/>
                  </a:schemeClr>
                </a:solidFill>
              </a:rPr>
              <a:t> </a:t>
            </a:r>
            <a:r>
              <a:rPr lang="de-DE" sz="1200" i="0" baseline="0" dirty="0" err="1" smtClean="0">
                <a:solidFill>
                  <a:schemeClr val="bg1">
                    <a:lumMod val="50000"/>
                  </a:schemeClr>
                </a:solidFill>
              </a:rPr>
              <a:t>everyday</a:t>
            </a:r>
            <a:r>
              <a:rPr lang="de-DE" sz="1200" i="0" baseline="0" dirty="0" smtClean="0">
                <a:solidFill>
                  <a:schemeClr val="bg1">
                    <a:lumMod val="50000"/>
                  </a:schemeClr>
                </a:solidFill>
              </a:rPr>
              <a:t> </a:t>
            </a:r>
            <a:r>
              <a:rPr lang="de-DE" sz="1200" i="0" baseline="0" dirty="0" err="1" smtClean="0">
                <a:solidFill>
                  <a:schemeClr val="bg1">
                    <a:lumMod val="50000"/>
                  </a:schemeClr>
                </a:solidFill>
              </a:rPr>
              <a:t>reality</a:t>
            </a:r>
            <a:r>
              <a:rPr lang="de-DE" sz="1200" i="0" baseline="0" dirty="0" smtClean="0">
                <a:solidFill>
                  <a:schemeClr val="bg1">
                    <a:lumMod val="50000"/>
                  </a:schemeClr>
                </a:solidFill>
              </a:rPr>
              <a:t> </a:t>
            </a:r>
            <a:r>
              <a:rPr lang="de-DE" sz="1200" i="0" baseline="0" dirty="0" err="1" smtClean="0">
                <a:solidFill>
                  <a:schemeClr val="bg1">
                    <a:lumMod val="50000"/>
                  </a:schemeClr>
                </a:solidFill>
              </a:rPr>
              <a:t>is</a:t>
            </a:r>
            <a:r>
              <a:rPr lang="de-DE" sz="1200" i="0" baseline="0" dirty="0" smtClean="0">
                <a:solidFill>
                  <a:schemeClr val="bg1">
                    <a:lumMod val="50000"/>
                  </a:schemeClr>
                </a:solidFill>
              </a:rPr>
              <a:t> </a:t>
            </a:r>
            <a:r>
              <a:rPr lang="de-DE" sz="1200" i="0" baseline="0" dirty="0" err="1" smtClean="0">
                <a:solidFill>
                  <a:schemeClr val="bg1">
                    <a:lumMod val="50000"/>
                  </a:schemeClr>
                </a:solidFill>
              </a:rPr>
              <a:t>more</a:t>
            </a:r>
            <a:r>
              <a:rPr lang="de-DE" sz="1200" i="0" baseline="0" dirty="0" smtClean="0">
                <a:solidFill>
                  <a:schemeClr val="bg1">
                    <a:lumMod val="50000"/>
                  </a:schemeClr>
                </a:solidFill>
              </a:rPr>
              <a:t> </a:t>
            </a:r>
            <a:r>
              <a:rPr lang="de-DE" sz="1200" i="0" baseline="0" dirty="0" err="1" smtClean="0">
                <a:solidFill>
                  <a:schemeClr val="bg1">
                    <a:lumMod val="50000"/>
                  </a:schemeClr>
                </a:solidFill>
              </a:rPr>
              <a:t>complex</a:t>
            </a:r>
            <a:r>
              <a:rPr lang="de-DE" sz="1200" i="0" baseline="0" dirty="0" smtClean="0">
                <a:solidFill>
                  <a:schemeClr val="bg1">
                    <a:lumMod val="50000"/>
                  </a:schemeClr>
                </a:solidFill>
              </a:rPr>
              <a:t>, but </a:t>
            </a:r>
            <a:r>
              <a:rPr lang="de-DE" sz="1200" i="0" baseline="0" dirty="0" err="1" smtClean="0">
                <a:solidFill>
                  <a:schemeClr val="bg1">
                    <a:lumMod val="50000"/>
                  </a:schemeClr>
                </a:solidFill>
              </a:rPr>
              <a:t>the</a:t>
            </a:r>
            <a:r>
              <a:rPr lang="de-DE" sz="1200" i="0" baseline="0" dirty="0" smtClean="0">
                <a:solidFill>
                  <a:schemeClr val="bg1">
                    <a:lumMod val="50000"/>
                  </a:schemeClr>
                </a:solidFill>
              </a:rPr>
              <a:t> </a:t>
            </a:r>
            <a:r>
              <a:rPr lang="de-DE" sz="1200" i="0" baseline="0" dirty="0" err="1" smtClean="0">
                <a:solidFill>
                  <a:schemeClr val="bg1">
                    <a:lumMod val="50000"/>
                  </a:schemeClr>
                </a:solidFill>
              </a:rPr>
              <a:t>authors</a:t>
            </a:r>
            <a:r>
              <a:rPr lang="de-DE" sz="1200" i="0" baseline="0" dirty="0" smtClean="0">
                <a:solidFill>
                  <a:schemeClr val="bg1">
                    <a:lumMod val="50000"/>
                  </a:schemeClr>
                </a:solidFill>
              </a:rPr>
              <a:t> do </a:t>
            </a:r>
            <a:r>
              <a:rPr lang="de-DE" sz="1200" i="0" baseline="0" dirty="0" err="1" smtClean="0">
                <a:solidFill>
                  <a:schemeClr val="bg1">
                    <a:lumMod val="50000"/>
                  </a:schemeClr>
                </a:solidFill>
              </a:rPr>
              <a:t>carve</a:t>
            </a:r>
            <a:r>
              <a:rPr lang="de-DE" sz="1200" i="0" baseline="0" dirty="0" smtClean="0">
                <a:solidFill>
                  <a:schemeClr val="bg1">
                    <a:lumMod val="50000"/>
                  </a:schemeClr>
                </a:solidFill>
              </a:rPr>
              <a:t> out, </a:t>
            </a:r>
            <a:r>
              <a:rPr lang="de-DE" sz="1200" i="0" baseline="0" dirty="0" err="1" smtClean="0">
                <a:solidFill>
                  <a:schemeClr val="bg1">
                    <a:lumMod val="50000"/>
                  </a:schemeClr>
                </a:solidFill>
              </a:rPr>
              <a:t>even</a:t>
            </a:r>
            <a:r>
              <a:rPr lang="de-DE" sz="1200" i="0" baseline="0" dirty="0" smtClean="0">
                <a:solidFill>
                  <a:schemeClr val="bg1">
                    <a:lumMod val="50000"/>
                  </a:schemeClr>
                </a:solidFill>
              </a:rPr>
              <a:t> in quantitative </a:t>
            </a:r>
            <a:r>
              <a:rPr lang="de-DE" sz="1200" i="0" baseline="0" dirty="0" err="1" smtClean="0">
                <a:solidFill>
                  <a:schemeClr val="bg1">
                    <a:lumMod val="50000"/>
                  </a:schemeClr>
                </a:solidFill>
              </a:rPr>
              <a:t>terms</a:t>
            </a:r>
            <a:r>
              <a:rPr lang="de-DE" sz="1200" i="0" baseline="0" dirty="0" smtClean="0">
                <a:solidFill>
                  <a:schemeClr val="bg1">
                    <a:lumMod val="50000"/>
                  </a:schemeClr>
                </a:solidFill>
              </a:rPr>
              <a:t>, </a:t>
            </a:r>
            <a:r>
              <a:rPr lang="de-DE" sz="1200" i="0" baseline="0" dirty="0" err="1" smtClean="0">
                <a:solidFill>
                  <a:schemeClr val="bg1">
                    <a:lumMod val="50000"/>
                  </a:schemeClr>
                </a:solidFill>
              </a:rPr>
              <a:t>some</a:t>
            </a:r>
            <a:r>
              <a:rPr lang="de-DE" sz="1200" i="0" baseline="0" dirty="0" smtClean="0">
                <a:solidFill>
                  <a:schemeClr val="bg1">
                    <a:lumMod val="50000"/>
                  </a:schemeClr>
                </a:solidFill>
              </a:rPr>
              <a:t> </a:t>
            </a:r>
            <a:r>
              <a:rPr lang="de-DE" sz="1200" i="0" baseline="0" dirty="0" err="1" smtClean="0">
                <a:solidFill>
                  <a:schemeClr val="bg1">
                    <a:lumMod val="50000"/>
                  </a:schemeClr>
                </a:solidFill>
              </a:rPr>
              <a:t>core</a:t>
            </a:r>
            <a:r>
              <a:rPr lang="de-DE" sz="1200" i="0" baseline="0" dirty="0" smtClean="0">
                <a:solidFill>
                  <a:schemeClr val="bg1">
                    <a:lumMod val="50000"/>
                  </a:schemeClr>
                </a:solidFill>
              </a:rPr>
              <a:t> </a:t>
            </a:r>
            <a:r>
              <a:rPr lang="de-DE" sz="1200" i="0" baseline="0" dirty="0" err="1" smtClean="0">
                <a:solidFill>
                  <a:schemeClr val="bg1">
                    <a:lumMod val="50000"/>
                  </a:schemeClr>
                </a:solidFill>
              </a:rPr>
              <a:t>mechanisms</a:t>
            </a:r>
            <a:r>
              <a:rPr lang="de-DE" sz="1200" i="0" baseline="0" dirty="0" smtClean="0">
                <a:solidFill>
                  <a:schemeClr val="bg1">
                    <a:lumMod val="50000"/>
                  </a:schemeClr>
                </a:solidFill>
              </a:rPr>
              <a:t> at </a:t>
            </a:r>
            <a:r>
              <a:rPr lang="de-DE" sz="1200" i="0" baseline="0" dirty="0" err="1" smtClean="0">
                <a:solidFill>
                  <a:schemeClr val="bg1">
                    <a:lumMod val="50000"/>
                  </a:schemeClr>
                </a:solidFill>
              </a:rPr>
              <a:t>play</a:t>
            </a:r>
            <a:r>
              <a:rPr lang="de-DE" sz="1200" i="0" baseline="0" dirty="0" smtClean="0">
                <a:solidFill>
                  <a:schemeClr val="bg1">
                    <a:lumMod val="50000"/>
                  </a:schemeClr>
                </a:solidFill>
              </a:rPr>
              <a:t>.  </a:t>
            </a:r>
            <a:endParaRPr lang="de-DE" sz="1200" i="0" dirty="0" smtClean="0">
              <a:solidFill>
                <a:schemeClr val="bg1">
                  <a:lumMod val="50000"/>
                </a:schemeClr>
              </a:solidFill>
            </a:endParaRPr>
          </a:p>
          <a:p>
            <a:endParaRPr lang="de-DE" sz="1200" i="1" baseline="0" dirty="0"/>
          </a:p>
        </p:txBody>
      </p:sp>
      <p:sp>
        <p:nvSpPr>
          <p:cNvPr id="4" name="Foliennummernplatzhalter 3"/>
          <p:cNvSpPr>
            <a:spLocks noGrp="1"/>
          </p:cNvSpPr>
          <p:nvPr>
            <p:ph type="sldNum" sz="quarter" idx="10"/>
          </p:nvPr>
        </p:nvSpPr>
        <p:spPr/>
        <p:txBody>
          <a:bodyPr/>
          <a:lstStyle/>
          <a:p>
            <a:fld id="{170FF799-14E3-487A-9755-B4D298262597}" type="slidenum">
              <a:rPr lang="de-DE" smtClean="0"/>
              <a:t>45</a:t>
            </a:fld>
            <a:endParaRPr lang="de-DE"/>
          </a:p>
        </p:txBody>
      </p:sp>
    </p:spTree>
    <p:extLst>
      <p:ext uri="{BB962C8B-B14F-4D97-AF65-F5344CB8AC3E}">
        <p14:creationId xmlns:p14="http://schemas.microsoft.com/office/powerpoint/2010/main" val="2712453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aseline="0" dirty="0" err="1" smtClean="0">
                <a:solidFill>
                  <a:schemeClr val="tx1"/>
                </a:solidFill>
              </a:rPr>
              <a:t>Then</a:t>
            </a:r>
            <a:r>
              <a:rPr lang="de-DE" sz="1200" baseline="0" dirty="0" smtClean="0">
                <a:solidFill>
                  <a:schemeClr val="tx1"/>
                </a:solidFill>
              </a:rPr>
              <a:t>, </a:t>
            </a:r>
            <a:r>
              <a:rPr lang="de-DE" sz="1200" baseline="0" dirty="0" err="1" smtClean="0">
                <a:solidFill>
                  <a:schemeClr val="tx1"/>
                </a:solidFill>
              </a:rPr>
              <a:t>why</a:t>
            </a:r>
            <a:r>
              <a:rPr lang="de-DE" sz="1200" baseline="0" dirty="0" smtClean="0">
                <a:solidFill>
                  <a:schemeClr val="tx1"/>
                </a:solidFill>
              </a:rPr>
              <a:t> </a:t>
            </a:r>
            <a:r>
              <a:rPr lang="de-DE" sz="1200" baseline="0" dirty="0" err="1" smtClean="0">
                <a:solidFill>
                  <a:schemeClr val="tx1"/>
                </a:solidFill>
              </a:rPr>
              <a:t>is</a:t>
            </a:r>
            <a:r>
              <a:rPr lang="de-DE" sz="1200" baseline="0" dirty="0" smtClean="0">
                <a:solidFill>
                  <a:schemeClr val="tx1"/>
                </a:solidFill>
              </a:rPr>
              <a:t> </a:t>
            </a:r>
            <a:r>
              <a:rPr lang="de-DE" sz="1200" baseline="0" dirty="0" err="1" smtClean="0">
                <a:solidFill>
                  <a:schemeClr val="tx1"/>
                </a:solidFill>
              </a:rPr>
              <a:t>it</a:t>
            </a:r>
            <a:r>
              <a:rPr lang="de-DE" sz="1200" baseline="0" dirty="0" smtClean="0">
                <a:solidFill>
                  <a:schemeClr val="tx1"/>
                </a:solidFill>
              </a:rPr>
              <a:t> </a:t>
            </a:r>
            <a:r>
              <a:rPr lang="de-DE" sz="1200" baseline="0" dirty="0" err="1" smtClean="0">
                <a:solidFill>
                  <a:schemeClr val="tx1"/>
                </a:solidFill>
              </a:rPr>
              <a:t>that</a:t>
            </a:r>
            <a:r>
              <a:rPr lang="de-DE" sz="1200" baseline="0" dirty="0" smtClean="0">
                <a:solidFill>
                  <a:schemeClr val="tx1"/>
                </a:solidFill>
              </a:rPr>
              <a:t> </a:t>
            </a:r>
            <a:r>
              <a:rPr lang="de-DE" sz="1200" baseline="0" dirty="0" err="1" smtClean="0">
                <a:solidFill>
                  <a:schemeClr val="tx1"/>
                </a:solidFill>
              </a:rPr>
              <a:t>full</a:t>
            </a:r>
            <a:r>
              <a:rPr lang="de-DE" sz="1200" baseline="0" dirty="0" smtClean="0">
                <a:solidFill>
                  <a:schemeClr val="tx1"/>
                </a:solidFill>
              </a:rPr>
              <a:t> </a:t>
            </a:r>
            <a:r>
              <a:rPr lang="de-DE" sz="1200" baseline="0" dirty="0" err="1" smtClean="0">
                <a:solidFill>
                  <a:schemeClr val="tx1"/>
                </a:solidFill>
              </a:rPr>
              <a:t>closed</a:t>
            </a:r>
            <a:r>
              <a:rPr lang="de-DE" sz="1200" baseline="0" dirty="0" smtClean="0">
                <a:solidFill>
                  <a:schemeClr val="tx1"/>
                </a:solidFill>
              </a:rPr>
              <a:t> </a:t>
            </a:r>
            <a:r>
              <a:rPr lang="de-DE" sz="1200" baseline="0" dirty="0" err="1" smtClean="0">
                <a:solidFill>
                  <a:schemeClr val="tx1"/>
                </a:solidFill>
              </a:rPr>
              <a:t>loop</a:t>
            </a:r>
            <a:r>
              <a:rPr lang="de-DE" sz="1200" baseline="0" dirty="0" smtClean="0">
                <a:solidFill>
                  <a:schemeClr val="tx1"/>
                </a:solidFill>
              </a:rPr>
              <a:t> </a:t>
            </a:r>
            <a:r>
              <a:rPr lang="de-DE" sz="1200" baseline="0" dirty="0" err="1" smtClean="0">
                <a:solidFill>
                  <a:schemeClr val="tx1"/>
                </a:solidFill>
              </a:rPr>
              <a:t>is</a:t>
            </a:r>
            <a:r>
              <a:rPr lang="de-DE" sz="1200" baseline="0" dirty="0" smtClean="0">
                <a:solidFill>
                  <a:schemeClr val="tx1"/>
                </a:solidFill>
              </a:rPr>
              <a:t> not </a:t>
            </a:r>
            <a:r>
              <a:rPr lang="de-DE" sz="1200" baseline="0" dirty="0" err="1" smtClean="0">
                <a:solidFill>
                  <a:schemeClr val="tx1"/>
                </a:solidFill>
              </a:rPr>
              <a:t>broadly</a:t>
            </a:r>
            <a:r>
              <a:rPr lang="de-DE" sz="1200" baseline="0" dirty="0" smtClean="0">
                <a:solidFill>
                  <a:schemeClr val="tx1"/>
                </a:solidFill>
              </a:rPr>
              <a:t> in </a:t>
            </a:r>
            <a:r>
              <a:rPr lang="de-DE" sz="1200" baseline="0" dirty="0" err="1" smtClean="0">
                <a:solidFill>
                  <a:schemeClr val="tx1"/>
                </a:solidFill>
              </a:rPr>
              <a:t>use</a:t>
            </a:r>
            <a:r>
              <a:rPr lang="de-DE" sz="1200" baseline="0" dirty="0" smtClean="0">
                <a:solidFill>
                  <a:schemeClr val="tx1"/>
                </a:solidFill>
              </a:rPr>
              <a:t> </a:t>
            </a:r>
            <a:r>
              <a:rPr lang="de-DE" sz="1200" baseline="0" dirty="0" err="1" smtClean="0">
                <a:solidFill>
                  <a:schemeClr val="tx1"/>
                </a:solidFill>
              </a:rPr>
              <a:t>yet</a:t>
            </a:r>
            <a:r>
              <a:rPr lang="de-DE" sz="1200"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aseline="0" dirty="0" err="1" smtClean="0">
                <a:solidFill>
                  <a:schemeClr val="tx1"/>
                </a:solidFill>
              </a:rPr>
              <a:t>We</a:t>
            </a:r>
            <a:r>
              <a:rPr lang="de-DE" sz="1200" baseline="0" dirty="0" smtClean="0">
                <a:solidFill>
                  <a:schemeClr val="tx1"/>
                </a:solidFill>
              </a:rPr>
              <a:t> just </a:t>
            </a:r>
            <a:r>
              <a:rPr lang="de-DE" sz="1200" baseline="0" dirty="0" err="1" smtClean="0">
                <a:solidFill>
                  <a:schemeClr val="tx1"/>
                </a:solidFill>
              </a:rPr>
              <a:t>discussed</a:t>
            </a:r>
            <a:r>
              <a:rPr lang="de-DE" sz="1200" baseline="0" dirty="0" smtClean="0">
                <a:solidFill>
                  <a:schemeClr val="tx1"/>
                </a:solidFill>
              </a:rPr>
              <a:t> </a:t>
            </a:r>
            <a:r>
              <a:rPr lang="de-DE" sz="1200" baseline="0" dirty="0" err="1" smtClean="0">
                <a:solidFill>
                  <a:schemeClr val="tx1"/>
                </a:solidFill>
              </a:rPr>
              <a:t>the</a:t>
            </a:r>
            <a:r>
              <a:rPr lang="de-DE" sz="1200" baseline="0" dirty="0" smtClean="0">
                <a:solidFill>
                  <a:schemeClr val="tx1"/>
                </a:solidFill>
              </a:rPr>
              <a:t> </a:t>
            </a:r>
            <a:r>
              <a:rPr lang="de-DE" sz="1200" baseline="0" dirty="0" err="1" smtClean="0">
                <a:solidFill>
                  <a:schemeClr val="tx1"/>
                </a:solidFill>
              </a:rPr>
              <a:t>importance</a:t>
            </a:r>
            <a:r>
              <a:rPr lang="de-DE" sz="1200" baseline="0" dirty="0" smtClean="0">
                <a:solidFill>
                  <a:schemeClr val="tx1"/>
                </a:solidFill>
              </a:rPr>
              <a:t> </a:t>
            </a:r>
            <a:r>
              <a:rPr lang="de-DE" sz="1200" baseline="0" dirty="0" err="1" smtClean="0">
                <a:solidFill>
                  <a:schemeClr val="tx1"/>
                </a:solidFill>
              </a:rPr>
              <a:t>of</a:t>
            </a:r>
            <a:r>
              <a:rPr lang="de-DE" sz="1200" baseline="0" dirty="0" smtClean="0">
                <a:solidFill>
                  <a:schemeClr val="tx1"/>
                </a:solidFill>
              </a:rPr>
              <a:t> a fast </a:t>
            </a:r>
            <a:r>
              <a:rPr lang="de-DE" sz="1200" baseline="0" dirty="0" err="1" smtClean="0">
                <a:solidFill>
                  <a:schemeClr val="tx1"/>
                </a:solidFill>
              </a:rPr>
              <a:t>insulin</a:t>
            </a:r>
            <a:r>
              <a:rPr lang="de-DE" sz="1200" baseline="0" dirty="0" smtClean="0">
                <a:solidFill>
                  <a:schemeClr val="tx1"/>
                </a:solidFill>
              </a:rPr>
              <a:t>. </a:t>
            </a:r>
            <a:r>
              <a:rPr lang="de-DE" sz="1200" b="1" baseline="0" dirty="0" err="1" smtClean="0">
                <a:solidFill>
                  <a:schemeClr val="tx1"/>
                </a:solidFill>
              </a:rPr>
              <a:t>Lyumjev</a:t>
            </a:r>
            <a:r>
              <a:rPr lang="de-DE" sz="1200" baseline="0" dirty="0" smtClean="0">
                <a:solidFill>
                  <a:schemeClr val="tx1"/>
                </a:solidFill>
              </a:rPr>
              <a:t> </a:t>
            </a:r>
            <a:r>
              <a:rPr lang="de-DE" sz="1200" baseline="0" dirty="0" err="1" smtClean="0">
                <a:solidFill>
                  <a:schemeClr val="tx1"/>
                </a:solidFill>
              </a:rPr>
              <a:t>is</a:t>
            </a:r>
            <a:r>
              <a:rPr lang="de-DE" sz="1200" baseline="0" dirty="0" smtClean="0">
                <a:solidFill>
                  <a:schemeClr val="tx1"/>
                </a:solidFill>
              </a:rPr>
              <a:t> not </a:t>
            </a:r>
            <a:r>
              <a:rPr lang="de-DE" sz="1200" baseline="0" dirty="0" err="1" smtClean="0">
                <a:solidFill>
                  <a:schemeClr val="tx1"/>
                </a:solidFill>
              </a:rPr>
              <a:t>available</a:t>
            </a:r>
            <a:r>
              <a:rPr lang="de-DE" sz="1200" baseline="0" dirty="0" smtClean="0">
                <a:solidFill>
                  <a:schemeClr val="tx1"/>
                </a:solidFill>
              </a:rPr>
              <a:t> in all </a:t>
            </a:r>
            <a:r>
              <a:rPr lang="de-DE" sz="1200" baseline="0" dirty="0" err="1" smtClean="0">
                <a:solidFill>
                  <a:schemeClr val="tx1"/>
                </a:solidFill>
              </a:rPr>
              <a:t>markets</a:t>
            </a:r>
            <a:r>
              <a:rPr lang="de-DE" sz="1200" baseline="0" dirty="0" smtClean="0">
                <a:solidFill>
                  <a:schemeClr val="tx1"/>
                </a:solidFill>
              </a:rPr>
              <a:t>, and </a:t>
            </a:r>
            <a:r>
              <a:rPr lang="de-DE" sz="1200" baseline="0" dirty="0" err="1" smtClean="0">
                <a:solidFill>
                  <a:schemeClr val="tx1"/>
                </a:solidFill>
              </a:rPr>
              <a:t>generally</a:t>
            </a:r>
            <a:r>
              <a:rPr lang="de-DE" sz="1200" baseline="0" dirty="0" smtClean="0">
                <a:solidFill>
                  <a:schemeClr val="tx1"/>
                </a:solidFill>
              </a:rPr>
              <a:t> </a:t>
            </a:r>
            <a:r>
              <a:rPr lang="de-DE" sz="1200" baseline="0" dirty="0" err="1" smtClean="0">
                <a:solidFill>
                  <a:schemeClr val="tx1"/>
                </a:solidFill>
              </a:rPr>
              <a:t>has</a:t>
            </a:r>
            <a:r>
              <a:rPr lang="de-DE" sz="1200" baseline="0" dirty="0" smtClean="0">
                <a:solidFill>
                  <a:schemeClr val="tx1"/>
                </a:solidFill>
              </a:rPr>
              <a:t> </a:t>
            </a:r>
            <a:r>
              <a:rPr lang="de-DE" sz="1200" baseline="0" dirty="0" err="1" smtClean="0">
                <a:solidFill>
                  <a:schemeClr val="tx1"/>
                </a:solidFill>
              </a:rPr>
              <a:t>no</a:t>
            </a:r>
            <a:r>
              <a:rPr lang="de-DE" sz="1200" baseline="0" dirty="0" smtClean="0">
                <a:solidFill>
                  <a:schemeClr val="tx1"/>
                </a:solidFill>
              </a:rPr>
              <a:t> </a:t>
            </a:r>
            <a:r>
              <a:rPr lang="de-DE" sz="1200" baseline="0" dirty="0" err="1" smtClean="0">
                <a:solidFill>
                  <a:schemeClr val="tx1"/>
                </a:solidFill>
              </a:rPr>
              <a:t>registration</a:t>
            </a:r>
            <a:r>
              <a:rPr lang="de-DE" sz="1200" baseline="0" dirty="0" smtClean="0">
                <a:solidFill>
                  <a:schemeClr val="tx1"/>
                </a:solidFill>
              </a:rPr>
              <a:t> </a:t>
            </a:r>
            <a:r>
              <a:rPr lang="de-DE" sz="1200" baseline="0" dirty="0" err="1" smtClean="0">
                <a:solidFill>
                  <a:schemeClr val="tx1"/>
                </a:solidFill>
              </a:rPr>
              <a:t>for</a:t>
            </a:r>
            <a:r>
              <a:rPr lang="de-DE" sz="1200" baseline="0" dirty="0" smtClean="0">
                <a:solidFill>
                  <a:schemeClr val="tx1"/>
                </a:solidFill>
              </a:rPr>
              <a:t> </a:t>
            </a:r>
            <a:r>
              <a:rPr lang="de-DE" sz="1200" baseline="0" dirty="0" err="1" smtClean="0">
                <a:solidFill>
                  <a:schemeClr val="tx1"/>
                </a:solidFill>
              </a:rPr>
              <a:t>kids</a:t>
            </a:r>
            <a:r>
              <a:rPr lang="de-DE" sz="1200" baseline="0" dirty="0" smtClean="0">
                <a:solidFill>
                  <a:schemeClr val="tx1"/>
                </a:solidFill>
              </a:rPr>
              <a:t>. </a:t>
            </a:r>
            <a:r>
              <a:rPr lang="de-DE" sz="1200" b="0" baseline="0" dirty="0" err="1" smtClean="0">
                <a:solidFill>
                  <a:schemeClr val="tx1"/>
                </a:solidFill>
              </a:rPr>
              <a:t>Fiasp</a:t>
            </a:r>
            <a:r>
              <a:rPr lang="de-DE" sz="1200" b="0" baseline="0" dirty="0" smtClean="0">
                <a:solidFill>
                  <a:schemeClr val="tx1"/>
                </a:solidFill>
              </a:rPr>
              <a:t> </a:t>
            </a:r>
            <a:r>
              <a:rPr lang="de-DE" sz="1200" baseline="0" dirty="0" err="1" smtClean="0">
                <a:solidFill>
                  <a:schemeClr val="tx1"/>
                </a:solidFill>
              </a:rPr>
              <a:t>seems</a:t>
            </a:r>
            <a:r>
              <a:rPr lang="de-DE" sz="1200" baseline="0" dirty="0" smtClean="0">
                <a:solidFill>
                  <a:schemeClr val="tx1"/>
                </a:solidFill>
              </a:rPr>
              <a:t> a </a:t>
            </a:r>
            <a:r>
              <a:rPr lang="de-DE" sz="1200" baseline="0" dirty="0" err="1" smtClean="0">
                <a:solidFill>
                  <a:schemeClr val="tx1"/>
                </a:solidFill>
              </a:rPr>
              <a:t>somewhat</a:t>
            </a:r>
            <a:r>
              <a:rPr lang="de-DE" sz="1200" baseline="0" dirty="0" smtClean="0">
                <a:solidFill>
                  <a:schemeClr val="tx1"/>
                </a:solidFill>
              </a:rPr>
              <a:t> inferior but </a:t>
            </a:r>
            <a:r>
              <a:rPr lang="de-DE" sz="1200" baseline="0" dirty="0" err="1" smtClean="0">
                <a:solidFill>
                  <a:schemeClr val="tx1"/>
                </a:solidFill>
              </a:rPr>
              <a:t>possible</a:t>
            </a:r>
            <a:r>
              <a:rPr lang="de-DE" sz="1200" baseline="0" dirty="0" smtClean="0">
                <a:solidFill>
                  <a:schemeClr val="tx1"/>
                </a:solidFill>
              </a:rPr>
              <a:t> alternative. </a:t>
            </a:r>
            <a:r>
              <a:rPr lang="de-DE" sz="1200" baseline="0" dirty="0" err="1" smtClean="0">
                <a:solidFill>
                  <a:schemeClr val="tx1"/>
                </a:solidFill>
              </a:rPr>
              <a:t>However</a:t>
            </a:r>
            <a:r>
              <a:rPr lang="de-DE" sz="1200" baseline="0" dirty="0" smtClean="0">
                <a:solidFill>
                  <a:schemeClr val="tx1"/>
                </a:solidFill>
              </a:rPr>
              <a:t>, </a:t>
            </a:r>
            <a:r>
              <a:rPr lang="de-DE" sz="1200" baseline="0" dirty="0" err="1" smtClean="0">
                <a:solidFill>
                  <a:schemeClr val="tx1"/>
                </a:solidFill>
              </a:rPr>
              <a:t>many</a:t>
            </a:r>
            <a:r>
              <a:rPr lang="de-DE" sz="1200" baseline="0" dirty="0" smtClean="0">
                <a:solidFill>
                  <a:schemeClr val="tx1"/>
                </a:solidFill>
              </a:rPr>
              <a:t> </a:t>
            </a:r>
            <a:r>
              <a:rPr lang="de-DE" sz="1200" baseline="0" dirty="0" err="1" smtClean="0">
                <a:solidFill>
                  <a:schemeClr val="tx1"/>
                </a:solidFill>
              </a:rPr>
              <a:t>users</a:t>
            </a:r>
            <a:r>
              <a:rPr lang="de-DE" sz="1200" baseline="0" dirty="0" smtClean="0">
                <a:solidFill>
                  <a:schemeClr val="tx1"/>
                </a:solidFill>
              </a:rPr>
              <a:t> </a:t>
            </a:r>
            <a:r>
              <a:rPr lang="de-DE" sz="1200" baseline="0" dirty="0" err="1" smtClean="0">
                <a:solidFill>
                  <a:schemeClr val="tx1"/>
                </a:solidFill>
              </a:rPr>
              <a:t>of</a:t>
            </a:r>
            <a:r>
              <a:rPr lang="de-DE" sz="1200" baseline="0" dirty="0" smtClean="0">
                <a:solidFill>
                  <a:schemeClr val="tx1"/>
                </a:solidFill>
              </a:rPr>
              <a:t> </a:t>
            </a:r>
            <a:r>
              <a:rPr lang="de-DE" sz="1200" baseline="0" dirty="0" err="1" smtClean="0">
                <a:solidFill>
                  <a:schemeClr val="tx1"/>
                </a:solidFill>
              </a:rPr>
              <a:t>these</a:t>
            </a:r>
            <a:r>
              <a:rPr lang="de-DE" sz="1200" baseline="0" dirty="0" smtClean="0">
                <a:solidFill>
                  <a:schemeClr val="tx1"/>
                </a:solidFill>
              </a:rPr>
              <a:t> rapid </a:t>
            </a:r>
            <a:r>
              <a:rPr lang="de-DE" sz="1200" baseline="0" dirty="0" err="1" smtClean="0">
                <a:solidFill>
                  <a:schemeClr val="tx1"/>
                </a:solidFill>
              </a:rPr>
              <a:t>insulins</a:t>
            </a:r>
            <a:r>
              <a:rPr lang="de-DE" sz="1200" baseline="0" dirty="0" smtClean="0">
                <a:solidFill>
                  <a:schemeClr val="tx1"/>
                </a:solidFill>
              </a:rPr>
              <a:t> </a:t>
            </a:r>
            <a:r>
              <a:rPr lang="de-DE" sz="1200" baseline="0" dirty="0" err="1" smtClean="0">
                <a:solidFill>
                  <a:schemeClr val="tx1"/>
                </a:solidFill>
              </a:rPr>
              <a:t>suffer</a:t>
            </a:r>
            <a:r>
              <a:rPr lang="de-DE" sz="1200" baseline="0" dirty="0" smtClean="0">
                <a:solidFill>
                  <a:schemeClr val="tx1"/>
                </a:solidFill>
              </a:rPr>
              <a:t> </a:t>
            </a:r>
            <a:r>
              <a:rPr lang="de-DE" sz="1200" baseline="0" dirty="0" err="1" smtClean="0">
                <a:solidFill>
                  <a:schemeClr val="tx1"/>
                </a:solidFill>
              </a:rPr>
              <a:t>from</a:t>
            </a:r>
            <a:r>
              <a:rPr lang="de-DE" sz="1200" baseline="0" dirty="0" smtClean="0">
                <a:solidFill>
                  <a:schemeClr val="tx1"/>
                </a:solidFill>
              </a:rPr>
              <a:t> </a:t>
            </a:r>
            <a:r>
              <a:rPr lang="de-DE" sz="1200" baseline="0" dirty="0" err="1" smtClean="0">
                <a:solidFill>
                  <a:schemeClr val="tx1"/>
                </a:solidFill>
              </a:rPr>
              <a:t>side-effects</a:t>
            </a:r>
            <a:r>
              <a:rPr lang="de-DE" sz="1200" baseline="0" dirty="0" smtClean="0">
                <a:solidFill>
                  <a:schemeClr val="tx1"/>
                </a:solidFill>
              </a:rPr>
              <a:t> </a:t>
            </a:r>
            <a:r>
              <a:rPr lang="de-DE" sz="1200" baseline="0" dirty="0" err="1" smtClean="0">
                <a:solidFill>
                  <a:schemeClr val="tx1"/>
                </a:solidFill>
              </a:rPr>
              <a:t>from</a:t>
            </a:r>
            <a:r>
              <a:rPr lang="de-DE" sz="1200" baseline="0" dirty="0" smtClean="0">
                <a:solidFill>
                  <a:schemeClr val="tx1"/>
                </a:solidFill>
              </a:rPr>
              <a:t> </a:t>
            </a:r>
            <a:r>
              <a:rPr lang="de-DE" sz="1200" baseline="0" dirty="0" err="1" smtClean="0">
                <a:solidFill>
                  <a:schemeClr val="tx1"/>
                </a:solidFill>
              </a:rPr>
              <a:t>the</a:t>
            </a:r>
            <a:r>
              <a:rPr lang="de-DE" sz="1200" baseline="0" dirty="0" smtClean="0">
                <a:solidFill>
                  <a:schemeClr val="tx1"/>
                </a:solidFill>
              </a:rPr>
              <a:t> additives. </a:t>
            </a:r>
            <a:r>
              <a:rPr lang="de-DE" sz="1200" baseline="0" dirty="0" err="1" smtClean="0">
                <a:solidFill>
                  <a:schemeClr val="tx1"/>
                </a:solidFill>
              </a:rPr>
              <a:t>Some</a:t>
            </a:r>
            <a:r>
              <a:rPr lang="de-DE" sz="1200" baseline="0" dirty="0" smtClean="0">
                <a:solidFill>
                  <a:schemeClr val="tx1"/>
                </a:solidFill>
              </a:rPr>
              <a:t> </a:t>
            </a:r>
            <a:r>
              <a:rPr lang="de-DE" sz="1200" baseline="0" dirty="0" err="1" smtClean="0">
                <a:solidFill>
                  <a:schemeClr val="tx1"/>
                </a:solidFill>
              </a:rPr>
              <a:t>are</a:t>
            </a:r>
            <a:r>
              <a:rPr lang="de-DE" sz="1200" baseline="0" dirty="0" smtClean="0">
                <a:solidFill>
                  <a:schemeClr val="tx1"/>
                </a:solidFill>
              </a:rPr>
              <a:t> just </a:t>
            </a:r>
            <a:r>
              <a:rPr lang="de-DE" sz="1200" baseline="0" dirty="0" err="1" smtClean="0">
                <a:solidFill>
                  <a:schemeClr val="tx1"/>
                </a:solidFill>
              </a:rPr>
              <a:t>inconvenient</a:t>
            </a:r>
            <a:r>
              <a:rPr lang="de-DE" sz="1200" baseline="0" dirty="0" smtClean="0">
                <a:solidFill>
                  <a:schemeClr val="tx1"/>
                </a:solidFill>
              </a:rPr>
              <a:t> </a:t>
            </a:r>
            <a:r>
              <a:rPr lang="de-DE" sz="1200" baseline="0" dirty="0" err="1" smtClean="0">
                <a:solidFill>
                  <a:schemeClr val="tx1"/>
                </a:solidFill>
              </a:rPr>
              <a:t>or</a:t>
            </a:r>
            <a:r>
              <a:rPr lang="de-DE" sz="1200" baseline="0" dirty="0" smtClean="0">
                <a:solidFill>
                  <a:schemeClr val="tx1"/>
                </a:solidFill>
              </a:rPr>
              <a:t> </a:t>
            </a:r>
            <a:r>
              <a:rPr lang="de-DE" sz="1200" baseline="0" dirty="0" err="1" smtClean="0">
                <a:solidFill>
                  <a:schemeClr val="tx1"/>
                </a:solidFill>
              </a:rPr>
              <a:t>painful</a:t>
            </a:r>
            <a:r>
              <a:rPr lang="de-DE" sz="1200" baseline="0" dirty="0" smtClean="0">
                <a:solidFill>
                  <a:schemeClr val="tx1"/>
                </a:solidFill>
              </a:rPr>
              <a:t>, </a:t>
            </a:r>
            <a:r>
              <a:rPr lang="de-DE" sz="1200" baseline="0" dirty="0" err="1" smtClean="0">
                <a:solidFill>
                  <a:schemeClr val="tx1"/>
                </a:solidFill>
              </a:rPr>
              <a:t>others</a:t>
            </a:r>
            <a:r>
              <a:rPr lang="de-DE" sz="1200" baseline="0" dirty="0" smtClean="0">
                <a:solidFill>
                  <a:schemeClr val="tx1"/>
                </a:solidFill>
              </a:rPr>
              <a:t> (</a:t>
            </a:r>
            <a:r>
              <a:rPr lang="de-DE" sz="1200" baseline="0" dirty="0" err="1" smtClean="0">
                <a:solidFill>
                  <a:schemeClr val="tx1"/>
                </a:solidFill>
              </a:rPr>
              <a:t>tendencies</a:t>
            </a:r>
            <a:r>
              <a:rPr lang="de-DE" sz="1200" baseline="0" dirty="0" smtClean="0">
                <a:solidFill>
                  <a:schemeClr val="tx1"/>
                </a:solidFill>
              </a:rPr>
              <a:t> </a:t>
            </a:r>
            <a:r>
              <a:rPr lang="de-DE" sz="1200" baseline="0" dirty="0" err="1" smtClean="0">
                <a:solidFill>
                  <a:schemeClr val="tx1"/>
                </a:solidFill>
              </a:rPr>
              <a:t>for</a:t>
            </a:r>
            <a:r>
              <a:rPr lang="de-DE" sz="1200" baseline="0" dirty="0" smtClean="0">
                <a:solidFill>
                  <a:schemeClr val="tx1"/>
                </a:solidFill>
              </a:rPr>
              <a:t> </a:t>
            </a:r>
            <a:r>
              <a:rPr lang="de-DE" sz="1200" baseline="0" dirty="0" err="1" smtClean="0">
                <a:solidFill>
                  <a:schemeClr val="tx1"/>
                </a:solidFill>
              </a:rPr>
              <a:t>hematoma</a:t>
            </a:r>
            <a:r>
              <a:rPr lang="de-DE" sz="1200" baseline="0" dirty="0" smtClean="0">
                <a:solidFill>
                  <a:schemeClr val="tx1"/>
                </a:solidFill>
              </a:rPr>
              <a:t> and </a:t>
            </a:r>
            <a:r>
              <a:rPr lang="de-DE" sz="1200" baseline="0" dirty="0" err="1" smtClean="0">
                <a:solidFill>
                  <a:schemeClr val="tx1"/>
                </a:solidFill>
              </a:rPr>
              <a:t>occlusions</a:t>
            </a:r>
            <a:r>
              <a:rPr lang="de-DE" sz="1200" baseline="0" dirty="0" smtClean="0">
                <a:solidFill>
                  <a:schemeClr val="tx1"/>
                </a:solidFill>
              </a:rPr>
              <a:t>) </a:t>
            </a:r>
            <a:r>
              <a:rPr lang="de-DE" sz="1200" baseline="0" dirty="0" err="1" smtClean="0">
                <a:solidFill>
                  <a:schemeClr val="tx1"/>
                </a:solidFill>
              </a:rPr>
              <a:t>threaten</a:t>
            </a:r>
            <a:r>
              <a:rPr lang="de-DE" sz="1200" baseline="0" dirty="0" smtClean="0">
                <a:solidFill>
                  <a:schemeClr val="tx1"/>
                </a:solidFill>
              </a:rPr>
              <a:t> </a:t>
            </a:r>
            <a:r>
              <a:rPr lang="de-DE" sz="1200" baseline="0" dirty="0" err="1" smtClean="0">
                <a:solidFill>
                  <a:schemeClr val="tx1"/>
                </a:solidFill>
              </a:rPr>
              <a:t>the</a:t>
            </a:r>
            <a:r>
              <a:rPr lang="de-DE" sz="1200" baseline="0" dirty="0" smtClean="0">
                <a:solidFill>
                  <a:schemeClr val="tx1"/>
                </a:solidFill>
              </a:rPr>
              <a:t> </a:t>
            </a:r>
            <a:r>
              <a:rPr lang="de-DE" sz="1200" baseline="0" dirty="0" err="1" smtClean="0">
                <a:solidFill>
                  <a:schemeClr val="tx1"/>
                </a:solidFill>
              </a:rPr>
              <a:t>function</a:t>
            </a:r>
            <a:r>
              <a:rPr lang="de-DE" sz="1200" baseline="0" dirty="0" smtClean="0">
                <a:solidFill>
                  <a:schemeClr val="tx1"/>
                </a:solidFill>
              </a:rPr>
              <a:t> </a:t>
            </a:r>
            <a:r>
              <a:rPr lang="de-DE" sz="1200" baseline="0" dirty="0" err="1" smtClean="0">
                <a:solidFill>
                  <a:schemeClr val="tx1"/>
                </a:solidFill>
              </a:rPr>
              <a:t>of</a:t>
            </a:r>
            <a:r>
              <a:rPr lang="de-DE" sz="1200" baseline="0" dirty="0" smtClean="0">
                <a:solidFill>
                  <a:schemeClr val="tx1"/>
                </a:solidFill>
              </a:rPr>
              <a:t> </a:t>
            </a:r>
            <a:r>
              <a:rPr lang="de-DE" sz="1200" baseline="0" dirty="0" err="1" smtClean="0">
                <a:solidFill>
                  <a:schemeClr val="tx1"/>
                </a:solidFill>
              </a:rPr>
              <a:t>the</a:t>
            </a:r>
            <a:r>
              <a:rPr lang="de-DE" sz="1200" baseline="0" dirty="0" smtClean="0">
                <a:solidFill>
                  <a:schemeClr val="tx1"/>
                </a:solidFill>
              </a:rPr>
              <a:t> </a:t>
            </a:r>
            <a:r>
              <a:rPr lang="de-DE" sz="1200" baseline="0" dirty="0" err="1" smtClean="0">
                <a:solidFill>
                  <a:schemeClr val="tx1"/>
                </a:solidFill>
              </a:rPr>
              <a:t>full</a:t>
            </a:r>
            <a:r>
              <a:rPr lang="de-DE" sz="1200" baseline="0" dirty="0" smtClean="0">
                <a:solidFill>
                  <a:schemeClr val="tx1"/>
                </a:solidFill>
              </a:rPr>
              <a:t> </a:t>
            </a:r>
            <a:r>
              <a:rPr lang="de-DE" sz="1200" baseline="0" dirty="0" err="1" smtClean="0">
                <a:solidFill>
                  <a:schemeClr val="tx1"/>
                </a:solidFill>
              </a:rPr>
              <a:t>closed</a:t>
            </a:r>
            <a:r>
              <a:rPr lang="de-DE" sz="1200" baseline="0" dirty="0" smtClean="0">
                <a:solidFill>
                  <a:schemeClr val="tx1"/>
                </a:solidFill>
              </a:rPr>
              <a:t> </a:t>
            </a:r>
            <a:r>
              <a:rPr lang="de-DE" sz="1200" baseline="0" dirty="0" err="1" smtClean="0">
                <a:solidFill>
                  <a:schemeClr val="tx1"/>
                </a:solidFill>
              </a:rPr>
              <a:t>loop</a:t>
            </a:r>
            <a:r>
              <a:rPr lang="de-DE" sz="1200" baseline="0" dirty="0" smtClean="0">
                <a:solidFill>
                  <a:schemeClr val="tx1"/>
                </a:solidFill>
              </a:rPr>
              <a:t>. </a:t>
            </a:r>
            <a:r>
              <a:rPr lang="de-DE" sz="1200" b="1" baseline="0" dirty="0" smtClean="0">
                <a:solidFill>
                  <a:schemeClr val="tx1"/>
                </a:solidFill>
              </a:rPr>
              <a:t> </a:t>
            </a:r>
            <a:endParaRPr lang="de-DE" sz="1200" dirty="0" smtClean="0">
              <a:solidFill>
                <a:schemeClr val="tx1"/>
              </a:solidFill>
            </a:endParaRPr>
          </a:p>
          <a:p>
            <a:r>
              <a:rPr lang="de-DE" sz="1200" dirty="0" smtClean="0">
                <a:solidFill>
                  <a:schemeClr val="tx1"/>
                </a:solidFill>
              </a:rPr>
              <a:t>Other </a:t>
            </a:r>
            <a:r>
              <a:rPr lang="de-DE" sz="1200" dirty="0" err="1" smtClean="0">
                <a:solidFill>
                  <a:schemeClr val="tx1"/>
                </a:solidFill>
              </a:rPr>
              <a:t>factors</a:t>
            </a:r>
            <a:r>
              <a:rPr lang="de-DE" sz="1200" dirty="0" smtClean="0">
                <a:solidFill>
                  <a:schemeClr val="tx1"/>
                </a:solidFill>
              </a:rPr>
              <a:t> </a:t>
            </a:r>
            <a:r>
              <a:rPr lang="de-DE" sz="1200" dirty="0" err="1" smtClean="0">
                <a:solidFill>
                  <a:schemeClr val="tx1"/>
                </a:solidFill>
              </a:rPr>
              <a:t>that</a:t>
            </a:r>
            <a:r>
              <a:rPr lang="de-DE" sz="1200" dirty="0" smtClean="0">
                <a:solidFill>
                  <a:schemeClr val="tx1"/>
                </a:solidFill>
              </a:rPr>
              <a:t> </a:t>
            </a:r>
            <a:r>
              <a:rPr lang="de-DE" sz="1200" dirty="0" err="1" smtClean="0">
                <a:solidFill>
                  <a:schemeClr val="tx1"/>
                </a:solidFill>
              </a:rPr>
              <a:t>limit</a:t>
            </a:r>
            <a:r>
              <a:rPr lang="de-DE" sz="1200" dirty="0" smtClean="0">
                <a:solidFill>
                  <a:schemeClr val="tx1"/>
                </a:solidFill>
              </a:rPr>
              <a:t> </a:t>
            </a:r>
            <a:r>
              <a:rPr lang="de-DE" sz="1200" dirty="0" err="1" smtClean="0">
                <a:solidFill>
                  <a:schemeClr val="tx1"/>
                </a:solidFill>
              </a:rPr>
              <a:t>broad</a:t>
            </a:r>
            <a:r>
              <a:rPr lang="de-DE" sz="1200" dirty="0" smtClean="0">
                <a:solidFill>
                  <a:schemeClr val="tx1"/>
                </a:solidFill>
              </a:rPr>
              <a:t> </a:t>
            </a:r>
            <a:r>
              <a:rPr lang="de-DE" sz="1200" dirty="0" err="1" smtClean="0">
                <a:solidFill>
                  <a:schemeClr val="tx1"/>
                </a:solidFill>
              </a:rPr>
              <a:t>adoption</a:t>
            </a:r>
            <a:r>
              <a:rPr lang="de-DE" sz="1200" dirty="0" smtClean="0">
                <a:solidFill>
                  <a:schemeClr val="tx1"/>
                </a:solidFill>
              </a:rPr>
              <a:t> </a:t>
            </a:r>
            <a:r>
              <a:rPr lang="de-DE" sz="1200" dirty="0" err="1" smtClean="0">
                <a:solidFill>
                  <a:schemeClr val="tx1"/>
                </a:solidFill>
              </a:rPr>
              <a:t>are</a:t>
            </a:r>
            <a:r>
              <a:rPr lang="de-DE" sz="1200" dirty="0" smtClean="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smtClean="0">
                <a:solidFill>
                  <a:schemeClr val="tx1"/>
                </a:solidFill>
              </a:rPr>
              <a:t>The </a:t>
            </a:r>
            <a:r>
              <a:rPr lang="de-DE" sz="1200" b="1" dirty="0" err="1" smtClean="0">
                <a:solidFill>
                  <a:schemeClr val="tx1"/>
                </a:solidFill>
              </a:rPr>
              <a:t>oref</a:t>
            </a:r>
            <a:r>
              <a:rPr lang="de-DE" sz="1200" b="1" dirty="0" smtClean="0">
                <a:solidFill>
                  <a:schemeClr val="tx1"/>
                </a:solidFill>
              </a:rPr>
              <a:t>(1)</a:t>
            </a:r>
            <a:r>
              <a:rPr lang="de-DE" sz="1200" baseline="0" dirty="0" smtClean="0">
                <a:solidFill>
                  <a:schemeClr val="tx1"/>
                </a:solidFill>
              </a:rPr>
              <a:t> </a:t>
            </a:r>
            <a:r>
              <a:rPr lang="de-DE" sz="1200" baseline="0" dirty="0" err="1" smtClean="0">
                <a:solidFill>
                  <a:schemeClr val="tx1"/>
                </a:solidFill>
              </a:rPr>
              <a:t>algorithm</a:t>
            </a:r>
            <a:r>
              <a:rPr lang="de-DE" sz="1200" baseline="0" dirty="0" smtClean="0">
                <a:solidFill>
                  <a:schemeClr val="tx1"/>
                </a:solidFill>
              </a:rPr>
              <a:t> </a:t>
            </a:r>
            <a:r>
              <a:rPr lang="de-DE" sz="1200" baseline="0" dirty="0" err="1" smtClean="0">
                <a:solidFill>
                  <a:schemeClr val="tx1"/>
                </a:solidFill>
              </a:rPr>
              <a:t>is</a:t>
            </a:r>
            <a:r>
              <a:rPr lang="de-DE" sz="1200" baseline="0" dirty="0" smtClean="0">
                <a:solidFill>
                  <a:schemeClr val="tx1"/>
                </a:solidFill>
              </a:rPr>
              <a:t> essential *) but </a:t>
            </a:r>
            <a:r>
              <a:rPr lang="de-DE" sz="1200" baseline="0" dirty="0" err="1" smtClean="0">
                <a:solidFill>
                  <a:schemeClr val="tx1"/>
                </a:solidFill>
              </a:rPr>
              <a:t>only</a:t>
            </a:r>
            <a:r>
              <a:rPr lang="de-DE" sz="1200" baseline="0" dirty="0" smtClean="0">
                <a:solidFill>
                  <a:schemeClr val="tx1"/>
                </a:solidFill>
              </a:rPr>
              <a:t> </a:t>
            </a:r>
            <a:r>
              <a:rPr lang="de-DE" sz="1200" baseline="0" dirty="0" err="1" smtClean="0">
                <a:solidFill>
                  <a:schemeClr val="tx1"/>
                </a:solidFill>
              </a:rPr>
              <a:t>available</a:t>
            </a:r>
            <a:r>
              <a:rPr lang="de-DE" sz="1200" baseline="0" dirty="0" smtClean="0">
                <a:solidFill>
                  <a:schemeClr val="tx1"/>
                </a:solidFill>
              </a:rPr>
              <a:t> in</a:t>
            </a:r>
            <a:r>
              <a:rPr lang="de-DE" sz="1200" dirty="0" smtClean="0">
                <a:solidFill>
                  <a:schemeClr val="tx1"/>
                </a:solidFill>
              </a:rPr>
              <a:t> </a:t>
            </a:r>
            <a:r>
              <a:rPr lang="de-DE" sz="1200" b="0" dirty="0" err="1" smtClean="0">
                <a:solidFill>
                  <a:schemeClr val="tx1"/>
                </a:solidFill>
              </a:rPr>
              <a:t>AndroidAPS</a:t>
            </a:r>
            <a:r>
              <a:rPr lang="de-DE" sz="1200" b="0" dirty="0" smtClean="0">
                <a:solidFill>
                  <a:schemeClr val="tx1"/>
                </a:solidFill>
              </a:rPr>
              <a:t> and </a:t>
            </a:r>
            <a:r>
              <a:rPr lang="de-DE" sz="1200" b="0" dirty="0" err="1" smtClean="0">
                <a:solidFill>
                  <a:schemeClr val="tx1"/>
                </a:solidFill>
              </a:rPr>
              <a:t>OpenAPS</a:t>
            </a:r>
            <a:r>
              <a:rPr lang="de-DE" sz="1200" b="0" dirty="0" smtClean="0">
                <a:solidFill>
                  <a:schemeClr val="tx1"/>
                </a:solidFill>
              </a:rPr>
              <a:t>; in</a:t>
            </a:r>
            <a:r>
              <a:rPr lang="de-DE" sz="1200" b="0" baseline="0" dirty="0" smtClean="0">
                <a:solidFill>
                  <a:schemeClr val="tx1"/>
                </a:solidFill>
              </a:rPr>
              <a:t> a </a:t>
            </a:r>
            <a:r>
              <a:rPr lang="de-DE" sz="1200" b="0" baseline="0" dirty="0" err="1" smtClean="0">
                <a:solidFill>
                  <a:schemeClr val="tx1"/>
                </a:solidFill>
              </a:rPr>
              <a:t>late</a:t>
            </a:r>
            <a:r>
              <a:rPr lang="de-DE" sz="1200" b="0" baseline="0" dirty="0" smtClean="0">
                <a:solidFill>
                  <a:schemeClr val="tx1"/>
                </a:solidFill>
              </a:rPr>
              <a:t> </a:t>
            </a:r>
            <a:r>
              <a:rPr lang="de-DE" sz="1200" b="0" baseline="0" dirty="0" err="1" smtClean="0">
                <a:solidFill>
                  <a:schemeClr val="tx1"/>
                </a:solidFill>
              </a:rPr>
              <a:t>developmental</a:t>
            </a:r>
            <a:r>
              <a:rPr lang="de-DE" sz="1200" b="0" baseline="0" dirty="0" smtClean="0">
                <a:solidFill>
                  <a:schemeClr val="tx1"/>
                </a:solidFill>
              </a:rPr>
              <a:t> </a:t>
            </a:r>
            <a:r>
              <a:rPr lang="de-DE" sz="1200" b="0" baseline="0" dirty="0" err="1" smtClean="0">
                <a:solidFill>
                  <a:schemeClr val="tx1"/>
                </a:solidFill>
              </a:rPr>
              <a:t>stage</a:t>
            </a:r>
            <a:r>
              <a:rPr lang="de-DE" sz="1200" b="0" baseline="0" dirty="0" smtClean="0">
                <a:solidFill>
                  <a:schemeClr val="tx1"/>
                </a:solidFill>
              </a:rPr>
              <a:t> </a:t>
            </a:r>
            <a:r>
              <a:rPr lang="de-DE" sz="1200" b="0" baseline="0" dirty="0" err="1" smtClean="0">
                <a:solidFill>
                  <a:schemeClr val="tx1"/>
                </a:solidFill>
              </a:rPr>
              <a:t>of</a:t>
            </a:r>
            <a:r>
              <a:rPr lang="de-DE" sz="1200" b="0" baseline="0" dirty="0" smtClean="0">
                <a:solidFill>
                  <a:schemeClr val="tx1"/>
                </a:solidFill>
              </a:rPr>
              <a:t> </a:t>
            </a:r>
            <a:r>
              <a:rPr lang="de-DE" sz="1200" b="0" baseline="0" dirty="0" err="1" smtClean="0">
                <a:solidFill>
                  <a:schemeClr val="tx1"/>
                </a:solidFill>
              </a:rPr>
              <a:t>system</a:t>
            </a:r>
            <a:r>
              <a:rPr lang="de-DE" sz="1200" b="0" baseline="0" dirty="0" smtClean="0">
                <a:solidFill>
                  <a:schemeClr val="tx1"/>
                </a:solidFill>
              </a:rPr>
              <a:t> </a:t>
            </a:r>
            <a:r>
              <a:rPr lang="de-DE" sz="1200" b="0" baseline="0" dirty="0" err="1" smtClean="0">
                <a:solidFill>
                  <a:schemeClr val="tx1"/>
                </a:solidFill>
              </a:rPr>
              <a:t>development</a:t>
            </a:r>
            <a:r>
              <a:rPr lang="de-DE" sz="1200" b="0" baseline="0" dirty="0" smtClean="0">
                <a:solidFill>
                  <a:schemeClr val="tx1"/>
                </a:solidFill>
              </a:rPr>
              <a:t> </a:t>
            </a:r>
            <a:r>
              <a:rPr lang="de-DE" sz="1200" b="0" baseline="0" dirty="0" err="1" smtClean="0">
                <a:solidFill>
                  <a:schemeClr val="tx1"/>
                </a:solidFill>
              </a:rPr>
              <a:t>now</a:t>
            </a:r>
            <a:r>
              <a:rPr lang="de-DE" sz="1200" b="0" baseline="0" dirty="0" smtClean="0">
                <a:solidFill>
                  <a:schemeClr val="tx1"/>
                </a:solidFill>
              </a:rPr>
              <a:t> also </a:t>
            </a:r>
            <a:r>
              <a:rPr lang="de-DE" sz="1200" b="0" baseline="0" dirty="0" err="1" smtClean="0">
                <a:solidFill>
                  <a:schemeClr val="tx1"/>
                </a:solidFill>
              </a:rPr>
              <a:t>for</a:t>
            </a:r>
            <a:r>
              <a:rPr lang="de-DE" sz="1200" b="0" baseline="0" dirty="0" smtClean="0">
                <a:solidFill>
                  <a:schemeClr val="tx1"/>
                </a:solidFill>
              </a:rPr>
              <a:t> Apple </a:t>
            </a:r>
            <a:r>
              <a:rPr lang="de-DE" sz="1200" b="0" baseline="0" dirty="0" err="1" smtClean="0">
                <a:solidFill>
                  <a:schemeClr val="tx1"/>
                </a:solidFill>
              </a:rPr>
              <a:t>phones</a:t>
            </a:r>
            <a:r>
              <a:rPr lang="de-DE" sz="1200" b="0" baseline="0" dirty="0" smtClean="0">
                <a:solidFill>
                  <a:schemeClr val="tx1"/>
                </a:solidFill>
              </a:rPr>
              <a:t> in </a:t>
            </a:r>
            <a:r>
              <a:rPr lang="de-DE" sz="1200" b="0" baseline="0" dirty="0" err="1" smtClean="0">
                <a:solidFill>
                  <a:schemeClr val="tx1"/>
                </a:solidFill>
              </a:rPr>
              <a:t>FreeAPS</a:t>
            </a:r>
            <a:r>
              <a:rPr lang="de-DE" sz="1200" b="0" baseline="0" dirty="0" smtClean="0">
                <a:solidFill>
                  <a:schemeClr val="tx1"/>
                </a:solidFill>
              </a:rPr>
              <a:t>-X</a:t>
            </a:r>
            <a:r>
              <a:rPr lang="de-DE" sz="1200" baseline="0" dirty="0" smtClean="0">
                <a:solidFill>
                  <a:schemeClr val="tx1"/>
                </a:solidFill>
              </a:rPr>
              <a:t>.  People </a:t>
            </a:r>
            <a:r>
              <a:rPr lang="de-DE" sz="1200" baseline="0" dirty="0" err="1" smtClean="0">
                <a:solidFill>
                  <a:schemeClr val="tx1"/>
                </a:solidFill>
              </a:rPr>
              <a:t>attempting</a:t>
            </a:r>
            <a:r>
              <a:rPr lang="de-DE" sz="1200" baseline="0" dirty="0" smtClean="0">
                <a:solidFill>
                  <a:schemeClr val="tx1"/>
                </a:solidFill>
              </a:rPr>
              <a:t> </a:t>
            </a:r>
            <a:r>
              <a:rPr lang="de-DE" sz="1200" baseline="0" dirty="0" err="1" smtClean="0">
                <a:solidFill>
                  <a:schemeClr val="tx1"/>
                </a:solidFill>
              </a:rPr>
              <a:t>full</a:t>
            </a:r>
            <a:r>
              <a:rPr lang="de-DE" sz="1200" baseline="0" dirty="0" smtClean="0">
                <a:solidFill>
                  <a:schemeClr val="tx1"/>
                </a:solidFill>
              </a:rPr>
              <a:t> </a:t>
            </a:r>
            <a:r>
              <a:rPr lang="de-DE" sz="1200" baseline="0" dirty="0" err="1" smtClean="0">
                <a:solidFill>
                  <a:schemeClr val="tx1"/>
                </a:solidFill>
              </a:rPr>
              <a:t>closed</a:t>
            </a:r>
            <a:r>
              <a:rPr lang="de-DE" sz="1200" baseline="0" dirty="0" smtClean="0">
                <a:solidFill>
                  <a:schemeClr val="tx1"/>
                </a:solidFill>
              </a:rPr>
              <a:t> </a:t>
            </a:r>
            <a:r>
              <a:rPr lang="de-DE" sz="1200" baseline="0" dirty="0" err="1" smtClean="0">
                <a:solidFill>
                  <a:schemeClr val="tx1"/>
                </a:solidFill>
              </a:rPr>
              <a:t>loop</a:t>
            </a:r>
            <a:r>
              <a:rPr lang="de-DE" sz="1200" baseline="0" dirty="0" smtClean="0">
                <a:solidFill>
                  <a:schemeClr val="tx1"/>
                </a:solidFill>
              </a:rPr>
              <a:t> </a:t>
            </a:r>
            <a:r>
              <a:rPr lang="de-DE" sz="1200" baseline="0" dirty="0" err="1" smtClean="0">
                <a:solidFill>
                  <a:schemeClr val="tx1"/>
                </a:solidFill>
              </a:rPr>
              <a:t>should</a:t>
            </a:r>
            <a:r>
              <a:rPr lang="de-DE" sz="1200" baseline="0" dirty="0" smtClean="0">
                <a:solidFill>
                  <a:schemeClr val="tx1"/>
                </a:solidFill>
              </a:rPr>
              <a:t> </a:t>
            </a:r>
            <a:r>
              <a:rPr lang="de-DE" sz="1200" baseline="0" dirty="0" err="1" smtClean="0">
                <a:solidFill>
                  <a:schemeClr val="tx1"/>
                </a:solidFill>
              </a:rPr>
              <a:t>first</a:t>
            </a:r>
            <a:r>
              <a:rPr lang="de-DE" sz="1200" baseline="0" dirty="0" smtClean="0">
                <a:solidFill>
                  <a:schemeClr val="tx1"/>
                </a:solidFill>
              </a:rPr>
              <a:t> </a:t>
            </a:r>
            <a:r>
              <a:rPr lang="de-DE" sz="1200" baseline="0" dirty="0" err="1" smtClean="0">
                <a:solidFill>
                  <a:schemeClr val="tx1"/>
                </a:solidFill>
              </a:rPr>
              <a:t>establish</a:t>
            </a:r>
            <a:r>
              <a:rPr lang="de-DE" sz="1200" baseline="0" dirty="0" smtClean="0">
                <a:solidFill>
                  <a:schemeClr val="tx1"/>
                </a:solidFill>
              </a:rPr>
              <a:t> a </a:t>
            </a:r>
            <a:r>
              <a:rPr lang="de-DE" sz="1200" baseline="0" dirty="0" err="1" smtClean="0">
                <a:solidFill>
                  <a:schemeClr val="tx1"/>
                </a:solidFill>
              </a:rPr>
              <a:t>very</a:t>
            </a:r>
            <a:r>
              <a:rPr lang="de-DE" sz="1200" baseline="0" dirty="0" smtClean="0">
                <a:solidFill>
                  <a:schemeClr val="tx1"/>
                </a:solidFill>
              </a:rPr>
              <a:t> </a:t>
            </a:r>
            <a:r>
              <a:rPr lang="de-DE" sz="1200" baseline="0" dirty="0" err="1" smtClean="0">
                <a:solidFill>
                  <a:schemeClr val="tx1"/>
                </a:solidFill>
              </a:rPr>
              <a:t>well</a:t>
            </a:r>
            <a:r>
              <a:rPr lang="de-DE" sz="1200" baseline="0" dirty="0" smtClean="0">
                <a:solidFill>
                  <a:schemeClr val="tx1"/>
                </a:solidFill>
              </a:rPr>
              <a:t> </a:t>
            </a:r>
            <a:r>
              <a:rPr lang="de-DE" sz="1200" baseline="0" dirty="0" err="1" smtClean="0">
                <a:solidFill>
                  <a:schemeClr val="tx1"/>
                </a:solidFill>
              </a:rPr>
              <a:t>functioning</a:t>
            </a:r>
            <a:r>
              <a:rPr lang="de-DE" sz="1200" baseline="0" dirty="0" smtClean="0">
                <a:solidFill>
                  <a:schemeClr val="tx1"/>
                </a:solidFill>
              </a:rPr>
              <a:t> hybrid </a:t>
            </a:r>
            <a:r>
              <a:rPr lang="de-DE" sz="1200" baseline="0" dirty="0" err="1" smtClean="0">
                <a:solidFill>
                  <a:schemeClr val="tx1"/>
                </a:solidFill>
              </a:rPr>
              <a:t>closed</a:t>
            </a:r>
            <a:r>
              <a:rPr lang="de-DE" sz="1200" baseline="0" dirty="0" smtClean="0">
                <a:solidFill>
                  <a:schemeClr val="tx1"/>
                </a:solidFill>
              </a:rPr>
              <a:t> </a:t>
            </a:r>
            <a:r>
              <a:rPr lang="de-DE" sz="1200" baseline="0" dirty="0" err="1" smtClean="0">
                <a:solidFill>
                  <a:schemeClr val="tx1"/>
                </a:solidFill>
              </a:rPr>
              <a:t>loop</a:t>
            </a:r>
            <a:r>
              <a:rPr lang="de-DE" sz="1200" baseline="0" dirty="0" smtClean="0">
                <a:solidFill>
                  <a:schemeClr val="tx1"/>
                </a:solidFill>
              </a:rPr>
              <a:t> </a:t>
            </a:r>
            <a:r>
              <a:rPr lang="de-DE" sz="1200" baseline="0" dirty="0" err="1" smtClean="0">
                <a:solidFill>
                  <a:schemeClr val="tx1"/>
                </a:solidFill>
              </a:rPr>
              <a:t>for</a:t>
            </a:r>
            <a:r>
              <a:rPr lang="de-DE" sz="1200" baseline="0" dirty="0" smtClean="0">
                <a:solidFill>
                  <a:schemeClr val="tx1"/>
                </a:solidFill>
              </a:rPr>
              <a:t> </a:t>
            </a:r>
            <a:r>
              <a:rPr lang="de-DE" sz="1200" baseline="0" dirty="0" err="1" smtClean="0">
                <a:solidFill>
                  <a:schemeClr val="tx1"/>
                </a:solidFill>
              </a:rPr>
              <a:t>themselves</a:t>
            </a:r>
            <a:r>
              <a:rPr lang="de-DE" sz="1200" baseline="0" dirty="0" smtClean="0">
                <a:solidFill>
                  <a:schemeClr val="tx1"/>
                </a:solidFill>
              </a:rPr>
              <a:t>. Main </a:t>
            </a:r>
            <a:r>
              <a:rPr lang="de-DE" sz="1200" baseline="0" dirty="0" err="1" smtClean="0">
                <a:solidFill>
                  <a:schemeClr val="tx1"/>
                </a:solidFill>
              </a:rPr>
              <a:t>reason</a:t>
            </a:r>
            <a:r>
              <a:rPr lang="de-DE" sz="1200" baseline="0" dirty="0" smtClean="0">
                <a:solidFill>
                  <a:schemeClr val="tx1"/>
                </a:solidFill>
              </a:rPr>
              <a:t>: </a:t>
            </a:r>
            <a:r>
              <a:rPr lang="de-DE" sz="1200" baseline="0" dirty="0" err="1" smtClean="0">
                <a:solidFill>
                  <a:schemeClr val="tx1"/>
                </a:solidFill>
              </a:rPr>
              <a:t>Full</a:t>
            </a:r>
            <a:r>
              <a:rPr lang="de-DE" sz="1200" baseline="0" dirty="0" smtClean="0">
                <a:solidFill>
                  <a:schemeClr val="tx1"/>
                </a:solidFill>
              </a:rPr>
              <a:t> </a:t>
            </a:r>
            <a:r>
              <a:rPr lang="de-DE" sz="1200" baseline="0" dirty="0" err="1" smtClean="0">
                <a:solidFill>
                  <a:schemeClr val="tx1"/>
                </a:solidFill>
              </a:rPr>
              <a:t>closed</a:t>
            </a:r>
            <a:r>
              <a:rPr lang="de-DE" sz="1200" baseline="0" dirty="0" smtClean="0">
                <a:solidFill>
                  <a:schemeClr val="tx1"/>
                </a:solidFill>
              </a:rPr>
              <a:t> </a:t>
            </a:r>
            <a:r>
              <a:rPr lang="de-DE" sz="1200" baseline="0" dirty="0" err="1" smtClean="0">
                <a:solidFill>
                  <a:schemeClr val="tx1"/>
                </a:solidFill>
              </a:rPr>
              <a:t>loop</a:t>
            </a:r>
            <a:r>
              <a:rPr lang="de-DE" sz="1200" baseline="0" dirty="0" smtClean="0">
                <a:solidFill>
                  <a:schemeClr val="tx1"/>
                </a:solidFill>
              </a:rPr>
              <a:t> </a:t>
            </a:r>
            <a:r>
              <a:rPr lang="de-DE" sz="1200" baseline="0" dirty="0" err="1" smtClean="0">
                <a:solidFill>
                  <a:schemeClr val="tx1"/>
                </a:solidFill>
              </a:rPr>
              <a:t>requires</a:t>
            </a:r>
            <a:r>
              <a:rPr lang="de-DE" sz="1200" baseline="0" dirty="0" smtClean="0">
                <a:solidFill>
                  <a:schemeClr val="tx1"/>
                </a:solidFill>
              </a:rPr>
              <a:t> </a:t>
            </a:r>
            <a:r>
              <a:rPr lang="de-DE" sz="1200" baseline="0" dirty="0" err="1" smtClean="0">
                <a:solidFill>
                  <a:schemeClr val="tx1"/>
                </a:solidFill>
              </a:rPr>
              <a:t>detailed</a:t>
            </a:r>
            <a:r>
              <a:rPr lang="de-DE" sz="1200" baseline="0" dirty="0" smtClean="0">
                <a:solidFill>
                  <a:schemeClr val="tx1"/>
                </a:solidFill>
              </a:rPr>
              <a:t> </a:t>
            </a:r>
            <a:r>
              <a:rPr lang="de-DE" sz="1200" baseline="0" dirty="0" err="1" smtClean="0">
                <a:solidFill>
                  <a:schemeClr val="tx1"/>
                </a:solidFill>
              </a:rPr>
              <a:t>knowledge</a:t>
            </a:r>
            <a:r>
              <a:rPr lang="de-DE" sz="1200" baseline="0" dirty="0" smtClean="0">
                <a:solidFill>
                  <a:schemeClr val="tx1"/>
                </a:solidFill>
              </a:rPr>
              <a:t> </a:t>
            </a:r>
            <a:r>
              <a:rPr lang="de-DE" sz="1200" baseline="0" dirty="0" err="1" smtClean="0">
                <a:solidFill>
                  <a:schemeClr val="tx1"/>
                </a:solidFill>
              </a:rPr>
              <a:t>of</a:t>
            </a:r>
            <a:r>
              <a:rPr lang="de-DE" sz="1200" baseline="0" dirty="0" smtClean="0">
                <a:solidFill>
                  <a:schemeClr val="tx1"/>
                </a:solidFill>
              </a:rPr>
              <a:t> </a:t>
            </a:r>
            <a:r>
              <a:rPr lang="de-DE" sz="1200" baseline="0" dirty="0" err="1" smtClean="0">
                <a:solidFill>
                  <a:schemeClr val="tx1"/>
                </a:solidFill>
              </a:rPr>
              <a:t>the</a:t>
            </a:r>
            <a:r>
              <a:rPr lang="de-DE" sz="1200" baseline="0" dirty="0" smtClean="0">
                <a:solidFill>
                  <a:schemeClr val="tx1"/>
                </a:solidFill>
              </a:rPr>
              <a:t> individual </a:t>
            </a:r>
            <a:r>
              <a:rPr lang="de-DE" sz="1200" baseline="0" dirty="0" err="1" smtClean="0">
                <a:solidFill>
                  <a:schemeClr val="tx1"/>
                </a:solidFill>
              </a:rPr>
              <a:t>patterns</a:t>
            </a:r>
            <a:r>
              <a:rPr lang="de-DE" sz="1200" baseline="0" dirty="0" smtClean="0">
                <a:solidFill>
                  <a:schemeClr val="tx1"/>
                </a:solidFill>
              </a:rPr>
              <a:t> after </a:t>
            </a:r>
            <a:r>
              <a:rPr lang="de-DE" sz="1200" baseline="0" dirty="0" err="1" smtClean="0">
                <a:solidFill>
                  <a:schemeClr val="tx1"/>
                </a:solidFill>
              </a:rPr>
              <a:t>meals</a:t>
            </a:r>
            <a:r>
              <a:rPr lang="de-DE" sz="1200" baseline="0" dirty="0" smtClean="0">
                <a:solidFill>
                  <a:schemeClr val="tx1"/>
                </a:solidFill>
              </a:rPr>
              <a:t>, so </a:t>
            </a:r>
            <a:r>
              <a:rPr lang="de-DE" sz="1200" baseline="0" dirty="0" err="1" smtClean="0">
                <a:solidFill>
                  <a:schemeClr val="tx1"/>
                </a:solidFill>
              </a:rPr>
              <a:t>the</a:t>
            </a:r>
            <a:r>
              <a:rPr lang="de-DE" sz="1200" baseline="0" dirty="0" smtClean="0">
                <a:solidFill>
                  <a:schemeClr val="tx1"/>
                </a:solidFill>
              </a:rPr>
              <a:t> </a:t>
            </a:r>
            <a:r>
              <a:rPr lang="de-DE" sz="1200" baseline="0" dirty="0" err="1" smtClean="0">
                <a:solidFill>
                  <a:schemeClr val="tx1"/>
                </a:solidFill>
              </a:rPr>
              <a:t>insulination</a:t>
            </a:r>
            <a:r>
              <a:rPr lang="de-DE" sz="1200" baseline="0" dirty="0" smtClean="0">
                <a:solidFill>
                  <a:schemeClr val="tx1"/>
                </a:solidFill>
              </a:rPr>
              <a:t> in </a:t>
            </a:r>
            <a:r>
              <a:rPr lang="de-DE" sz="1200" baseline="0" dirty="0" err="1" smtClean="0">
                <a:solidFill>
                  <a:schemeClr val="tx1"/>
                </a:solidFill>
              </a:rPr>
              <a:t>full</a:t>
            </a:r>
            <a:r>
              <a:rPr lang="de-DE" sz="1200" baseline="0" dirty="0" smtClean="0">
                <a:solidFill>
                  <a:schemeClr val="tx1"/>
                </a:solidFill>
              </a:rPr>
              <a:t> </a:t>
            </a:r>
            <a:r>
              <a:rPr lang="de-DE" sz="1200" baseline="0" dirty="0" err="1" smtClean="0">
                <a:solidFill>
                  <a:schemeClr val="tx1"/>
                </a:solidFill>
              </a:rPr>
              <a:t>closed</a:t>
            </a:r>
            <a:r>
              <a:rPr lang="de-DE" sz="1200" baseline="0" dirty="0" smtClean="0">
                <a:solidFill>
                  <a:schemeClr val="tx1"/>
                </a:solidFill>
              </a:rPr>
              <a:t> </a:t>
            </a:r>
            <a:r>
              <a:rPr lang="de-DE" sz="1200" baseline="0" dirty="0" err="1" smtClean="0">
                <a:solidFill>
                  <a:schemeClr val="tx1"/>
                </a:solidFill>
              </a:rPr>
              <a:t>loop</a:t>
            </a:r>
            <a:r>
              <a:rPr lang="de-DE" sz="1200" baseline="0" dirty="0" smtClean="0">
                <a:solidFill>
                  <a:schemeClr val="tx1"/>
                </a:solidFill>
              </a:rPr>
              <a:t> </a:t>
            </a:r>
            <a:r>
              <a:rPr lang="de-DE" sz="1200" baseline="0" dirty="0" err="1" smtClean="0">
                <a:solidFill>
                  <a:schemeClr val="tx1"/>
                </a:solidFill>
              </a:rPr>
              <a:t>can</a:t>
            </a:r>
            <a:r>
              <a:rPr lang="de-DE" sz="1200" baseline="0" dirty="0" smtClean="0">
                <a:solidFill>
                  <a:schemeClr val="tx1"/>
                </a:solidFill>
              </a:rPr>
              <a:t> </a:t>
            </a:r>
            <a:r>
              <a:rPr lang="de-DE" sz="1200" baseline="0" dirty="0" err="1" smtClean="0">
                <a:solidFill>
                  <a:schemeClr val="tx1"/>
                </a:solidFill>
              </a:rPr>
              <a:t>be</a:t>
            </a:r>
            <a:r>
              <a:rPr lang="de-DE" sz="1200" baseline="0" dirty="0" smtClean="0">
                <a:solidFill>
                  <a:schemeClr val="tx1"/>
                </a:solidFill>
              </a:rPr>
              <a:t> </a:t>
            </a:r>
            <a:r>
              <a:rPr lang="de-DE" sz="1200" baseline="0" dirty="0" err="1" smtClean="0">
                <a:solidFill>
                  <a:schemeClr val="tx1"/>
                </a:solidFill>
              </a:rPr>
              <a:t>modelled</a:t>
            </a:r>
            <a:r>
              <a:rPr lang="de-DE" sz="1200" baseline="0" dirty="0" smtClean="0">
                <a:solidFill>
                  <a:schemeClr val="tx1"/>
                </a:solidFill>
              </a:rPr>
              <a:t> after </a:t>
            </a:r>
            <a:r>
              <a:rPr lang="de-DE" sz="1200" baseline="0" dirty="0" err="1" smtClean="0">
                <a:solidFill>
                  <a:schemeClr val="tx1"/>
                </a:solidFill>
              </a:rPr>
              <a:t>the</a:t>
            </a:r>
            <a:r>
              <a:rPr lang="de-DE" sz="1200" baseline="0" dirty="0" smtClean="0">
                <a:solidFill>
                  <a:schemeClr val="tx1"/>
                </a:solidFill>
              </a:rPr>
              <a:t> </a:t>
            </a:r>
            <a:r>
              <a:rPr lang="de-DE" sz="1200" baseline="0" dirty="0" err="1" smtClean="0">
                <a:solidFill>
                  <a:schemeClr val="tx1"/>
                </a:solidFill>
              </a:rPr>
              <a:t>best</a:t>
            </a:r>
            <a:r>
              <a:rPr lang="de-DE" sz="1200" baseline="0" dirty="0" smtClean="0">
                <a:solidFill>
                  <a:schemeClr val="tx1"/>
                </a:solidFill>
              </a:rPr>
              <a:t> </a:t>
            </a:r>
            <a:r>
              <a:rPr lang="de-DE" sz="1200" baseline="0" dirty="0" err="1" smtClean="0">
                <a:solidFill>
                  <a:schemeClr val="tx1"/>
                </a:solidFill>
              </a:rPr>
              <a:t>patterns</a:t>
            </a:r>
            <a:r>
              <a:rPr lang="de-DE" sz="1200" baseline="0" dirty="0" smtClean="0">
                <a:solidFill>
                  <a:schemeClr val="tx1"/>
                </a:solidFill>
              </a:rPr>
              <a:t> </a:t>
            </a:r>
            <a:r>
              <a:rPr lang="de-DE" sz="1200" baseline="0" dirty="0" err="1" smtClean="0">
                <a:solidFill>
                  <a:schemeClr val="tx1"/>
                </a:solidFill>
              </a:rPr>
              <a:t>seen</a:t>
            </a:r>
            <a:r>
              <a:rPr lang="de-DE" sz="1200" baseline="0" dirty="0" smtClean="0">
                <a:solidFill>
                  <a:schemeClr val="tx1"/>
                </a:solidFill>
              </a:rPr>
              <a:t> in hybrid </a:t>
            </a:r>
            <a:r>
              <a:rPr lang="de-DE" sz="1200" baseline="0" dirty="0" err="1" smtClean="0">
                <a:solidFill>
                  <a:schemeClr val="tx1"/>
                </a:solidFill>
              </a:rPr>
              <a:t>closed</a:t>
            </a:r>
            <a:r>
              <a:rPr lang="de-DE" sz="1200" baseline="0" dirty="0" smtClean="0">
                <a:solidFill>
                  <a:schemeClr val="tx1"/>
                </a:solidFill>
              </a:rPr>
              <a:t> </a:t>
            </a:r>
            <a:r>
              <a:rPr lang="de-DE" sz="1200" baseline="0" dirty="0" err="1" smtClean="0">
                <a:solidFill>
                  <a:schemeClr val="tx1"/>
                </a:solidFill>
              </a:rPr>
              <a:t>loop</a:t>
            </a:r>
            <a:r>
              <a:rPr lang="de-DE" sz="1200" baseline="0" dirty="0" smtClean="0">
                <a:solidFill>
                  <a:schemeClr val="tx1"/>
                </a:solidFill>
              </a:rPr>
              <a:t> (</a:t>
            </a:r>
            <a:r>
              <a:rPr lang="de-DE" sz="1200" baseline="0" dirty="0" err="1" smtClean="0">
                <a:solidFill>
                  <a:schemeClr val="tx1"/>
                </a:solidFill>
              </a:rPr>
              <a:t>settings</a:t>
            </a:r>
            <a:r>
              <a:rPr lang="de-DE" sz="1200" baseline="0" dirty="0" smtClean="0">
                <a:solidFill>
                  <a:schemeClr val="tx1"/>
                </a:solidFill>
              </a:rPr>
              <a:t>, </a:t>
            </a:r>
            <a:r>
              <a:rPr lang="de-DE" sz="1200" baseline="0" dirty="0" err="1" smtClean="0">
                <a:solidFill>
                  <a:schemeClr val="tx1"/>
                </a:solidFill>
              </a:rPr>
              <a:t>automations</a:t>
            </a:r>
            <a:r>
              <a:rPr lang="de-DE" sz="1200" baseline="0" dirty="0" smtClean="0">
                <a:solidFill>
                  <a:schemeClr val="tx1"/>
                </a:solidFill>
              </a:rPr>
              <a:t>; </a:t>
            </a:r>
            <a:r>
              <a:rPr lang="de-DE" sz="1200" baseline="0" dirty="0" err="1" smtClean="0">
                <a:solidFill>
                  <a:schemeClr val="tx1"/>
                </a:solidFill>
              </a:rPr>
              <a:t>there</a:t>
            </a:r>
            <a:r>
              <a:rPr lang="de-DE" sz="1200" baseline="0" dirty="0" smtClean="0">
                <a:solidFill>
                  <a:schemeClr val="tx1"/>
                </a:solidFill>
              </a:rPr>
              <a:t> </a:t>
            </a:r>
            <a:r>
              <a:rPr lang="de-DE" sz="1200" baseline="0" dirty="0" err="1" smtClean="0">
                <a:solidFill>
                  <a:schemeClr val="tx1"/>
                </a:solidFill>
              </a:rPr>
              <a:t>is</a:t>
            </a:r>
            <a:r>
              <a:rPr lang="de-DE" sz="1200" baseline="0" dirty="0" smtClean="0">
                <a:solidFill>
                  <a:schemeClr val="tx1"/>
                </a:solidFill>
              </a:rPr>
              <a:t> a separate </a:t>
            </a:r>
            <a:r>
              <a:rPr lang="de-DE" sz="1200" baseline="0" dirty="0" err="1" smtClean="0">
                <a:solidFill>
                  <a:schemeClr val="tx1"/>
                </a:solidFill>
              </a:rPr>
              <a:t>slide</a:t>
            </a:r>
            <a:r>
              <a:rPr lang="de-DE" sz="1200" baseline="0" dirty="0" smtClean="0">
                <a:solidFill>
                  <a:schemeClr val="tx1"/>
                </a:solidFill>
              </a:rPr>
              <a:t> </a:t>
            </a:r>
            <a:r>
              <a:rPr lang="de-DE" sz="1200" baseline="0" dirty="0" err="1" smtClean="0">
                <a:solidFill>
                  <a:schemeClr val="tx1"/>
                </a:solidFill>
              </a:rPr>
              <a:t>set</a:t>
            </a:r>
            <a:r>
              <a:rPr lang="de-DE" sz="1200" baseline="0" dirty="0" smtClean="0">
                <a:solidFill>
                  <a:schemeClr val="tx1"/>
                </a:solidFill>
              </a:rPr>
              <a:t> on „UAM“ Looping, </a:t>
            </a:r>
            <a:r>
              <a:rPr lang="de-DE" sz="1200" baseline="0" dirty="0" err="1" smtClean="0">
                <a:solidFill>
                  <a:schemeClr val="tx1"/>
                </a:solidFill>
              </a:rPr>
              <a:t>with</a:t>
            </a:r>
            <a:r>
              <a:rPr lang="de-DE" sz="1200" baseline="0" dirty="0" smtClean="0">
                <a:solidFill>
                  <a:schemeClr val="tx1"/>
                </a:solidFill>
              </a:rPr>
              <a:t> </a:t>
            </a:r>
            <a:r>
              <a:rPr lang="de-DE" sz="1200" baseline="0" dirty="0" err="1" smtClean="0">
                <a:solidFill>
                  <a:schemeClr val="tx1"/>
                </a:solidFill>
              </a:rPr>
              <a:t>more</a:t>
            </a:r>
            <a:r>
              <a:rPr lang="de-DE" sz="1200" baseline="0" dirty="0" smtClean="0">
                <a:solidFill>
                  <a:schemeClr val="tx1"/>
                </a:solidFill>
              </a:rPr>
              <a:t> </a:t>
            </a:r>
            <a:r>
              <a:rPr lang="de-DE" sz="1200" baseline="0" dirty="0" err="1" smtClean="0">
                <a:solidFill>
                  <a:schemeClr val="tx1"/>
                </a:solidFill>
              </a:rPr>
              <a:t>details</a:t>
            </a:r>
            <a:r>
              <a:rPr lang="de-DE" sz="1200" baseline="0" dirty="0" smtClean="0">
                <a:solidFill>
                  <a:schemeClr val="tx1"/>
                </a:solidFill>
              </a:rPr>
              <a:t> on </a:t>
            </a:r>
            <a:r>
              <a:rPr lang="de-DE" sz="1200" baseline="0" dirty="0" err="1" smtClean="0">
                <a:solidFill>
                  <a:schemeClr val="tx1"/>
                </a:solidFill>
              </a:rPr>
              <a:t>that</a:t>
            </a:r>
            <a:r>
              <a:rPr lang="de-DE" sz="1200" baseline="0" dirty="0" smtClean="0">
                <a:solidFill>
                  <a:schemeClr val="tx1"/>
                </a:solidFill>
              </a:rPr>
              <a:t>).</a:t>
            </a:r>
          </a:p>
          <a:p>
            <a:r>
              <a:rPr lang="de-DE" sz="1200" baseline="0" dirty="0" smtClean="0">
                <a:solidFill>
                  <a:schemeClr val="tx1"/>
                </a:solidFill>
              </a:rPr>
              <a:t>In </a:t>
            </a:r>
            <a:r>
              <a:rPr lang="de-DE" sz="1200" baseline="0" dirty="0" err="1" smtClean="0">
                <a:solidFill>
                  <a:schemeClr val="tx1"/>
                </a:solidFill>
              </a:rPr>
              <a:t>the</a:t>
            </a:r>
            <a:r>
              <a:rPr lang="de-DE" sz="1200" baseline="0" dirty="0" smtClean="0">
                <a:solidFill>
                  <a:schemeClr val="tx1"/>
                </a:solidFill>
              </a:rPr>
              <a:t> </a:t>
            </a:r>
            <a:r>
              <a:rPr lang="de-DE" sz="1200" baseline="0" dirty="0" err="1" smtClean="0">
                <a:solidFill>
                  <a:schemeClr val="tx1"/>
                </a:solidFill>
              </a:rPr>
              <a:t>full</a:t>
            </a:r>
            <a:r>
              <a:rPr lang="de-DE" sz="1200" baseline="0" dirty="0" smtClean="0">
                <a:solidFill>
                  <a:schemeClr val="tx1"/>
                </a:solidFill>
              </a:rPr>
              <a:t> </a:t>
            </a:r>
            <a:r>
              <a:rPr lang="de-DE" sz="1200" baseline="0" dirty="0" err="1" smtClean="0">
                <a:solidFill>
                  <a:schemeClr val="tx1"/>
                </a:solidFill>
              </a:rPr>
              <a:t>closed</a:t>
            </a:r>
            <a:r>
              <a:rPr lang="de-DE" sz="1200" baseline="0" dirty="0" smtClean="0">
                <a:solidFill>
                  <a:schemeClr val="tx1"/>
                </a:solidFill>
              </a:rPr>
              <a:t> </a:t>
            </a:r>
            <a:r>
              <a:rPr lang="de-DE" sz="1200" baseline="0" dirty="0" err="1" smtClean="0">
                <a:solidFill>
                  <a:schemeClr val="tx1"/>
                </a:solidFill>
              </a:rPr>
              <a:t>loop</a:t>
            </a:r>
            <a:r>
              <a:rPr lang="de-DE" sz="1200" baseline="0" dirty="0" smtClean="0">
                <a:solidFill>
                  <a:schemeClr val="tx1"/>
                </a:solidFill>
              </a:rPr>
              <a:t> </a:t>
            </a:r>
            <a:r>
              <a:rPr lang="de-DE" sz="1200" baseline="0" dirty="0" err="1" smtClean="0">
                <a:solidFill>
                  <a:schemeClr val="tx1"/>
                </a:solidFill>
              </a:rPr>
              <a:t>mode</a:t>
            </a:r>
            <a:r>
              <a:rPr lang="de-DE" sz="1200" baseline="0" dirty="0" smtClean="0">
                <a:solidFill>
                  <a:schemeClr val="tx1"/>
                </a:solidFill>
              </a:rPr>
              <a:t>, </a:t>
            </a:r>
            <a:r>
              <a:rPr lang="de-DE" sz="1200" baseline="0" dirty="0" err="1" smtClean="0">
                <a:solidFill>
                  <a:schemeClr val="tx1"/>
                </a:solidFill>
              </a:rPr>
              <a:t>it</a:t>
            </a:r>
            <a:r>
              <a:rPr lang="de-DE" sz="1200" baseline="0" dirty="0" smtClean="0">
                <a:solidFill>
                  <a:schemeClr val="tx1"/>
                </a:solidFill>
              </a:rPr>
              <a:t> </a:t>
            </a:r>
            <a:r>
              <a:rPr lang="de-DE" sz="1200" baseline="0" dirty="0" err="1" smtClean="0">
                <a:solidFill>
                  <a:schemeClr val="tx1"/>
                </a:solidFill>
              </a:rPr>
              <a:t>is</a:t>
            </a:r>
            <a:r>
              <a:rPr lang="de-DE" sz="1200" baseline="0" dirty="0" smtClean="0">
                <a:solidFill>
                  <a:schemeClr val="tx1"/>
                </a:solidFill>
              </a:rPr>
              <a:t> </a:t>
            </a:r>
            <a:r>
              <a:rPr lang="de-DE" sz="1200" baseline="0" dirty="0" err="1" smtClean="0">
                <a:solidFill>
                  <a:schemeClr val="tx1"/>
                </a:solidFill>
              </a:rPr>
              <a:t>absolutely</a:t>
            </a:r>
            <a:r>
              <a:rPr lang="de-DE" sz="1200" baseline="0" dirty="0" smtClean="0">
                <a:solidFill>
                  <a:schemeClr val="tx1"/>
                </a:solidFill>
              </a:rPr>
              <a:t> essential </a:t>
            </a:r>
            <a:r>
              <a:rPr lang="de-DE" sz="1200" baseline="0" dirty="0" err="1" smtClean="0">
                <a:solidFill>
                  <a:schemeClr val="tx1"/>
                </a:solidFill>
              </a:rPr>
              <a:t>to</a:t>
            </a:r>
            <a:r>
              <a:rPr lang="de-DE" sz="1200" baseline="0" dirty="0" smtClean="0">
                <a:solidFill>
                  <a:schemeClr val="tx1"/>
                </a:solidFill>
              </a:rPr>
              <a:t> </a:t>
            </a:r>
            <a:r>
              <a:rPr lang="de-DE" sz="1200" baseline="0" dirty="0" err="1" smtClean="0">
                <a:solidFill>
                  <a:schemeClr val="tx1"/>
                </a:solidFill>
              </a:rPr>
              <a:t>have</a:t>
            </a:r>
            <a:r>
              <a:rPr lang="de-DE" sz="1200" baseline="0" dirty="0" smtClean="0">
                <a:solidFill>
                  <a:schemeClr val="tx1"/>
                </a:solidFill>
              </a:rPr>
              <a:t> a well-</a:t>
            </a:r>
            <a:r>
              <a:rPr lang="de-DE" sz="1200" baseline="0" dirty="0" err="1" smtClean="0">
                <a:solidFill>
                  <a:schemeClr val="tx1"/>
                </a:solidFill>
              </a:rPr>
              <a:t>functioning</a:t>
            </a:r>
            <a:r>
              <a:rPr lang="de-DE" sz="1200" baseline="0" dirty="0" smtClean="0">
                <a:solidFill>
                  <a:schemeClr val="tx1"/>
                </a:solidFill>
              </a:rPr>
              <a:t> </a:t>
            </a:r>
            <a:r>
              <a:rPr lang="de-DE" sz="1200" b="1" baseline="0" dirty="0" smtClean="0">
                <a:solidFill>
                  <a:schemeClr val="tx1"/>
                </a:solidFill>
              </a:rPr>
              <a:t>CGM </a:t>
            </a:r>
            <a:r>
              <a:rPr lang="de-DE" sz="1200" b="1" baseline="0" dirty="0" err="1" smtClean="0">
                <a:solidFill>
                  <a:schemeClr val="tx1"/>
                </a:solidFill>
              </a:rPr>
              <a:t>system</a:t>
            </a:r>
            <a:r>
              <a:rPr lang="de-DE" sz="1200" b="1" baseline="0" dirty="0" smtClean="0">
                <a:solidFill>
                  <a:schemeClr val="tx1"/>
                </a:solidFill>
              </a:rPr>
              <a:t>. </a:t>
            </a:r>
            <a:r>
              <a:rPr lang="de-DE" sz="1200" dirty="0" smtClean="0">
                <a:solidFill>
                  <a:schemeClr val="tx1"/>
                </a:solidFill>
              </a:rPr>
              <a:t>This </a:t>
            </a:r>
            <a:r>
              <a:rPr lang="de-DE" sz="1200" dirty="0" err="1" smtClean="0">
                <a:solidFill>
                  <a:schemeClr val="tx1"/>
                </a:solidFill>
              </a:rPr>
              <a:t>is</a:t>
            </a:r>
            <a:r>
              <a:rPr lang="de-DE" sz="1200" dirty="0" smtClean="0">
                <a:solidFill>
                  <a:schemeClr val="tx1"/>
                </a:solidFill>
              </a:rPr>
              <a:t> </a:t>
            </a:r>
            <a:r>
              <a:rPr lang="de-DE" sz="1200" dirty="0" err="1" smtClean="0">
                <a:solidFill>
                  <a:schemeClr val="tx1"/>
                </a:solidFill>
              </a:rPr>
              <a:t>the</a:t>
            </a:r>
            <a:r>
              <a:rPr lang="de-DE" sz="1200" dirty="0" smtClean="0">
                <a:solidFill>
                  <a:schemeClr val="tx1"/>
                </a:solidFill>
              </a:rPr>
              <a:t> </a:t>
            </a:r>
            <a:r>
              <a:rPr lang="de-DE" sz="1200" dirty="0" err="1" smtClean="0">
                <a:solidFill>
                  <a:schemeClr val="tx1"/>
                </a:solidFill>
              </a:rPr>
              <a:t>basis</a:t>
            </a:r>
            <a:r>
              <a:rPr lang="de-DE" sz="1200" dirty="0" smtClean="0">
                <a:solidFill>
                  <a:schemeClr val="tx1"/>
                </a:solidFill>
              </a:rPr>
              <a:t> </a:t>
            </a:r>
            <a:r>
              <a:rPr lang="de-DE" sz="1200" dirty="0" err="1" smtClean="0">
                <a:solidFill>
                  <a:schemeClr val="tx1"/>
                </a:solidFill>
              </a:rPr>
              <a:t>for</a:t>
            </a:r>
            <a:r>
              <a:rPr lang="de-DE" sz="1200" dirty="0" smtClean="0">
                <a:solidFill>
                  <a:schemeClr val="tx1"/>
                </a:solidFill>
              </a:rPr>
              <a:t> an </a:t>
            </a:r>
            <a:r>
              <a:rPr lang="de-DE" sz="1200" dirty="0" err="1" smtClean="0">
                <a:solidFill>
                  <a:schemeClr val="tx1"/>
                </a:solidFill>
              </a:rPr>
              <a:t>individually</a:t>
            </a:r>
            <a:r>
              <a:rPr lang="de-DE" sz="1200" dirty="0" smtClean="0">
                <a:solidFill>
                  <a:schemeClr val="tx1"/>
                </a:solidFill>
              </a:rPr>
              <a:t> </a:t>
            </a:r>
            <a:r>
              <a:rPr lang="de-DE" sz="1200" dirty="0" err="1" smtClean="0">
                <a:solidFill>
                  <a:schemeClr val="tx1"/>
                </a:solidFill>
              </a:rPr>
              <a:t>tuned</a:t>
            </a:r>
            <a:r>
              <a:rPr lang="de-DE" sz="1200" dirty="0" smtClean="0">
                <a:solidFill>
                  <a:schemeClr val="tx1"/>
                </a:solidFill>
              </a:rPr>
              <a:t> </a:t>
            </a:r>
            <a:r>
              <a:rPr lang="de-DE" sz="1200" dirty="0" err="1" smtClean="0">
                <a:solidFill>
                  <a:schemeClr val="tx1"/>
                </a:solidFill>
              </a:rPr>
              <a:t>system</a:t>
            </a:r>
            <a:r>
              <a:rPr lang="de-DE" sz="1200" dirty="0" smtClean="0">
                <a:solidFill>
                  <a:schemeClr val="tx1"/>
                </a:solidFill>
              </a:rPr>
              <a:t>, </a:t>
            </a:r>
            <a:r>
              <a:rPr lang="de-DE" sz="1200" dirty="0" err="1" smtClean="0">
                <a:solidFill>
                  <a:schemeClr val="tx1"/>
                </a:solidFill>
              </a:rPr>
              <a:t>capable</a:t>
            </a:r>
            <a:r>
              <a:rPr lang="de-DE" sz="1200" dirty="0" smtClean="0">
                <a:solidFill>
                  <a:schemeClr val="tx1"/>
                </a:solidFill>
              </a:rPr>
              <a:t> </a:t>
            </a:r>
            <a:r>
              <a:rPr lang="de-DE" sz="1200" dirty="0" err="1" smtClean="0">
                <a:solidFill>
                  <a:schemeClr val="tx1"/>
                </a:solidFill>
              </a:rPr>
              <a:t>of</a:t>
            </a:r>
            <a:r>
              <a:rPr lang="de-DE" sz="1200" dirty="0" smtClean="0">
                <a:solidFill>
                  <a:schemeClr val="tx1"/>
                </a:solidFill>
              </a:rPr>
              <a:t> </a:t>
            </a:r>
            <a:r>
              <a:rPr lang="de-DE" sz="1200" dirty="0" err="1" smtClean="0">
                <a:solidFill>
                  <a:schemeClr val="tx1"/>
                </a:solidFill>
              </a:rPr>
              <a:t>ramping</a:t>
            </a:r>
            <a:r>
              <a:rPr lang="de-DE" sz="1200" dirty="0" smtClean="0">
                <a:solidFill>
                  <a:schemeClr val="tx1"/>
                </a:solidFill>
              </a:rPr>
              <a:t> </a:t>
            </a:r>
            <a:r>
              <a:rPr lang="de-DE" sz="1200" dirty="0" err="1" smtClean="0">
                <a:solidFill>
                  <a:schemeClr val="tx1"/>
                </a:solidFill>
              </a:rPr>
              <a:t>up</a:t>
            </a:r>
            <a:r>
              <a:rPr lang="de-DE" sz="1200" dirty="0" smtClean="0">
                <a:solidFill>
                  <a:schemeClr val="tx1"/>
                </a:solidFill>
              </a:rPr>
              <a:t> </a:t>
            </a:r>
            <a:r>
              <a:rPr lang="de-DE" sz="1200" dirty="0" err="1" smtClean="0">
                <a:solidFill>
                  <a:schemeClr val="tx1"/>
                </a:solidFill>
              </a:rPr>
              <a:t>iob</a:t>
            </a:r>
            <a:r>
              <a:rPr lang="de-DE" sz="1200" dirty="0" smtClean="0">
                <a:solidFill>
                  <a:schemeClr val="tx1"/>
                </a:solidFill>
              </a:rPr>
              <a:t> </a:t>
            </a:r>
            <a:r>
              <a:rPr lang="de-DE" sz="1200" dirty="0" err="1" smtClean="0">
                <a:solidFill>
                  <a:schemeClr val="tx1"/>
                </a:solidFill>
              </a:rPr>
              <a:t>quickly</a:t>
            </a:r>
            <a:r>
              <a:rPr lang="de-DE" sz="1200" dirty="0" smtClean="0">
                <a:solidFill>
                  <a:schemeClr val="tx1"/>
                </a:solidFill>
              </a:rPr>
              <a:t> after </a:t>
            </a:r>
            <a:r>
              <a:rPr lang="de-DE" sz="1200" dirty="0" err="1" smtClean="0">
                <a:solidFill>
                  <a:schemeClr val="tx1"/>
                </a:solidFill>
              </a:rPr>
              <a:t>detecting</a:t>
            </a:r>
            <a:r>
              <a:rPr lang="de-DE" sz="1200" dirty="0" smtClean="0">
                <a:solidFill>
                  <a:schemeClr val="tx1"/>
                </a:solidFill>
              </a:rPr>
              <a:t> a </a:t>
            </a:r>
            <a:r>
              <a:rPr lang="de-DE" sz="1200" dirty="0" err="1" smtClean="0">
                <a:solidFill>
                  <a:schemeClr val="tx1"/>
                </a:solidFill>
              </a:rPr>
              <a:t>bg</a:t>
            </a:r>
            <a:r>
              <a:rPr lang="de-DE" sz="1200" dirty="0" smtClean="0">
                <a:solidFill>
                  <a:schemeClr val="tx1"/>
                </a:solidFill>
              </a:rPr>
              <a:t> </a:t>
            </a:r>
            <a:r>
              <a:rPr lang="de-DE" sz="1200" dirty="0" err="1" smtClean="0">
                <a:solidFill>
                  <a:schemeClr val="tx1"/>
                </a:solidFill>
              </a:rPr>
              <a:t>rise</a:t>
            </a:r>
            <a:r>
              <a:rPr lang="de-DE" sz="1200" dirty="0" smtClean="0">
                <a:solidFill>
                  <a:schemeClr val="tx1"/>
                </a:solidFill>
              </a:rPr>
              <a:t> </a:t>
            </a:r>
            <a:r>
              <a:rPr lang="de-DE" sz="1200" dirty="0" err="1" smtClean="0">
                <a:solidFill>
                  <a:schemeClr val="tx1"/>
                </a:solidFill>
              </a:rPr>
              <a:t>which</a:t>
            </a:r>
            <a:r>
              <a:rPr lang="de-DE" sz="1200" baseline="0" dirty="0" smtClean="0">
                <a:solidFill>
                  <a:schemeClr val="tx1"/>
                </a:solidFill>
              </a:rPr>
              <a:t> </a:t>
            </a:r>
            <a:r>
              <a:rPr lang="de-DE" sz="1200" baseline="0" dirty="0" err="1" smtClean="0">
                <a:solidFill>
                  <a:schemeClr val="tx1"/>
                </a:solidFill>
              </a:rPr>
              <a:t>automatically</a:t>
            </a:r>
            <a:r>
              <a:rPr lang="de-DE" sz="1200" baseline="0" dirty="0" smtClean="0">
                <a:solidFill>
                  <a:schemeClr val="tx1"/>
                </a:solidFill>
              </a:rPr>
              <a:t> </a:t>
            </a:r>
            <a:r>
              <a:rPr lang="de-DE" sz="1200" u="sng" baseline="0" dirty="0" smtClean="0">
                <a:solidFill>
                  <a:schemeClr val="tx1"/>
                </a:solidFill>
              </a:rPr>
              <a:t>and</a:t>
            </a:r>
            <a:r>
              <a:rPr lang="de-DE" sz="1200" u="sng" dirty="0" smtClean="0">
                <a:solidFill>
                  <a:schemeClr val="tx1"/>
                </a:solidFill>
              </a:rPr>
              <a:t> </a:t>
            </a:r>
            <a:r>
              <a:rPr lang="de-DE" sz="1200" u="sng" dirty="0" err="1" smtClean="0">
                <a:solidFill>
                  <a:schemeClr val="tx1"/>
                </a:solidFill>
              </a:rPr>
              <a:t>safely</a:t>
            </a:r>
            <a:r>
              <a:rPr lang="de-DE" sz="1200" u="sng" dirty="0" smtClean="0">
                <a:solidFill>
                  <a:schemeClr val="tx1"/>
                </a:solidFill>
              </a:rPr>
              <a:t> </a:t>
            </a:r>
            <a:r>
              <a:rPr lang="de-DE" sz="1200" dirty="0" err="1" smtClean="0">
                <a:solidFill>
                  <a:schemeClr val="tx1"/>
                </a:solidFill>
              </a:rPr>
              <a:t>can</a:t>
            </a:r>
            <a:r>
              <a:rPr lang="de-DE" sz="1200" dirty="0" smtClean="0">
                <a:solidFill>
                  <a:schemeClr val="tx1"/>
                </a:solidFill>
              </a:rPr>
              <a:t> </a:t>
            </a:r>
            <a:r>
              <a:rPr lang="de-DE" sz="1200" dirty="0" err="1" smtClean="0">
                <a:solidFill>
                  <a:schemeClr val="tx1"/>
                </a:solidFill>
              </a:rPr>
              <a:t>be</a:t>
            </a:r>
            <a:r>
              <a:rPr lang="de-DE" sz="1200" dirty="0" smtClean="0">
                <a:solidFill>
                  <a:schemeClr val="tx1"/>
                </a:solidFill>
              </a:rPr>
              <a:t> </a:t>
            </a:r>
            <a:r>
              <a:rPr lang="de-DE" sz="1200" dirty="0" err="1" smtClean="0">
                <a:solidFill>
                  <a:schemeClr val="tx1"/>
                </a:solidFill>
              </a:rPr>
              <a:t>attributed</a:t>
            </a:r>
            <a:r>
              <a:rPr lang="de-DE" sz="1200" dirty="0" smtClean="0">
                <a:solidFill>
                  <a:schemeClr val="tx1"/>
                </a:solidFill>
              </a:rPr>
              <a:t> </a:t>
            </a:r>
            <a:r>
              <a:rPr lang="de-DE" sz="1200" dirty="0" err="1" smtClean="0">
                <a:solidFill>
                  <a:schemeClr val="tx1"/>
                </a:solidFill>
              </a:rPr>
              <a:t>to</a:t>
            </a:r>
            <a:r>
              <a:rPr lang="de-DE" sz="1200" dirty="0" smtClean="0">
                <a:solidFill>
                  <a:schemeClr val="tx1"/>
                </a:solidFill>
              </a:rPr>
              <a:t> a </a:t>
            </a:r>
            <a:r>
              <a:rPr lang="de-DE" sz="1200" dirty="0" err="1" smtClean="0">
                <a:solidFill>
                  <a:schemeClr val="tx1"/>
                </a:solidFill>
              </a:rPr>
              <a:t>meal</a:t>
            </a:r>
            <a:r>
              <a:rPr lang="de-DE" sz="1200" dirty="0" smtClean="0">
                <a:solidFill>
                  <a:schemeClr val="tx1"/>
                </a:solidFill>
              </a:rPr>
              <a:t>.</a:t>
            </a:r>
          </a:p>
          <a:p>
            <a:r>
              <a:rPr lang="de-DE" sz="1200" dirty="0" err="1" smtClean="0">
                <a:solidFill>
                  <a:schemeClr val="tx1"/>
                </a:solidFill>
              </a:rPr>
              <a:t>Likewise</a:t>
            </a:r>
            <a:r>
              <a:rPr lang="de-DE" sz="1200" dirty="0" smtClean="0">
                <a:solidFill>
                  <a:schemeClr val="tx1"/>
                </a:solidFill>
              </a:rPr>
              <a:t>, </a:t>
            </a:r>
            <a:r>
              <a:rPr lang="de-DE" sz="1200" dirty="0" err="1" smtClean="0">
                <a:solidFill>
                  <a:schemeClr val="tx1"/>
                </a:solidFill>
              </a:rPr>
              <a:t>it</a:t>
            </a:r>
            <a:r>
              <a:rPr lang="de-DE" sz="1200" dirty="0" smtClean="0">
                <a:solidFill>
                  <a:schemeClr val="tx1"/>
                </a:solidFill>
              </a:rPr>
              <a:t> </a:t>
            </a:r>
            <a:r>
              <a:rPr lang="de-DE" sz="1200" dirty="0" err="1" smtClean="0">
                <a:solidFill>
                  <a:schemeClr val="tx1"/>
                </a:solidFill>
              </a:rPr>
              <a:t>is</a:t>
            </a:r>
            <a:r>
              <a:rPr lang="de-DE" sz="1200" baseline="0" dirty="0" smtClean="0">
                <a:solidFill>
                  <a:schemeClr val="tx1"/>
                </a:solidFill>
              </a:rPr>
              <a:t> essential </a:t>
            </a:r>
            <a:r>
              <a:rPr lang="de-DE" sz="1200" baseline="0" dirty="0" err="1" smtClean="0">
                <a:solidFill>
                  <a:schemeClr val="tx1"/>
                </a:solidFill>
              </a:rPr>
              <a:t>that</a:t>
            </a:r>
            <a:r>
              <a:rPr lang="de-DE" sz="1200" baseline="0" dirty="0" smtClean="0">
                <a:solidFill>
                  <a:schemeClr val="tx1"/>
                </a:solidFill>
              </a:rPr>
              <a:t> CGM and pump </a:t>
            </a:r>
            <a:r>
              <a:rPr lang="de-DE" sz="1200" b="1" baseline="0" dirty="0" err="1" smtClean="0">
                <a:solidFill>
                  <a:schemeClr val="tx1"/>
                </a:solidFill>
              </a:rPr>
              <a:t>communication</a:t>
            </a:r>
            <a:r>
              <a:rPr lang="de-DE" sz="1200" baseline="0" dirty="0" smtClean="0">
                <a:solidFill>
                  <a:schemeClr val="tx1"/>
                </a:solidFill>
              </a:rPr>
              <a:t> (Bluetooth) </a:t>
            </a:r>
            <a:r>
              <a:rPr lang="de-DE" sz="1200" baseline="0" dirty="0" err="1" smtClean="0">
                <a:solidFill>
                  <a:schemeClr val="tx1"/>
                </a:solidFill>
              </a:rPr>
              <a:t>is</a:t>
            </a:r>
            <a:r>
              <a:rPr lang="de-DE" sz="1200" baseline="0" dirty="0" smtClean="0">
                <a:solidFill>
                  <a:schemeClr val="tx1"/>
                </a:solidFill>
              </a:rPr>
              <a:t> </a:t>
            </a:r>
            <a:r>
              <a:rPr lang="de-DE" sz="1200" baseline="0" dirty="0" err="1" smtClean="0">
                <a:solidFill>
                  <a:schemeClr val="tx1"/>
                </a:solidFill>
              </a:rPr>
              <a:t>absolutely</a:t>
            </a:r>
            <a:r>
              <a:rPr lang="de-DE" sz="1200" baseline="0" dirty="0" smtClean="0">
                <a:solidFill>
                  <a:schemeClr val="tx1"/>
                </a:solidFill>
              </a:rPr>
              <a:t> </a:t>
            </a:r>
            <a:r>
              <a:rPr lang="de-DE" sz="1200" b="1" baseline="0" dirty="0" err="1" smtClean="0">
                <a:solidFill>
                  <a:schemeClr val="tx1"/>
                </a:solidFill>
              </a:rPr>
              <a:t>stable</a:t>
            </a:r>
            <a:r>
              <a:rPr lang="de-DE" sz="1200" b="1" baseline="0" dirty="0" smtClean="0">
                <a:solidFill>
                  <a:schemeClr val="tx1"/>
                </a:solidFill>
              </a:rPr>
              <a:t>, </a:t>
            </a:r>
            <a:r>
              <a:rPr lang="de-DE" sz="1200" b="0" baseline="0" dirty="0" err="1" smtClean="0">
                <a:solidFill>
                  <a:schemeClr val="tx1"/>
                </a:solidFill>
              </a:rPr>
              <a:t>notably</a:t>
            </a:r>
            <a:r>
              <a:rPr lang="de-DE" sz="1200" b="0" baseline="0" dirty="0" smtClean="0">
                <a:solidFill>
                  <a:schemeClr val="tx1"/>
                </a:solidFill>
              </a:rPr>
              <a:t> after </a:t>
            </a:r>
            <a:r>
              <a:rPr lang="de-DE" sz="1200" b="0" baseline="0" dirty="0" err="1" smtClean="0">
                <a:solidFill>
                  <a:schemeClr val="tx1"/>
                </a:solidFill>
              </a:rPr>
              <a:t>starting</a:t>
            </a:r>
            <a:r>
              <a:rPr lang="de-DE" sz="1200" b="0" baseline="0" dirty="0" smtClean="0">
                <a:solidFill>
                  <a:schemeClr val="tx1"/>
                </a:solidFill>
              </a:rPr>
              <a:t> a </a:t>
            </a:r>
            <a:r>
              <a:rPr lang="de-DE" sz="1200" b="0" baseline="0" dirty="0" err="1" smtClean="0">
                <a:solidFill>
                  <a:schemeClr val="tx1"/>
                </a:solidFill>
              </a:rPr>
              <a:t>meal</a:t>
            </a:r>
            <a:r>
              <a:rPr lang="de-DE" sz="1200" b="0" baseline="0" dirty="0" smtClean="0">
                <a:solidFill>
                  <a:schemeClr val="tx1"/>
                </a:solidFill>
              </a:rPr>
              <a:t>.</a:t>
            </a:r>
          </a:p>
          <a:p>
            <a:r>
              <a:rPr lang="de-DE" sz="1200" b="0" baseline="0" dirty="0" smtClean="0">
                <a:solidFill>
                  <a:schemeClr val="tx1"/>
                </a:solidFill>
              </a:rPr>
              <a:t>But </a:t>
            </a:r>
            <a:r>
              <a:rPr lang="de-DE" sz="1200" b="0" baseline="0" dirty="0" err="1" smtClean="0">
                <a:solidFill>
                  <a:schemeClr val="tx1"/>
                </a:solidFill>
              </a:rPr>
              <a:t>even</a:t>
            </a:r>
            <a:r>
              <a:rPr lang="de-DE" sz="1200" b="0" baseline="0" dirty="0" smtClean="0">
                <a:solidFill>
                  <a:schemeClr val="tx1"/>
                </a:solidFill>
              </a:rPr>
              <a:t> </a:t>
            </a:r>
            <a:r>
              <a:rPr lang="de-DE" sz="1200" b="0" baseline="0" dirty="0" err="1" smtClean="0">
                <a:solidFill>
                  <a:schemeClr val="tx1"/>
                </a:solidFill>
              </a:rPr>
              <a:t>if</a:t>
            </a:r>
            <a:r>
              <a:rPr lang="de-DE" sz="1200" b="0" baseline="0" dirty="0" smtClean="0">
                <a:solidFill>
                  <a:schemeClr val="tx1"/>
                </a:solidFill>
              </a:rPr>
              <a:t> all </a:t>
            </a:r>
            <a:r>
              <a:rPr lang="de-DE" sz="1200" b="0" baseline="0" dirty="0" err="1" smtClean="0">
                <a:solidFill>
                  <a:schemeClr val="tx1"/>
                </a:solidFill>
              </a:rPr>
              <a:t>these</a:t>
            </a:r>
            <a:r>
              <a:rPr lang="de-DE" sz="1200" b="0" baseline="0" dirty="0" smtClean="0">
                <a:solidFill>
                  <a:schemeClr val="tx1"/>
                </a:solidFill>
              </a:rPr>
              <a:t> </a:t>
            </a:r>
            <a:r>
              <a:rPr lang="de-DE" sz="1200" b="0" baseline="0" dirty="0" err="1" smtClean="0">
                <a:solidFill>
                  <a:schemeClr val="tx1"/>
                </a:solidFill>
              </a:rPr>
              <a:t>preconditions</a:t>
            </a:r>
            <a:r>
              <a:rPr lang="de-DE" sz="1200" b="0" baseline="0" dirty="0" smtClean="0">
                <a:solidFill>
                  <a:schemeClr val="tx1"/>
                </a:solidFill>
              </a:rPr>
              <a:t> </a:t>
            </a:r>
            <a:r>
              <a:rPr lang="de-DE" sz="1200" b="0" baseline="0" dirty="0" err="1" smtClean="0">
                <a:solidFill>
                  <a:schemeClr val="tx1"/>
                </a:solidFill>
              </a:rPr>
              <a:t>are</a:t>
            </a:r>
            <a:r>
              <a:rPr lang="de-DE" sz="1200" b="0" baseline="0" dirty="0" smtClean="0">
                <a:solidFill>
                  <a:schemeClr val="tx1"/>
                </a:solidFill>
              </a:rPr>
              <a:t> </a:t>
            </a:r>
            <a:r>
              <a:rPr lang="de-DE" sz="1200" b="0" baseline="0" dirty="0" err="1" smtClean="0">
                <a:solidFill>
                  <a:schemeClr val="tx1"/>
                </a:solidFill>
              </a:rPr>
              <a:t>met</a:t>
            </a:r>
            <a:r>
              <a:rPr lang="de-DE" sz="1200" b="0" baseline="0" dirty="0" smtClean="0">
                <a:solidFill>
                  <a:schemeClr val="tx1"/>
                </a:solidFill>
              </a:rPr>
              <a:t>, </a:t>
            </a:r>
            <a:r>
              <a:rPr lang="de-DE" sz="1200" b="0" baseline="0" dirty="0" err="1" smtClean="0">
                <a:solidFill>
                  <a:schemeClr val="tx1"/>
                </a:solidFill>
              </a:rPr>
              <a:t>the</a:t>
            </a:r>
            <a:r>
              <a:rPr lang="de-DE" sz="1200" b="0" baseline="0" dirty="0" smtClean="0">
                <a:solidFill>
                  <a:schemeClr val="tx1"/>
                </a:solidFill>
              </a:rPr>
              <a:t> (</a:t>
            </a:r>
            <a:r>
              <a:rPr lang="de-DE" sz="1200" b="0" baseline="0" dirty="0" err="1" smtClean="0">
                <a:solidFill>
                  <a:schemeClr val="tx1"/>
                </a:solidFill>
              </a:rPr>
              <a:t>currently</a:t>
            </a:r>
            <a:r>
              <a:rPr lang="de-DE" sz="1200" b="0" baseline="0" dirty="0" smtClean="0">
                <a:solidFill>
                  <a:schemeClr val="tx1"/>
                </a:solidFill>
              </a:rPr>
              <a:t> </a:t>
            </a:r>
            <a:r>
              <a:rPr lang="de-DE" sz="1200" b="0" baseline="0" dirty="0" err="1" smtClean="0">
                <a:solidFill>
                  <a:schemeClr val="tx1"/>
                </a:solidFill>
              </a:rPr>
              <a:t>available</a:t>
            </a:r>
            <a:r>
              <a:rPr lang="de-DE" sz="1200" b="0" baseline="0" dirty="0" smtClean="0">
                <a:solidFill>
                  <a:schemeClr val="tx1"/>
                </a:solidFill>
              </a:rPr>
              <a:t>) </a:t>
            </a:r>
            <a:r>
              <a:rPr lang="de-DE" sz="1200" b="1" baseline="0" dirty="0" err="1" smtClean="0">
                <a:solidFill>
                  <a:schemeClr val="tx1"/>
                </a:solidFill>
              </a:rPr>
              <a:t>full</a:t>
            </a:r>
            <a:r>
              <a:rPr lang="de-DE" sz="1200" b="1" baseline="0" dirty="0" smtClean="0">
                <a:solidFill>
                  <a:schemeClr val="tx1"/>
                </a:solidFill>
              </a:rPr>
              <a:t> </a:t>
            </a:r>
            <a:r>
              <a:rPr lang="de-DE" sz="1200" b="1" baseline="0" dirty="0" err="1" smtClean="0">
                <a:solidFill>
                  <a:schemeClr val="tx1"/>
                </a:solidFill>
              </a:rPr>
              <a:t>loop</a:t>
            </a:r>
            <a:r>
              <a:rPr lang="de-DE" sz="1200" b="1" baseline="0" dirty="0" smtClean="0">
                <a:solidFill>
                  <a:schemeClr val="tx1"/>
                </a:solidFill>
              </a:rPr>
              <a:t> </a:t>
            </a:r>
            <a:r>
              <a:rPr lang="de-DE" sz="1200" b="1" baseline="0" dirty="0" err="1" smtClean="0">
                <a:solidFill>
                  <a:schemeClr val="tx1"/>
                </a:solidFill>
              </a:rPr>
              <a:t>may</a:t>
            </a:r>
            <a:r>
              <a:rPr lang="de-DE" sz="1200" b="1" baseline="0" dirty="0" smtClean="0">
                <a:solidFill>
                  <a:schemeClr val="tx1"/>
                </a:solidFill>
              </a:rPr>
              <a:t> not </a:t>
            </a:r>
            <a:r>
              <a:rPr lang="de-DE" sz="1200" b="1" baseline="0" dirty="0" err="1" smtClean="0">
                <a:solidFill>
                  <a:schemeClr val="tx1"/>
                </a:solidFill>
              </a:rPr>
              <a:t>be</a:t>
            </a:r>
            <a:r>
              <a:rPr lang="de-DE" sz="1200" b="1" baseline="0" dirty="0" smtClean="0">
                <a:solidFill>
                  <a:schemeClr val="tx1"/>
                </a:solidFill>
              </a:rPr>
              <a:t> </a:t>
            </a:r>
            <a:r>
              <a:rPr lang="de-DE" sz="1200" b="1" baseline="0" dirty="0" err="1" smtClean="0">
                <a:solidFill>
                  <a:schemeClr val="tx1"/>
                </a:solidFill>
              </a:rPr>
              <a:t>for</a:t>
            </a:r>
            <a:r>
              <a:rPr lang="de-DE" sz="1200" b="1" baseline="0" dirty="0" smtClean="0">
                <a:solidFill>
                  <a:schemeClr val="tx1"/>
                </a:solidFill>
              </a:rPr>
              <a:t> </a:t>
            </a:r>
            <a:r>
              <a:rPr lang="de-DE" sz="1200" b="1" baseline="0" dirty="0" err="1" smtClean="0">
                <a:solidFill>
                  <a:schemeClr val="tx1"/>
                </a:solidFill>
              </a:rPr>
              <a:t>everyone</a:t>
            </a:r>
            <a:r>
              <a:rPr lang="de-DE" sz="1200" b="1" baseline="0" dirty="0" smtClean="0">
                <a:solidFill>
                  <a:schemeClr val="tx1"/>
                </a:solidFill>
              </a:rPr>
              <a:t>:</a:t>
            </a:r>
          </a:p>
          <a:p>
            <a:r>
              <a:rPr lang="de-DE" sz="1200" dirty="0" smtClean="0">
                <a:solidFill>
                  <a:schemeClr val="tx1"/>
                </a:solidFill>
              </a:rPr>
              <a:t>- </a:t>
            </a:r>
            <a:r>
              <a:rPr lang="de-DE" sz="1200" dirty="0" err="1" smtClean="0">
                <a:solidFill>
                  <a:schemeClr val="tx1"/>
                </a:solidFill>
              </a:rPr>
              <a:t>Is</a:t>
            </a:r>
            <a:r>
              <a:rPr lang="de-DE" sz="1200" dirty="0" smtClean="0">
                <a:solidFill>
                  <a:srgbClr val="FF0000"/>
                </a:solidFill>
              </a:rPr>
              <a:t> </a:t>
            </a:r>
            <a:r>
              <a:rPr lang="de-DE" sz="1200" dirty="0" smtClean="0">
                <a:solidFill>
                  <a:schemeClr val="tx1"/>
                </a:solidFill>
              </a:rPr>
              <a:t>TIR (70-180) &gt; 90% ,  HbA1c ≤ 6%  (at </a:t>
            </a:r>
            <a:r>
              <a:rPr lang="de-DE" sz="1200" dirty="0" err="1" smtClean="0">
                <a:solidFill>
                  <a:schemeClr val="tx1"/>
                </a:solidFill>
              </a:rPr>
              <a:t>very</a:t>
            </a:r>
            <a:r>
              <a:rPr lang="de-DE" sz="1200" dirty="0" smtClean="0">
                <a:solidFill>
                  <a:schemeClr val="tx1"/>
                </a:solidFill>
              </a:rPr>
              <a:t> </a:t>
            </a:r>
            <a:r>
              <a:rPr lang="de-DE" sz="1200" dirty="0" err="1" smtClean="0">
                <a:solidFill>
                  <a:schemeClr val="tx1"/>
                </a:solidFill>
              </a:rPr>
              <a:t>low</a:t>
            </a:r>
            <a:r>
              <a:rPr lang="de-DE" sz="1200" dirty="0" smtClean="0">
                <a:solidFill>
                  <a:schemeClr val="tx1"/>
                </a:solidFill>
              </a:rPr>
              <a:t> </a:t>
            </a:r>
            <a:r>
              <a:rPr lang="de-DE" sz="1200" dirty="0" err="1" smtClean="0">
                <a:solidFill>
                  <a:schemeClr val="tx1"/>
                </a:solidFill>
              </a:rPr>
              <a:t>hypo</a:t>
            </a:r>
            <a:r>
              <a:rPr lang="de-DE" sz="1200" dirty="0" smtClean="0">
                <a:solidFill>
                  <a:schemeClr val="tx1"/>
                </a:solidFill>
              </a:rPr>
              <a:t> </a:t>
            </a:r>
            <a:r>
              <a:rPr lang="de-DE" sz="1200" dirty="0" err="1" smtClean="0">
                <a:solidFill>
                  <a:schemeClr val="tx1"/>
                </a:solidFill>
              </a:rPr>
              <a:t>incidence</a:t>
            </a:r>
            <a:r>
              <a:rPr lang="de-DE" sz="1200" dirty="0" smtClean="0">
                <a:solidFill>
                  <a:schemeClr val="tx1"/>
                </a:solidFill>
              </a:rPr>
              <a:t>) </a:t>
            </a:r>
            <a:r>
              <a:rPr lang="de-DE" sz="1200" dirty="0" err="1" smtClean="0">
                <a:solidFill>
                  <a:schemeClr val="tx1"/>
                </a:solidFill>
              </a:rPr>
              <a:t>desired</a:t>
            </a:r>
            <a:r>
              <a:rPr lang="de-DE" sz="1200" dirty="0" smtClean="0">
                <a:solidFill>
                  <a:schemeClr val="tx1"/>
                </a:solidFill>
              </a:rPr>
              <a:t>? </a:t>
            </a:r>
            <a:r>
              <a:rPr lang="de-DE" sz="1200" dirty="0" err="1" smtClean="0">
                <a:solidFill>
                  <a:schemeClr val="tx1"/>
                </a:solidFill>
              </a:rPr>
              <a:t>Or</a:t>
            </a:r>
            <a:r>
              <a:rPr lang="de-DE" sz="1200" dirty="0" smtClean="0">
                <a:solidFill>
                  <a:schemeClr val="tx1"/>
                </a:solidFill>
              </a:rPr>
              <a:t> </a:t>
            </a:r>
            <a:r>
              <a:rPr lang="de-DE" sz="1200" dirty="0" err="1" smtClean="0">
                <a:solidFill>
                  <a:schemeClr val="tx1"/>
                </a:solidFill>
              </a:rPr>
              <a:t>is</a:t>
            </a:r>
            <a:r>
              <a:rPr lang="de-DE" sz="1200" dirty="0" smtClean="0">
                <a:solidFill>
                  <a:schemeClr val="tx1"/>
                </a:solidFill>
              </a:rPr>
              <a:t> </a:t>
            </a:r>
            <a:r>
              <a:rPr lang="de-DE" sz="1200" dirty="0" err="1" smtClean="0">
                <a:solidFill>
                  <a:schemeClr val="tx1"/>
                </a:solidFill>
              </a:rPr>
              <a:t>tighter</a:t>
            </a:r>
            <a:r>
              <a:rPr lang="de-DE" sz="1200" dirty="0" smtClean="0">
                <a:solidFill>
                  <a:schemeClr val="tx1"/>
                </a:solidFill>
              </a:rPr>
              <a:t> </a:t>
            </a:r>
            <a:r>
              <a:rPr lang="de-DE" sz="1200" dirty="0" err="1" smtClean="0">
                <a:solidFill>
                  <a:schemeClr val="tx1"/>
                </a:solidFill>
              </a:rPr>
              <a:t>control</a:t>
            </a:r>
            <a:r>
              <a:rPr lang="de-DE" sz="1200" dirty="0" smtClean="0">
                <a:solidFill>
                  <a:schemeClr val="tx1"/>
                </a:solidFill>
              </a:rPr>
              <a:t>, at </a:t>
            </a:r>
            <a:r>
              <a:rPr lang="de-DE" sz="1200" dirty="0" err="1" smtClean="0">
                <a:solidFill>
                  <a:schemeClr val="tx1"/>
                </a:solidFill>
              </a:rPr>
              <a:t>higher</a:t>
            </a:r>
            <a:r>
              <a:rPr lang="de-DE" sz="1200" dirty="0" smtClean="0">
                <a:solidFill>
                  <a:schemeClr val="tx1"/>
                </a:solidFill>
              </a:rPr>
              <a:t> (but </a:t>
            </a:r>
            <a:r>
              <a:rPr lang="de-DE" sz="1200" dirty="0" err="1" smtClean="0">
                <a:solidFill>
                  <a:schemeClr val="tx1"/>
                </a:solidFill>
              </a:rPr>
              <a:t>manageable</a:t>
            </a:r>
            <a:r>
              <a:rPr lang="de-DE" sz="1200" dirty="0" smtClean="0">
                <a:solidFill>
                  <a:schemeClr val="tx1"/>
                </a:solidFill>
              </a:rPr>
              <a:t>) </a:t>
            </a:r>
            <a:r>
              <a:rPr lang="de-DE" sz="1200" dirty="0" err="1" smtClean="0">
                <a:solidFill>
                  <a:schemeClr val="tx1"/>
                </a:solidFill>
              </a:rPr>
              <a:t>hypo</a:t>
            </a:r>
            <a:r>
              <a:rPr lang="de-DE" sz="1200" dirty="0" smtClean="0">
                <a:solidFill>
                  <a:schemeClr val="tx1"/>
                </a:solidFill>
              </a:rPr>
              <a:t> </a:t>
            </a:r>
            <a:r>
              <a:rPr lang="de-DE" sz="1200" dirty="0" err="1" smtClean="0">
                <a:solidFill>
                  <a:schemeClr val="tx1"/>
                </a:solidFill>
              </a:rPr>
              <a:t>tendency</a:t>
            </a:r>
            <a:r>
              <a:rPr lang="de-DE" sz="1200" dirty="0" smtClean="0">
                <a:solidFill>
                  <a:schemeClr val="tx1"/>
                </a:solidFill>
              </a:rPr>
              <a:t> </a:t>
            </a:r>
            <a:r>
              <a:rPr lang="de-DE" sz="1200" dirty="0" err="1" smtClean="0">
                <a:solidFill>
                  <a:schemeClr val="tx1"/>
                </a:solidFill>
              </a:rPr>
              <a:t>preferred</a:t>
            </a:r>
            <a:r>
              <a:rPr lang="de-DE" sz="1200" dirty="0" smtClean="0">
                <a:solidFill>
                  <a:schemeClr val="tx1"/>
                </a:solidFill>
              </a:rPr>
              <a:t>? </a:t>
            </a:r>
            <a:r>
              <a:rPr lang="de-DE" sz="1200" dirty="0" err="1" smtClean="0">
                <a:solidFill>
                  <a:schemeClr val="bg1">
                    <a:lumMod val="50000"/>
                  </a:schemeClr>
                </a:solidFill>
              </a:rPr>
              <a:t>Minimizing</a:t>
            </a:r>
            <a:r>
              <a:rPr lang="de-DE" sz="1200" dirty="0" smtClean="0">
                <a:solidFill>
                  <a:schemeClr val="bg1">
                    <a:lumMod val="50000"/>
                  </a:schemeClr>
                </a:solidFill>
              </a:rPr>
              <a:t> </a:t>
            </a:r>
            <a:r>
              <a:rPr lang="de-DE" sz="1200" dirty="0" err="1" smtClean="0">
                <a:solidFill>
                  <a:schemeClr val="bg1">
                    <a:lumMod val="50000"/>
                  </a:schemeClr>
                </a:solidFill>
              </a:rPr>
              <a:t>values</a:t>
            </a:r>
            <a:r>
              <a:rPr lang="de-DE" sz="1200" dirty="0" smtClean="0">
                <a:solidFill>
                  <a:schemeClr val="bg1">
                    <a:lumMod val="50000"/>
                  </a:schemeClr>
                </a:solidFill>
              </a:rPr>
              <a:t> </a:t>
            </a:r>
            <a:r>
              <a:rPr lang="de-DE" sz="1200" dirty="0" err="1" smtClean="0">
                <a:solidFill>
                  <a:schemeClr val="bg1">
                    <a:lumMod val="50000"/>
                  </a:schemeClr>
                </a:solidFill>
              </a:rPr>
              <a:t>over</a:t>
            </a:r>
            <a:r>
              <a:rPr lang="de-DE" sz="1200" dirty="0" smtClean="0">
                <a:solidFill>
                  <a:schemeClr val="bg1">
                    <a:lumMod val="50000"/>
                  </a:schemeClr>
                </a:solidFill>
              </a:rPr>
              <a:t> 140 at </a:t>
            </a:r>
            <a:r>
              <a:rPr lang="de-DE" sz="1200" dirty="0" err="1" smtClean="0">
                <a:solidFill>
                  <a:schemeClr val="bg1">
                    <a:lumMod val="50000"/>
                  </a:schemeClr>
                </a:solidFill>
              </a:rPr>
              <a:t>diets</a:t>
            </a:r>
            <a:r>
              <a:rPr lang="de-DE" sz="1200" dirty="0" smtClean="0">
                <a:solidFill>
                  <a:schemeClr val="bg1">
                    <a:lumMod val="50000"/>
                  </a:schemeClr>
                </a:solidFill>
              </a:rPr>
              <a:t> </a:t>
            </a:r>
            <a:r>
              <a:rPr lang="de-DE" sz="1200" dirty="0" err="1" smtClean="0">
                <a:solidFill>
                  <a:schemeClr val="bg1">
                    <a:lumMod val="50000"/>
                  </a:schemeClr>
                </a:solidFill>
              </a:rPr>
              <a:t>with</a:t>
            </a:r>
            <a:r>
              <a:rPr lang="de-DE" sz="1200" dirty="0" smtClean="0">
                <a:solidFill>
                  <a:schemeClr val="bg1">
                    <a:lumMod val="50000"/>
                  </a:schemeClr>
                </a:solidFill>
              </a:rPr>
              <a:t> rapid </a:t>
            </a:r>
            <a:r>
              <a:rPr lang="de-DE" sz="1200" dirty="0" err="1" smtClean="0">
                <a:solidFill>
                  <a:schemeClr val="bg1">
                    <a:lumMod val="50000"/>
                  </a:schemeClr>
                </a:solidFill>
              </a:rPr>
              <a:t>carbs</a:t>
            </a:r>
            <a:r>
              <a:rPr lang="de-DE" sz="1200" dirty="0" smtClean="0">
                <a:solidFill>
                  <a:schemeClr val="bg1">
                    <a:lumMod val="50000"/>
                  </a:schemeClr>
                </a:solidFill>
              </a:rPr>
              <a:t> </a:t>
            </a:r>
            <a:r>
              <a:rPr lang="de-DE" sz="1200" dirty="0" err="1" smtClean="0">
                <a:solidFill>
                  <a:schemeClr val="bg1">
                    <a:lumMod val="50000"/>
                  </a:schemeClr>
                </a:solidFill>
              </a:rPr>
              <a:t>probably</a:t>
            </a:r>
            <a:r>
              <a:rPr lang="de-DE" sz="1200" dirty="0" smtClean="0">
                <a:solidFill>
                  <a:schemeClr val="bg1">
                    <a:lumMod val="50000"/>
                  </a:schemeClr>
                </a:solidFill>
              </a:rPr>
              <a:t> </a:t>
            </a:r>
            <a:r>
              <a:rPr lang="de-DE" sz="1200" dirty="0" err="1" smtClean="0">
                <a:solidFill>
                  <a:schemeClr val="bg1">
                    <a:lumMod val="50000"/>
                  </a:schemeClr>
                </a:solidFill>
              </a:rPr>
              <a:t>requires</a:t>
            </a:r>
            <a:r>
              <a:rPr lang="de-DE" sz="1200" dirty="0" smtClean="0">
                <a:solidFill>
                  <a:schemeClr val="bg1">
                    <a:lumMod val="50000"/>
                  </a:schemeClr>
                </a:solidFill>
              </a:rPr>
              <a:t> </a:t>
            </a:r>
            <a:r>
              <a:rPr lang="de-DE" sz="1200" dirty="0" err="1" smtClean="0">
                <a:solidFill>
                  <a:schemeClr val="bg1">
                    <a:lumMod val="50000"/>
                  </a:schemeClr>
                </a:solidFill>
              </a:rPr>
              <a:t>pre-bolussing</a:t>
            </a:r>
            <a:r>
              <a:rPr lang="de-DE" sz="1200" dirty="0" smtClean="0">
                <a:solidFill>
                  <a:schemeClr val="bg1">
                    <a:lumMod val="50000"/>
                  </a:schemeClr>
                </a:solidFill>
              </a:rPr>
              <a:t>.   </a:t>
            </a:r>
          </a:p>
          <a:p>
            <a:pPr marL="171450" indent="-171450">
              <a:buFontTx/>
              <a:buChar char="-"/>
            </a:pPr>
            <a:r>
              <a:rPr lang="de-DE" sz="1200" dirty="0" err="1" smtClean="0">
                <a:solidFill>
                  <a:schemeClr val="tx1"/>
                </a:solidFill>
              </a:rPr>
              <a:t>Is</a:t>
            </a:r>
            <a:r>
              <a:rPr lang="de-DE" sz="1200" dirty="0" smtClean="0">
                <a:solidFill>
                  <a:schemeClr val="tx1"/>
                </a:solidFill>
              </a:rPr>
              <a:t> </a:t>
            </a:r>
            <a:r>
              <a:rPr lang="de-DE" sz="1200" dirty="0" err="1" smtClean="0">
                <a:solidFill>
                  <a:schemeClr val="tx1"/>
                </a:solidFill>
              </a:rPr>
              <a:t>the</a:t>
            </a:r>
            <a:r>
              <a:rPr lang="de-DE" sz="1200" dirty="0" smtClean="0">
                <a:solidFill>
                  <a:schemeClr val="tx1"/>
                </a:solidFill>
              </a:rPr>
              <a:t> </a:t>
            </a:r>
            <a:r>
              <a:rPr lang="de-DE" sz="1200" dirty="0" err="1" smtClean="0">
                <a:solidFill>
                  <a:schemeClr val="tx1"/>
                </a:solidFill>
              </a:rPr>
              <a:t>user</a:t>
            </a:r>
            <a:r>
              <a:rPr lang="de-DE" sz="1200" dirty="0" smtClean="0">
                <a:solidFill>
                  <a:schemeClr val="tx1"/>
                </a:solidFill>
              </a:rPr>
              <a:t> </a:t>
            </a:r>
            <a:r>
              <a:rPr lang="de-DE" sz="1200" dirty="0" err="1" smtClean="0">
                <a:solidFill>
                  <a:schemeClr val="tx1"/>
                </a:solidFill>
              </a:rPr>
              <a:t>up</a:t>
            </a:r>
            <a:r>
              <a:rPr lang="de-DE" sz="1200" dirty="0" smtClean="0">
                <a:solidFill>
                  <a:schemeClr val="tx1"/>
                </a:solidFill>
              </a:rPr>
              <a:t> </a:t>
            </a:r>
            <a:r>
              <a:rPr lang="de-DE" sz="1200" dirty="0" err="1" smtClean="0">
                <a:solidFill>
                  <a:schemeClr val="tx1"/>
                </a:solidFill>
              </a:rPr>
              <a:t>for</a:t>
            </a:r>
            <a:r>
              <a:rPr lang="de-DE" sz="1200" dirty="0" smtClean="0">
                <a:solidFill>
                  <a:schemeClr val="tx1"/>
                </a:solidFill>
              </a:rPr>
              <a:t> an </a:t>
            </a:r>
            <a:r>
              <a:rPr lang="de-DE" sz="1200" dirty="0" err="1" smtClean="0">
                <a:solidFill>
                  <a:schemeClr val="tx1"/>
                </a:solidFill>
              </a:rPr>
              <a:t>informed</a:t>
            </a:r>
            <a:r>
              <a:rPr lang="de-DE" sz="1200" dirty="0" smtClean="0">
                <a:solidFill>
                  <a:schemeClr val="tx1"/>
                </a:solidFill>
              </a:rPr>
              <a:t> and </a:t>
            </a:r>
            <a:r>
              <a:rPr lang="de-DE" sz="1200" dirty="0" err="1" smtClean="0">
                <a:solidFill>
                  <a:schemeClr val="tx1"/>
                </a:solidFill>
              </a:rPr>
              <a:t>mindful</a:t>
            </a:r>
            <a:r>
              <a:rPr lang="de-DE" sz="1200" dirty="0" smtClean="0">
                <a:solidFill>
                  <a:schemeClr val="tx1"/>
                </a:solidFill>
              </a:rPr>
              <a:t> </a:t>
            </a:r>
            <a:r>
              <a:rPr lang="de-DE" sz="1200" dirty="0" err="1" smtClean="0">
                <a:solidFill>
                  <a:schemeClr val="tx1"/>
                </a:solidFill>
              </a:rPr>
              <a:t>approach</a:t>
            </a:r>
            <a:r>
              <a:rPr lang="de-DE" sz="1200" dirty="0" smtClean="0">
                <a:solidFill>
                  <a:schemeClr val="tx1"/>
                </a:solidFill>
              </a:rPr>
              <a:t> </a:t>
            </a:r>
            <a:r>
              <a:rPr lang="de-DE" sz="1200" dirty="0" err="1" smtClean="0">
                <a:solidFill>
                  <a:schemeClr val="tx1"/>
                </a:solidFill>
              </a:rPr>
              <a:t>towards</a:t>
            </a:r>
            <a:r>
              <a:rPr lang="de-DE" sz="1200" dirty="0" smtClean="0">
                <a:solidFill>
                  <a:schemeClr val="tx1"/>
                </a:solidFill>
              </a:rPr>
              <a:t> a </a:t>
            </a:r>
            <a:r>
              <a:rPr lang="de-DE" sz="1200" dirty="0" err="1" smtClean="0">
                <a:solidFill>
                  <a:schemeClr val="tx1"/>
                </a:solidFill>
              </a:rPr>
              <a:t>highly</a:t>
            </a:r>
            <a:r>
              <a:rPr lang="de-DE" sz="1200" dirty="0" smtClean="0">
                <a:solidFill>
                  <a:schemeClr val="tx1"/>
                </a:solidFill>
              </a:rPr>
              <a:t> </a:t>
            </a:r>
            <a:r>
              <a:rPr lang="de-DE" sz="1200" dirty="0" err="1" smtClean="0">
                <a:solidFill>
                  <a:schemeClr val="tx1"/>
                </a:solidFill>
              </a:rPr>
              <a:t>personalized</a:t>
            </a:r>
            <a:r>
              <a:rPr lang="de-DE" sz="1200" dirty="0" smtClean="0">
                <a:solidFill>
                  <a:schemeClr val="tx1"/>
                </a:solidFill>
              </a:rPr>
              <a:t> </a:t>
            </a:r>
            <a:r>
              <a:rPr lang="de-DE" sz="1200" dirty="0" err="1" smtClean="0">
                <a:solidFill>
                  <a:schemeClr val="tx1"/>
                </a:solidFill>
              </a:rPr>
              <a:t>calibration</a:t>
            </a:r>
            <a:r>
              <a:rPr lang="de-DE" sz="1200" dirty="0" smtClean="0">
                <a:solidFill>
                  <a:schemeClr val="tx1"/>
                </a:solidFill>
              </a:rPr>
              <a:t> </a:t>
            </a:r>
            <a:r>
              <a:rPr lang="de-DE" sz="1200" dirty="0" err="1" smtClean="0">
                <a:solidFill>
                  <a:schemeClr val="tx1"/>
                </a:solidFill>
              </a:rPr>
              <a:t>of</a:t>
            </a:r>
            <a:r>
              <a:rPr lang="de-DE" sz="1200" dirty="0" smtClean="0">
                <a:solidFill>
                  <a:schemeClr val="tx1"/>
                </a:solidFill>
              </a:rPr>
              <a:t> her/</a:t>
            </a:r>
            <a:r>
              <a:rPr lang="de-DE" sz="1200" dirty="0" err="1" smtClean="0">
                <a:solidFill>
                  <a:schemeClr val="tx1"/>
                </a:solidFill>
              </a:rPr>
              <a:t>his</a:t>
            </a:r>
            <a:r>
              <a:rPr lang="de-DE" sz="1200" dirty="0" smtClean="0">
                <a:solidFill>
                  <a:schemeClr val="tx1"/>
                </a:solidFill>
              </a:rPr>
              <a:t> </a:t>
            </a:r>
            <a:r>
              <a:rPr lang="de-DE" sz="1200" dirty="0" err="1" smtClean="0">
                <a:solidFill>
                  <a:schemeClr val="tx1"/>
                </a:solidFill>
              </a:rPr>
              <a:t>system</a:t>
            </a:r>
            <a:r>
              <a:rPr lang="de-DE" sz="1200" dirty="0" smtClean="0">
                <a:solidFill>
                  <a:schemeClr val="tx1"/>
                </a:solidFill>
              </a:rPr>
              <a:t>, and </a:t>
            </a:r>
            <a:r>
              <a:rPr lang="de-DE" sz="1200" dirty="0" err="1" smtClean="0">
                <a:solidFill>
                  <a:schemeClr val="tx1"/>
                </a:solidFill>
              </a:rPr>
              <a:t>periodic</a:t>
            </a:r>
            <a:r>
              <a:rPr lang="de-DE" sz="1200" dirty="0" smtClean="0">
                <a:solidFill>
                  <a:schemeClr val="tx1"/>
                </a:solidFill>
              </a:rPr>
              <a:t> </a:t>
            </a:r>
            <a:r>
              <a:rPr lang="de-DE" sz="1200" dirty="0" err="1" smtClean="0">
                <a:solidFill>
                  <a:schemeClr val="tx1"/>
                </a:solidFill>
              </a:rPr>
              <a:t>re</a:t>
            </a:r>
            <a:r>
              <a:rPr lang="de-DE" sz="1200" dirty="0" smtClean="0">
                <a:solidFill>
                  <a:schemeClr val="tx1"/>
                </a:solidFill>
              </a:rPr>
              <a:t>-checks, </a:t>
            </a:r>
            <a:r>
              <a:rPr lang="de-DE" sz="1200" dirty="0" err="1" smtClean="0">
                <a:solidFill>
                  <a:schemeClr val="tx1"/>
                </a:solidFill>
              </a:rPr>
              <a:t>notably</a:t>
            </a:r>
            <a:r>
              <a:rPr lang="de-DE" sz="1200" dirty="0" smtClean="0">
                <a:solidFill>
                  <a:schemeClr val="tx1"/>
                </a:solidFill>
              </a:rPr>
              <a:t> </a:t>
            </a:r>
            <a:r>
              <a:rPr lang="de-DE" sz="1200" dirty="0" err="1" smtClean="0">
                <a:solidFill>
                  <a:schemeClr val="tx1"/>
                </a:solidFill>
              </a:rPr>
              <a:t>when</a:t>
            </a:r>
            <a:r>
              <a:rPr lang="de-DE" sz="1200" dirty="0" smtClean="0">
                <a:solidFill>
                  <a:schemeClr val="tx1"/>
                </a:solidFill>
              </a:rPr>
              <a:t> </a:t>
            </a:r>
            <a:r>
              <a:rPr lang="de-DE" sz="1200" dirty="0" err="1" smtClean="0">
                <a:solidFill>
                  <a:schemeClr val="tx1"/>
                </a:solidFill>
              </a:rPr>
              <a:t>diet</a:t>
            </a:r>
            <a:r>
              <a:rPr lang="de-DE" sz="1200" dirty="0" smtClean="0">
                <a:solidFill>
                  <a:schemeClr val="tx1"/>
                </a:solidFill>
              </a:rPr>
              <a:t> </a:t>
            </a:r>
            <a:r>
              <a:rPr lang="de-DE" sz="1200" dirty="0" err="1" smtClean="0">
                <a:solidFill>
                  <a:schemeClr val="tx1"/>
                </a:solidFill>
              </a:rPr>
              <a:t>habits</a:t>
            </a:r>
            <a:r>
              <a:rPr lang="de-DE" sz="1200" dirty="0" smtClean="0">
                <a:solidFill>
                  <a:schemeClr val="tx1"/>
                </a:solidFill>
              </a:rPr>
              <a:t> </a:t>
            </a:r>
            <a:r>
              <a:rPr lang="de-DE" sz="1200" dirty="0" err="1" smtClean="0">
                <a:solidFill>
                  <a:schemeClr val="tx1"/>
                </a:solidFill>
              </a:rPr>
              <a:t>strongly</a:t>
            </a:r>
            <a:r>
              <a:rPr lang="de-DE" sz="1200" dirty="0" smtClean="0">
                <a:solidFill>
                  <a:schemeClr val="tx1"/>
                </a:solidFill>
              </a:rPr>
              <a:t> </a:t>
            </a:r>
            <a:r>
              <a:rPr lang="de-DE" sz="1200" dirty="0" err="1" smtClean="0">
                <a:solidFill>
                  <a:schemeClr val="tx1"/>
                </a:solidFill>
              </a:rPr>
              <a:t>change</a:t>
            </a:r>
            <a:r>
              <a:rPr lang="de-DE" sz="1200" dirty="0" smtClean="0">
                <a:solidFill>
                  <a:schemeClr val="tx1"/>
                </a:solidFill>
              </a:rPr>
              <a:t>?</a:t>
            </a:r>
          </a:p>
          <a:p>
            <a:r>
              <a:rPr lang="de-DE" sz="1200" dirty="0" smtClean="0">
                <a:solidFill>
                  <a:schemeClr val="bg1">
                    <a:lumMod val="50000"/>
                  </a:schemeClr>
                </a:solidFill>
              </a:rPr>
              <a:t>- </a:t>
            </a:r>
            <a:r>
              <a:rPr lang="de-DE" sz="1200" dirty="0" err="1" smtClean="0">
                <a:solidFill>
                  <a:schemeClr val="bg1">
                    <a:lumMod val="50000"/>
                  </a:schemeClr>
                </a:solidFill>
              </a:rPr>
              <a:t>While</a:t>
            </a:r>
            <a:r>
              <a:rPr lang="de-DE" sz="1200" dirty="0" smtClean="0">
                <a:solidFill>
                  <a:schemeClr val="bg1">
                    <a:lumMod val="50000"/>
                  </a:schemeClr>
                </a:solidFill>
              </a:rPr>
              <a:t> </a:t>
            </a:r>
            <a:r>
              <a:rPr lang="de-DE" sz="1200" dirty="0" err="1" smtClean="0">
                <a:solidFill>
                  <a:schemeClr val="bg1">
                    <a:lumMod val="50000"/>
                  </a:schemeClr>
                </a:solidFill>
              </a:rPr>
              <a:t>meal</a:t>
            </a:r>
            <a:r>
              <a:rPr lang="de-DE" sz="1200" dirty="0" smtClean="0">
                <a:solidFill>
                  <a:schemeClr val="bg1">
                    <a:lumMod val="50000"/>
                  </a:schemeClr>
                </a:solidFill>
              </a:rPr>
              <a:t> </a:t>
            </a:r>
            <a:r>
              <a:rPr lang="de-DE" sz="1200" dirty="0" err="1" smtClean="0">
                <a:solidFill>
                  <a:schemeClr val="bg1">
                    <a:lumMod val="50000"/>
                  </a:schemeClr>
                </a:solidFill>
              </a:rPr>
              <a:t>management</a:t>
            </a:r>
            <a:r>
              <a:rPr lang="de-DE" sz="1200" dirty="0" smtClean="0">
                <a:solidFill>
                  <a:schemeClr val="bg1">
                    <a:lumMod val="50000"/>
                  </a:schemeClr>
                </a:solidFill>
              </a:rPr>
              <a:t> </a:t>
            </a:r>
            <a:r>
              <a:rPr lang="de-DE" sz="1200" dirty="0" err="1" smtClean="0">
                <a:solidFill>
                  <a:schemeClr val="bg1">
                    <a:lumMod val="50000"/>
                  </a:schemeClr>
                </a:solidFill>
              </a:rPr>
              <a:t>gets</a:t>
            </a:r>
            <a:r>
              <a:rPr lang="de-DE" sz="1200" dirty="0" smtClean="0">
                <a:solidFill>
                  <a:schemeClr val="bg1">
                    <a:lumMod val="50000"/>
                  </a:schemeClr>
                </a:solidFill>
              </a:rPr>
              <a:t> </a:t>
            </a:r>
            <a:r>
              <a:rPr lang="de-DE" sz="1200" dirty="0" err="1" smtClean="0">
                <a:solidFill>
                  <a:schemeClr val="bg1">
                    <a:lumMod val="50000"/>
                  </a:schemeClr>
                </a:solidFill>
              </a:rPr>
              <a:t>very</a:t>
            </a:r>
            <a:r>
              <a:rPr lang="de-DE" sz="1200" dirty="0" smtClean="0">
                <a:solidFill>
                  <a:schemeClr val="bg1">
                    <a:lumMod val="50000"/>
                  </a:schemeClr>
                </a:solidFill>
              </a:rPr>
              <a:t> easy, </a:t>
            </a:r>
            <a:r>
              <a:rPr lang="de-DE" sz="1200" dirty="0" err="1" smtClean="0">
                <a:solidFill>
                  <a:schemeClr val="tx1"/>
                </a:solidFill>
              </a:rPr>
              <a:t>activity</a:t>
            </a:r>
            <a:r>
              <a:rPr lang="de-DE" sz="1200" dirty="0" smtClean="0">
                <a:solidFill>
                  <a:schemeClr val="tx1"/>
                </a:solidFill>
              </a:rPr>
              <a:t> </a:t>
            </a:r>
            <a:r>
              <a:rPr lang="de-DE" sz="1200" dirty="0" err="1" smtClean="0">
                <a:solidFill>
                  <a:schemeClr val="tx1"/>
                </a:solidFill>
              </a:rPr>
              <a:t>management</a:t>
            </a:r>
            <a:r>
              <a:rPr lang="de-DE" sz="1200" dirty="0" smtClean="0">
                <a:solidFill>
                  <a:schemeClr val="tx1"/>
                </a:solidFill>
              </a:rPr>
              <a:t> </a:t>
            </a:r>
            <a:r>
              <a:rPr lang="de-DE" sz="1200" dirty="0" err="1" smtClean="0">
                <a:solidFill>
                  <a:schemeClr val="tx1"/>
                </a:solidFill>
              </a:rPr>
              <a:t>gets</a:t>
            </a:r>
            <a:r>
              <a:rPr lang="de-DE" sz="1200" dirty="0" smtClean="0">
                <a:solidFill>
                  <a:schemeClr val="tx1"/>
                </a:solidFill>
              </a:rPr>
              <a:t> a </a:t>
            </a:r>
            <a:r>
              <a:rPr lang="de-DE" sz="1200" dirty="0" err="1" smtClean="0">
                <a:solidFill>
                  <a:schemeClr val="tx1"/>
                </a:solidFill>
              </a:rPr>
              <a:t>bit</a:t>
            </a:r>
            <a:r>
              <a:rPr lang="de-DE" sz="1200" dirty="0" smtClean="0">
                <a:solidFill>
                  <a:schemeClr val="tx1"/>
                </a:solidFill>
              </a:rPr>
              <a:t> </a:t>
            </a:r>
            <a:r>
              <a:rPr lang="de-DE" sz="1200" dirty="0" err="1" smtClean="0">
                <a:solidFill>
                  <a:schemeClr val="tx1"/>
                </a:solidFill>
              </a:rPr>
              <a:t>more</a:t>
            </a:r>
            <a:r>
              <a:rPr lang="de-DE" sz="1200" dirty="0" smtClean="0">
                <a:solidFill>
                  <a:schemeClr val="tx1"/>
                </a:solidFill>
              </a:rPr>
              <a:t> </a:t>
            </a:r>
            <a:r>
              <a:rPr lang="de-DE" sz="1200" dirty="0" err="1" smtClean="0">
                <a:solidFill>
                  <a:schemeClr val="tx1"/>
                </a:solidFill>
              </a:rPr>
              <a:t>difficult</a:t>
            </a:r>
            <a:r>
              <a:rPr lang="de-DE" sz="1200" dirty="0" smtClean="0">
                <a:solidFill>
                  <a:schemeClr val="bg1">
                    <a:lumMod val="50000"/>
                  </a:schemeClr>
                </a:solidFill>
              </a:rPr>
              <a:t>, </a:t>
            </a:r>
            <a:r>
              <a:rPr lang="de-DE" sz="1200" dirty="0" err="1" smtClean="0">
                <a:solidFill>
                  <a:schemeClr val="bg1">
                    <a:lumMod val="50000"/>
                  </a:schemeClr>
                </a:solidFill>
              </a:rPr>
              <a:t>especially</a:t>
            </a:r>
            <a:r>
              <a:rPr lang="de-DE" sz="1200" dirty="0" smtClean="0">
                <a:solidFill>
                  <a:schemeClr val="bg1">
                    <a:lumMod val="50000"/>
                  </a:schemeClr>
                </a:solidFill>
              </a:rPr>
              <a:t> </a:t>
            </a:r>
            <a:r>
              <a:rPr lang="de-DE" sz="1200" dirty="0" err="1" smtClean="0">
                <a:solidFill>
                  <a:schemeClr val="bg1">
                    <a:lumMod val="50000"/>
                  </a:schemeClr>
                </a:solidFill>
              </a:rPr>
              <a:t>if</a:t>
            </a:r>
            <a:r>
              <a:rPr lang="de-DE" sz="1200" dirty="0" smtClean="0">
                <a:solidFill>
                  <a:schemeClr val="bg1">
                    <a:lumMod val="50000"/>
                  </a:schemeClr>
                </a:solidFill>
              </a:rPr>
              <a:t> </a:t>
            </a:r>
            <a:r>
              <a:rPr lang="de-DE" sz="1200" dirty="0" err="1" smtClean="0">
                <a:solidFill>
                  <a:schemeClr val="bg1">
                    <a:lumMod val="50000"/>
                  </a:schemeClr>
                </a:solidFill>
              </a:rPr>
              <a:t>sports</a:t>
            </a:r>
            <a:r>
              <a:rPr lang="de-DE" sz="1200" dirty="0" smtClean="0">
                <a:solidFill>
                  <a:schemeClr val="bg1">
                    <a:lumMod val="50000"/>
                  </a:schemeClr>
                </a:solidFill>
              </a:rPr>
              <a:t> </a:t>
            </a:r>
            <a:r>
              <a:rPr lang="de-DE" sz="1200" dirty="0" err="1" smtClean="0">
                <a:solidFill>
                  <a:schemeClr val="bg1">
                    <a:lumMod val="50000"/>
                  </a:schemeClr>
                </a:solidFill>
              </a:rPr>
              <a:t>snacks</a:t>
            </a:r>
            <a:r>
              <a:rPr lang="de-DE" sz="1200" dirty="0" smtClean="0">
                <a:solidFill>
                  <a:schemeClr val="bg1">
                    <a:lumMod val="50000"/>
                  </a:schemeClr>
                </a:solidFill>
              </a:rPr>
              <a:t> </a:t>
            </a:r>
            <a:r>
              <a:rPr lang="de-DE" sz="1200" dirty="0" err="1" smtClean="0">
                <a:solidFill>
                  <a:schemeClr val="bg1">
                    <a:lumMod val="50000"/>
                  </a:schemeClr>
                </a:solidFill>
              </a:rPr>
              <a:t>shall</a:t>
            </a:r>
            <a:r>
              <a:rPr lang="de-DE" sz="1200" dirty="0" smtClean="0">
                <a:solidFill>
                  <a:schemeClr val="bg1">
                    <a:lumMod val="50000"/>
                  </a:schemeClr>
                </a:solidFill>
              </a:rPr>
              <a:t> </a:t>
            </a:r>
            <a:r>
              <a:rPr lang="de-DE" sz="1200" dirty="0" err="1" smtClean="0">
                <a:solidFill>
                  <a:schemeClr val="bg1">
                    <a:lumMod val="50000"/>
                  </a:schemeClr>
                </a:solidFill>
              </a:rPr>
              <a:t>be</a:t>
            </a:r>
            <a:r>
              <a:rPr lang="de-DE" sz="1200" dirty="0" smtClean="0">
                <a:solidFill>
                  <a:schemeClr val="bg1">
                    <a:lumMod val="50000"/>
                  </a:schemeClr>
                </a:solidFill>
              </a:rPr>
              <a:t> </a:t>
            </a:r>
            <a:r>
              <a:rPr lang="de-DE" sz="1200" dirty="0" err="1" smtClean="0">
                <a:solidFill>
                  <a:schemeClr val="bg1">
                    <a:lumMod val="50000"/>
                  </a:schemeClr>
                </a:solidFill>
              </a:rPr>
              <a:t>avoided</a:t>
            </a:r>
            <a:r>
              <a:rPr lang="de-DE" sz="1200" dirty="0" smtClean="0">
                <a:solidFill>
                  <a:schemeClr val="bg1">
                    <a:lumMod val="50000"/>
                  </a:schemeClr>
                </a:solidFill>
              </a:rPr>
              <a:t> (</a:t>
            </a:r>
            <a:r>
              <a:rPr lang="de-DE" sz="1200" dirty="0" err="1" smtClean="0">
                <a:solidFill>
                  <a:schemeClr val="bg1">
                    <a:lumMod val="50000"/>
                  </a:schemeClr>
                </a:solidFill>
              </a:rPr>
              <a:t>because</a:t>
            </a:r>
            <a:r>
              <a:rPr lang="de-DE" sz="1200" dirty="0" smtClean="0">
                <a:solidFill>
                  <a:schemeClr val="bg1">
                    <a:lumMod val="50000"/>
                  </a:schemeClr>
                </a:solidFill>
              </a:rPr>
              <a:t> </a:t>
            </a:r>
            <a:r>
              <a:rPr lang="de-DE" sz="1200" dirty="0" err="1" smtClean="0">
                <a:solidFill>
                  <a:schemeClr val="bg1">
                    <a:lumMod val="50000"/>
                  </a:schemeClr>
                </a:solidFill>
              </a:rPr>
              <a:t>of</a:t>
            </a:r>
            <a:r>
              <a:rPr lang="de-DE" sz="1200" dirty="0" smtClean="0">
                <a:solidFill>
                  <a:schemeClr val="bg1">
                    <a:lumMod val="50000"/>
                  </a:schemeClr>
                </a:solidFill>
              </a:rPr>
              <a:t> </a:t>
            </a:r>
            <a:r>
              <a:rPr lang="de-DE" sz="1200" dirty="0" err="1" smtClean="0">
                <a:solidFill>
                  <a:schemeClr val="bg1">
                    <a:lumMod val="50000"/>
                  </a:schemeClr>
                </a:solidFill>
              </a:rPr>
              <a:t>weight</a:t>
            </a:r>
            <a:r>
              <a:rPr lang="de-DE" sz="1200" dirty="0" smtClean="0">
                <a:solidFill>
                  <a:schemeClr val="bg1">
                    <a:lumMod val="50000"/>
                  </a:schemeClr>
                </a:solidFill>
              </a:rPr>
              <a:t> </a:t>
            </a:r>
            <a:r>
              <a:rPr lang="de-DE" sz="1200" dirty="0" err="1" smtClean="0">
                <a:solidFill>
                  <a:schemeClr val="bg1">
                    <a:lumMod val="50000"/>
                  </a:schemeClr>
                </a:solidFill>
              </a:rPr>
              <a:t>gain</a:t>
            </a:r>
            <a:r>
              <a:rPr lang="de-DE" sz="1200" dirty="0" smtClean="0">
                <a:solidFill>
                  <a:schemeClr val="bg1">
                    <a:lumMod val="50000"/>
                  </a:schemeClr>
                </a:solidFill>
              </a:rPr>
              <a:t>)</a:t>
            </a:r>
          </a:p>
          <a:p>
            <a:r>
              <a:rPr lang="de-DE" sz="1200" dirty="0" smtClean="0">
                <a:solidFill>
                  <a:schemeClr val="tx1"/>
                </a:solidFill>
              </a:rPr>
              <a:t>- Kids </a:t>
            </a:r>
            <a:r>
              <a:rPr lang="de-DE" sz="1200" dirty="0" err="1" smtClean="0">
                <a:solidFill>
                  <a:schemeClr val="tx1"/>
                </a:solidFill>
              </a:rPr>
              <a:t>could</a:t>
            </a:r>
            <a:r>
              <a:rPr lang="de-DE" sz="1200" dirty="0" smtClean="0">
                <a:solidFill>
                  <a:schemeClr val="tx1"/>
                </a:solidFill>
              </a:rPr>
              <a:t> </a:t>
            </a:r>
            <a:r>
              <a:rPr lang="de-DE" sz="1200" dirty="0" err="1" smtClean="0">
                <a:solidFill>
                  <a:schemeClr val="tx1"/>
                </a:solidFill>
              </a:rPr>
              <a:t>be</a:t>
            </a:r>
            <a:r>
              <a:rPr lang="de-DE" sz="1200" dirty="0" smtClean="0">
                <a:solidFill>
                  <a:schemeClr val="tx1"/>
                </a:solidFill>
              </a:rPr>
              <a:t> a </a:t>
            </a:r>
            <a:r>
              <a:rPr lang="de-DE" sz="1200" dirty="0" err="1" smtClean="0">
                <a:solidFill>
                  <a:schemeClr val="tx1"/>
                </a:solidFill>
              </a:rPr>
              <a:t>problematic</a:t>
            </a:r>
            <a:r>
              <a:rPr lang="de-DE" sz="1200" dirty="0" smtClean="0">
                <a:solidFill>
                  <a:schemeClr val="tx1"/>
                </a:solidFill>
              </a:rPr>
              <a:t> </a:t>
            </a:r>
            <a:r>
              <a:rPr lang="de-DE" sz="1200" dirty="0" err="1" smtClean="0">
                <a:solidFill>
                  <a:schemeClr val="tx1"/>
                </a:solidFill>
              </a:rPr>
              <a:t>group</a:t>
            </a:r>
            <a:r>
              <a:rPr lang="de-DE" sz="1200" dirty="0" smtClean="0">
                <a:solidFill>
                  <a:schemeClr val="tx1"/>
                </a:solidFill>
              </a:rPr>
              <a:t> </a:t>
            </a:r>
            <a:r>
              <a:rPr lang="de-DE" sz="1200" dirty="0" err="1" smtClean="0">
                <a:solidFill>
                  <a:schemeClr val="tx1"/>
                </a:solidFill>
              </a:rPr>
              <a:t>for</a:t>
            </a:r>
            <a:r>
              <a:rPr lang="de-DE" sz="1200" dirty="0" smtClean="0">
                <a:solidFill>
                  <a:schemeClr val="tx1"/>
                </a:solidFill>
              </a:rPr>
              <a:t> </a:t>
            </a:r>
            <a:r>
              <a:rPr lang="de-DE" sz="1200" dirty="0" err="1" smtClean="0">
                <a:solidFill>
                  <a:schemeClr val="tx1"/>
                </a:solidFill>
              </a:rPr>
              <a:t>the</a:t>
            </a:r>
            <a:r>
              <a:rPr lang="de-DE" sz="1200" dirty="0" smtClean="0">
                <a:solidFill>
                  <a:schemeClr val="tx1"/>
                </a:solidFill>
              </a:rPr>
              <a:t> </a:t>
            </a:r>
            <a:r>
              <a:rPr lang="de-DE" sz="1200" dirty="0" err="1" smtClean="0">
                <a:solidFill>
                  <a:schemeClr val="tx1"/>
                </a:solidFill>
              </a:rPr>
              <a:t>currently</a:t>
            </a:r>
            <a:r>
              <a:rPr lang="de-DE" sz="1200" dirty="0" smtClean="0">
                <a:solidFill>
                  <a:schemeClr val="tx1"/>
                </a:solidFill>
              </a:rPr>
              <a:t> </a:t>
            </a:r>
            <a:r>
              <a:rPr lang="de-DE" sz="1200" dirty="0" err="1" smtClean="0">
                <a:solidFill>
                  <a:schemeClr val="tx1"/>
                </a:solidFill>
              </a:rPr>
              <a:t>available</a:t>
            </a:r>
            <a:r>
              <a:rPr lang="de-DE" sz="1200" dirty="0" smtClean="0">
                <a:solidFill>
                  <a:schemeClr val="tx1"/>
                </a:solidFill>
              </a:rPr>
              <a:t> </a:t>
            </a:r>
            <a:r>
              <a:rPr lang="de-DE" sz="1200" dirty="0" err="1" smtClean="0">
                <a:solidFill>
                  <a:schemeClr val="tx1"/>
                </a:solidFill>
              </a:rPr>
              <a:t>full</a:t>
            </a:r>
            <a:r>
              <a:rPr lang="de-DE" sz="1200" dirty="0" smtClean="0">
                <a:solidFill>
                  <a:schemeClr val="tx1"/>
                </a:solidFill>
              </a:rPr>
              <a:t> </a:t>
            </a:r>
            <a:r>
              <a:rPr lang="de-DE" sz="1200" dirty="0" err="1" smtClean="0">
                <a:solidFill>
                  <a:schemeClr val="tx1"/>
                </a:solidFill>
              </a:rPr>
              <a:t>closed</a:t>
            </a:r>
            <a:r>
              <a:rPr lang="de-DE" sz="1200" baseline="0" dirty="0" smtClean="0">
                <a:solidFill>
                  <a:schemeClr val="tx1"/>
                </a:solidFill>
              </a:rPr>
              <a:t> </a:t>
            </a:r>
            <a:r>
              <a:rPr lang="de-DE" sz="1200" baseline="0" dirty="0" err="1" smtClean="0">
                <a:solidFill>
                  <a:schemeClr val="tx1"/>
                </a:solidFill>
              </a:rPr>
              <a:t>loop</a:t>
            </a:r>
            <a:r>
              <a:rPr lang="de-DE" sz="1200" baseline="0" dirty="0" smtClean="0">
                <a:solidFill>
                  <a:schemeClr val="tx1"/>
                </a:solidFill>
              </a:rPr>
              <a:t> </a:t>
            </a:r>
            <a:r>
              <a:rPr lang="de-DE" sz="1200" baseline="0" dirty="0" err="1" smtClean="0">
                <a:solidFill>
                  <a:schemeClr val="tx1"/>
                </a:solidFill>
              </a:rPr>
              <a:t>if</a:t>
            </a:r>
            <a:r>
              <a:rPr lang="de-DE" sz="1200" baseline="0" dirty="0" smtClean="0">
                <a:solidFill>
                  <a:schemeClr val="tx1"/>
                </a:solidFill>
              </a:rPr>
              <a:t> </a:t>
            </a:r>
            <a:r>
              <a:rPr lang="de-DE" sz="1200" baseline="0" dirty="0" err="1" smtClean="0">
                <a:solidFill>
                  <a:schemeClr val="tx1"/>
                </a:solidFill>
              </a:rPr>
              <a:t>they</a:t>
            </a:r>
            <a:r>
              <a:rPr lang="de-DE" sz="1200" baseline="0" dirty="0" smtClean="0">
                <a:solidFill>
                  <a:schemeClr val="tx1"/>
                </a:solidFill>
              </a:rPr>
              <a:t> </a:t>
            </a:r>
            <a:r>
              <a:rPr lang="de-DE" sz="1200" baseline="0" dirty="0" err="1" smtClean="0">
                <a:solidFill>
                  <a:schemeClr val="tx1"/>
                </a:solidFill>
              </a:rPr>
              <a:t>have</a:t>
            </a:r>
            <a:r>
              <a:rPr lang="de-DE" sz="1200" baseline="0" dirty="0" smtClean="0">
                <a:solidFill>
                  <a:schemeClr val="tx1"/>
                </a:solidFill>
              </a:rPr>
              <a:t> </a:t>
            </a:r>
            <a:r>
              <a:rPr lang="de-DE" sz="1200" baseline="0" dirty="0" err="1" smtClean="0">
                <a:solidFill>
                  <a:schemeClr val="tx1"/>
                </a:solidFill>
              </a:rPr>
              <a:t>l</a:t>
            </a:r>
            <a:r>
              <a:rPr lang="de-DE" sz="1200" dirty="0" err="1" smtClean="0">
                <a:solidFill>
                  <a:schemeClr val="tx1"/>
                </a:solidFill>
              </a:rPr>
              <a:t>ow</a:t>
            </a:r>
            <a:r>
              <a:rPr lang="de-DE" sz="1200" dirty="0" smtClean="0">
                <a:solidFill>
                  <a:schemeClr val="tx1"/>
                </a:solidFill>
              </a:rPr>
              <a:t> </a:t>
            </a:r>
            <a:r>
              <a:rPr lang="de-DE" sz="1200" dirty="0" err="1" smtClean="0">
                <a:solidFill>
                  <a:schemeClr val="tx1"/>
                </a:solidFill>
              </a:rPr>
              <a:t>hourly</a:t>
            </a:r>
            <a:r>
              <a:rPr lang="de-DE" sz="1200" dirty="0" smtClean="0">
                <a:solidFill>
                  <a:schemeClr val="tx1"/>
                </a:solidFill>
              </a:rPr>
              <a:t> basal rate, </a:t>
            </a:r>
            <a:r>
              <a:rPr lang="de-DE" sz="1200" dirty="0" err="1" smtClean="0">
                <a:solidFill>
                  <a:schemeClr val="tx1"/>
                </a:solidFill>
              </a:rPr>
              <a:t>instable</a:t>
            </a:r>
            <a:r>
              <a:rPr lang="de-DE" sz="1200" dirty="0" smtClean="0">
                <a:solidFill>
                  <a:schemeClr val="tx1"/>
                </a:solidFill>
              </a:rPr>
              <a:t> </a:t>
            </a:r>
            <a:r>
              <a:rPr lang="de-DE" sz="1200" dirty="0" err="1" smtClean="0">
                <a:solidFill>
                  <a:schemeClr val="tx1"/>
                </a:solidFill>
              </a:rPr>
              <a:t>profiles</a:t>
            </a:r>
            <a:r>
              <a:rPr lang="de-DE" sz="1200" dirty="0" smtClean="0">
                <a:solidFill>
                  <a:schemeClr val="tx1"/>
                </a:solidFill>
              </a:rPr>
              <a:t>, </a:t>
            </a:r>
            <a:r>
              <a:rPr lang="de-DE" sz="1200" dirty="0" err="1" smtClean="0">
                <a:solidFill>
                  <a:schemeClr val="tx1"/>
                </a:solidFill>
              </a:rPr>
              <a:t>erratic</a:t>
            </a:r>
            <a:r>
              <a:rPr lang="de-DE" sz="1200" dirty="0" smtClean="0">
                <a:solidFill>
                  <a:schemeClr val="tx1"/>
                </a:solidFill>
              </a:rPr>
              <a:t> </a:t>
            </a:r>
            <a:r>
              <a:rPr lang="de-DE" sz="1200" dirty="0" err="1" smtClean="0">
                <a:solidFill>
                  <a:schemeClr val="tx1"/>
                </a:solidFill>
              </a:rPr>
              <a:t>patterns</a:t>
            </a:r>
            <a:r>
              <a:rPr lang="de-DE" sz="1200" dirty="0" smtClean="0">
                <a:solidFill>
                  <a:schemeClr val="tx1"/>
                </a:solidFill>
              </a:rPr>
              <a:t> </a:t>
            </a:r>
            <a:r>
              <a:rPr lang="de-DE" sz="1200" dirty="0" err="1" smtClean="0">
                <a:solidFill>
                  <a:schemeClr val="tx1"/>
                </a:solidFill>
              </a:rPr>
              <a:t>of</a:t>
            </a:r>
            <a:r>
              <a:rPr lang="de-DE" sz="1200" dirty="0" smtClean="0">
                <a:solidFill>
                  <a:schemeClr val="tx1"/>
                </a:solidFill>
              </a:rPr>
              <a:t> </a:t>
            </a:r>
            <a:r>
              <a:rPr lang="de-DE" sz="1200" dirty="0" err="1" smtClean="0">
                <a:solidFill>
                  <a:schemeClr val="tx1"/>
                </a:solidFill>
              </a:rPr>
              <a:t>activity</a:t>
            </a:r>
            <a:r>
              <a:rPr lang="de-DE" sz="1200" baseline="0" dirty="0" smtClean="0">
                <a:solidFill>
                  <a:schemeClr val="tx1"/>
                </a:solidFill>
              </a:rPr>
              <a:t> </a:t>
            </a:r>
            <a:r>
              <a:rPr lang="de-DE" sz="1200" dirty="0" smtClean="0">
                <a:solidFill>
                  <a:schemeClr val="tx1"/>
                </a:solidFill>
              </a:rPr>
              <a:t>and </a:t>
            </a:r>
            <a:r>
              <a:rPr lang="de-DE" sz="1200" dirty="0" err="1" smtClean="0">
                <a:solidFill>
                  <a:schemeClr val="tx1"/>
                </a:solidFill>
              </a:rPr>
              <a:t>of</a:t>
            </a:r>
            <a:r>
              <a:rPr lang="de-DE" sz="1200" dirty="0" smtClean="0">
                <a:solidFill>
                  <a:schemeClr val="tx1"/>
                </a:solidFill>
              </a:rPr>
              <a:t> </a:t>
            </a:r>
            <a:r>
              <a:rPr lang="de-DE" sz="1200" dirty="0" err="1" smtClean="0">
                <a:solidFill>
                  <a:schemeClr val="tx1"/>
                </a:solidFill>
              </a:rPr>
              <a:t>consuming</a:t>
            </a:r>
            <a:r>
              <a:rPr lang="de-DE" sz="1200" dirty="0" smtClean="0">
                <a:solidFill>
                  <a:schemeClr val="tx1"/>
                </a:solidFill>
              </a:rPr>
              <a:t> </a:t>
            </a:r>
            <a:r>
              <a:rPr lang="de-DE" sz="1200" dirty="0" err="1" smtClean="0">
                <a:solidFill>
                  <a:schemeClr val="tx1"/>
                </a:solidFill>
              </a:rPr>
              <a:t>snacks</a:t>
            </a:r>
            <a:r>
              <a:rPr lang="de-DE" sz="1200" dirty="0" smtClean="0">
                <a:solidFill>
                  <a:schemeClr val="tx1"/>
                </a:solidFill>
              </a:rPr>
              <a:t> and </a:t>
            </a:r>
            <a:r>
              <a:rPr lang="de-DE" sz="1200" dirty="0" err="1" smtClean="0">
                <a:solidFill>
                  <a:schemeClr val="tx1"/>
                </a:solidFill>
              </a:rPr>
              <a:t>sweet</a:t>
            </a:r>
            <a:r>
              <a:rPr lang="de-DE" sz="1200" dirty="0" smtClean="0">
                <a:solidFill>
                  <a:schemeClr val="tx1"/>
                </a:solidFill>
              </a:rPr>
              <a:t> </a:t>
            </a:r>
            <a:r>
              <a:rPr lang="de-DE" sz="1200" dirty="0" err="1" smtClean="0">
                <a:solidFill>
                  <a:schemeClr val="tx1"/>
                </a:solidFill>
              </a:rPr>
              <a:t>drinks</a:t>
            </a:r>
            <a:r>
              <a:rPr lang="de-DE" sz="1200" dirty="0" smtClean="0">
                <a:solidFill>
                  <a:schemeClr val="tx1"/>
                </a:solidFill>
              </a:rPr>
              <a:t>.  </a:t>
            </a:r>
            <a:r>
              <a:rPr lang="de-DE" sz="1200" dirty="0" err="1" smtClean="0">
                <a:solidFill>
                  <a:schemeClr val="tx1"/>
                </a:solidFill>
              </a:rPr>
              <a:t>Unreliable</a:t>
            </a:r>
            <a:r>
              <a:rPr lang="de-DE" sz="1200" dirty="0" smtClean="0">
                <a:solidFill>
                  <a:schemeClr val="tx1"/>
                </a:solidFill>
              </a:rPr>
              <a:t> </a:t>
            </a:r>
            <a:r>
              <a:rPr lang="de-DE" sz="1200" dirty="0" err="1" smtClean="0">
                <a:solidFill>
                  <a:schemeClr val="tx1"/>
                </a:solidFill>
              </a:rPr>
              <a:t>tagging</a:t>
            </a:r>
            <a:r>
              <a:rPr lang="de-DE" sz="1200" dirty="0" smtClean="0">
                <a:solidFill>
                  <a:schemeClr val="tx1"/>
                </a:solidFill>
              </a:rPr>
              <a:t> </a:t>
            </a:r>
            <a:r>
              <a:rPr lang="de-DE" sz="1200" dirty="0" err="1" smtClean="0">
                <a:solidFill>
                  <a:schemeClr val="tx1"/>
                </a:solidFill>
              </a:rPr>
              <a:t>of</a:t>
            </a:r>
            <a:r>
              <a:rPr lang="de-DE" sz="1200" dirty="0" smtClean="0">
                <a:solidFill>
                  <a:schemeClr val="tx1"/>
                </a:solidFill>
              </a:rPr>
              <a:t> </a:t>
            </a:r>
            <a:r>
              <a:rPr lang="de-DE" sz="1200" dirty="0" err="1" smtClean="0">
                <a:solidFill>
                  <a:schemeClr val="tx1"/>
                </a:solidFill>
              </a:rPr>
              <a:t>sport</a:t>
            </a:r>
            <a:r>
              <a:rPr lang="de-DE" sz="1200" dirty="0" smtClean="0">
                <a:solidFill>
                  <a:schemeClr val="tx1"/>
                </a:solidFill>
              </a:rPr>
              <a:t> </a:t>
            </a:r>
            <a:r>
              <a:rPr lang="de-DE" sz="1200" dirty="0" err="1" smtClean="0">
                <a:solidFill>
                  <a:schemeClr val="tx1"/>
                </a:solidFill>
              </a:rPr>
              <a:t>snacks</a:t>
            </a:r>
            <a:r>
              <a:rPr lang="de-DE" sz="1200" dirty="0" smtClean="0">
                <a:solidFill>
                  <a:schemeClr val="tx1"/>
                </a:solidFill>
              </a:rPr>
              <a:t> </a:t>
            </a:r>
            <a:r>
              <a:rPr lang="de-DE" sz="1200" dirty="0" err="1" smtClean="0">
                <a:solidFill>
                  <a:schemeClr val="tx1"/>
                </a:solidFill>
              </a:rPr>
              <a:t>would</a:t>
            </a:r>
            <a:r>
              <a:rPr lang="de-DE" sz="1200" dirty="0" smtClean="0">
                <a:solidFill>
                  <a:schemeClr val="tx1"/>
                </a:solidFill>
              </a:rPr>
              <a:t> </a:t>
            </a:r>
            <a:r>
              <a:rPr lang="de-DE" sz="1200" dirty="0" err="1" smtClean="0">
                <a:solidFill>
                  <a:schemeClr val="tx1"/>
                </a:solidFill>
              </a:rPr>
              <a:t>be</a:t>
            </a:r>
            <a:r>
              <a:rPr lang="de-DE" sz="1200" dirty="0" smtClean="0">
                <a:solidFill>
                  <a:schemeClr val="tx1"/>
                </a:solidFill>
              </a:rPr>
              <a:t> a </a:t>
            </a:r>
            <a:r>
              <a:rPr lang="de-DE" sz="1200" dirty="0" err="1" smtClean="0">
                <a:solidFill>
                  <a:schemeClr val="tx1"/>
                </a:solidFill>
              </a:rPr>
              <a:t>problem</a:t>
            </a:r>
            <a:r>
              <a:rPr lang="de-DE" sz="1200" dirty="0" smtClean="0">
                <a:solidFill>
                  <a:schemeClr val="tx1"/>
                </a:solidFill>
              </a:rPr>
              <a:t>, </a:t>
            </a:r>
            <a:r>
              <a:rPr lang="de-DE" sz="1200" dirty="0" err="1" smtClean="0">
                <a:solidFill>
                  <a:schemeClr val="tx1"/>
                </a:solidFill>
              </a:rPr>
              <a:t>too</a:t>
            </a:r>
            <a:r>
              <a:rPr lang="de-DE" sz="1200" dirty="0" smtClean="0">
                <a:solidFill>
                  <a:schemeClr val="tx1"/>
                </a:solidFill>
              </a:rPr>
              <a:t>. (Snacks </a:t>
            </a:r>
            <a:r>
              <a:rPr lang="de-DE" sz="1200" dirty="0" err="1" smtClean="0">
                <a:solidFill>
                  <a:schemeClr val="tx1"/>
                </a:solidFill>
              </a:rPr>
              <a:t>could</a:t>
            </a:r>
            <a:r>
              <a:rPr lang="de-DE" sz="1200" dirty="0" smtClean="0">
                <a:solidFill>
                  <a:schemeClr val="tx1"/>
                </a:solidFill>
              </a:rPr>
              <a:t> </a:t>
            </a:r>
            <a:r>
              <a:rPr lang="de-DE" sz="1200" dirty="0" err="1" smtClean="0">
                <a:solidFill>
                  <a:schemeClr val="tx1"/>
                </a:solidFill>
              </a:rPr>
              <a:t>trigger</a:t>
            </a:r>
            <a:r>
              <a:rPr lang="de-DE" sz="1200" dirty="0" smtClean="0">
                <a:solidFill>
                  <a:schemeClr val="tx1"/>
                </a:solidFill>
              </a:rPr>
              <a:t> a </a:t>
            </a:r>
            <a:r>
              <a:rPr lang="de-DE" sz="1200" dirty="0" err="1" smtClean="0">
                <a:solidFill>
                  <a:schemeClr val="tx1"/>
                </a:solidFill>
              </a:rPr>
              <a:t>full</a:t>
            </a:r>
            <a:r>
              <a:rPr lang="de-DE" sz="1200" dirty="0" smtClean="0">
                <a:solidFill>
                  <a:schemeClr val="tx1"/>
                </a:solidFill>
              </a:rPr>
              <a:t> „</a:t>
            </a:r>
            <a:r>
              <a:rPr lang="de-DE" sz="1200" dirty="0" err="1" smtClean="0">
                <a:solidFill>
                  <a:schemeClr val="tx1"/>
                </a:solidFill>
              </a:rPr>
              <a:t>meal</a:t>
            </a:r>
            <a:r>
              <a:rPr lang="de-DE" sz="1200" dirty="0" smtClean="0">
                <a:solidFill>
                  <a:schemeClr val="tx1"/>
                </a:solidFill>
              </a:rPr>
              <a:t> </a:t>
            </a:r>
            <a:r>
              <a:rPr lang="de-DE" sz="1200" dirty="0" err="1" smtClean="0">
                <a:solidFill>
                  <a:schemeClr val="tx1"/>
                </a:solidFill>
              </a:rPr>
              <a:t>detected</a:t>
            </a:r>
            <a:r>
              <a:rPr lang="de-DE" sz="1200" dirty="0" smtClean="0">
                <a:solidFill>
                  <a:schemeClr val="tx1"/>
                </a:solidFill>
              </a:rPr>
              <a:t>“ </a:t>
            </a:r>
            <a:r>
              <a:rPr lang="de-DE" sz="1200" dirty="0" err="1" smtClean="0">
                <a:solidFill>
                  <a:schemeClr val="tx1"/>
                </a:solidFill>
              </a:rPr>
              <a:t>response</a:t>
            </a:r>
            <a:r>
              <a:rPr lang="de-DE" sz="1200" dirty="0" smtClean="0">
                <a:solidFill>
                  <a:schemeClr val="tx1"/>
                </a:solidFill>
              </a:rPr>
              <a:t> </a:t>
            </a:r>
            <a:r>
              <a:rPr lang="de-DE" sz="1200" dirty="0" err="1" smtClean="0">
                <a:solidFill>
                  <a:schemeClr val="tx1"/>
                </a:solidFill>
              </a:rPr>
              <a:t>by</a:t>
            </a:r>
            <a:r>
              <a:rPr lang="de-DE" sz="1200" dirty="0" smtClean="0">
                <a:solidFill>
                  <a:schemeClr val="tx1"/>
                </a:solidFill>
              </a:rPr>
              <a:t> </a:t>
            </a:r>
            <a:r>
              <a:rPr lang="de-DE" sz="1200" dirty="0" err="1" smtClean="0">
                <a:solidFill>
                  <a:schemeClr val="tx1"/>
                </a:solidFill>
              </a:rPr>
              <a:t>the</a:t>
            </a:r>
            <a:r>
              <a:rPr lang="de-DE" sz="1200" dirty="0" smtClean="0">
                <a:solidFill>
                  <a:schemeClr val="tx1"/>
                </a:solidFill>
              </a:rPr>
              <a:t> </a:t>
            </a:r>
            <a:r>
              <a:rPr lang="de-DE" sz="1200" dirty="0" err="1" smtClean="0">
                <a:solidFill>
                  <a:schemeClr val="tx1"/>
                </a:solidFill>
              </a:rPr>
              <a:t>full</a:t>
            </a:r>
            <a:r>
              <a:rPr lang="de-DE" sz="1200" dirty="0" smtClean="0">
                <a:solidFill>
                  <a:schemeClr val="tx1"/>
                </a:solidFill>
              </a:rPr>
              <a:t> </a:t>
            </a:r>
            <a:r>
              <a:rPr lang="de-DE" sz="1200" dirty="0" err="1" smtClean="0">
                <a:solidFill>
                  <a:schemeClr val="tx1"/>
                </a:solidFill>
              </a:rPr>
              <a:t>closed</a:t>
            </a:r>
            <a:r>
              <a:rPr lang="de-DE" sz="1200" dirty="0" smtClean="0">
                <a:solidFill>
                  <a:schemeClr val="tx1"/>
                </a:solidFill>
              </a:rPr>
              <a:t> </a:t>
            </a:r>
            <a:r>
              <a:rPr lang="de-DE" sz="1200" dirty="0" err="1" smtClean="0">
                <a:solidFill>
                  <a:schemeClr val="tx1"/>
                </a:solidFill>
              </a:rPr>
              <a:t>loop</a:t>
            </a:r>
            <a:r>
              <a:rPr lang="de-DE" sz="1200" dirty="0" smtClean="0">
                <a:solidFill>
                  <a:schemeClr val="tx1"/>
                </a:solidFill>
              </a:rPr>
              <a:t>). </a:t>
            </a:r>
            <a:r>
              <a:rPr lang="de-DE" sz="1200" dirty="0" smtClean="0">
                <a:solidFill>
                  <a:schemeClr val="bg1">
                    <a:lumMod val="50000"/>
                  </a:schemeClr>
                </a:solidFill>
              </a:rPr>
              <a:t> </a:t>
            </a:r>
          </a:p>
          <a:p>
            <a:r>
              <a:rPr lang="de-DE" sz="1200" baseline="0" dirty="0" smtClean="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smtClean="0">
                <a:solidFill>
                  <a:schemeClr val="tx1"/>
                </a:solidFill>
              </a:rPr>
              <a:t>*) </a:t>
            </a:r>
            <a:r>
              <a:rPr lang="de-DE" sz="1200" baseline="0" dirty="0" smtClean="0">
                <a:solidFill>
                  <a:schemeClr val="tx1"/>
                </a:solidFill>
              </a:rPr>
              <a:t> iOS Loop and </a:t>
            </a:r>
            <a:r>
              <a:rPr lang="de-DE" sz="1200" baseline="0" dirty="0" err="1" smtClean="0">
                <a:solidFill>
                  <a:schemeClr val="tx1"/>
                </a:solidFill>
              </a:rPr>
              <a:t>its</a:t>
            </a:r>
            <a:r>
              <a:rPr lang="de-DE" sz="1200" baseline="0" dirty="0" smtClean="0">
                <a:solidFill>
                  <a:schemeClr val="tx1"/>
                </a:solidFill>
              </a:rPr>
              <a:t> </a:t>
            </a:r>
            <a:r>
              <a:rPr lang="de-DE" sz="1200" baseline="0" dirty="0" err="1" smtClean="0">
                <a:solidFill>
                  <a:schemeClr val="tx1"/>
                </a:solidFill>
              </a:rPr>
              <a:t>branches</a:t>
            </a:r>
            <a:r>
              <a:rPr lang="de-DE" sz="1200" baseline="0" dirty="0" smtClean="0">
                <a:solidFill>
                  <a:schemeClr val="tx1"/>
                </a:solidFill>
              </a:rPr>
              <a:t> (Autobolus and </a:t>
            </a:r>
            <a:r>
              <a:rPr lang="de-DE" sz="1200" baseline="0" dirty="0" err="1" smtClean="0">
                <a:solidFill>
                  <a:schemeClr val="tx1"/>
                </a:solidFill>
              </a:rPr>
              <a:t>FreeAPS</a:t>
            </a:r>
            <a:r>
              <a:rPr lang="de-DE" sz="1200" baseline="0" dirty="0" smtClean="0">
                <a:solidFill>
                  <a:schemeClr val="tx1"/>
                </a:solidFill>
              </a:rPr>
              <a:t>) </a:t>
            </a:r>
            <a:r>
              <a:rPr lang="de-DE" sz="1200" baseline="0" dirty="0" err="1" smtClean="0">
                <a:solidFill>
                  <a:schemeClr val="tx1"/>
                </a:solidFill>
              </a:rPr>
              <a:t>are</a:t>
            </a:r>
            <a:r>
              <a:rPr lang="de-DE" sz="1200" baseline="0" dirty="0" smtClean="0">
                <a:solidFill>
                  <a:schemeClr val="tx1"/>
                </a:solidFill>
              </a:rPr>
              <a:t> not </a:t>
            </a:r>
            <a:r>
              <a:rPr lang="de-DE" sz="1200" baseline="0" dirty="0" err="1" smtClean="0">
                <a:solidFill>
                  <a:schemeClr val="tx1"/>
                </a:solidFill>
              </a:rPr>
              <a:t>doing</a:t>
            </a:r>
            <a:r>
              <a:rPr lang="de-DE" sz="1200" baseline="0" dirty="0" smtClean="0">
                <a:solidFill>
                  <a:schemeClr val="tx1"/>
                </a:solidFill>
              </a:rPr>
              <a:t> </a:t>
            </a:r>
            <a:r>
              <a:rPr lang="de-DE" sz="1200" baseline="0" dirty="0" err="1" smtClean="0">
                <a:solidFill>
                  <a:schemeClr val="tx1"/>
                </a:solidFill>
              </a:rPr>
              <a:t>well</a:t>
            </a:r>
            <a:r>
              <a:rPr lang="de-DE" sz="1200" baseline="0" dirty="0" smtClean="0">
                <a:solidFill>
                  <a:schemeClr val="tx1"/>
                </a:solidFill>
              </a:rPr>
              <a:t> </a:t>
            </a:r>
            <a:r>
              <a:rPr lang="de-DE" sz="1200" baseline="0" dirty="0" err="1" smtClean="0">
                <a:solidFill>
                  <a:schemeClr val="tx1"/>
                </a:solidFill>
              </a:rPr>
              <a:t>enough</a:t>
            </a:r>
            <a:r>
              <a:rPr lang="de-DE" sz="1200" baseline="0" dirty="0" smtClean="0">
                <a:solidFill>
                  <a:schemeClr val="tx1"/>
                </a:solidFill>
              </a:rPr>
              <a:t> </a:t>
            </a:r>
            <a:r>
              <a:rPr lang="de-DE" sz="1200" baseline="0" dirty="0" err="1" smtClean="0">
                <a:solidFill>
                  <a:schemeClr val="tx1"/>
                </a:solidFill>
              </a:rPr>
              <a:t>without</a:t>
            </a:r>
            <a:r>
              <a:rPr lang="de-DE" sz="1200" baseline="0" dirty="0" smtClean="0">
                <a:solidFill>
                  <a:schemeClr val="tx1"/>
                </a:solidFill>
              </a:rPr>
              <a:t> </a:t>
            </a:r>
            <a:r>
              <a:rPr lang="de-DE" sz="1200" baseline="0" dirty="0" err="1" smtClean="0">
                <a:solidFill>
                  <a:schemeClr val="tx1"/>
                </a:solidFill>
              </a:rPr>
              <a:t>carb</a:t>
            </a:r>
            <a:r>
              <a:rPr lang="de-DE" sz="1200" baseline="0" dirty="0" smtClean="0">
                <a:solidFill>
                  <a:schemeClr val="tx1"/>
                </a:solidFill>
              </a:rPr>
              <a:t> </a:t>
            </a:r>
            <a:r>
              <a:rPr lang="de-DE" sz="1200" baseline="0" dirty="0" err="1" smtClean="0">
                <a:solidFill>
                  <a:schemeClr val="tx1"/>
                </a:solidFill>
              </a:rPr>
              <a:t>inputs</a:t>
            </a:r>
            <a:r>
              <a:rPr lang="de-DE" sz="1200"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aseline="0" dirty="0" smtClean="0">
                <a:solidFill>
                  <a:schemeClr val="tx1"/>
                </a:solidFill>
              </a:rPr>
              <a:t>- Looping </a:t>
            </a:r>
            <a:r>
              <a:rPr lang="de-DE" sz="1200" dirty="0" err="1" smtClean="0">
                <a:solidFill>
                  <a:schemeClr val="tx1"/>
                </a:solidFill>
              </a:rPr>
              <a:t>study</a:t>
            </a:r>
            <a:r>
              <a:rPr lang="de-DE" sz="1200" dirty="0" smtClean="0">
                <a:solidFill>
                  <a:schemeClr val="tx1"/>
                </a:solidFill>
              </a:rPr>
              <a:t> (Stanford</a:t>
            </a:r>
            <a:r>
              <a:rPr lang="de-DE" sz="1200" baseline="0" dirty="0" smtClean="0">
                <a:solidFill>
                  <a:schemeClr val="tx1"/>
                </a:solidFill>
              </a:rPr>
              <a:t> Univ.) </a:t>
            </a:r>
            <a:r>
              <a:rPr lang="de-DE" sz="1200" baseline="0" dirty="0" err="1" smtClean="0">
                <a:solidFill>
                  <a:schemeClr val="tx1"/>
                </a:solidFill>
              </a:rPr>
              <a:t>Diabetic</a:t>
            </a:r>
            <a:r>
              <a:rPr lang="de-DE" sz="1200" baseline="0" dirty="0" smtClean="0">
                <a:solidFill>
                  <a:schemeClr val="tx1"/>
                </a:solidFill>
              </a:rPr>
              <a:t> </a:t>
            </a:r>
            <a:r>
              <a:rPr lang="de-DE" sz="1200" baseline="0" dirty="0" err="1" smtClean="0">
                <a:solidFill>
                  <a:schemeClr val="tx1"/>
                </a:solidFill>
              </a:rPr>
              <a:t>pigs</a:t>
            </a:r>
            <a:r>
              <a:rPr lang="de-DE" sz="1200" baseline="0" dirty="0" smtClean="0">
                <a:solidFill>
                  <a:schemeClr val="tx1"/>
                </a:solidFill>
              </a:rPr>
              <a:t> </a:t>
            </a:r>
            <a:r>
              <a:rPr lang="de-DE" sz="1200" baseline="0" dirty="0" err="1" smtClean="0">
                <a:solidFill>
                  <a:schemeClr val="tx1"/>
                </a:solidFill>
              </a:rPr>
              <a:t>were</a:t>
            </a:r>
            <a:r>
              <a:rPr lang="de-DE" sz="1200" baseline="0" dirty="0" smtClean="0">
                <a:solidFill>
                  <a:schemeClr val="tx1"/>
                </a:solidFill>
              </a:rPr>
              <a:t> </a:t>
            </a:r>
            <a:r>
              <a:rPr lang="de-DE" sz="1200" baseline="0" dirty="0" err="1" smtClean="0">
                <a:solidFill>
                  <a:schemeClr val="tx1"/>
                </a:solidFill>
              </a:rPr>
              <a:t>studied</a:t>
            </a:r>
            <a:r>
              <a:rPr lang="de-DE" sz="1200" baseline="0" dirty="0" smtClean="0">
                <a:solidFill>
                  <a:schemeClr val="tx1"/>
                </a:solidFill>
              </a:rPr>
              <a:t> </a:t>
            </a:r>
            <a:r>
              <a:rPr lang="de-DE" sz="1200" baseline="0" dirty="0" err="1" smtClean="0">
                <a:solidFill>
                  <a:schemeClr val="tx1"/>
                </a:solidFill>
              </a:rPr>
              <a:t>for</a:t>
            </a:r>
            <a:r>
              <a:rPr lang="de-DE" sz="1200" baseline="0" dirty="0" smtClean="0">
                <a:solidFill>
                  <a:schemeClr val="tx1"/>
                </a:solidFill>
              </a:rPr>
              <a:t> 3 </a:t>
            </a:r>
            <a:r>
              <a:rPr lang="de-DE" sz="1200" baseline="0" dirty="0" err="1" smtClean="0">
                <a:solidFill>
                  <a:schemeClr val="tx1"/>
                </a:solidFill>
              </a:rPr>
              <a:t>weeks</a:t>
            </a:r>
            <a:r>
              <a:rPr lang="de-DE" sz="1200" baseline="0" dirty="0" smtClean="0">
                <a:solidFill>
                  <a:schemeClr val="tx1"/>
                </a:solidFill>
              </a:rPr>
              <a:t> </a:t>
            </a:r>
            <a:r>
              <a:rPr lang="de-DE" sz="1200" baseline="0" dirty="0" err="1" smtClean="0">
                <a:solidFill>
                  <a:schemeClr val="tx1"/>
                </a:solidFill>
              </a:rPr>
              <a:t>each</a:t>
            </a:r>
            <a:r>
              <a:rPr lang="de-DE" sz="1200" baseline="0" dirty="0" smtClean="0">
                <a:solidFill>
                  <a:schemeClr val="tx1"/>
                </a:solidFill>
              </a:rPr>
              <a:t> </a:t>
            </a:r>
            <a:r>
              <a:rPr lang="de-DE" sz="1200" baseline="0" dirty="0" err="1" smtClean="0">
                <a:solidFill>
                  <a:schemeClr val="tx1"/>
                </a:solidFill>
              </a:rPr>
              <a:t>using</a:t>
            </a:r>
            <a:r>
              <a:rPr lang="de-DE" sz="1200" baseline="0" dirty="0" smtClean="0">
                <a:solidFill>
                  <a:schemeClr val="tx1"/>
                </a:solidFill>
              </a:rPr>
              <a:t> </a:t>
            </a:r>
            <a:r>
              <a:rPr lang="de-DE" sz="1200" baseline="0" dirty="0" err="1" smtClean="0">
                <a:solidFill>
                  <a:schemeClr val="tx1"/>
                </a:solidFill>
              </a:rPr>
              <a:t>AndroidAPS</a:t>
            </a:r>
            <a:r>
              <a:rPr lang="de-DE" sz="1200" baseline="0" dirty="0" smtClean="0">
                <a:solidFill>
                  <a:schemeClr val="tx1"/>
                </a:solidFill>
              </a:rPr>
              <a:t> </a:t>
            </a:r>
            <a:r>
              <a:rPr lang="de-DE" sz="1200" baseline="0" dirty="0" err="1" smtClean="0">
                <a:solidFill>
                  <a:schemeClr val="tx1"/>
                </a:solidFill>
              </a:rPr>
              <a:t>or</a:t>
            </a:r>
            <a:r>
              <a:rPr lang="de-DE" sz="1200" baseline="0" dirty="0" smtClean="0">
                <a:solidFill>
                  <a:schemeClr val="tx1"/>
                </a:solidFill>
              </a:rPr>
              <a:t> iOS Loop. Time in Range was </a:t>
            </a:r>
            <a:r>
              <a:rPr lang="de-DE" sz="1200" baseline="0" dirty="0" err="1" smtClean="0">
                <a:solidFill>
                  <a:schemeClr val="tx1"/>
                </a:solidFill>
              </a:rPr>
              <a:t>only</a:t>
            </a:r>
            <a:r>
              <a:rPr lang="de-DE" sz="1200" baseline="0" dirty="0" smtClean="0">
                <a:solidFill>
                  <a:schemeClr val="tx1"/>
                </a:solidFill>
              </a:rPr>
              <a:t> </a:t>
            </a:r>
            <a:r>
              <a:rPr lang="de-DE" sz="1200" baseline="0" dirty="0" err="1" smtClean="0">
                <a:solidFill>
                  <a:schemeClr val="tx1"/>
                </a:solidFill>
              </a:rPr>
              <a:t>satisfactory</a:t>
            </a:r>
            <a:r>
              <a:rPr lang="de-DE" sz="1200" baseline="0" dirty="0" smtClean="0">
                <a:solidFill>
                  <a:schemeClr val="tx1"/>
                </a:solidFill>
              </a:rPr>
              <a:t> </a:t>
            </a:r>
            <a:r>
              <a:rPr lang="de-DE" sz="1200" baseline="0" dirty="0" err="1" smtClean="0">
                <a:solidFill>
                  <a:schemeClr val="tx1"/>
                </a:solidFill>
              </a:rPr>
              <a:t>with</a:t>
            </a:r>
            <a:r>
              <a:rPr lang="de-DE" sz="1200" baseline="0" dirty="0" smtClean="0">
                <a:solidFill>
                  <a:schemeClr val="tx1"/>
                </a:solidFill>
              </a:rPr>
              <a:t> </a:t>
            </a:r>
            <a:r>
              <a:rPr lang="de-DE" sz="1200" baseline="0" dirty="0" err="1" smtClean="0">
                <a:solidFill>
                  <a:schemeClr val="tx1"/>
                </a:solidFill>
              </a:rPr>
              <a:t>AndroidAPS</a:t>
            </a:r>
            <a:r>
              <a:rPr lang="de-DE" sz="1200" baseline="0" dirty="0" smtClean="0">
                <a:solidFill>
                  <a:schemeClr val="tx1"/>
                </a:solidFill>
              </a:rPr>
              <a:t> (SMB und UAM) </a:t>
            </a:r>
            <a:endParaRPr lang="de-DE" sz="1200" i="1" baseline="0" dirty="0" smtClean="0">
              <a:solidFill>
                <a:schemeClr val="tx1"/>
              </a:solidFill>
            </a:endParaRPr>
          </a:p>
          <a:p>
            <a:r>
              <a:rPr lang="de-DE" sz="1200" i="1" baseline="0" dirty="0" smtClean="0">
                <a:solidFill>
                  <a:schemeClr val="tx1"/>
                </a:solidFill>
              </a:rPr>
              <a:t>Source: Poster bei ATTD Feb.2020, Madrid. </a:t>
            </a:r>
            <a:r>
              <a:rPr lang="de-DE" sz="1200" i="1" dirty="0" smtClean="0"/>
              <a:t>COMPARING DIY FULL CLOSED‐LOOP PERFORMANCE IN PIGS WITH STREPTOZOCIN‐INDUCED DIABETES</a:t>
            </a:r>
            <a:r>
              <a:rPr lang="de-DE" sz="1200" i="1" baseline="0" dirty="0" smtClean="0"/>
              <a:t> </a:t>
            </a:r>
            <a:r>
              <a:rPr lang="de-DE" sz="1200" i="1" dirty="0" smtClean="0"/>
              <a:t>CLOSED‐LOOP SYSTEM AND ALGORITHM</a:t>
            </a:r>
            <a:r>
              <a:rPr lang="de-DE" sz="1200" i="1" baseline="0" dirty="0" smtClean="0"/>
              <a:t>    </a:t>
            </a:r>
            <a:r>
              <a:rPr lang="de-DE" sz="1200" i="1" dirty="0" smtClean="0"/>
              <a:t>Link aus dem Flyer:</a:t>
            </a:r>
            <a:r>
              <a:rPr lang="de-DE" sz="1200" i="1" baseline="0" dirty="0" smtClean="0"/>
              <a:t>   </a:t>
            </a:r>
            <a:r>
              <a:rPr lang="de-DE" sz="1200" i="1" dirty="0" smtClean="0">
                <a:hlinkClick r:id="rId3"/>
              </a:rPr>
              <a:t>* scroll </a:t>
            </a:r>
            <a:r>
              <a:rPr lang="de-DE" sz="1200" i="1" dirty="0" err="1" smtClean="0">
                <a:hlinkClick r:id="rId3"/>
              </a:rPr>
              <a:t>to</a:t>
            </a:r>
            <a:r>
              <a:rPr lang="de-DE" sz="1200" i="1" dirty="0" smtClean="0">
                <a:hlinkClick r:id="rId3"/>
              </a:rPr>
              <a:t> </a:t>
            </a:r>
            <a:r>
              <a:rPr lang="de-DE" sz="1200" i="1" dirty="0" err="1" smtClean="0">
                <a:hlinkClick r:id="rId3"/>
              </a:rPr>
              <a:t>abstract</a:t>
            </a:r>
            <a:r>
              <a:rPr lang="de-DE" sz="1200" i="1" dirty="0" smtClean="0">
                <a:hlinkClick r:id="rId3"/>
              </a:rPr>
              <a:t> 246 </a:t>
            </a:r>
            <a:r>
              <a:rPr lang="de-DE" sz="1200" i="1" dirty="0" smtClean="0"/>
              <a:t> / Abstract ID 474   -   See also: https://www.researchgate.net/publication/351273207_Full_closed_loop_open-source_algorithm_performance_comparison_in_pigs_with_diabetes </a:t>
            </a:r>
          </a:p>
          <a:p>
            <a:r>
              <a:rPr lang="de-DE" sz="1200" i="0" dirty="0" smtClean="0"/>
              <a:t>- See also </a:t>
            </a:r>
            <a:r>
              <a:rPr lang="de-DE" sz="1200" i="0" dirty="0" err="1" smtClean="0"/>
              <a:t>Discussion</a:t>
            </a:r>
            <a:r>
              <a:rPr lang="de-DE" sz="1200" i="0" dirty="0" smtClean="0"/>
              <a:t> in:  </a:t>
            </a:r>
            <a:r>
              <a:rPr lang="de-DE" sz="1200" i="1" baseline="0" dirty="0" smtClean="0"/>
              <a:t>https://www.diabettech.com/oref1/lyumjev-a-fully-closed-loop-case-study-with-oref1</a:t>
            </a:r>
            <a:endParaRPr lang="de-DE" sz="1200" i="1"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1" dirty="0" smtClean="0">
                <a:solidFill>
                  <a:srgbClr val="EA42EE"/>
                </a:solidFill>
              </a:rPr>
              <a:t>- </a:t>
            </a:r>
            <a:r>
              <a:rPr lang="de-DE" sz="1200" i="1" dirty="0" err="1" smtClean="0">
                <a:solidFill>
                  <a:srgbClr val="EA42EE"/>
                </a:solidFill>
              </a:rPr>
              <a:t>Using</a:t>
            </a:r>
            <a:r>
              <a:rPr lang="de-DE" sz="1200" i="1" dirty="0" smtClean="0">
                <a:solidFill>
                  <a:srgbClr val="EA42EE"/>
                </a:solidFill>
              </a:rPr>
              <a:t> </a:t>
            </a:r>
            <a:r>
              <a:rPr lang="de-DE" sz="1200" i="1" dirty="0" smtClean="0">
                <a:solidFill>
                  <a:schemeClr val="bg1">
                    <a:lumMod val="65000"/>
                  </a:schemeClr>
                </a:solidFill>
              </a:rPr>
              <a:t>Autobolus </a:t>
            </a:r>
            <a:r>
              <a:rPr lang="de-DE" sz="1200" i="1" dirty="0" err="1" smtClean="0">
                <a:solidFill>
                  <a:schemeClr val="bg1">
                    <a:lumMod val="65000"/>
                  </a:schemeClr>
                </a:solidFill>
              </a:rPr>
              <a:t>or</a:t>
            </a:r>
            <a:r>
              <a:rPr lang="de-DE" sz="1200" i="1" dirty="0" smtClean="0">
                <a:solidFill>
                  <a:schemeClr val="bg1">
                    <a:lumMod val="65000"/>
                  </a:schemeClr>
                </a:solidFill>
              </a:rPr>
              <a:t> </a:t>
            </a:r>
            <a:r>
              <a:rPr lang="de-DE" sz="1200" i="1" dirty="0" err="1" smtClean="0">
                <a:solidFill>
                  <a:schemeClr val="bg1">
                    <a:lumMod val="65000"/>
                  </a:schemeClr>
                </a:solidFill>
              </a:rPr>
              <a:t>FreeAPS</a:t>
            </a:r>
            <a:r>
              <a:rPr lang="de-DE" sz="1200" i="1" baseline="0" dirty="0" smtClean="0">
                <a:solidFill>
                  <a:schemeClr val="bg1">
                    <a:lumMod val="65000"/>
                  </a:schemeClr>
                </a:solidFill>
              </a:rPr>
              <a:t> </a:t>
            </a:r>
            <a:r>
              <a:rPr lang="de-DE" sz="1200" i="1" baseline="0" dirty="0" err="1" smtClean="0">
                <a:solidFill>
                  <a:schemeClr val="bg1">
                    <a:lumMod val="65000"/>
                  </a:schemeClr>
                </a:solidFill>
              </a:rPr>
              <a:t>b</a:t>
            </a:r>
            <a:r>
              <a:rPr lang="de-DE" sz="1200" i="1" dirty="0" err="1" smtClean="0">
                <a:solidFill>
                  <a:schemeClr val="bg1">
                    <a:lumMod val="65000"/>
                  </a:schemeClr>
                </a:solidFill>
              </a:rPr>
              <a:t>ranch</a:t>
            </a:r>
            <a:r>
              <a:rPr lang="de-DE" sz="1200" i="1" dirty="0" smtClean="0">
                <a:solidFill>
                  <a:schemeClr val="bg1">
                    <a:lumMod val="65000"/>
                  </a:schemeClr>
                </a:solidFill>
              </a:rPr>
              <a:t> </a:t>
            </a:r>
            <a:r>
              <a:rPr lang="de-DE" sz="1200" i="1" dirty="0" err="1" smtClean="0">
                <a:solidFill>
                  <a:schemeClr val="bg1">
                    <a:lumMod val="65000"/>
                  </a:schemeClr>
                </a:solidFill>
              </a:rPr>
              <a:t>of</a:t>
            </a:r>
            <a:r>
              <a:rPr lang="de-DE" sz="1200" i="1" dirty="0" smtClean="0">
                <a:solidFill>
                  <a:schemeClr val="bg1">
                    <a:lumMod val="65000"/>
                  </a:schemeClr>
                </a:solidFill>
              </a:rPr>
              <a:t> iOS Loop, and </a:t>
            </a:r>
            <a:r>
              <a:rPr lang="de-DE" sz="1200" i="1" dirty="0" err="1" smtClean="0">
                <a:solidFill>
                  <a:schemeClr val="bg1">
                    <a:lumMod val="65000"/>
                  </a:schemeClr>
                </a:solidFill>
              </a:rPr>
              <a:t>very</a:t>
            </a:r>
            <a:r>
              <a:rPr lang="de-DE" sz="1200" i="1" dirty="0" smtClean="0">
                <a:solidFill>
                  <a:schemeClr val="bg1">
                    <a:lumMod val="65000"/>
                  </a:schemeClr>
                </a:solidFill>
              </a:rPr>
              <a:t> moderate TIR </a:t>
            </a:r>
            <a:r>
              <a:rPr lang="de-DE" sz="1200" i="1" dirty="0" err="1" smtClean="0">
                <a:solidFill>
                  <a:schemeClr val="bg1">
                    <a:lumMod val="65000"/>
                  </a:schemeClr>
                </a:solidFill>
              </a:rPr>
              <a:t>expectations</a:t>
            </a:r>
            <a:r>
              <a:rPr lang="de-DE" sz="1200" i="1" dirty="0" smtClean="0">
                <a:solidFill>
                  <a:schemeClr val="bg1">
                    <a:lumMod val="65000"/>
                  </a:schemeClr>
                </a:solidFill>
              </a:rPr>
              <a:t> </a:t>
            </a:r>
            <a:r>
              <a:rPr lang="de-DE" sz="1200" i="1" dirty="0" err="1" smtClean="0">
                <a:solidFill>
                  <a:schemeClr val="bg1">
                    <a:lumMod val="65000"/>
                  </a:schemeClr>
                </a:solidFill>
              </a:rPr>
              <a:t>looping</a:t>
            </a:r>
            <a:r>
              <a:rPr lang="de-DE" sz="1200" i="1" dirty="0" smtClean="0">
                <a:solidFill>
                  <a:schemeClr val="bg1">
                    <a:lumMod val="65000"/>
                  </a:schemeClr>
                </a:solidFill>
              </a:rPr>
              <a:t> </a:t>
            </a:r>
            <a:r>
              <a:rPr lang="de-DE" sz="1200" i="1" dirty="0" err="1" smtClean="0">
                <a:solidFill>
                  <a:schemeClr val="bg1">
                    <a:lumMod val="65000"/>
                  </a:schemeClr>
                </a:solidFill>
              </a:rPr>
              <a:t>without</a:t>
            </a:r>
            <a:r>
              <a:rPr lang="de-DE" sz="1200" i="1" dirty="0" smtClean="0">
                <a:solidFill>
                  <a:schemeClr val="bg1">
                    <a:lumMod val="65000"/>
                  </a:schemeClr>
                </a:solidFill>
              </a:rPr>
              <a:t> </a:t>
            </a:r>
            <a:r>
              <a:rPr lang="de-DE" sz="1200" i="1" dirty="0" err="1" smtClean="0">
                <a:solidFill>
                  <a:schemeClr val="bg1">
                    <a:lumMod val="65000"/>
                  </a:schemeClr>
                </a:solidFill>
              </a:rPr>
              <a:t>bolussing</a:t>
            </a:r>
            <a:r>
              <a:rPr lang="de-DE" sz="1200" i="1" dirty="0" smtClean="0">
                <a:solidFill>
                  <a:schemeClr val="bg1">
                    <a:lumMod val="65000"/>
                  </a:schemeClr>
                </a:solidFill>
              </a:rPr>
              <a:t> </a:t>
            </a:r>
            <a:r>
              <a:rPr lang="de-DE" sz="1200" i="1" dirty="0" err="1" smtClean="0">
                <a:solidFill>
                  <a:schemeClr val="bg1">
                    <a:lumMod val="65000"/>
                  </a:schemeClr>
                </a:solidFill>
              </a:rPr>
              <a:t>might</a:t>
            </a:r>
            <a:r>
              <a:rPr lang="de-DE" sz="1200" i="1" dirty="0" smtClean="0">
                <a:solidFill>
                  <a:schemeClr val="bg1">
                    <a:lumMod val="65000"/>
                  </a:schemeClr>
                </a:solidFill>
              </a:rPr>
              <a:t> </a:t>
            </a:r>
            <a:r>
              <a:rPr lang="de-DE" sz="1200" i="1" dirty="0" err="1" smtClean="0">
                <a:solidFill>
                  <a:schemeClr val="bg1">
                    <a:lumMod val="65000"/>
                  </a:schemeClr>
                </a:solidFill>
              </a:rPr>
              <a:t>be</a:t>
            </a:r>
            <a:r>
              <a:rPr lang="de-DE" sz="1200" i="1" dirty="0" smtClean="0">
                <a:solidFill>
                  <a:schemeClr val="bg1">
                    <a:lumMod val="65000"/>
                  </a:schemeClr>
                </a:solidFill>
              </a:rPr>
              <a:t> </a:t>
            </a:r>
            <a:r>
              <a:rPr lang="de-DE" sz="1200" i="1" dirty="0" err="1" smtClean="0">
                <a:solidFill>
                  <a:schemeClr val="bg1">
                    <a:lumMod val="65000"/>
                  </a:schemeClr>
                </a:solidFill>
              </a:rPr>
              <a:t>possible</a:t>
            </a:r>
            <a:r>
              <a:rPr lang="de-DE" sz="1200" i="1" dirty="0" smtClean="0">
                <a:solidFill>
                  <a:schemeClr val="bg1">
                    <a:lumMod val="65000"/>
                  </a:schemeClr>
                </a:solidFill>
              </a:rPr>
              <a:t>, </a:t>
            </a:r>
            <a:r>
              <a:rPr lang="de-DE" sz="1200" i="1" dirty="0" err="1" smtClean="0">
                <a:solidFill>
                  <a:schemeClr val="bg1">
                    <a:lumMod val="65000"/>
                  </a:schemeClr>
                </a:solidFill>
              </a:rPr>
              <a:t>too</a:t>
            </a:r>
            <a:r>
              <a:rPr lang="de-DE" sz="1200" i="1" dirty="0" smtClean="0">
                <a:solidFill>
                  <a:schemeClr val="bg1">
                    <a:lumMod val="65000"/>
                  </a:schemeClr>
                </a:solidFill>
              </a:rPr>
              <a:t> (Kenny Fox @ Loop and </a:t>
            </a:r>
            <a:r>
              <a:rPr lang="de-DE" sz="1200" i="1" dirty="0" err="1" smtClean="0">
                <a:solidFill>
                  <a:schemeClr val="bg1">
                    <a:lumMod val="65000"/>
                  </a:schemeClr>
                </a:solidFill>
              </a:rPr>
              <a:t>Learn</a:t>
            </a:r>
            <a:r>
              <a:rPr lang="de-DE" sz="1200" i="1" dirty="0" smtClean="0">
                <a:solidFill>
                  <a:schemeClr val="bg1">
                    <a:lumMod val="65000"/>
                  </a:schemeClr>
                </a:solidFill>
              </a:rPr>
              <a:t> Facebook, Nov.13/14, 2020; </a:t>
            </a:r>
            <a:r>
              <a:rPr lang="de-DE" sz="1200" i="1" dirty="0" err="1" smtClean="0">
                <a:solidFill>
                  <a:schemeClr val="bg1">
                    <a:lumMod val="65000"/>
                  </a:schemeClr>
                </a:solidFill>
              </a:rPr>
              <a:t>loopers</a:t>
            </a:r>
            <a:r>
              <a:rPr lang="de-DE" sz="1200" i="1" dirty="0" smtClean="0">
                <a:solidFill>
                  <a:schemeClr val="bg1">
                    <a:lumMod val="65000"/>
                  </a:schemeClr>
                </a:solidFill>
              </a:rPr>
              <a:t> </a:t>
            </a:r>
            <a:r>
              <a:rPr lang="de-DE" sz="1200" i="1" dirty="0" err="1" smtClean="0">
                <a:solidFill>
                  <a:schemeClr val="bg1">
                    <a:lumMod val="65000"/>
                  </a:schemeClr>
                </a:solidFill>
              </a:rPr>
              <a:t>with</a:t>
            </a:r>
            <a:r>
              <a:rPr lang="de-DE" sz="1200" i="1" dirty="0" smtClean="0">
                <a:solidFill>
                  <a:schemeClr val="bg1">
                    <a:lumMod val="65000"/>
                  </a:schemeClr>
                </a:solidFill>
              </a:rPr>
              <a:t>  </a:t>
            </a:r>
            <a:r>
              <a:rPr lang="de-DE" sz="1200" i="1" baseline="0" dirty="0" err="1" smtClean="0">
                <a:solidFill>
                  <a:schemeClr val="bg1">
                    <a:lumMod val="65000"/>
                  </a:schemeClr>
                </a:solidFill>
              </a:rPr>
              <a:t>elderly</a:t>
            </a:r>
            <a:r>
              <a:rPr lang="de-DE" sz="1200" i="1" baseline="0" dirty="0" smtClean="0">
                <a:solidFill>
                  <a:schemeClr val="bg1">
                    <a:lumMod val="65000"/>
                  </a:schemeClr>
                </a:solidFill>
              </a:rPr>
              <a:t> relatives in </a:t>
            </a:r>
            <a:r>
              <a:rPr lang="de-DE" sz="1200" i="1" baseline="0" dirty="0" err="1" smtClean="0">
                <a:solidFill>
                  <a:schemeClr val="bg1">
                    <a:lumMod val="65000"/>
                  </a:schemeClr>
                </a:solidFill>
              </a:rPr>
              <a:t>poor</a:t>
            </a:r>
            <a:r>
              <a:rPr lang="de-DE" sz="1200" i="1" baseline="0" dirty="0" smtClean="0">
                <a:solidFill>
                  <a:schemeClr val="bg1">
                    <a:lumMod val="65000"/>
                  </a:schemeClr>
                </a:solidFill>
              </a:rPr>
              <a:t> </a:t>
            </a:r>
            <a:r>
              <a:rPr lang="de-DE" sz="1200" i="1" baseline="0" dirty="0" err="1" smtClean="0">
                <a:solidFill>
                  <a:schemeClr val="bg1">
                    <a:lumMod val="65000"/>
                  </a:schemeClr>
                </a:solidFill>
              </a:rPr>
              <a:t>diabetes</a:t>
            </a:r>
            <a:r>
              <a:rPr lang="de-DE" sz="1200" i="1" baseline="0" dirty="0" smtClean="0">
                <a:solidFill>
                  <a:schemeClr val="bg1">
                    <a:lumMod val="65000"/>
                  </a:schemeClr>
                </a:solidFill>
              </a:rPr>
              <a:t> </a:t>
            </a:r>
            <a:r>
              <a:rPr lang="de-DE" sz="1200" i="1" baseline="0" dirty="0" err="1" smtClean="0">
                <a:solidFill>
                  <a:schemeClr val="bg1">
                    <a:lumMod val="65000"/>
                  </a:schemeClr>
                </a:solidFill>
              </a:rPr>
              <a:t>con</a:t>
            </a:r>
            <a:r>
              <a:rPr lang="de-DE" sz="1200" i="1" dirty="0" err="1" smtClean="0">
                <a:solidFill>
                  <a:schemeClr val="bg1">
                    <a:lumMod val="65000"/>
                  </a:schemeClr>
                </a:solidFill>
              </a:rPr>
              <a:t>trol</a:t>
            </a:r>
            <a:r>
              <a:rPr lang="de-DE" sz="1200" i="1" dirty="0" smtClean="0">
                <a:solidFill>
                  <a:schemeClr val="bg1">
                    <a:lumMod val="65000"/>
                  </a:schemeClr>
                </a:solidFill>
              </a:rPr>
              <a:t> </a:t>
            </a:r>
            <a:r>
              <a:rPr lang="de-DE" sz="1200" i="1" dirty="0" err="1" smtClean="0">
                <a:solidFill>
                  <a:schemeClr val="bg1">
                    <a:lumMod val="65000"/>
                  </a:schemeClr>
                </a:solidFill>
              </a:rPr>
              <a:t>might</a:t>
            </a:r>
            <a:r>
              <a:rPr lang="de-DE" sz="1200" i="1" dirty="0" smtClean="0">
                <a:solidFill>
                  <a:schemeClr val="bg1">
                    <a:lumMod val="65000"/>
                  </a:schemeClr>
                </a:solidFill>
              </a:rPr>
              <a:t> </a:t>
            </a:r>
            <a:r>
              <a:rPr lang="de-DE" sz="1200" i="1" dirty="0" err="1" smtClean="0">
                <a:solidFill>
                  <a:schemeClr val="bg1">
                    <a:lumMod val="65000"/>
                  </a:schemeClr>
                </a:solidFill>
              </a:rPr>
              <a:t>want</a:t>
            </a:r>
            <a:r>
              <a:rPr lang="de-DE" sz="1200" i="1" dirty="0" smtClean="0">
                <a:solidFill>
                  <a:schemeClr val="bg1">
                    <a:lumMod val="65000"/>
                  </a:schemeClr>
                </a:solidFill>
              </a:rPr>
              <a:t> </a:t>
            </a:r>
            <a:r>
              <a:rPr lang="de-DE" sz="1200" i="1" dirty="0" err="1" smtClean="0">
                <a:solidFill>
                  <a:schemeClr val="bg1">
                    <a:lumMod val="65000"/>
                  </a:schemeClr>
                </a:solidFill>
              </a:rPr>
              <a:t>to</a:t>
            </a:r>
            <a:r>
              <a:rPr lang="de-DE" sz="1200" i="1" dirty="0" smtClean="0">
                <a:solidFill>
                  <a:schemeClr val="bg1">
                    <a:lumMod val="65000"/>
                  </a:schemeClr>
                </a:solidFill>
              </a:rPr>
              <a:t> </a:t>
            </a:r>
            <a:r>
              <a:rPr lang="de-DE" sz="1200" i="1" dirty="0" err="1" smtClean="0">
                <a:solidFill>
                  <a:schemeClr val="bg1">
                    <a:lumMod val="65000"/>
                  </a:schemeClr>
                </a:solidFill>
              </a:rPr>
              <a:t>explore</a:t>
            </a:r>
            <a:r>
              <a:rPr lang="de-DE" sz="1200" i="1" dirty="0" smtClean="0">
                <a:solidFill>
                  <a:schemeClr val="bg1">
                    <a:lumMod val="65000"/>
                  </a:schemeClr>
                </a:solidFill>
              </a:rPr>
              <a:t> </a:t>
            </a:r>
            <a:r>
              <a:rPr lang="de-DE" sz="1200" i="1" dirty="0" err="1" smtClean="0">
                <a:solidFill>
                  <a:schemeClr val="bg1">
                    <a:lumMod val="65000"/>
                  </a:schemeClr>
                </a:solidFill>
              </a:rPr>
              <a:t>that</a:t>
            </a:r>
            <a:r>
              <a:rPr lang="de-DE" sz="1200" i="1" dirty="0" smtClean="0">
                <a:solidFill>
                  <a:schemeClr val="bg1">
                    <a:lumMod val="65000"/>
                  </a:schemeClr>
                </a:solidFill>
              </a:rPr>
              <a:t> </a:t>
            </a:r>
            <a:r>
              <a:rPr lang="de-DE" sz="1200" i="1" dirty="0" err="1" smtClean="0">
                <a:solidFill>
                  <a:schemeClr val="bg1">
                    <a:lumMod val="65000"/>
                  </a:schemeClr>
                </a:solidFill>
              </a:rPr>
              <a:t>idea</a:t>
            </a:r>
            <a:r>
              <a:rPr lang="de-DE" sz="1200" i="1" baseline="0" dirty="0" smtClean="0">
                <a:solidFill>
                  <a:schemeClr val="bg1">
                    <a:lumMod val="65000"/>
                  </a:schemeClr>
                </a:solidFill>
              </a:rPr>
              <a:t> </a:t>
            </a:r>
            <a:r>
              <a:rPr lang="de-DE" sz="1200" i="1" baseline="0" dirty="0" err="1" smtClean="0">
                <a:solidFill>
                  <a:schemeClr val="bg1">
                    <a:lumMod val="65000"/>
                  </a:schemeClr>
                </a:solidFill>
              </a:rPr>
              <a:t>further</a:t>
            </a:r>
            <a:r>
              <a:rPr lang="de-DE" sz="1200" i="1" dirty="0" smtClean="0">
                <a:solidFill>
                  <a:schemeClr val="bg1">
                    <a:lumMod val="65000"/>
                  </a:schemeClr>
                </a:solidFill>
              </a:rPr>
              <a:t>).</a:t>
            </a:r>
            <a:endParaRPr lang="de-DE" sz="1200" dirty="0" smtClean="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i="1" dirty="0">
              <a:solidFill>
                <a:schemeClr val="tx1"/>
              </a:solidFill>
            </a:endParaRPr>
          </a:p>
        </p:txBody>
      </p:sp>
      <p:sp>
        <p:nvSpPr>
          <p:cNvPr id="4" name="Foliennummernplatzhalter 3"/>
          <p:cNvSpPr>
            <a:spLocks noGrp="1"/>
          </p:cNvSpPr>
          <p:nvPr>
            <p:ph type="sldNum" sz="quarter" idx="10"/>
          </p:nvPr>
        </p:nvSpPr>
        <p:spPr/>
        <p:txBody>
          <a:bodyPr/>
          <a:lstStyle/>
          <a:p>
            <a:fld id="{170FF799-14E3-487A-9755-B4D298262597}" type="slidenum">
              <a:rPr lang="de-DE" smtClean="0"/>
              <a:t>46</a:t>
            </a:fld>
            <a:endParaRPr lang="de-DE"/>
          </a:p>
        </p:txBody>
      </p:sp>
    </p:spTree>
    <p:extLst>
      <p:ext uri="{BB962C8B-B14F-4D97-AF65-F5344CB8AC3E}">
        <p14:creationId xmlns:p14="http://schemas.microsoft.com/office/powerpoint/2010/main" val="16748723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a:t>
            </a:r>
            <a:r>
              <a:rPr lang="de-DE" dirty="0" err="1" smtClean="0"/>
              <a:t>To</a:t>
            </a:r>
            <a:r>
              <a:rPr lang="de-DE" dirty="0" smtClean="0"/>
              <a:t> </a:t>
            </a:r>
            <a:r>
              <a:rPr lang="de-DE" dirty="0" err="1" smtClean="0"/>
              <a:t>summarize</a:t>
            </a:r>
            <a:r>
              <a:rPr lang="de-DE" dirty="0" smtClean="0"/>
              <a:t> on </a:t>
            </a:r>
            <a:r>
              <a:rPr lang="de-DE" dirty="0" err="1" smtClean="0"/>
              <a:t>full</a:t>
            </a:r>
            <a:r>
              <a:rPr lang="de-DE" dirty="0" smtClean="0"/>
              <a:t> </a:t>
            </a:r>
            <a:r>
              <a:rPr lang="de-DE" dirty="0" err="1" smtClean="0"/>
              <a:t>closed</a:t>
            </a:r>
            <a:r>
              <a:rPr lang="de-DE" dirty="0" smtClean="0"/>
              <a:t> </a:t>
            </a:r>
            <a:r>
              <a:rPr lang="de-DE" dirty="0" err="1" smtClean="0"/>
              <a:t>loop</a:t>
            </a:r>
            <a:r>
              <a:rPr lang="de-DE" dirty="0" smtClean="0"/>
              <a:t>: (</a:t>
            </a:r>
            <a:r>
              <a:rPr lang="de-DE" dirty="0" err="1" smtClean="0"/>
              <a:t>read</a:t>
            </a:r>
            <a:r>
              <a:rPr lang="de-DE" dirty="0" smtClean="0"/>
              <a:t> </a:t>
            </a:r>
            <a:r>
              <a:rPr lang="de-DE" dirty="0" err="1" smtClean="0"/>
              <a:t>text</a:t>
            </a:r>
            <a:r>
              <a:rPr lang="de-DE" dirty="0" smtClean="0"/>
              <a:t>)</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47</a:t>
            </a:fld>
            <a:endParaRPr lang="de-DE"/>
          </a:p>
        </p:txBody>
      </p:sp>
    </p:spTree>
    <p:extLst>
      <p:ext uri="{BB962C8B-B14F-4D97-AF65-F5344CB8AC3E}">
        <p14:creationId xmlns:p14="http://schemas.microsoft.com/office/powerpoint/2010/main" val="2270302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38150" y="4823034"/>
            <a:ext cx="6013450" cy="3946118"/>
          </a:xfrm>
        </p:spPr>
        <p:txBody>
          <a:bodyPr/>
          <a:lstStyle/>
          <a:p>
            <a:r>
              <a:rPr lang="de-DE" dirty="0" err="1" smtClean="0"/>
              <a:t>We</a:t>
            </a:r>
            <a:r>
              <a:rPr lang="de-DE" dirty="0" smtClean="0"/>
              <a:t> like </a:t>
            </a:r>
            <a:r>
              <a:rPr lang="de-DE" dirty="0" err="1" smtClean="0"/>
              <a:t>to</a:t>
            </a:r>
            <a:r>
              <a:rPr lang="de-DE" dirty="0" smtClean="0"/>
              <a:t> </a:t>
            </a:r>
            <a:r>
              <a:rPr lang="de-DE" dirty="0" err="1" smtClean="0"/>
              <a:t>conclude</a:t>
            </a:r>
            <a:r>
              <a:rPr lang="de-DE" dirty="0" smtClean="0"/>
              <a:t> </a:t>
            </a:r>
            <a:r>
              <a:rPr lang="de-DE" dirty="0" err="1" smtClean="0"/>
              <a:t>the</a:t>
            </a:r>
            <a:r>
              <a:rPr lang="de-DE" dirty="0" smtClean="0"/>
              <a:t> </a:t>
            </a:r>
            <a:r>
              <a:rPr lang="de-DE" dirty="0" err="1" smtClean="0"/>
              <a:t>presentation</a:t>
            </a:r>
            <a:r>
              <a:rPr lang="de-DE" dirty="0" smtClean="0"/>
              <a:t> </a:t>
            </a:r>
            <a:r>
              <a:rPr lang="de-DE" dirty="0" err="1" smtClean="0"/>
              <a:t>with</a:t>
            </a:r>
            <a:r>
              <a:rPr lang="de-DE" dirty="0" smtClean="0"/>
              <a:t> a </a:t>
            </a:r>
            <a:r>
              <a:rPr lang="de-DE" dirty="0" err="1" smtClean="0"/>
              <a:t>word</a:t>
            </a:r>
            <a:r>
              <a:rPr lang="de-DE" dirty="0" smtClean="0"/>
              <a:t> on </a:t>
            </a:r>
            <a:r>
              <a:rPr lang="de-DE" b="1" dirty="0" err="1" smtClean="0"/>
              <a:t>body</a:t>
            </a:r>
            <a:r>
              <a:rPr lang="de-DE" b="1" dirty="0" smtClean="0"/>
              <a:t> </a:t>
            </a:r>
            <a:r>
              <a:rPr lang="de-DE" b="1" dirty="0" err="1" smtClean="0"/>
              <a:t>weight</a:t>
            </a:r>
            <a:r>
              <a:rPr lang="de-DE" b="1" dirty="0" smtClean="0"/>
              <a:t> </a:t>
            </a:r>
            <a:r>
              <a:rPr lang="de-DE" b="1" dirty="0" err="1" smtClean="0"/>
              <a:t>control</a:t>
            </a:r>
            <a:r>
              <a:rPr lang="de-DE" dirty="0" smtClean="0"/>
              <a:t>.   </a:t>
            </a:r>
            <a:r>
              <a:rPr lang="de-DE" b="1" dirty="0" smtClean="0"/>
              <a:t> </a:t>
            </a:r>
            <a:endParaRPr lang="de-DE" dirty="0"/>
          </a:p>
          <a:p>
            <a:r>
              <a:rPr lang="de-DE" dirty="0" err="1" smtClean="0"/>
              <a:t>History</a:t>
            </a:r>
            <a:r>
              <a:rPr lang="de-DE" dirty="0" smtClean="0"/>
              <a:t> </a:t>
            </a:r>
            <a:r>
              <a:rPr lang="de-DE" dirty="0" err="1" smtClean="0"/>
              <a:t>showed</a:t>
            </a:r>
            <a:r>
              <a:rPr lang="de-DE" dirty="0" smtClean="0"/>
              <a:t> </a:t>
            </a:r>
            <a:r>
              <a:rPr lang="de-DE" dirty="0" err="1" smtClean="0"/>
              <a:t>that</a:t>
            </a:r>
            <a:r>
              <a:rPr lang="de-DE" dirty="0" smtClean="0"/>
              <a:t> </a:t>
            </a:r>
            <a:r>
              <a:rPr lang="de-DE" dirty="0" err="1" smtClean="0"/>
              <a:t>untreated</a:t>
            </a:r>
            <a:r>
              <a:rPr lang="de-DE" dirty="0" smtClean="0"/>
              <a:t> type 1 </a:t>
            </a:r>
            <a:r>
              <a:rPr lang="de-DE" dirty="0" err="1" smtClean="0"/>
              <a:t>diabetics</a:t>
            </a:r>
            <a:r>
              <a:rPr lang="de-DE" dirty="0" smtClean="0"/>
              <a:t> </a:t>
            </a:r>
            <a:r>
              <a:rPr lang="de-DE" dirty="0" err="1" smtClean="0"/>
              <a:t>were</a:t>
            </a:r>
            <a:r>
              <a:rPr lang="de-DE" dirty="0" smtClean="0"/>
              <a:t> </a:t>
            </a:r>
            <a:r>
              <a:rPr lang="de-DE" dirty="0" err="1" smtClean="0"/>
              <a:t>dying</a:t>
            </a:r>
            <a:r>
              <a:rPr lang="de-DE" dirty="0" smtClean="0"/>
              <a:t> </a:t>
            </a:r>
            <a:r>
              <a:rPr lang="de-DE" dirty="0" err="1" smtClean="0"/>
              <a:t>underweight</a:t>
            </a:r>
            <a:r>
              <a:rPr lang="de-DE" dirty="0" smtClean="0"/>
              <a:t>. </a:t>
            </a:r>
          </a:p>
          <a:p>
            <a:r>
              <a:rPr lang="de-DE" dirty="0" err="1" smtClean="0"/>
              <a:t>We</a:t>
            </a:r>
            <a:r>
              <a:rPr lang="de-DE" dirty="0" smtClean="0"/>
              <a:t> </a:t>
            </a:r>
            <a:r>
              <a:rPr lang="de-DE" dirty="0" err="1" smtClean="0"/>
              <a:t>could</a:t>
            </a:r>
            <a:r>
              <a:rPr lang="de-DE" dirty="0" smtClean="0"/>
              <a:t> </a:t>
            </a:r>
            <a:r>
              <a:rPr lang="de-DE" dirty="0" err="1" smtClean="0"/>
              <a:t>suspect</a:t>
            </a:r>
            <a:r>
              <a:rPr lang="de-DE" dirty="0" smtClean="0"/>
              <a:t> </a:t>
            </a:r>
            <a:r>
              <a:rPr lang="de-DE" dirty="0" err="1" smtClean="0"/>
              <a:t>that</a:t>
            </a:r>
            <a:r>
              <a:rPr lang="de-DE" dirty="0" smtClean="0"/>
              <a:t> </a:t>
            </a:r>
            <a:r>
              <a:rPr lang="de-DE" dirty="0" err="1" smtClean="0"/>
              <a:t>perfectly</a:t>
            </a:r>
            <a:r>
              <a:rPr lang="de-DE" dirty="0" smtClean="0"/>
              <a:t> </a:t>
            </a:r>
            <a:r>
              <a:rPr lang="de-DE" dirty="0" err="1" smtClean="0"/>
              <a:t>treated</a:t>
            </a:r>
            <a:r>
              <a:rPr lang="de-DE" dirty="0" smtClean="0"/>
              <a:t> type 1s –</a:t>
            </a:r>
            <a:r>
              <a:rPr lang="de-DE" baseline="0" dirty="0" smtClean="0"/>
              <a:t> </a:t>
            </a:r>
            <a:r>
              <a:rPr lang="de-DE" dirty="0" err="1" smtClean="0"/>
              <a:t>loopers</a:t>
            </a:r>
            <a:r>
              <a:rPr lang="de-DE" dirty="0" smtClean="0"/>
              <a:t> -  </a:t>
            </a:r>
            <a:r>
              <a:rPr lang="de-DE" dirty="0" err="1" smtClean="0"/>
              <a:t>might</a:t>
            </a:r>
            <a:r>
              <a:rPr lang="de-DE" dirty="0" smtClean="0"/>
              <a:t> </a:t>
            </a:r>
            <a:r>
              <a:rPr lang="de-DE" dirty="0" err="1" smtClean="0"/>
              <a:t>lean</a:t>
            </a:r>
            <a:r>
              <a:rPr lang="de-DE" dirty="0" smtClean="0"/>
              <a:t> </a:t>
            </a:r>
            <a:r>
              <a:rPr lang="de-DE" dirty="0" err="1" smtClean="0"/>
              <a:t>towards</a:t>
            </a:r>
            <a:r>
              <a:rPr lang="de-DE" dirty="0" smtClean="0"/>
              <a:t> </a:t>
            </a:r>
            <a:r>
              <a:rPr lang="de-DE" dirty="0" err="1" smtClean="0"/>
              <a:t>gaining</a:t>
            </a:r>
            <a:r>
              <a:rPr lang="de-DE" dirty="0" smtClean="0"/>
              <a:t> </a:t>
            </a:r>
            <a:r>
              <a:rPr lang="de-DE" dirty="0" err="1" smtClean="0"/>
              <a:t>weight</a:t>
            </a:r>
            <a:r>
              <a:rPr lang="de-DE" dirty="0" smtClean="0"/>
              <a:t>. </a:t>
            </a:r>
          </a:p>
          <a:p>
            <a:r>
              <a:rPr lang="de-DE" sz="1200" b="0" kern="1200" dirty="0" err="1" smtClean="0">
                <a:solidFill>
                  <a:schemeClr val="tx1"/>
                </a:solidFill>
                <a:effectLst/>
                <a:latin typeface="+mn-lt"/>
                <a:ea typeface="+mn-ea"/>
                <a:cs typeface="+mn-cs"/>
              </a:rPr>
              <a:t>That</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could</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indeed</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be</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the</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case</a:t>
            </a:r>
            <a:r>
              <a:rPr lang="de-DE" sz="1200" b="0" kern="1200" dirty="0" smtClean="0">
                <a:solidFill>
                  <a:schemeClr val="tx1"/>
                </a:solidFill>
                <a:effectLst/>
                <a:latin typeface="+mn-lt"/>
                <a:ea typeface="+mn-ea"/>
                <a:cs typeface="+mn-cs"/>
              </a:rPr>
              <a:t>:</a:t>
            </a:r>
            <a:endParaRPr lang="de-DE" sz="1200" b="0" kern="1200" baseline="0" dirty="0" smtClean="0">
              <a:solidFill>
                <a:schemeClr val="tx1"/>
              </a:solidFill>
              <a:effectLst/>
              <a:latin typeface="+mn-lt"/>
              <a:ea typeface="+mn-ea"/>
              <a:cs typeface="+mn-cs"/>
            </a:endParaRPr>
          </a:p>
          <a:p>
            <a:r>
              <a:rPr lang="de-DE" sz="1200" b="0" kern="1200" dirty="0" smtClean="0">
                <a:solidFill>
                  <a:schemeClr val="tx1"/>
                </a:solidFill>
                <a:effectLst/>
                <a:latin typeface="+mn-lt"/>
                <a:ea typeface="+mn-ea"/>
                <a:cs typeface="+mn-cs"/>
              </a:rPr>
              <a:t>The permanent </a:t>
            </a:r>
            <a:r>
              <a:rPr lang="de-DE" sz="1200" b="0" kern="1200" dirty="0" err="1" smtClean="0">
                <a:solidFill>
                  <a:schemeClr val="tx1"/>
                </a:solidFill>
                <a:effectLst/>
                <a:latin typeface="+mn-lt"/>
                <a:ea typeface="+mn-ea"/>
                <a:cs typeface="+mn-cs"/>
              </a:rPr>
              <a:t>availabilty</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of</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glucose</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values</a:t>
            </a:r>
            <a:r>
              <a:rPr lang="de-DE" sz="1200" b="0" kern="1200" dirty="0" smtClean="0">
                <a:solidFill>
                  <a:schemeClr val="tx1"/>
                </a:solidFill>
                <a:effectLst/>
                <a:latin typeface="+mn-lt"/>
                <a:ea typeface="+mn-ea"/>
                <a:cs typeface="+mn-cs"/>
              </a:rPr>
              <a:t>, but </a:t>
            </a:r>
            <a:r>
              <a:rPr lang="de-DE" sz="1200" b="0" kern="1200" dirty="0" err="1" smtClean="0">
                <a:solidFill>
                  <a:schemeClr val="tx1"/>
                </a:solidFill>
                <a:effectLst/>
                <a:latin typeface="+mn-lt"/>
                <a:ea typeface="+mn-ea"/>
                <a:cs typeface="+mn-cs"/>
              </a:rPr>
              <a:t>sluggish</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nature</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of</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control</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capability</a:t>
            </a:r>
            <a:r>
              <a:rPr lang="de-DE" sz="1200" b="0" kern="1200" dirty="0" smtClean="0">
                <a:solidFill>
                  <a:schemeClr val="tx1"/>
                </a:solidFill>
                <a:effectLst/>
                <a:latin typeface="+mn-lt"/>
                <a:ea typeface="+mn-ea"/>
                <a:cs typeface="+mn-cs"/>
              </a:rPr>
              <a:t>,</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very</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often</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leads</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loopers</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to</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interfere</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with</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the</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loop</a:t>
            </a:r>
            <a:r>
              <a:rPr lang="de-DE" sz="1200" b="0" kern="1200" baseline="0" dirty="0" smtClean="0">
                <a:solidFill>
                  <a:schemeClr val="tx1"/>
                </a:solidFill>
                <a:effectLst/>
                <a:latin typeface="+mn-lt"/>
                <a:ea typeface="+mn-ea"/>
                <a:cs typeface="+mn-cs"/>
              </a:rPr>
              <a:t> via rage </a:t>
            </a:r>
            <a:r>
              <a:rPr lang="de-DE" sz="1200" b="0" kern="1200" baseline="0" dirty="0" err="1" smtClean="0">
                <a:solidFill>
                  <a:schemeClr val="tx1"/>
                </a:solidFill>
                <a:effectLst/>
                <a:latin typeface="+mn-lt"/>
                <a:ea typeface="+mn-ea"/>
                <a:cs typeface="+mn-cs"/>
              </a:rPr>
              <a:t>bolussing</a:t>
            </a:r>
            <a:r>
              <a:rPr lang="de-DE" sz="1200" b="0" kern="1200" baseline="0" dirty="0" smtClean="0">
                <a:solidFill>
                  <a:schemeClr val="tx1"/>
                </a:solidFill>
                <a:effectLst/>
                <a:latin typeface="+mn-lt"/>
                <a:ea typeface="+mn-ea"/>
                <a:cs typeface="+mn-cs"/>
              </a:rPr>
              <a:t>, and, </a:t>
            </a:r>
            <a:r>
              <a:rPr lang="de-DE" sz="1200" b="0" kern="1200" baseline="0" dirty="0" err="1" smtClean="0">
                <a:solidFill>
                  <a:schemeClr val="tx1"/>
                </a:solidFill>
                <a:effectLst/>
                <a:latin typeface="+mn-lt"/>
                <a:ea typeface="+mn-ea"/>
                <a:cs typeface="+mn-cs"/>
              </a:rPr>
              <a:t>as</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low</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values</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appear</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eating</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too</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much</a:t>
            </a:r>
            <a:r>
              <a:rPr lang="de-DE" sz="1200" b="0" kern="1200" baseline="0" dirty="0" smtClean="0">
                <a:solidFill>
                  <a:schemeClr val="tx1"/>
                </a:solidFill>
                <a:effectLst/>
                <a:latin typeface="+mn-lt"/>
                <a:ea typeface="+mn-ea"/>
                <a:cs typeface="+mn-cs"/>
              </a:rPr>
              <a:t> additional </a:t>
            </a:r>
            <a:r>
              <a:rPr lang="de-DE" sz="1200" b="0" kern="1200" baseline="0" dirty="0" err="1" smtClean="0">
                <a:solidFill>
                  <a:schemeClr val="tx1"/>
                </a:solidFill>
                <a:effectLst/>
                <a:latin typeface="+mn-lt"/>
                <a:ea typeface="+mn-ea"/>
                <a:cs typeface="+mn-cs"/>
              </a:rPr>
              <a:t>carbs</a:t>
            </a:r>
            <a:r>
              <a:rPr lang="de-DE" sz="1200" b="0" kern="1200" baseline="0" dirty="0" smtClean="0">
                <a:solidFill>
                  <a:schemeClr val="tx1"/>
                </a:solidFill>
                <a:effectLst/>
                <a:latin typeface="+mn-lt"/>
                <a:ea typeface="+mn-ea"/>
                <a:cs typeface="+mn-cs"/>
              </a:rPr>
              <a:t>.</a:t>
            </a:r>
            <a:r>
              <a:rPr lang="de-DE" sz="1200" b="0" kern="1200" dirty="0" smtClean="0">
                <a:solidFill>
                  <a:schemeClr val="tx1"/>
                </a:solidFill>
                <a:effectLst/>
                <a:latin typeface="+mn-lt"/>
                <a:ea typeface="+mn-ea"/>
                <a:cs typeface="+mn-cs"/>
              </a:rPr>
              <a:t>,</a:t>
            </a:r>
            <a:r>
              <a:rPr lang="de-DE" sz="1200" b="0" kern="1200" baseline="0" dirty="0" smtClean="0">
                <a:solidFill>
                  <a:schemeClr val="tx1"/>
                </a:solidFill>
                <a:effectLst/>
                <a:latin typeface="+mn-lt"/>
                <a:ea typeface="+mn-ea"/>
                <a:cs typeface="+mn-cs"/>
              </a:rPr>
              <a:t> </a:t>
            </a:r>
            <a:r>
              <a:rPr lang="de-DE" sz="1200" b="0" kern="1200" dirty="0" smtClean="0">
                <a:solidFill>
                  <a:schemeClr val="tx1"/>
                </a:solidFill>
                <a:effectLst/>
                <a:latin typeface="+mn-lt"/>
                <a:ea typeface="+mn-ea"/>
                <a:cs typeface="+mn-cs"/>
              </a:rPr>
              <a:t>The </a:t>
            </a:r>
            <a:r>
              <a:rPr lang="de-DE" sz="1200" b="0" kern="1200" dirty="0" err="1" smtClean="0">
                <a:solidFill>
                  <a:schemeClr val="tx1"/>
                </a:solidFill>
                <a:effectLst/>
                <a:latin typeface="+mn-lt"/>
                <a:ea typeface="+mn-ea"/>
                <a:cs typeface="+mn-cs"/>
              </a:rPr>
              <a:t>ensuing</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roller</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coaster</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inheritantly</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increases</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both</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insulin</a:t>
            </a:r>
            <a:r>
              <a:rPr lang="de-DE" sz="1200" b="0" kern="1200" dirty="0" smtClean="0">
                <a:solidFill>
                  <a:schemeClr val="tx1"/>
                </a:solidFill>
                <a:effectLst/>
                <a:latin typeface="+mn-lt"/>
                <a:ea typeface="+mn-ea"/>
                <a:cs typeface="+mn-cs"/>
              </a:rPr>
              <a:t> and </a:t>
            </a:r>
            <a:r>
              <a:rPr lang="de-DE" sz="1200" b="0" kern="1200" dirty="0" err="1" smtClean="0">
                <a:solidFill>
                  <a:schemeClr val="tx1"/>
                </a:solidFill>
                <a:effectLst/>
                <a:latin typeface="+mn-lt"/>
                <a:ea typeface="+mn-ea"/>
                <a:cs typeface="+mn-cs"/>
              </a:rPr>
              <a:t>carb</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use</a:t>
            </a:r>
            <a:r>
              <a:rPr lang="de-DE" sz="1200" b="0" kern="1200" dirty="0" smtClean="0">
                <a:solidFill>
                  <a:schemeClr val="tx1"/>
                </a:solidFill>
                <a:effectLst/>
                <a:latin typeface="+mn-lt"/>
                <a:ea typeface="+mn-ea"/>
                <a:cs typeface="+mn-cs"/>
              </a:rPr>
              <a:t>. </a:t>
            </a:r>
            <a:endParaRPr lang="de-DE" sz="1200" b="0" kern="1200" dirty="0">
              <a:solidFill>
                <a:schemeClr val="tx1"/>
              </a:solidFill>
              <a:effectLst/>
              <a:latin typeface="+mn-lt"/>
              <a:ea typeface="+mn-ea"/>
              <a:cs typeface="+mn-cs"/>
            </a:endParaRPr>
          </a:p>
          <a:p>
            <a:r>
              <a:rPr lang="de-DE" sz="1200" kern="1200" dirty="0" smtClean="0">
                <a:solidFill>
                  <a:schemeClr val="tx1"/>
                </a:solidFill>
                <a:effectLst/>
                <a:latin typeface="+mn-lt"/>
                <a:ea typeface="+mn-ea"/>
                <a:cs typeface="+mn-cs"/>
              </a:rPr>
              <a:t>Pizza and </a:t>
            </a:r>
            <a:r>
              <a:rPr lang="de-DE" sz="1200" kern="1200" dirty="0" err="1" smtClean="0">
                <a:solidFill>
                  <a:schemeClr val="tx1"/>
                </a:solidFill>
                <a:effectLst/>
                <a:latin typeface="+mn-lt"/>
                <a:ea typeface="+mn-ea"/>
                <a:cs typeface="+mn-cs"/>
              </a:rPr>
              <a:t>other</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formally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challenging</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meals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can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now</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enjoyed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more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frequently</a:t>
            </a:r>
            <a:r>
              <a:rPr lang="de-DE" sz="1200" kern="1200" dirty="0" smtClean="0">
                <a:solidFill>
                  <a:schemeClr val="tx1"/>
                </a:solidFill>
                <a:effectLst/>
                <a:latin typeface="+mn-lt"/>
                <a:ea typeface="+mn-ea"/>
                <a:cs typeface="+mn-cs"/>
              </a:rPr>
              <a:t>, and </a:t>
            </a:r>
            <a:r>
              <a:rPr lang="de-DE" sz="1200" kern="1200" dirty="0" err="1" smtClean="0">
                <a:solidFill>
                  <a:schemeClr val="tx1"/>
                </a:solidFill>
                <a:effectLst/>
                <a:latin typeface="+mn-lt"/>
                <a:ea typeface="+mn-ea"/>
                <a:cs typeface="+mn-cs"/>
              </a:rPr>
              <a:t>less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often</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this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is</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accompanied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by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losing</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glucose</a:t>
            </a:r>
            <a:r>
              <a:rPr lang="de-DE" sz="1200" kern="1200" dirty="0" smtClean="0">
                <a:solidFill>
                  <a:schemeClr val="tx1"/>
                </a:solidFill>
                <a:effectLst/>
                <a:latin typeface="+mn-lt"/>
                <a:ea typeface="+mn-ea"/>
                <a:cs typeface="+mn-cs"/>
              </a:rPr>
              <a:t>“ via </a:t>
            </a:r>
            <a:r>
              <a:rPr lang="de-DE" sz="1200" kern="1200" dirty="0" err="1" smtClean="0">
                <a:solidFill>
                  <a:schemeClr val="tx1"/>
                </a:solidFill>
                <a:effectLst/>
                <a:latin typeface="+mn-lt"/>
                <a:ea typeface="+mn-ea"/>
                <a:cs typeface="+mn-cs"/>
              </a:rPr>
              <a:t>urine</a:t>
            </a:r>
            <a:r>
              <a:rPr lang="de-DE" sz="1200" kern="1200" dirty="0" smtClean="0">
                <a:solidFill>
                  <a:schemeClr val="tx1"/>
                </a:solidFill>
                <a:effectLst/>
                <a:latin typeface="+mn-lt"/>
                <a:ea typeface="+mn-ea"/>
                <a:cs typeface="+mn-cs"/>
              </a:rPr>
              <a:t>. </a:t>
            </a:r>
          </a:p>
          <a:p>
            <a:r>
              <a:rPr lang="de-DE" sz="1200" kern="1200" dirty="0" smtClean="0">
                <a:solidFill>
                  <a:schemeClr val="tx1"/>
                </a:solidFill>
                <a:effectLst/>
                <a:latin typeface="+mn-lt"/>
                <a:ea typeface="+mn-ea"/>
                <a:cs typeface="+mn-cs"/>
              </a:rPr>
              <a:t>In </a:t>
            </a:r>
            <a:r>
              <a:rPr lang="de-DE" sz="1200" kern="1200" dirty="0" err="1" smtClean="0">
                <a:solidFill>
                  <a:schemeClr val="tx1"/>
                </a:solidFill>
                <a:effectLst/>
                <a:latin typeface="+mn-lt"/>
                <a:ea typeface="+mn-ea"/>
                <a:cs typeface="+mn-cs"/>
              </a:rPr>
              <a:t>full</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closed</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loop</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we</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even</a:t>
            </a:r>
            <a:r>
              <a:rPr lang="de-DE" sz="1200" kern="1200" dirty="0" smtClean="0">
                <a:solidFill>
                  <a:schemeClr val="tx1"/>
                </a:solidFill>
                <a:effectLst/>
                <a:latin typeface="+mn-lt"/>
                <a:ea typeface="+mn-ea"/>
                <a:cs typeface="+mn-cs"/>
              </a:rPr>
              <a:t> lose </a:t>
            </a:r>
            <a:r>
              <a:rPr lang="de-DE" sz="1200" kern="1200" dirty="0" err="1" smtClean="0">
                <a:solidFill>
                  <a:schemeClr val="tx1"/>
                </a:solidFill>
                <a:effectLst/>
                <a:latin typeface="+mn-lt"/>
                <a:ea typeface="+mn-ea"/>
                <a:cs typeface="+mn-cs"/>
              </a:rPr>
              <a:t>any</a:t>
            </a:r>
            <a:r>
              <a:rPr lang="de-DE" sz="1200" kern="1200" dirty="0" smtClean="0">
                <a:solidFill>
                  <a:schemeClr val="tx1"/>
                </a:solidFill>
                <a:effectLst/>
                <a:latin typeface="+mn-lt"/>
                <a:ea typeface="+mn-ea"/>
                <a:cs typeface="+mn-cs"/>
              </a:rPr>
              <a:t> </a:t>
            </a:r>
            <a:r>
              <a:rPr lang="de-DE" sz="1200" kern="1200" dirty="0" err="1" smtClean="0">
                <a:solidFill>
                  <a:schemeClr val="tx1"/>
                </a:solidFill>
                <a:effectLst/>
                <a:latin typeface="+mn-lt"/>
                <a:ea typeface="+mn-ea"/>
                <a:cs typeface="+mn-cs"/>
              </a:rPr>
              <a:t>control</a:t>
            </a:r>
            <a:r>
              <a:rPr lang="de-DE" sz="1200" kern="1200" baseline="0" dirty="0" smtClean="0">
                <a:solidFill>
                  <a:schemeClr val="tx1"/>
                </a:solidFill>
                <a:effectLst/>
                <a:latin typeface="+mn-lt"/>
                <a:ea typeface="+mn-ea"/>
                <a:cs typeface="+mn-cs"/>
              </a:rPr>
              <a:t> on </a:t>
            </a:r>
            <a:r>
              <a:rPr lang="de-DE" sz="1200" kern="1200" baseline="0" dirty="0" err="1" smtClean="0">
                <a:solidFill>
                  <a:schemeClr val="tx1"/>
                </a:solidFill>
                <a:effectLst/>
                <a:latin typeface="+mn-lt"/>
                <a:ea typeface="+mn-ea"/>
                <a:cs typeface="+mn-cs"/>
              </a:rPr>
              <a:t>carbs</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which</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are</a:t>
            </a:r>
            <a:r>
              <a:rPr lang="de-DE" sz="1200" kern="1200" baseline="0" dirty="0" smtClean="0">
                <a:solidFill>
                  <a:schemeClr val="tx1"/>
                </a:solidFill>
                <a:effectLst/>
                <a:latin typeface="+mn-lt"/>
                <a:ea typeface="+mn-ea"/>
                <a:cs typeface="+mn-cs"/>
              </a:rPr>
              <a:t> not </a:t>
            </a:r>
            <a:r>
              <a:rPr lang="de-DE" sz="1200" kern="1200" baseline="0" dirty="0" err="1" smtClean="0">
                <a:solidFill>
                  <a:schemeClr val="tx1"/>
                </a:solidFill>
                <a:effectLst/>
                <a:latin typeface="+mn-lt"/>
                <a:ea typeface="+mn-ea"/>
                <a:cs typeface="+mn-cs"/>
              </a:rPr>
              <a:t>counted</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any</a:t>
            </a:r>
            <a:r>
              <a:rPr lang="de-DE" sz="1200" kern="1200" baseline="0" dirty="0" smtClean="0">
                <a:solidFill>
                  <a:schemeClr val="tx1"/>
                </a:solidFill>
                <a:effectLst/>
                <a:latin typeface="+mn-lt"/>
                <a:ea typeface="+mn-ea"/>
                <a:cs typeface="+mn-cs"/>
              </a:rPr>
              <a:t> </a:t>
            </a:r>
            <a:r>
              <a:rPr lang="de-DE" sz="1200" kern="1200" baseline="0" dirty="0" err="1" smtClean="0">
                <a:solidFill>
                  <a:schemeClr val="tx1"/>
                </a:solidFill>
                <a:effectLst/>
                <a:latin typeface="+mn-lt"/>
                <a:ea typeface="+mn-ea"/>
                <a:cs typeface="+mn-cs"/>
              </a:rPr>
              <a:t>longer</a:t>
            </a:r>
            <a:r>
              <a:rPr lang="de-DE" sz="1200" kern="1200" baseline="0" dirty="0" smtClean="0">
                <a:solidFill>
                  <a:schemeClr val="tx1"/>
                </a:solidFill>
                <a:effectLst/>
                <a:latin typeface="+mn-lt"/>
                <a:ea typeface="+mn-ea"/>
                <a:cs typeface="+mn-cs"/>
              </a:rPr>
              <a:t>.</a:t>
            </a:r>
            <a:endParaRPr lang="de-DE" sz="1200" kern="1200" dirty="0" smtClean="0">
              <a:solidFill>
                <a:schemeClr val="tx1"/>
              </a:solidFill>
              <a:effectLst/>
              <a:latin typeface="+mn-lt"/>
              <a:ea typeface="+mn-ea"/>
              <a:cs typeface="+mn-cs"/>
            </a:endParaRPr>
          </a:p>
          <a:p>
            <a:r>
              <a:rPr lang="de-DE" sz="1200" b="0" kern="1200" dirty="0" smtClean="0">
                <a:solidFill>
                  <a:schemeClr val="tx1"/>
                </a:solidFill>
                <a:effectLst/>
                <a:latin typeface="+mn-lt"/>
                <a:ea typeface="+mn-ea"/>
                <a:cs typeface="+mn-cs"/>
              </a:rPr>
              <a:t>People </a:t>
            </a:r>
            <a:r>
              <a:rPr lang="de-DE" sz="1200" b="0" kern="1200" dirty="0" err="1" smtClean="0">
                <a:solidFill>
                  <a:schemeClr val="tx1"/>
                </a:solidFill>
                <a:effectLst/>
                <a:latin typeface="+mn-lt"/>
                <a:ea typeface="+mn-ea"/>
                <a:cs typeface="+mn-cs"/>
              </a:rPr>
              <a:t>with</a:t>
            </a:r>
            <a:r>
              <a:rPr lang="de-DE" sz="1200" b="0" kern="1200" dirty="0" smtClean="0">
                <a:solidFill>
                  <a:schemeClr val="tx1"/>
                </a:solidFill>
                <a:effectLst/>
                <a:latin typeface="+mn-lt"/>
                <a:ea typeface="+mn-ea"/>
                <a:cs typeface="+mn-cs"/>
              </a:rPr>
              <a:t> an </a:t>
            </a:r>
            <a:r>
              <a:rPr lang="de-DE" sz="1200" b="0" kern="1200" dirty="0" err="1" smtClean="0">
                <a:solidFill>
                  <a:schemeClr val="tx1"/>
                </a:solidFill>
                <a:effectLst/>
                <a:latin typeface="+mn-lt"/>
                <a:ea typeface="+mn-ea"/>
                <a:cs typeface="+mn-cs"/>
              </a:rPr>
              <a:t>active</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lifestyle</a:t>
            </a:r>
            <a:r>
              <a:rPr lang="de-DE" sz="1200" b="0" kern="1200" dirty="0" smtClean="0">
                <a:solidFill>
                  <a:schemeClr val="tx1"/>
                </a:solidFill>
                <a:effectLst/>
                <a:latin typeface="+mn-lt"/>
                <a:ea typeface="+mn-ea"/>
                <a:cs typeface="+mn-cs"/>
              </a:rPr>
              <a:t> also </a:t>
            </a:r>
            <a:r>
              <a:rPr lang="de-DE" sz="1200" b="0" kern="1200" dirty="0" err="1" smtClean="0">
                <a:solidFill>
                  <a:schemeClr val="tx1"/>
                </a:solidFill>
                <a:effectLst/>
                <a:latin typeface="+mn-lt"/>
                <a:ea typeface="+mn-ea"/>
                <a:cs typeface="+mn-cs"/>
              </a:rPr>
              <a:t>have</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the</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problem</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that</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they</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may</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need</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unplanned-for</a:t>
            </a:r>
            <a:r>
              <a:rPr lang="de-DE" sz="1200" b="0" kern="1200" dirty="0" smtClean="0">
                <a:solidFill>
                  <a:schemeClr val="tx1"/>
                </a:solidFill>
                <a:effectLst/>
                <a:latin typeface="+mn-lt"/>
                <a:ea typeface="+mn-ea"/>
                <a:cs typeface="+mn-cs"/>
              </a:rPr>
              <a:t> </a:t>
            </a:r>
            <a:r>
              <a:rPr lang="de-DE" sz="1200" b="0" kern="1200" dirty="0" err="1" smtClean="0">
                <a:solidFill>
                  <a:schemeClr val="tx1"/>
                </a:solidFill>
                <a:effectLst/>
                <a:latin typeface="+mn-lt"/>
                <a:ea typeface="+mn-ea"/>
                <a:cs typeface="+mn-cs"/>
              </a:rPr>
              <a:t>snacks</a:t>
            </a:r>
            <a:r>
              <a:rPr lang="de-DE" sz="1200" b="0" kern="1200" dirty="0" smtClean="0">
                <a:solidFill>
                  <a:schemeClr val="tx1"/>
                </a:solidFill>
                <a:effectLst/>
                <a:latin typeface="+mn-lt"/>
                <a:ea typeface="+mn-ea"/>
                <a:cs typeface="+mn-cs"/>
              </a:rPr>
              <a:t> </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very</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often</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because</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their</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blood</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glucose</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or</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predicted</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glucose</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given</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their</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iob</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rarely</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leaves</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them</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enough</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room</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to</a:t>
            </a:r>
            <a:r>
              <a:rPr lang="de-DE" sz="1200" b="0" kern="1200" baseline="0" dirty="0" smtClean="0">
                <a:solidFill>
                  <a:schemeClr val="tx1"/>
                </a:solidFill>
                <a:effectLst/>
                <a:latin typeface="+mn-lt"/>
                <a:ea typeface="+mn-ea"/>
                <a:cs typeface="+mn-cs"/>
              </a:rPr>
              <a:t> </a:t>
            </a:r>
            <a:r>
              <a:rPr lang="de-DE" sz="1200" b="0" kern="1200" baseline="0" dirty="0" err="1" smtClean="0">
                <a:solidFill>
                  <a:schemeClr val="tx1"/>
                </a:solidFill>
                <a:effectLst/>
                <a:latin typeface="+mn-lt"/>
                <a:ea typeface="+mn-ea"/>
                <a:cs typeface="+mn-cs"/>
              </a:rPr>
              <a:t>exercise</a:t>
            </a:r>
            <a:r>
              <a:rPr lang="de-DE" sz="1200" b="0" kern="1200" baseline="0" dirty="0" smtClean="0">
                <a:solidFill>
                  <a:schemeClr val="tx1"/>
                </a:solidFill>
                <a:effectLst/>
                <a:latin typeface="+mn-lt"/>
                <a:ea typeface="+mn-ea"/>
                <a:cs typeface="+mn-cs"/>
              </a:rPr>
              <a:t>. </a:t>
            </a:r>
          </a:p>
          <a:p>
            <a:r>
              <a:rPr lang="de-DE" dirty="0" smtClean="0"/>
              <a:t>Still, </a:t>
            </a:r>
            <a:r>
              <a:rPr lang="de-DE" dirty="0" err="1" smtClean="0"/>
              <a:t>weight</a:t>
            </a:r>
            <a:r>
              <a:rPr lang="de-DE" dirty="0" smtClean="0"/>
              <a:t> </a:t>
            </a:r>
            <a:r>
              <a:rPr lang="de-DE" dirty="0" err="1" smtClean="0"/>
              <a:t>gain</a:t>
            </a:r>
            <a:r>
              <a:rPr lang="de-DE" dirty="0" smtClean="0"/>
              <a:t> </a:t>
            </a:r>
            <a:r>
              <a:rPr lang="de-DE" dirty="0" err="1" smtClean="0"/>
              <a:t>can</a:t>
            </a:r>
            <a:r>
              <a:rPr lang="de-DE" dirty="0" smtClean="0"/>
              <a:t> </a:t>
            </a:r>
            <a:r>
              <a:rPr lang="de-DE" dirty="0" err="1" smtClean="0"/>
              <a:t>be</a:t>
            </a:r>
            <a:r>
              <a:rPr lang="de-DE" dirty="0" smtClean="0"/>
              <a:t> </a:t>
            </a:r>
            <a:r>
              <a:rPr lang="de-DE" dirty="0" err="1" smtClean="0"/>
              <a:t>averted</a:t>
            </a:r>
            <a:r>
              <a:rPr lang="de-DE" dirty="0" smtClean="0"/>
              <a:t>:</a:t>
            </a:r>
          </a:p>
          <a:p>
            <a:r>
              <a:rPr lang="de-DE" dirty="0" smtClean="0"/>
              <a:t>Roller </a:t>
            </a:r>
            <a:r>
              <a:rPr lang="de-DE" dirty="0" err="1" smtClean="0"/>
              <a:t>coasters</a:t>
            </a:r>
            <a:r>
              <a:rPr lang="de-DE" dirty="0" smtClean="0"/>
              <a:t> </a:t>
            </a:r>
            <a:r>
              <a:rPr lang="de-DE" dirty="0" err="1" smtClean="0"/>
              <a:t>can</a:t>
            </a:r>
            <a:r>
              <a:rPr lang="de-DE" dirty="0" smtClean="0"/>
              <a:t> </a:t>
            </a:r>
            <a:r>
              <a:rPr lang="de-DE" dirty="0" err="1" smtClean="0"/>
              <a:t>be</a:t>
            </a:r>
            <a:r>
              <a:rPr lang="de-DE" dirty="0" smtClean="0"/>
              <a:t> </a:t>
            </a:r>
            <a:r>
              <a:rPr lang="de-DE" dirty="0" err="1" smtClean="0"/>
              <a:t>avoided</a:t>
            </a:r>
            <a:r>
              <a:rPr lang="de-DE" dirty="0" smtClean="0"/>
              <a:t> </a:t>
            </a:r>
            <a:r>
              <a:rPr lang="de-DE" dirty="0" err="1" smtClean="0"/>
              <a:t>by</a:t>
            </a:r>
            <a:r>
              <a:rPr lang="de-DE" dirty="0" smtClean="0"/>
              <a:t> </a:t>
            </a:r>
            <a:r>
              <a:rPr lang="de-DE" dirty="0" err="1" smtClean="0"/>
              <a:t>careful</a:t>
            </a:r>
            <a:r>
              <a:rPr lang="de-DE" dirty="0" smtClean="0"/>
              <a:t> </a:t>
            </a:r>
            <a:r>
              <a:rPr lang="de-DE" dirty="0" err="1" smtClean="0"/>
              <a:t>calibration</a:t>
            </a:r>
            <a:r>
              <a:rPr lang="de-DE" dirty="0" smtClean="0"/>
              <a:t> </a:t>
            </a:r>
            <a:r>
              <a:rPr lang="de-DE" dirty="0" err="1" smtClean="0"/>
              <a:t>of</a:t>
            </a:r>
            <a:r>
              <a:rPr lang="de-DE" dirty="0" smtClean="0"/>
              <a:t> </a:t>
            </a:r>
            <a:r>
              <a:rPr lang="de-DE" dirty="0" err="1" smtClean="0"/>
              <a:t>the</a:t>
            </a:r>
            <a:r>
              <a:rPr lang="de-DE" dirty="0" smtClean="0"/>
              <a:t> </a:t>
            </a:r>
            <a:r>
              <a:rPr lang="de-DE" dirty="0" err="1" smtClean="0"/>
              <a:t>loop</a:t>
            </a:r>
            <a:r>
              <a:rPr lang="de-DE" dirty="0" smtClean="0"/>
              <a:t> </a:t>
            </a:r>
            <a:r>
              <a:rPr lang="de-DE" dirty="0" err="1" smtClean="0"/>
              <a:t>system</a:t>
            </a:r>
            <a:r>
              <a:rPr lang="de-DE" dirty="0" smtClean="0"/>
              <a:t>, and </a:t>
            </a:r>
            <a:r>
              <a:rPr lang="de-DE" dirty="0" err="1" smtClean="0"/>
              <a:t>with</a:t>
            </a:r>
            <a:r>
              <a:rPr lang="de-DE" dirty="0" smtClean="0"/>
              <a:t> </a:t>
            </a:r>
            <a:r>
              <a:rPr lang="de-DE" dirty="0" err="1" smtClean="0"/>
              <a:t>patience</a:t>
            </a:r>
            <a:r>
              <a:rPr lang="de-DE" dirty="0" smtClean="0"/>
              <a:t> </a:t>
            </a:r>
            <a:r>
              <a:rPr lang="de-DE" dirty="0" err="1" smtClean="0"/>
              <a:t>from</a:t>
            </a:r>
            <a:r>
              <a:rPr lang="de-DE" dirty="0" smtClean="0"/>
              <a:t> </a:t>
            </a:r>
            <a:r>
              <a:rPr lang="de-DE" dirty="0" err="1" smtClean="0"/>
              <a:t>the</a:t>
            </a:r>
            <a:r>
              <a:rPr lang="de-DE" dirty="0" smtClean="0"/>
              <a:t> </a:t>
            </a:r>
            <a:r>
              <a:rPr lang="de-DE" dirty="0" err="1" smtClean="0"/>
              <a:t>user</a:t>
            </a:r>
            <a:r>
              <a:rPr lang="de-DE" dirty="0" smtClean="0"/>
              <a:t>.</a:t>
            </a:r>
          </a:p>
          <a:p>
            <a:r>
              <a:rPr lang="de-DE" sz="1200" dirty="0" err="1" smtClean="0"/>
              <a:t>Loopers</a:t>
            </a:r>
            <a:r>
              <a:rPr lang="de-DE" sz="1200" dirty="0" smtClean="0"/>
              <a:t> </a:t>
            </a:r>
            <a:r>
              <a:rPr lang="de-DE" sz="1200" dirty="0" err="1" smtClean="0"/>
              <a:t>have</a:t>
            </a:r>
            <a:r>
              <a:rPr lang="de-DE" sz="1200" dirty="0" smtClean="0"/>
              <a:t> </a:t>
            </a:r>
            <a:r>
              <a:rPr lang="de-DE" sz="1200" dirty="0" err="1" smtClean="0"/>
              <a:t>knowledge</a:t>
            </a:r>
            <a:r>
              <a:rPr lang="de-DE" sz="1200" dirty="0" smtClean="0"/>
              <a:t> and </a:t>
            </a:r>
            <a:r>
              <a:rPr lang="de-DE" sz="1200" dirty="0" err="1" smtClean="0"/>
              <a:t>data</a:t>
            </a:r>
            <a:r>
              <a:rPr lang="de-DE" sz="1200" dirty="0" smtClean="0"/>
              <a:t> at </a:t>
            </a:r>
            <a:r>
              <a:rPr lang="de-DE" sz="1200" dirty="0" err="1" smtClean="0"/>
              <a:t>hand</a:t>
            </a:r>
            <a:r>
              <a:rPr lang="de-DE" sz="1200" dirty="0" smtClean="0"/>
              <a:t>, </a:t>
            </a:r>
            <a:r>
              <a:rPr lang="de-DE" sz="1200" dirty="0" err="1" smtClean="0"/>
              <a:t>to</a:t>
            </a:r>
            <a:r>
              <a:rPr lang="de-DE" sz="1200" dirty="0" smtClean="0"/>
              <a:t> manage </a:t>
            </a:r>
            <a:r>
              <a:rPr lang="de-DE" sz="1200" dirty="0" err="1" smtClean="0"/>
              <a:t>health</a:t>
            </a:r>
            <a:r>
              <a:rPr lang="de-DE" sz="1200" dirty="0" smtClean="0"/>
              <a:t> &amp; </a:t>
            </a:r>
            <a:r>
              <a:rPr lang="de-DE" sz="1200" dirty="0" err="1" smtClean="0"/>
              <a:t>body</a:t>
            </a:r>
            <a:r>
              <a:rPr lang="de-DE" sz="1200" dirty="0" smtClean="0"/>
              <a:t> </a:t>
            </a:r>
            <a:r>
              <a:rPr lang="de-DE" sz="1200" dirty="0" err="1" smtClean="0"/>
              <a:t>weight</a:t>
            </a:r>
            <a:r>
              <a:rPr lang="de-DE" sz="1200" dirty="0" smtClean="0"/>
              <a:t>. (Also in </a:t>
            </a:r>
            <a:r>
              <a:rPr lang="de-DE" sz="1200" dirty="0" err="1" smtClean="0"/>
              <a:t>full</a:t>
            </a:r>
            <a:r>
              <a:rPr lang="de-DE" sz="1200" dirty="0" smtClean="0"/>
              <a:t> </a:t>
            </a:r>
            <a:r>
              <a:rPr lang="de-DE" sz="1200" dirty="0" err="1" smtClean="0"/>
              <a:t>closed</a:t>
            </a:r>
            <a:r>
              <a:rPr lang="de-DE" sz="1200" dirty="0" smtClean="0"/>
              <a:t> </a:t>
            </a:r>
            <a:r>
              <a:rPr lang="de-DE" sz="1200" dirty="0" err="1" smtClean="0"/>
              <a:t>loop</a:t>
            </a:r>
            <a:r>
              <a:rPr lang="de-DE" sz="1200" dirty="0" smtClean="0"/>
              <a:t>, </a:t>
            </a:r>
            <a:r>
              <a:rPr lang="de-DE" sz="1200" dirty="0" err="1" smtClean="0"/>
              <a:t>the</a:t>
            </a:r>
            <a:r>
              <a:rPr lang="de-DE" sz="1200" dirty="0" smtClean="0"/>
              <a:t> TDD </a:t>
            </a:r>
            <a:r>
              <a:rPr lang="de-DE" sz="1200" dirty="0" err="1" smtClean="0"/>
              <a:t>allows</a:t>
            </a:r>
            <a:r>
              <a:rPr lang="de-DE" sz="1200" dirty="0" smtClean="0"/>
              <a:t> </a:t>
            </a:r>
            <a:r>
              <a:rPr lang="de-DE" sz="1200" dirty="0" err="1" smtClean="0"/>
              <a:t>indirect</a:t>
            </a:r>
            <a:r>
              <a:rPr lang="de-DE" sz="1200" dirty="0" smtClean="0"/>
              <a:t> </a:t>
            </a:r>
            <a:r>
              <a:rPr lang="de-DE" sz="1200" dirty="0" err="1" smtClean="0"/>
              <a:t>monitoring</a:t>
            </a:r>
            <a:r>
              <a:rPr lang="de-DE" sz="1200" dirty="0" smtClean="0"/>
              <a:t> </a:t>
            </a:r>
            <a:r>
              <a:rPr lang="de-DE" sz="1200" dirty="0" err="1" smtClean="0"/>
              <a:t>of</a:t>
            </a:r>
            <a:r>
              <a:rPr lang="de-DE" sz="1200" baseline="0" dirty="0" smtClean="0"/>
              <a:t> </a:t>
            </a:r>
            <a:r>
              <a:rPr lang="de-DE" sz="1200" baseline="0" dirty="0" err="1" smtClean="0"/>
              <a:t>carb</a:t>
            </a:r>
            <a:r>
              <a:rPr lang="de-DE" sz="1200" baseline="0" dirty="0" smtClean="0"/>
              <a:t> </a:t>
            </a:r>
            <a:r>
              <a:rPr lang="de-DE" sz="1200" baseline="0" dirty="0" err="1" smtClean="0"/>
              <a:t>consumption</a:t>
            </a:r>
            <a:r>
              <a:rPr lang="de-DE" sz="1200" baseline="0" dirty="0" smtClean="0"/>
              <a:t>, </a:t>
            </a:r>
            <a:r>
              <a:rPr lang="de-DE" sz="1200" baseline="0" dirty="0" err="1" smtClean="0"/>
              <a:t>long</a:t>
            </a:r>
            <a:r>
              <a:rPr lang="de-DE" sz="1200" baseline="0" dirty="0" smtClean="0"/>
              <a:t> </a:t>
            </a:r>
            <a:r>
              <a:rPr lang="de-DE" sz="1200" baseline="0" dirty="0" err="1" smtClean="0"/>
              <a:t>before</a:t>
            </a:r>
            <a:r>
              <a:rPr lang="de-DE" sz="1200" baseline="0" dirty="0" smtClean="0"/>
              <a:t> </a:t>
            </a:r>
            <a:r>
              <a:rPr lang="de-DE" sz="1200" baseline="0" dirty="0" err="1" smtClean="0"/>
              <a:t>body</a:t>
            </a:r>
            <a:r>
              <a:rPr lang="de-DE" sz="1200" baseline="0" dirty="0" smtClean="0"/>
              <a:t> </a:t>
            </a:r>
            <a:r>
              <a:rPr lang="de-DE" sz="1200" baseline="0" dirty="0" err="1" smtClean="0"/>
              <a:t>weight</a:t>
            </a:r>
            <a:r>
              <a:rPr lang="de-DE" sz="1200" baseline="0" dirty="0" smtClean="0"/>
              <a:t> </a:t>
            </a:r>
            <a:r>
              <a:rPr lang="de-DE" sz="1200" baseline="0" dirty="0" err="1" smtClean="0"/>
              <a:t>would</a:t>
            </a:r>
            <a:r>
              <a:rPr lang="de-DE" sz="1200" baseline="0" dirty="0" smtClean="0"/>
              <a:t> </a:t>
            </a:r>
            <a:r>
              <a:rPr lang="de-DE" sz="1200" baseline="0" dirty="0" err="1" smtClean="0"/>
              <a:t>show</a:t>
            </a:r>
            <a:r>
              <a:rPr lang="de-DE" sz="1200" baseline="0" dirty="0" smtClean="0"/>
              <a:t> </a:t>
            </a:r>
            <a:r>
              <a:rPr lang="de-DE" sz="1200" baseline="0" dirty="0" err="1" smtClean="0"/>
              <a:t>the</a:t>
            </a:r>
            <a:r>
              <a:rPr lang="de-DE" sz="1200" baseline="0" dirty="0" smtClean="0"/>
              <a:t> </a:t>
            </a:r>
            <a:r>
              <a:rPr lang="de-DE" sz="1200" baseline="0" dirty="0" err="1" smtClean="0"/>
              <a:t>trend</a:t>
            </a:r>
            <a:r>
              <a:rPr lang="de-DE" sz="1200" baseline="0" dirty="0" smtClean="0"/>
              <a:t>.)</a:t>
            </a:r>
            <a:r>
              <a:rPr lang="de-DE" sz="1200" dirty="0" smtClean="0"/>
              <a:t>. </a:t>
            </a:r>
          </a:p>
          <a:p>
            <a:r>
              <a:rPr lang="de-DE" sz="1200" dirty="0" err="1" smtClean="0"/>
              <a:t>There</a:t>
            </a:r>
            <a:r>
              <a:rPr lang="de-DE" sz="1200" dirty="0" smtClean="0"/>
              <a:t> </a:t>
            </a:r>
            <a:r>
              <a:rPr lang="de-DE" sz="1200" dirty="0" err="1" smtClean="0"/>
              <a:t>are</a:t>
            </a:r>
            <a:r>
              <a:rPr lang="de-DE" sz="1200" dirty="0" smtClean="0"/>
              <a:t> </a:t>
            </a:r>
            <a:r>
              <a:rPr lang="de-DE" sz="1200" dirty="0" err="1" smtClean="0"/>
              <a:t>far</a:t>
            </a:r>
            <a:r>
              <a:rPr lang="de-DE" sz="1200" dirty="0" smtClean="0"/>
              <a:t> </a:t>
            </a:r>
            <a:r>
              <a:rPr lang="de-DE" sz="1200" dirty="0" err="1" smtClean="0"/>
              <a:t>reaching</a:t>
            </a:r>
            <a:r>
              <a:rPr lang="de-DE" sz="1200" dirty="0" smtClean="0"/>
              <a:t> </a:t>
            </a:r>
            <a:r>
              <a:rPr lang="de-DE" sz="1200" dirty="0" err="1" smtClean="0"/>
              <a:t>options</a:t>
            </a:r>
            <a:r>
              <a:rPr lang="de-DE" sz="1200" dirty="0" smtClean="0"/>
              <a:t> </a:t>
            </a:r>
            <a:r>
              <a:rPr lang="de-DE" sz="1200" dirty="0" err="1" smtClean="0"/>
              <a:t>to</a:t>
            </a:r>
            <a:r>
              <a:rPr lang="de-DE" sz="1200" dirty="0" smtClean="0"/>
              <a:t> </a:t>
            </a:r>
            <a:r>
              <a:rPr lang="de-DE" sz="1200" dirty="0" err="1" smtClean="0"/>
              <a:t>integrate</a:t>
            </a:r>
            <a:r>
              <a:rPr lang="de-DE" sz="1200" dirty="0" smtClean="0"/>
              <a:t> </a:t>
            </a:r>
            <a:r>
              <a:rPr lang="de-DE" sz="1200" dirty="0" err="1" smtClean="0"/>
              <a:t>fitness</a:t>
            </a:r>
            <a:r>
              <a:rPr lang="de-DE" sz="1200" dirty="0" smtClean="0"/>
              <a:t> </a:t>
            </a:r>
            <a:r>
              <a:rPr lang="de-DE" sz="1200" dirty="0" err="1" smtClean="0"/>
              <a:t>watches</a:t>
            </a:r>
            <a:r>
              <a:rPr lang="de-DE" sz="1200" dirty="0" smtClean="0"/>
              <a:t> and </a:t>
            </a:r>
            <a:r>
              <a:rPr lang="de-DE" sz="1200" dirty="0" err="1" smtClean="0"/>
              <a:t>various</a:t>
            </a:r>
            <a:r>
              <a:rPr lang="de-DE" sz="1200" dirty="0" smtClean="0"/>
              <a:t> </a:t>
            </a:r>
            <a:r>
              <a:rPr lang="de-DE" sz="1200" dirty="0" err="1" smtClean="0"/>
              <a:t>automations</a:t>
            </a:r>
            <a:r>
              <a:rPr lang="de-DE" sz="1200" dirty="0" smtClean="0"/>
              <a:t>, </a:t>
            </a:r>
            <a:r>
              <a:rPr lang="de-DE" sz="1200" dirty="0" err="1" smtClean="0"/>
              <a:t>which</a:t>
            </a:r>
            <a:r>
              <a:rPr lang="de-DE" sz="1200" dirty="0" smtClean="0"/>
              <a:t> </a:t>
            </a:r>
            <a:r>
              <a:rPr lang="de-DE" sz="1200" dirty="0" err="1" smtClean="0"/>
              <a:t>is</a:t>
            </a:r>
            <a:r>
              <a:rPr lang="de-DE" sz="1200" dirty="0" smtClean="0"/>
              <a:t> </a:t>
            </a:r>
            <a:r>
              <a:rPr lang="de-DE" sz="1200" dirty="0" err="1" smtClean="0"/>
              <a:t>good</a:t>
            </a:r>
            <a:r>
              <a:rPr lang="de-DE" sz="1200" dirty="0" smtClean="0"/>
              <a:t> </a:t>
            </a:r>
            <a:r>
              <a:rPr lang="de-DE" sz="1200" dirty="0" err="1" smtClean="0"/>
              <a:t>to</a:t>
            </a:r>
            <a:r>
              <a:rPr lang="de-DE" sz="1200" dirty="0" smtClean="0"/>
              <a:t> </a:t>
            </a:r>
            <a:r>
              <a:rPr lang="de-DE" sz="1200" dirty="0" err="1" smtClean="0"/>
              <a:t>sustain</a:t>
            </a:r>
            <a:r>
              <a:rPr lang="de-DE" sz="1200" dirty="0" smtClean="0"/>
              <a:t> </a:t>
            </a:r>
            <a:r>
              <a:rPr lang="de-DE" sz="1200" dirty="0" err="1" smtClean="0"/>
              <a:t>self</a:t>
            </a:r>
            <a:r>
              <a:rPr lang="de-DE" sz="1200" dirty="0" smtClean="0"/>
              <a:t>-motivation.</a:t>
            </a:r>
          </a:p>
          <a:p>
            <a:r>
              <a:rPr lang="de-DE" sz="1200" dirty="0" err="1" smtClean="0"/>
              <a:t>To</a:t>
            </a:r>
            <a:r>
              <a:rPr lang="de-DE" sz="1200" baseline="0" dirty="0" smtClean="0"/>
              <a:t> </a:t>
            </a:r>
            <a:r>
              <a:rPr lang="de-DE" sz="1200" baseline="0" dirty="0" err="1" smtClean="0"/>
              <a:t>avoid</a:t>
            </a:r>
            <a:r>
              <a:rPr lang="de-DE" sz="1200" baseline="0" dirty="0" smtClean="0"/>
              <a:t> </a:t>
            </a:r>
            <a:r>
              <a:rPr lang="de-DE" sz="1200" baseline="0" dirty="0" err="1" smtClean="0"/>
              <a:t>frequent</a:t>
            </a:r>
            <a:r>
              <a:rPr lang="de-DE" sz="1200" baseline="0" dirty="0" smtClean="0"/>
              <a:t> </a:t>
            </a:r>
            <a:r>
              <a:rPr lang="de-DE" sz="1200" baseline="0" dirty="0" err="1" smtClean="0"/>
              <a:t>sports</a:t>
            </a:r>
            <a:r>
              <a:rPr lang="de-DE" sz="1200" baseline="0" dirty="0" smtClean="0"/>
              <a:t> </a:t>
            </a:r>
            <a:r>
              <a:rPr lang="de-DE" sz="1200" baseline="0" dirty="0" err="1" smtClean="0"/>
              <a:t>snacks</a:t>
            </a:r>
            <a:r>
              <a:rPr lang="de-DE" sz="1200" baseline="0" dirty="0" smtClean="0"/>
              <a:t>, </a:t>
            </a:r>
            <a:r>
              <a:rPr lang="de-DE" sz="1200" baseline="0" dirty="0" err="1" smtClean="0"/>
              <a:t>active</a:t>
            </a:r>
            <a:r>
              <a:rPr lang="de-DE" sz="1200" baseline="0" dirty="0" smtClean="0"/>
              <a:t> </a:t>
            </a:r>
            <a:r>
              <a:rPr lang="de-DE" sz="1200" baseline="0" dirty="0" err="1" smtClean="0"/>
              <a:t>people</a:t>
            </a:r>
            <a:r>
              <a:rPr lang="de-DE" sz="1200" baseline="0" dirty="0" smtClean="0"/>
              <a:t> must </a:t>
            </a:r>
            <a:r>
              <a:rPr lang="de-DE" sz="1200" baseline="0" dirty="0" err="1" smtClean="0"/>
              <a:t>learn</a:t>
            </a:r>
            <a:r>
              <a:rPr lang="de-DE" sz="1200" baseline="0" dirty="0" smtClean="0"/>
              <a:t> </a:t>
            </a:r>
            <a:r>
              <a:rPr lang="de-DE" sz="1200" baseline="0" dirty="0" err="1" smtClean="0"/>
              <a:t>to</a:t>
            </a:r>
            <a:r>
              <a:rPr lang="de-DE" sz="1200" baseline="0" dirty="0" smtClean="0"/>
              <a:t> manage </a:t>
            </a:r>
            <a:r>
              <a:rPr lang="de-DE" sz="1200" baseline="0" dirty="0" err="1" smtClean="0"/>
              <a:t>exercise</a:t>
            </a:r>
            <a:r>
              <a:rPr lang="de-DE" sz="1200" baseline="0" dirty="0" smtClean="0"/>
              <a:t> </a:t>
            </a:r>
            <a:r>
              <a:rPr lang="de-DE" sz="1200" baseline="0" dirty="0" err="1" smtClean="0"/>
              <a:t>by</a:t>
            </a:r>
            <a:r>
              <a:rPr lang="de-DE" sz="1200" baseline="0" dirty="0" smtClean="0"/>
              <a:t> </a:t>
            </a:r>
            <a:r>
              <a:rPr lang="de-DE" sz="1200" baseline="0" dirty="0" err="1" smtClean="0"/>
              <a:t>setting</a:t>
            </a:r>
            <a:r>
              <a:rPr lang="de-DE" sz="1200" baseline="0" dirty="0" smtClean="0"/>
              <a:t> </a:t>
            </a:r>
            <a:r>
              <a:rPr lang="de-DE" sz="1200" baseline="0" dirty="0" err="1" smtClean="0"/>
              <a:t>elevate</a:t>
            </a:r>
            <a:r>
              <a:rPr lang="de-DE" sz="1200" baseline="0" dirty="0" smtClean="0"/>
              <a:t> </a:t>
            </a:r>
            <a:r>
              <a:rPr lang="de-DE" sz="1200" baseline="0" dirty="0" err="1" smtClean="0"/>
              <a:t>glucose</a:t>
            </a:r>
            <a:r>
              <a:rPr lang="de-DE" sz="1200" baseline="0" dirty="0" smtClean="0"/>
              <a:t> </a:t>
            </a:r>
            <a:r>
              <a:rPr lang="de-DE" sz="1200" baseline="0" dirty="0" err="1" smtClean="0"/>
              <a:t>targets</a:t>
            </a:r>
            <a:r>
              <a:rPr lang="de-DE" sz="1200" baseline="0" dirty="0" smtClean="0"/>
              <a:t> and </a:t>
            </a:r>
            <a:r>
              <a:rPr lang="de-DE" sz="1200" baseline="0" dirty="0" err="1" smtClean="0"/>
              <a:t>reduced</a:t>
            </a:r>
            <a:r>
              <a:rPr lang="de-DE" sz="1200" baseline="0" dirty="0" smtClean="0"/>
              <a:t> </a:t>
            </a:r>
            <a:r>
              <a:rPr lang="de-DE" sz="1200" baseline="0" dirty="0" err="1" smtClean="0"/>
              <a:t>aggressiveness</a:t>
            </a:r>
            <a:r>
              <a:rPr lang="de-DE" sz="1200" baseline="0" dirty="0" smtClean="0"/>
              <a:t> </a:t>
            </a:r>
            <a:r>
              <a:rPr lang="de-DE" sz="1200" baseline="0" dirty="0" err="1" smtClean="0"/>
              <a:t>of</a:t>
            </a:r>
            <a:r>
              <a:rPr lang="de-DE" sz="1200" baseline="0" dirty="0" smtClean="0"/>
              <a:t> </a:t>
            </a:r>
            <a:r>
              <a:rPr lang="de-DE" sz="1200" baseline="0" dirty="0" err="1" smtClean="0"/>
              <a:t>factors</a:t>
            </a:r>
            <a:r>
              <a:rPr lang="de-DE" sz="1200" baseline="0" dirty="0" smtClean="0"/>
              <a:t>/</a:t>
            </a:r>
            <a:r>
              <a:rPr lang="de-DE" sz="1200" baseline="0" dirty="0" err="1" smtClean="0"/>
              <a:t>lowered</a:t>
            </a:r>
            <a:r>
              <a:rPr lang="de-DE" sz="1200" baseline="0" dirty="0" smtClean="0"/>
              <a:t> basal </a:t>
            </a:r>
            <a:r>
              <a:rPr lang="de-DE" sz="1200" baseline="0" dirty="0" err="1" smtClean="0"/>
              <a:t>rates</a:t>
            </a:r>
            <a:r>
              <a:rPr lang="de-DE" sz="1200" baseline="0" dirty="0" smtClean="0"/>
              <a:t>, and do </a:t>
            </a:r>
            <a:r>
              <a:rPr lang="de-DE" sz="1200" baseline="0" dirty="0" err="1" smtClean="0"/>
              <a:t>this</a:t>
            </a:r>
            <a:r>
              <a:rPr lang="de-DE" sz="1200" baseline="0" dirty="0" smtClean="0"/>
              <a:t> </a:t>
            </a:r>
            <a:r>
              <a:rPr lang="de-DE" sz="1200" baseline="0" dirty="0" err="1" smtClean="0"/>
              <a:t>well</a:t>
            </a:r>
            <a:r>
              <a:rPr lang="de-DE" sz="1200" baseline="0" dirty="0" smtClean="0"/>
              <a:t> </a:t>
            </a:r>
            <a:r>
              <a:rPr lang="de-DE" sz="1200" baseline="0" dirty="0" err="1" smtClean="0"/>
              <a:t>ahead</a:t>
            </a:r>
            <a:r>
              <a:rPr lang="de-DE" sz="1200" baseline="0" dirty="0" smtClean="0"/>
              <a:t> </a:t>
            </a:r>
            <a:r>
              <a:rPr lang="de-DE" sz="1200" baseline="0" dirty="0" err="1" smtClean="0"/>
              <a:t>of</a:t>
            </a:r>
            <a:r>
              <a:rPr lang="de-DE" sz="1200" baseline="0" dirty="0" smtClean="0"/>
              <a:t> </a:t>
            </a:r>
            <a:r>
              <a:rPr lang="de-DE" sz="1200" baseline="0" dirty="0" err="1" smtClean="0"/>
              <a:t>the</a:t>
            </a:r>
            <a:r>
              <a:rPr lang="de-DE" sz="1200" baseline="0" dirty="0" smtClean="0"/>
              <a:t> </a:t>
            </a:r>
            <a:r>
              <a:rPr lang="de-DE" sz="1200" baseline="0" dirty="0" err="1" smtClean="0"/>
              <a:t>activity</a:t>
            </a:r>
            <a:r>
              <a:rPr lang="de-DE" sz="1200" baseline="0" dirty="0" smtClean="0"/>
              <a:t> </a:t>
            </a:r>
            <a:r>
              <a:rPr lang="de-DE" sz="1200" baseline="0" dirty="0" err="1" smtClean="0"/>
              <a:t>already</a:t>
            </a:r>
            <a:r>
              <a:rPr lang="de-DE" sz="1200" baseline="0" dirty="0" smtClean="0"/>
              <a:t>.</a:t>
            </a:r>
            <a:endParaRPr lang="de-DE" dirty="0" smtClean="0"/>
          </a:p>
          <a:p>
            <a:r>
              <a:rPr lang="de-DE" dirty="0" smtClean="0"/>
              <a:t>In </a:t>
            </a:r>
            <a:r>
              <a:rPr lang="de-DE" dirty="0" err="1" smtClean="0"/>
              <a:t>conclusion</a:t>
            </a:r>
            <a:r>
              <a:rPr lang="de-DE" dirty="0" smtClean="0"/>
              <a:t>, </a:t>
            </a:r>
            <a:r>
              <a:rPr lang="de-DE" dirty="0" err="1" smtClean="0"/>
              <a:t>loopers</a:t>
            </a:r>
            <a:r>
              <a:rPr lang="de-DE" dirty="0" smtClean="0"/>
              <a:t> </a:t>
            </a:r>
            <a:r>
              <a:rPr lang="de-DE" dirty="0" err="1" smtClean="0"/>
              <a:t>certainly</a:t>
            </a:r>
            <a:r>
              <a:rPr lang="de-DE" dirty="0" smtClean="0"/>
              <a:t> </a:t>
            </a:r>
            <a:r>
              <a:rPr lang="de-DE" b="1" dirty="0" err="1" smtClean="0"/>
              <a:t>can</a:t>
            </a:r>
            <a:r>
              <a:rPr lang="de-DE" dirty="0" smtClean="0"/>
              <a:t> </a:t>
            </a:r>
            <a:r>
              <a:rPr lang="de-DE" dirty="0" err="1" smtClean="0"/>
              <a:t>successfully</a:t>
            </a:r>
            <a:r>
              <a:rPr lang="de-DE" dirty="0" smtClean="0"/>
              <a:t> </a:t>
            </a:r>
            <a:r>
              <a:rPr lang="de-DE" dirty="0" err="1" smtClean="0"/>
              <a:t>integrate</a:t>
            </a:r>
            <a:r>
              <a:rPr lang="de-DE" dirty="0" smtClean="0"/>
              <a:t> a </a:t>
            </a:r>
            <a:r>
              <a:rPr lang="de-DE" dirty="0" err="1" smtClean="0"/>
              <a:t>weight</a:t>
            </a:r>
            <a:r>
              <a:rPr lang="de-DE" dirty="0" smtClean="0"/>
              <a:t> </a:t>
            </a:r>
            <a:r>
              <a:rPr lang="de-DE" dirty="0" err="1" smtClean="0"/>
              <a:t>control</a:t>
            </a:r>
            <a:r>
              <a:rPr lang="de-DE" dirty="0" smtClean="0"/>
              <a:t> </a:t>
            </a:r>
            <a:r>
              <a:rPr lang="de-DE" dirty="0" err="1" smtClean="0"/>
              <a:t>goal</a:t>
            </a:r>
            <a:r>
              <a:rPr lang="de-DE" dirty="0" smtClean="0"/>
              <a:t> </a:t>
            </a:r>
            <a:r>
              <a:rPr lang="de-DE" dirty="0" err="1" smtClean="0"/>
              <a:t>into</a:t>
            </a:r>
            <a:r>
              <a:rPr lang="de-DE" dirty="0" smtClean="0"/>
              <a:t> </a:t>
            </a:r>
            <a:r>
              <a:rPr lang="de-DE" dirty="0" err="1" smtClean="0"/>
              <a:t>their</a:t>
            </a:r>
            <a:r>
              <a:rPr lang="de-DE" baseline="0" dirty="0" smtClean="0"/>
              <a:t> </a:t>
            </a:r>
            <a:r>
              <a:rPr lang="de-DE" baseline="0" dirty="0" err="1" smtClean="0"/>
              <a:t>diabetes</a:t>
            </a:r>
            <a:r>
              <a:rPr lang="de-DE" baseline="0" dirty="0" smtClean="0"/>
              <a:t> </a:t>
            </a:r>
            <a:r>
              <a:rPr lang="de-DE" baseline="0" dirty="0" err="1" smtClean="0"/>
              <a:t>management</a:t>
            </a:r>
            <a:r>
              <a:rPr lang="de-DE" baseline="0" dirty="0" smtClean="0"/>
              <a:t>.</a:t>
            </a:r>
            <a:endParaRPr lang="de-DE" baseline="0" dirty="0"/>
          </a:p>
          <a:p>
            <a:r>
              <a:rPr lang="de-DE" baseline="0" dirty="0" err="1" smtClean="0"/>
              <a:t>There</a:t>
            </a:r>
            <a:r>
              <a:rPr lang="de-DE" baseline="0" dirty="0" smtClean="0"/>
              <a:t> will </a:t>
            </a:r>
            <a:r>
              <a:rPr lang="de-DE" baseline="0" dirty="0" err="1" smtClean="0"/>
              <a:t>always</a:t>
            </a:r>
            <a:r>
              <a:rPr lang="de-DE" baseline="0" dirty="0" smtClean="0"/>
              <a:t> </a:t>
            </a:r>
            <a:r>
              <a:rPr lang="de-DE" baseline="0" dirty="0" err="1" smtClean="0"/>
              <a:t>be</a:t>
            </a:r>
            <a:r>
              <a:rPr lang="de-DE" baseline="0" dirty="0" smtClean="0"/>
              <a:t>  </a:t>
            </a:r>
            <a:r>
              <a:rPr lang="de-DE" baseline="0" dirty="0" err="1" smtClean="0"/>
              <a:t>setbacks</a:t>
            </a:r>
            <a:r>
              <a:rPr lang="de-DE" baseline="0" dirty="0" smtClean="0"/>
              <a:t> </a:t>
            </a:r>
            <a:r>
              <a:rPr lang="de-DE" baseline="0" dirty="0" err="1" smtClean="0"/>
              <a:t>by</a:t>
            </a:r>
            <a:r>
              <a:rPr lang="de-DE" baseline="0" dirty="0" smtClean="0"/>
              <a:t> </a:t>
            </a:r>
            <a:r>
              <a:rPr lang="de-DE" baseline="0" dirty="0" err="1" smtClean="0"/>
              <a:t>diet</a:t>
            </a:r>
            <a:r>
              <a:rPr lang="de-DE" baseline="0" dirty="0" smtClean="0"/>
              <a:t> </a:t>
            </a:r>
            <a:r>
              <a:rPr lang="de-DE" baseline="0" dirty="0" err="1" smtClean="0"/>
              <a:t>sins</a:t>
            </a:r>
            <a:r>
              <a:rPr lang="de-DE" baseline="0" dirty="0" smtClean="0"/>
              <a:t>, </a:t>
            </a:r>
            <a:r>
              <a:rPr lang="de-DE" baseline="0" dirty="0" err="1" smtClean="0"/>
              <a:t>illness</a:t>
            </a:r>
            <a:r>
              <a:rPr lang="de-DE" baseline="0" dirty="0" smtClean="0"/>
              <a:t>, stress, </a:t>
            </a:r>
            <a:r>
              <a:rPr lang="de-DE" baseline="0" dirty="0" err="1" smtClean="0"/>
              <a:t>or</a:t>
            </a:r>
            <a:r>
              <a:rPr lang="de-DE" baseline="0" dirty="0" smtClean="0"/>
              <a:t> just </a:t>
            </a:r>
            <a:r>
              <a:rPr lang="de-DE" baseline="0" dirty="0" err="1" smtClean="0"/>
              <a:t>plain</a:t>
            </a:r>
            <a:r>
              <a:rPr lang="de-DE" baseline="0" dirty="0" smtClean="0"/>
              <a:t> </a:t>
            </a:r>
            <a:r>
              <a:rPr lang="de-DE" baseline="0" dirty="0" err="1" smtClean="0"/>
              <a:t>forgetfulness</a:t>
            </a:r>
            <a:r>
              <a:rPr lang="de-DE" baseline="0" dirty="0" smtClean="0"/>
              <a:t>. Also </a:t>
            </a:r>
            <a:r>
              <a:rPr lang="de-DE" baseline="0" dirty="0" err="1" smtClean="0"/>
              <a:t>technical</a:t>
            </a:r>
            <a:r>
              <a:rPr lang="de-DE" baseline="0" dirty="0" smtClean="0"/>
              <a:t> </a:t>
            </a:r>
            <a:r>
              <a:rPr lang="de-DE" baseline="0" dirty="0" err="1" smtClean="0"/>
              <a:t>system</a:t>
            </a:r>
            <a:r>
              <a:rPr lang="de-DE" baseline="0" dirty="0" smtClean="0"/>
              <a:t> </a:t>
            </a:r>
            <a:r>
              <a:rPr lang="de-DE" baseline="0" dirty="0" err="1" smtClean="0"/>
              <a:t>instability</a:t>
            </a:r>
            <a:r>
              <a:rPr lang="de-DE" baseline="0" dirty="0" smtClean="0"/>
              <a:t> </a:t>
            </a:r>
            <a:r>
              <a:rPr lang="de-DE" baseline="0" dirty="0" err="1" smtClean="0"/>
              <a:t>can</a:t>
            </a:r>
            <a:r>
              <a:rPr lang="de-DE" baseline="0" dirty="0" smtClean="0"/>
              <a:t> in </a:t>
            </a:r>
            <a:r>
              <a:rPr lang="de-DE" baseline="0" dirty="0" err="1" smtClean="0"/>
              <a:t>times</a:t>
            </a:r>
            <a:r>
              <a:rPr lang="de-DE" baseline="0" dirty="0" smtClean="0"/>
              <a:t> </a:t>
            </a:r>
            <a:r>
              <a:rPr lang="de-DE" baseline="0" dirty="0" err="1" smtClean="0"/>
              <a:t>be</a:t>
            </a:r>
            <a:r>
              <a:rPr lang="de-DE" baseline="0" dirty="0" smtClean="0"/>
              <a:t> </a:t>
            </a:r>
            <a:r>
              <a:rPr lang="de-DE" baseline="0" dirty="0" err="1" smtClean="0"/>
              <a:t>challenging</a:t>
            </a:r>
            <a:r>
              <a:rPr lang="de-DE" baseline="0" dirty="0" smtClean="0"/>
              <a:t>. But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absolutely</a:t>
            </a:r>
            <a:r>
              <a:rPr lang="de-DE" baseline="0" dirty="0" smtClean="0"/>
              <a:t> </a:t>
            </a:r>
            <a:r>
              <a:rPr lang="de-DE" baseline="0" dirty="0" err="1" smtClean="0"/>
              <a:t>worth</a:t>
            </a:r>
            <a:r>
              <a:rPr lang="de-DE" baseline="0" dirty="0" smtClean="0"/>
              <a:t> </a:t>
            </a:r>
            <a:r>
              <a:rPr lang="de-DE" baseline="0" dirty="0" err="1" smtClean="0"/>
              <a:t>it</a:t>
            </a:r>
            <a:r>
              <a:rPr lang="de-DE" baseline="0" dirty="0" smtClean="0"/>
              <a:t> </a:t>
            </a:r>
            <a:r>
              <a:rPr lang="de-DE" baseline="0" dirty="0" err="1" smtClean="0"/>
              <a:t>to</a:t>
            </a:r>
            <a:r>
              <a:rPr lang="de-DE" baseline="0" dirty="0" smtClean="0"/>
              <a:t> </a:t>
            </a:r>
            <a:r>
              <a:rPr lang="de-DE" baseline="0" dirty="0" err="1" smtClean="0"/>
              <a:t>stay</a:t>
            </a:r>
            <a:r>
              <a:rPr lang="de-DE" baseline="0" dirty="0" smtClean="0"/>
              <a:t> </a:t>
            </a:r>
            <a:r>
              <a:rPr lang="de-DE" baseline="0" dirty="0" err="1" smtClean="0"/>
              <a:t>motivated</a:t>
            </a:r>
            <a:r>
              <a:rPr lang="de-DE" baseline="0" dirty="0" smtClean="0"/>
              <a:t> </a:t>
            </a:r>
            <a:r>
              <a:rPr lang="de-DE" baseline="0" dirty="0" err="1" smtClean="0"/>
              <a:t>for</a:t>
            </a:r>
            <a:r>
              <a:rPr lang="de-DE" baseline="0" dirty="0" smtClean="0"/>
              <a:t> a </a:t>
            </a:r>
            <a:r>
              <a:rPr lang="de-DE" baseline="0" dirty="0" err="1" smtClean="0"/>
              <a:t>well</a:t>
            </a:r>
            <a:r>
              <a:rPr lang="de-DE" baseline="0" dirty="0" smtClean="0"/>
              <a:t> </a:t>
            </a:r>
            <a:r>
              <a:rPr lang="de-DE" baseline="0" dirty="0" err="1" smtClean="0"/>
              <a:t>running</a:t>
            </a:r>
            <a:r>
              <a:rPr lang="de-DE" baseline="0" dirty="0" smtClean="0"/>
              <a:t> </a:t>
            </a:r>
            <a:r>
              <a:rPr lang="de-DE" baseline="0" dirty="0" err="1" smtClean="0"/>
              <a:t>loop</a:t>
            </a:r>
            <a:r>
              <a:rPr lang="de-DE" baseline="0" dirty="0" smtClean="0"/>
              <a:t>.</a:t>
            </a:r>
            <a:endParaRPr lang="de-DE" i="0" baseline="0" dirty="0"/>
          </a:p>
          <a:p>
            <a:r>
              <a:rPr lang="de-DE" i="0" baseline="0" dirty="0" smtClean="0"/>
              <a:t>So, </a:t>
            </a:r>
            <a:r>
              <a:rPr lang="de-DE" i="0" baseline="0" dirty="0" err="1" smtClean="0"/>
              <a:t>enjoy</a:t>
            </a:r>
            <a:r>
              <a:rPr lang="de-DE" i="0" baseline="0" dirty="0" smtClean="0"/>
              <a:t> </a:t>
            </a:r>
            <a:r>
              <a:rPr lang="de-DE" i="0" baseline="0" dirty="0" err="1" smtClean="0"/>
              <a:t>eating</a:t>
            </a:r>
            <a:r>
              <a:rPr lang="de-DE" i="0" baseline="0" dirty="0" smtClean="0"/>
              <a:t>, </a:t>
            </a:r>
            <a:r>
              <a:rPr lang="de-DE" i="0" baseline="0" dirty="0" err="1" smtClean="0"/>
              <a:t>remain</a:t>
            </a:r>
            <a:r>
              <a:rPr lang="de-DE" i="0" baseline="0" dirty="0" smtClean="0"/>
              <a:t> (</a:t>
            </a:r>
            <a:r>
              <a:rPr lang="de-DE" i="0" baseline="0" dirty="0" err="1" smtClean="0"/>
              <a:t>mostly</a:t>
            </a:r>
            <a:r>
              <a:rPr lang="de-DE" i="0" baseline="0" dirty="0" smtClean="0"/>
              <a:t>) in </a:t>
            </a:r>
            <a:r>
              <a:rPr lang="de-DE" i="0" baseline="0" dirty="0" err="1" smtClean="0"/>
              <a:t>range</a:t>
            </a:r>
            <a:r>
              <a:rPr lang="de-DE" i="0" baseline="0" dirty="0" smtClean="0"/>
              <a:t>, and </a:t>
            </a:r>
            <a:r>
              <a:rPr lang="de-DE" i="0" baseline="0" dirty="0" err="1" smtClean="0"/>
              <a:t>stay</a:t>
            </a:r>
            <a:r>
              <a:rPr lang="de-DE" i="0" baseline="0" dirty="0" smtClean="0"/>
              <a:t> </a:t>
            </a:r>
            <a:r>
              <a:rPr lang="de-DE" i="0" baseline="0" dirty="0" err="1" smtClean="0"/>
              <a:t>healthy</a:t>
            </a:r>
            <a:r>
              <a:rPr lang="de-DE" i="0" baseline="0" dirty="0" smtClean="0"/>
              <a:t>!  </a:t>
            </a:r>
            <a:endParaRPr lang="de-DE" i="1" baseline="0" dirty="0"/>
          </a:p>
          <a:p>
            <a:r>
              <a:rPr lang="de-DE" i="1" dirty="0" smtClean="0"/>
              <a:t> </a:t>
            </a:r>
            <a:endParaRPr lang="de-DE" i="1" dirty="0"/>
          </a:p>
        </p:txBody>
      </p:sp>
      <p:sp>
        <p:nvSpPr>
          <p:cNvPr id="4" name="Foliennummernplatzhalter 3"/>
          <p:cNvSpPr>
            <a:spLocks noGrp="1"/>
          </p:cNvSpPr>
          <p:nvPr>
            <p:ph type="sldNum" sz="quarter" idx="10"/>
          </p:nvPr>
        </p:nvSpPr>
        <p:spPr/>
        <p:txBody>
          <a:bodyPr/>
          <a:lstStyle/>
          <a:p>
            <a:fld id="{170FF799-14E3-487A-9755-B4D298262597}" type="slidenum">
              <a:rPr lang="de-DE" smtClean="0"/>
              <a:t>48</a:t>
            </a:fld>
            <a:endParaRPr lang="de-DE"/>
          </a:p>
        </p:txBody>
      </p:sp>
    </p:spTree>
    <p:extLst>
      <p:ext uri="{BB962C8B-B14F-4D97-AF65-F5344CB8AC3E}">
        <p14:creationId xmlns:p14="http://schemas.microsoft.com/office/powerpoint/2010/main" val="1945087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i="0" dirty="0" smtClean="0">
                <a:solidFill>
                  <a:schemeClr val="bg1">
                    <a:lumMod val="95000"/>
                  </a:schemeClr>
                </a:solidFill>
              </a:rPr>
              <a:t>Open</a:t>
            </a:r>
            <a:r>
              <a:rPr lang="de-DE" i="0" baseline="0" dirty="0" smtClean="0">
                <a:solidFill>
                  <a:schemeClr val="bg1">
                    <a:lumMod val="95000"/>
                  </a:schemeClr>
                </a:solidFill>
              </a:rPr>
              <a:t> </a:t>
            </a:r>
            <a:r>
              <a:rPr lang="de-DE" i="0" baseline="0" dirty="0" err="1" smtClean="0">
                <a:solidFill>
                  <a:schemeClr val="bg1">
                    <a:lumMod val="95000"/>
                  </a:schemeClr>
                </a:solidFill>
              </a:rPr>
              <a:t>source</a:t>
            </a:r>
            <a:r>
              <a:rPr lang="de-DE" i="0" baseline="0" dirty="0" smtClean="0">
                <a:solidFill>
                  <a:schemeClr val="bg1">
                    <a:lumMod val="95000"/>
                  </a:schemeClr>
                </a:solidFill>
              </a:rPr>
              <a:t> </a:t>
            </a:r>
            <a:r>
              <a:rPr lang="de-DE" i="0" baseline="0" dirty="0" err="1" smtClean="0">
                <a:solidFill>
                  <a:schemeClr val="bg1">
                    <a:lumMod val="95000"/>
                  </a:schemeClr>
                </a:solidFill>
              </a:rPr>
              <a:t>loopers</a:t>
            </a:r>
            <a:r>
              <a:rPr lang="de-DE" i="0" baseline="0" dirty="0" smtClean="0">
                <a:solidFill>
                  <a:schemeClr val="bg1">
                    <a:lumMod val="95000"/>
                  </a:schemeClr>
                </a:solidFill>
              </a:rPr>
              <a:t>, </a:t>
            </a:r>
            <a:r>
              <a:rPr lang="de-DE" i="0" baseline="0" dirty="0" err="1" smtClean="0">
                <a:solidFill>
                  <a:schemeClr val="bg1">
                    <a:lumMod val="95000"/>
                  </a:schemeClr>
                </a:solidFill>
              </a:rPr>
              <a:t>please</a:t>
            </a:r>
            <a:r>
              <a:rPr lang="de-DE" i="0" baseline="0" dirty="0" smtClean="0">
                <a:solidFill>
                  <a:schemeClr val="bg1">
                    <a:lumMod val="95000"/>
                  </a:schemeClr>
                </a:solidFill>
              </a:rPr>
              <a:t> </a:t>
            </a:r>
            <a:r>
              <a:rPr lang="de-DE" i="0" baseline="0" dirty="0" err="1" smtClean="0">
                <a:solidFill>
                  <a:schemeClr val="bg1">
                    <a:lumMod val="95000"/>
                  </a:schemeClr>
                </a:solidFill>
              </a:rPr>
              <a:t>stay</a:t>
            </a:r>
            <a:r>
              <a:rPr lang="de-DE" i="0" baseline="0" dirty="0" smtClean="0">
                <a:solidFill>
                  <a:schemeClr val="bg1">
                    <a:lumMod val="95000"/>
                  </a:schemeClr>
                </a:solidFill>
              </a:rPr>
              <a:t> </a:t>
            </a:r>
            <a:r>
              <a:rPr lang="de-DE" i="0" baseline="0" dirty="0" err="1" smtClean="0">
                <a:solidFill>
                  <a:schemeClr val="bg1">
                    <a:lumMod val="95000"/>
                  </a:schemeClr>
                </a:solidFill>
              </a:rPr>
              <a:t>connected</a:t>
            </a:r>
            <a:r>
              <a:rPr lang="de-DE" i="0" baseline="0" dirty="0" smtClean="0">
                <a:solidFill>
                  <a:schemeClr val="bg1">
                    <a:lumMod val="95000"/>
                  </a:schemeClr>
                </a:solidFill>
              </a:rPr>
              <a:t> </a:t>
            </a:r>
            <a:r>
              <a:rPr lang="de-DE" i="0" baseline="0" dirty="0" err="1" smtClean="0">
                <a:solidFill>
                  <a:schemeClr val="bg1">
                    <a:lumMod val="95000"/>
                  </a:schemeClr>
                </a:solidFill>
              </a:rPr>
              <a:t>with</a:t>
            </a:r>
            <a:r>
              <a:rPr lang="de-DE" i="0" baseline="0" dirty="0" smtClean="0">
                <a:solidFill>
                  <a:schemeClr val="bg1">
                    <a:lumMod val="95000"/>
                  </a:schemeClr>
                </a:solidFill>
              </a:rPr>
              <a:t> </a:t>
            </a:r>
            <a:r>
              <a:rPr lang="de-DE" i="0" baseline="0" dirty="0" err="1" smtClean="0">
                <a:solidFill>
                  <a:schemeClr val="bg1">
                    <a:lumMod val="95000"/>
                  </a:schemeClr>
                </a:solidFill>
              </a:rPr>
              <a:t>the</a:t>
            </a:r>
            <a:r>
              <a:rPr lang="de-DE" i="0" baseline="0" dirty="0" smtClean="0">
                <a:solidFill>
                  <a:schemeClr val="bg1">
                    <a:lumMod val="95000"/>
                  </a:schemeClr>
                </a:solidFill>
              </a:rPr>
              <a:t> </a:t>
            </a:r>
            <a:r>
              <a:rPr lang="de-DE" i="0" baseline="0" dirty="0" err="1" smtClean="0">
                <a:solidFill>
                  <a:schemeClr val="bg1">
                    <a:lumMod val="95000"/>
                  </a:schemeClr>
                </a:solidFill>
              </a:rPr>
              <a:t>community</a:t>
            </a:r>
            <a:r>
              <a:rPr lang="de-DE" i="0" baseline="0" dirty="0" smtClean="0">
                <a:solidFill>
                  <a:schemeClr val="bg1">
                    <a:lumMod val="95000"/>
                  </a:schemeClr>
                </a:solidFill>
              </a:rPr>
              <a:t>, </a:t>
            </a:r>
            <a:r>
              <a:rPr lang="de-DE" i="0" baseline="0" dirty="0" err="1" smtClean="0">
                <a:solidFill>
                  <a:schemeClr val="bg1">
                    <a:lumMod val="95000"/>
                  </a:schemeClr>
                </a:solidFill>
              </a:rPr>
              <a:t>draw</a:t>
            </a:r>
            <a:r>
              <a:rPr lang="de-DE" i="0" baseline="0" dirty="0" smtClean="0">
                <a:solidFill>
                  <a:schemeClr val="bg1">
                    <a:lumMod val="95000"/>
                  </a:schemeClr>
                </a:solidFill>
              </a:rPr>
              <a:t> </a:t>
            </a:r>
            <a:r>
              <a:rPr lang="de-DE" i="0" baseline="0" dirty="0" err="1" smtClean="0">
                <a:solidFill>
                  <a:schemeClr val="bg1">
                    <a:lumMod val="95000"/>
                  </a:schemeClr>
                </a:solidFill>
              </a:rPr>
              <a:t>from</a:t>
            </a:r>
            <a:r>
              <a:rPr lang="de-DE" i="0" baseline="0" dirty="0" smtClean="0">
                <a:solidFill>
                  <a:schemeClr val="bg1">
                    <a:lumMod val="95000"/>
                  </a:schemeClr>
                </a:solidFill>
              </a:rPr>
              <a:t> </a:t>
            </a:r>
            <a:r>
              <a:rPr lang="de-DE" i="0" baseline="0" dirty="0" err="1" smtClean="0">
                <a:solidFill>
                  <a:schemeClr val="bg1">
                    <a:lumMod val="95000"/>
                  </a:schemeClr>
                </a:solidFill>
              </a:rPr>
              <a:t>the</a:t>
            </a:r>
            <a:r>
              <a:rPr lang="de-DE" i="0" baseline="0" dirty="0" smtClean="0">
                <a:solidFill>
                  <a:schemeClr val="bg1">
                    <a:lumMod val="95000"/>
                  </a:schemeClr>
                </a:solidFill>
              </a:rPr>
              <a:t> </a:t>
            </a:r>
            <a:r>
              <a:rPr lang="de-DE" i="0" baseline="0" dirty="0" err="1" smtClean="0">
                <a:solidFill>
                  <a:schemeClr val="bg1">
                    <a:lumMod val="95000"/>
                  </a:schemeClr>
                </a:solidFill>
              </a:rPr>
              <a:t>experience</a:t>
            </a:r>
            <a:r>
              <a:rPr lang="de-DE" i="0" baseline="0" dirty="0" smtClean="0">
                <a:solidFill>
                  <a:schemeClr val="bg1">
                    <a:lumMod val="95000"/>
                  </a:schemeClr>
                </a:solidFill>
              </a:rPr>
              <a:t> </a:t>
            </a:r>
            <a:r>
              <a:rPr lang="de-DE" i="0" baseline="0" dirty="0" err="1" smtClean="0">
                <a:solidFill>
                  <a:schemeClr val="bg1">
                    <a:lumMod val="95000"/>
                  </a:schemeClr>
                </a:solidFill>
              </a:rPr>
              <a:t>shared</a:t>
            </a:r>
            <a:r>
              <a:rPr lang="de-DE" i="0" baseline="0" dirty="0" smtClean="0">
                <a:solidFill>
                  <a:schemeClr val="bg1">
                    <a:lumMod val="95000"/>
                  </a:schemeClr>
                </a:solidFill>
              </a:rPr>
              <a:t> </a:t>
            </a:r>
            <a:r>
              <a:rPr lang="de-DE" i="0" baseline="0" dirty="0" err="1" smtClean="0">
                <a:solidFill>
                  <a:schemeClr val="bg1">
                    <a:lumMod val="95000"/>
                  </a:schemeClr>
                </a:solidFill>
              </a:rPr>
              <a:t>by</a:t>
            </a:r>
            <a:r>
              <a:rPr lang="de-DE" i="0" baseline="0" dirty="0" smtClean="0">
                <a:solidFill>
                  <a:schemeClr val="bg1">
                    <a:lumMod val="95000"/>
                  </a:schemeClr>
                </a:solidFill>
              </a:rPr>
              <a:t> </a:t>
            </a:r>
            <a:r>
              <a:rPr lang="de-DE" i="0" baseline="0" dirty="0" err="1" smtClean="0">
                <a:solidFill>
                  <a:schemeClr val="bg1">
                    <a:lumMod val="95000"/>
                  </a:schemeClr>
                </a:solidFill>
              </a:rPr>
              <a:t>others</a:t>
            </a:r>
            <a:r>
              <a:rPr lang="de-DE" i="0" baseline="0" dirty="0" smtClean="0">
                <a:solidFill>
                  <a:schemeClr val="bg1">
                    <a:lumMod val="95000"/>
                  </a:schemeClr>
                </a:solidFill>
              </a:rPr>
              <a:t>, and </a:t>
            </a:r>
            <a:r>
              <a:rPr lang="de-DE" i="0" baseline="0" dirty="0" err="1" smtClean="0">
                <a:solidFill>
                  <a:schemeClr val="bg1">
                    <a:lumMod val="95000"/>
                  </a:schemeClr>
                </a:solidFill>
              </a:rPr>
              <a:t>contribute</a:t>
            </a:r>
            <a:r>
              <a:rPr lang="de-DE" i="0" baseline="0" dirty="0" smtClean="0">
                <a:solidFill>
                  <a:schemeClr val="bg1">
                    <a:lumMod val="95000"/>
                  </a:schemeClr>
                </a:solidFill>
              </a:rPr>
              <a:t> </a:t>
            </a:r>
            <a:r>
              <a:rPr lang="de-DE" i="0" baseline="0" dirty="0" err="1" smtClean="0">
                <a:solidFill>
                  <a:schemeClr val="bg1">
                    <a:lumMod val="95000"/>
                  </a:schemeClr>
                </a:solidFill>
              </a:rPr>
              <a:t>where</a:t>
            </a:r>
            <a:r>
              <a:rPr lang="de-DE" i="0" baseline="0" dirty="0" smtClean="0">
                <a:solidFill>
                  <a:schemeClr val="bg1">
                    <a:lumMod val="95000"/>
                  </a:schemeClr>
                </a:solidFill>
              </a:rPr>
              <a:t> </a:t>
            </a:r>
            <a:r>
              <a:rPr lang="de-DE" i="0" baseline="0" dirty="0" err="1" smtClean="0">
                <a:solidFill>
                  <a:schemeClr val="bg1">
                    <a:lumMod val="95000"/>
                  </a:schemeClr>
                </a:solidFill>
              </a:rPr>
              <a:t>you</a:t>
            </a:r>
            <a:r>
              <a:rPr lang="de-DE" i="0" baseline="0" dirty="0" smtClean="0">
                <a:solidFill>
                  <a:schemeClr val="bg1">
                    <a:lumMod val="95000"/>
                  </a:schemeClr>
                </a:solidFill>
              </a:rPr>
              <a:t> </a:t>
            </a:r>
            <a:r>
              <a:rPr lang="de-DE" i="0" baseline="0" dirty="0" err="1" smtClean="0">
                <a:solidFill>
                  <a:schemeClr val="bg1">
                    <a:lumMod val="95000"/>
                  </a:schemeClr>
                </a:solidFill>
              </a:rPr>
              <a:t>can</a:t>
            </a:r>
            <a:r>
              <a:rPr lang="de-DE" i="0" baseline="0" dirty="0" smtClean="0">
                <a:solidFill>
                  <a:schemeClr val="bg1">
                    <a:lumMod val="95000"/>
                  </a:schemeClr>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i="0" baseline="0" dirty="0" smtClean="0">
                <a:solidFill>
                  <a:schemeClr val="bg1">
                    <a:lumMod val="95000"/>
                  </a:schemeClr>
                </a:solidFill>
              </a:rPr>
              <a:t>Users </a:t>
            </a:r>
            <a:r>
              <a:rPr lang="de-DE" i="0" baseline="0" dirty="0" err="1" smtClean="0">
                <a:solidFill>
                  <a:schemeClr val="bg1">
                    <a:lumMod val="95000"/>
                  </a:schemeClr>
                </a:solidFill>
              </a:rPr>
              <a:t>of</a:t>
            </a:r>
            <a:r>
              <a:rPr lang="de-DE" i="0" baseline="0" dirty="0" smtClean="0">
                <a:solidFill>
                  <a:schemeClr val="bg1">
                    <a:lumMod val="95000"/>
                  </a:schemeClr>
                </a:solidFill>
              </a:rPr>
              <a:t> </a:t>
            </a:r>
            <a:r>
              <a:rPr lang="de-DE" i="0" baseline="0" dirty="0" err="1" smtClean="0">
                <a:solidFill>
                  <a:schemeClr val="bg1">
                    <a:lumMod val="95000"/>
                  </a:schemeClr>
                </a:solidFill>
              </a:rPr>
              <a:t>commercial</a:t>
            </a:r>
            <a:r>
              <a:rPr lang="de-DE" i="0" baseline="0" dirty="0" smtClean="0">
                <a:solidFill>
                  <a:schemeClr val="bg1">
                    <a:lumMod val="95000"/>
                  </a:schemeClr>
                </a:solidFill>
              </a:rPr>
              <a:t> </a:t>
            </a:r>
            <a:r>
              <a:rPr lang="de-DE" i="0" baseline="0" dirty="0" err="1" smtClean="0">
                <a:solidFill>
                  <a:schemeClr val="bg1">
                    <a:lumMod val="95000"/>
                  </a:schemeClr>
                </a:solidFill>
              </a:rPr>
              <a:t>systems</a:t>
            </a:r>
            <a:r>
              <a:rPr lang="de-DE" i="0" baseline="0" dirty="0" smtClean="0">
                <a:solidFill>
                  <a:schemeClr val="bg1">
                    <a:lumMod val="95000"/>
                  </a:schemeClr>
                </a:solidFill>
              </a:rPr>
              <a:t> </a:t>
            </a:r>
            <a:r>
              <a:rPr lang="de-DE" i="0" baseline="0" dirty="0" err="1" smtClean="0">
                <a:solidFill>
                  <a:schemeClr val="bg1">
                    <a:lumMod val="95000"/>
                  </a:schemeClr>
                </a:solidFill>
              </a:rPr>
              <a:t>should</a:t>
            </a:r>
            <a:r>
              <a:rPr lang="de-DE" i="0" baseline="0" dirty="0" smtClean="0">
                <a:solidFill>
                  <a:schemeClr val="bg1">
                    <a:lumMod val="95000"/>
                  </a:schemeClr>
                </a:solidFill>
              </a:rPr>
              <a:t> </a:t>
            </a:r>
            <a:r>
              <a:rPr lang="de-DE" i="0" baseline="0" dirty="0" err="1" smtClean="0">
                <a:solidFill>
                  <a:schemeClr val="bg1">
                    <a:lumMod val="95000"/>
                  </a:schemeClr>
                </a:solidFill>
              </a:rPr>
              <a:t>primarily</a:t>
            </a:r>
            <a:r>
              <a:rPr lang="de-DE" i="0" baseline="0" dirty="0" smtClean="0">
                <a:solidFill>
                  <a:schemeClr val="bg1">
                    <a:lumMod val="95000"/>
                  </a:schemeClr>
                </a:solidFill>
              </a:rPr>
              <a:t> </a:t>
            </a:r>
            <a:r>
              <a:rPr lang="de-DE" i="0" baseline="0" dirty="0" err="1" smtClean="0">
                <a:solidFill>
                  <a:schemeClr val="bg1">
                    <a:lumMod val="95000"/>
                  </a:schemeClr>
                </a:solidFill>
              </a:rPr>
              <a:t>stay</a:t>
            </a:r>
            <a:r>
              <a:rPr lang="de-DE" i="0" baseline="0" dirty="0" smtClean="0">
                <a:solidFill>
                  <a:schemeClr val="bg1">
                    <a:lumMod val="95000"/>
                  </a:schemeClr>
                </a:solidFill>
              </a:rPr>
              <a:t> in </a:t>
            </a:r>
            <a:r>
              <a:rPr lang="de-DE" i="0" baseline="0" dirty="0" err="1" smtClean="0">
                <a:solidFill>
                  <a:schemeClr val="bg1">
                    <a:lumMod val="95000"/>
                  </a:schemeClr>
                </a:solidFill>
              </a:rPr>
              <a:t>contact</a:t>
            </a:r>
            <a:r>
              <a:rPr lang="de-DE" i="0" baseline="0" dirty="0" smtClean="0">
                <a:solidFill>
                  <a:schemeClr val="bg1">
                    <a:lumMod val="95000"/>
                  </a:schemeClr>
                </a:solidFill>
              </a:rPr>
              <a:t> </a:t>
            </a:r>
            <a:r>
              <a:rPr lang="de-DE" i="0" baseline="0" dirty="0" err="1" smtClean="0">
                <a:solidFill>
                  <a:schemeClr val="bg1">
                    <a:lumMod val="95000"/>
                  </a:schemeClr>
                </a:solidFill>
              </a:rPr>
              <a:t>with</a:t>
            </a:r>
            <a:r>
              <a:rPr lang="de-DE" i="0" baseline="0" dirty="0" smtClean="0">
                <a:solidFill>
                  <a:schemeClr val="bg1">
                    <a:lumMod val="95000"/>
                  </a:schemeClr>
                </a:solidFill>
              </a:rPr>
              <a:t> </a:t>
            </a:r>
            <a:r>
              <a:rPr lang="de-DE" i="0" baseline="0" dirty="0" err="1" smtClean="0">
                <a:solidFill>
                  <a:schemeClr val="bg1">
                    <a:lumMod val="95000"/>
                  </a:schemeClr>
                </a:solidFill>
              </a:rPr>
              <a:t>the</a:t>
            </a:r>
            <a:r>
              <a:rPr lang="de-DE" i="0" baseline="0" dirty="0" smtClean="0">
                <a:solidFill>
                  <a:schemeClr val="bg1">
                    <a:lumMod val="95000"/>
                  </a:schemeClr>
                </a:solidFill>
              </a:rPr>
              <a:t> </a:t>
            </a:r>
            <a:r>
              <a:rPr lang="de-DE" i="0" baseline="0" dirty="0" err="1" smtClean="0">
                <a:solidFill>
                  <a:schemeClr val="bg1">
                    <a:lumMod val="95000"/>
                  </a:schemeClr>
                </a:solidFill>
              </a:rPr>
              <a:t>respective</a:t>
            </a:r>
            <a:r>
              <a:rPr lang="de-DE" i="0" baseline="0" dirty="0" smtClean="0">
                <a:solidFill>
                  <a:schemeClr val="bg1">
                    <a:lumMod val="95000"/>
                  </a:schemeClr>
                </a:solidFill>
              </a:rPr>
              <a:t> </a:t>
            </a:r>
            <a:r>
              <a:rPr lang="de-DE" i="0" baseline="0" dirty="0" err="1" smtClean="0">
                <a:solidFill>
                  <a:schemeClr val="bg1">
                    <a:lumMod val="95000"/>
                  </a:schemeClr>
                </a:solidFill>
              </a:rPr>
              <a:t>manufacturers</a:t>
            </a:r>
            <a:r>
              <a:rPr lang="de-DE" i="0" baseline="0" dirty="0" smtClean="0">
                <a:solidFill>
                  <a:schemeClr val="bg1">
                    <a:lumMod val="95000"/>
                  </a:schemeClr>
                </a:solidFill>
              </a:rPr>
              <a:t> but </a:t>
            </a:r>
            <a:r>
              <a:rPr lang="de-DE" i="0" baseline="0" dirty="0" err="1" smtClean="0">
                <a:solidFill>
                  <a:schemeClr val="bg1">
                    <a:lumMod val="95000"/>
                  </a:schemeClr>
                </a:solidFill>
              </a:rPr>
              <a:t>are</a:t>
            </a:r>
            <a:r>
              <a:rPr lang="de-DE" i="0" baseline="0" dirty="0" smtClean="0">
                <a:solidFill>
                  <a:schemeClr val="bg1">
                    <a:lumMod val="95000"/>
                  </a:schemeClr>
                </a:solidFill>
              </a:rPr>
              <a:t> </a:t>
            </a:r>
            <a:r>
              <a:rPr lang="de-DE" i="0" baseline="0" dirty="0" err="1" smtClean="0">
                <a:solidFill>
                  <a:schemeClr val="bg1">
                    <a:lumMod val="95000"/>
                  </a:schemeClr>
                </a:solidFill>
              </a:rPr>
              <a:t>more</a:t>
            </a:r>
            <a:r>
              <a:rPr lang="de-DE" i="0" baseline="0" dirty="0" smtClean="0">
                <a:solidFill>
                  <a:schemeClr val="bg1">
                    <a:lumMod val="95000"/>
                  </a:schemeClr>
                </a:solidFill>
              </a:rPr>
              <a:t> </a:t>
            </a:r>
            <a:r>
              <a:rPr lang="de-DE" i="0" baseline="0" dirty="0" err="1" smtClean="0">
                <a:solidFill>
                  <a:schemeClr val="bg1">
                    <a:lumMod val="95000"/>
                  </a:schemeClr>
                </a:solidFill>
              </a:rPr>
              <a:t>than</a:t>
            </a:r>
            <a:r>
              <a:rPr lang="de-DE" i="0" baseline="0" dirty="0" smtClean="0">
                <a:solidFill>
                  <a:schemeClr val="bg1">
                    <a:lumMod val="95000"/>
                  </a:schemeClr>
                </a:solidFill>
              </a:rPr>
              <a:t> </a:t>
            </a:r>
            <a:r>
              <a:rPr lang="de-DE" i="0" baseline="0" dirty="0" err="1" smtClean="0">
                <a:solidFill>
                  <a:schemeClr val="bg1">
                    <a:lumMod val="95000"/>
                  </a:schemeClr>
                </a:solidFill>
              </a:rPr>
              <a:t>welcome</a:t>
            </a:r>
            <a:r>
              <a:rPr lang="de-DE" i="0" baseline="0" dirty="0" smtClean="0">
                <a:solidFill>
                  <a:schemeClr val="bg1">
                    <a:lumMod val="95000"/>
                  </a:schemeClr>
                </a:solidFill>
              </a:rPr>
              <a:t> </a:t>
            </a:r>
            <a:r>
              <a:rPr lang="de-DE" i="0" baseline="0" dirty="0" err="1" smtClean="0">
                <a:solidFill>
                  <a:schemeClr val="bg1">
                    <a:lumMod val="95000"/>
                  </a:schemeClr>
                </a:solidFill>
              </a:rPr>
              <a:t>to</a:t>
            </a:r>
            <a:r>
              <a:rPr lang="de-DE" i="0" baseline="0" dirty="0" smtClean="0">
                <a:solidFill>
                  <a:schemeClr val="bg1">
                    <a:lumMod val="95000"/>
                  </a:schemeClr>
                </a:solidFill>
              </a:rPr>
              <a:t> </a:t>
            </a:r>
            <a:r>
              <a:rPr lang="de-DE" i="0" baseline="0" dirty="0" err="1" smtClean="0">
                <a:solidFill>
                  <a:schemeClr val="bg1">
                    <a:lumMod val="95000"/>
                  </a:schemeClr>
                </a:solidFill>
              </a:rPr>
              <a:t>draw</a:t>
            </a:r>
            <a:r>
              <a:rPr lang="de-DE" i="0" baseline="0" dirty="0" smtClean="0">
                <a:solidFill>
                  <a:schemeClr val="bg1">
                    <a:lumMod val="95000"/>
                  </a:schemeClr>
                </a:solidFill>
              </a:rPr>
              <a:t> </a:t>
            </a:r>
            <a:r>
              <a:rPr lang="de-DE" i="0" baseline="0" dirty="0" err="1" smtClean="0">
                <a:solidFill>
                  <a:schemeClr val="bg1">
                    <a:lumMod val="95000"/>
                  </a:schemeClr>
                </a:solidFill>
              </a:rPr>
              <a:t>from</a:t>
            </a:r>
            <a:r>
              <a:rPr lang="de-DE" i="0" baseline="0" dirty="0" smtClean="0">
                <a:solidFill>
                  <a:schemeClr val="bg1">
                    <a:lumMod val="95000"/>
                  </a:schemeClr>
                </a:solidFill>
              </a:rPr>
              <a:t> </a:t>
            </a:r>
            <a:r>
              <a:rPr lang="de-DE" i="0" baseline="0" dirty="0" err="1" smtClean="0">
                <a:solidFill>
                  <a:schemeClr val="bg1">
                    <a:lumMod val="95000"/>
                  </a:schemeClr>
                </a:solidFill>
              </a:rPr>
              <a:t>the</a:t>
            </a:r>
            <a:r>
              <a:rPr lang="de-DE" i="0" baseline="0" dirty="0" smtClean="0">
                <a:solidFill>
                  <a:schemeClr val="bg1">
                    <a:lumMod val="95000"/>
                  </a:schemeClr>
                </a:solidFill>
              </a:rPr>
              <a:t> </a:t>
            </a:r>
            <a:r>
              <a:rPr lang="de-DE" i="0" baseline="0" dirty="0" err="1" smtClean="0">
                <a:solidFill>
                  <a:schemeClr val="bg1">
                    <a:lumMod val="95000"/>
                  </a:schemeClr>
                </a:solidFill>
              </a:rPr>
              <a:t>applicable</a:t>
            </a:r>
            <a:r>
              <a:rPr lang="de-DE" i="0" baseline="0" dirty="0" smtClean="0">
                <a:solidFill>
                  <a:schemeClr val="bg1">
                    <a:lumMod val="95000"/>
                  </a:schemeClr>
                </a:solidFill>
              </a:rPr>
              <a:t> </a:t>
            </a:r>
            <a:r>
              <a:rPr lang="de-DE" i="0" baseline="0" dirty="0" err="1" smtClean="0">
                <a:solidFill>
                  <a:schemeClr val="bg1">
                    <a:lumMod val="95000"/>
                  </a:schemeClr>
                </a:solidFill>
              </a:rPr>
              <a:t>shared</a:t>
            </a:r>
            <a:r>
              <a:rPr lang="de-DE" i="0" baseline="0" dirty="0" smtClean="0">
                <a:solidFill>
                  <a:schemeClr val="bg1">
                    <a:lumMod val="95000"/>
                  </a:schemeClr>
                </a:solidFill>
              </a:rPr>
              <a:t> </a:t>
            </a:r>
            <a:r>
              <a:rPr lang="de-DE" i="0" baseline="0" dirty="0" err="1" smtClean="0">
                <a:solidFill>
                  <a:schemeClr val="bg1">
                    <a:lumMod val="95000"/>
                  </a:schemeClr>
                </a:solidFill>
              </a:rPr>
              <a:t>experience</a:t>
            </a:r>
            <a:r>
              <a:rPr lang="de-DE" i="0" baseline="0" dirty="0" smtClean="0">
                <a:solidFill>
                  <a:schemeClr val="bg1">
                    <a:lumMod val="95000"/>
                  </a:schemeClr>
                </a:solidFill>
              </a:rPr>
              <a:t> in </a:t>
            </a:r>
            <a:r>
              <a:rPr lang="de-DE" i="0" baseline="0" dirty="0" err="1" smtClean="0">
                <a:solidFill>
                  <a:schemeClr val="bg1">
                    <a:lumMod val="95000"/>
                  </a:schemeClr>
                </a:solidFill>
              </a:rPr>
              <a:t>the</a:t>
            </a:r>
            <a:r>
              <a:rPr lang="de-DE" i="0" baseline="0" dirty="0" smtClean="0">
                <a:solidFill>
                  <a:schemeClr val="bg1">
                    <a:lumMod val="95000"/>
                  </a:schemeClr>
                </a:solidFill>
              </a:rPr>
              <a:t> DIY </a:t>
            </a:r>
            <a:r>
              <a:rPr lang="de-DE" i="0" baseline="0" dirty="0" err="1" smtClean="0">
                <a:solidFill>
                  <a:schemeClr val="bg1">
                    <a:lumMod val="95000"/>
                  </a:schemeClr>
                </a:solidFill>
              </a:rPr>
              <a:t>groups</a:t>
            </a:r>
            <a:r>
              <a:rPr lang="de-DE" i="0" baseline="0" dirty="0" smtClean="0">
                <a:solidFill>
                  <a:schemeClr val="bg1">
                    <a:lumMod val="95000"/>
                  </a:schemeClr>
                </a:solidFill>
              </a:rPr>
              <a:t>. As </a:t>
            </a:r>
            <a:r>
              <a:rPr lang="de-DE" i="0" baseline="0" dirty="0" err="1" smtClean="0">
                <a:solidFill>
                  <a:schemeClr val="bg1">
                    <a:lumMod val="95000"/>
                  </a:schemeClr>
                </a:solidFill>
              </a:rPr>
              <a:t>demonstrated</a:t>
            </a:r>
            <a:r>
              <a:rPr lang="de-DE" i="0" baseline="0" dirty="0" smtClean="0">
                <a:solidFill>
                  <a:schemeClr val="bg1">
                    <a:lumMod val="95000"/>
                  </a:schemeClr>
                </a:solidFill>
              </a:rPr>
              <a:t> </a:t>
            </a:r>
            <a:r>
              <a:rPr lang="de-DE" i="0" baseline="0" dirty="0" err="1" smtClean="0">
                <a:solidFill>
                  <a:schemeClr val="bg1">
                    <a:lumMod val="95000"/>
                  </a:schemeClr>
                </a:solidFill>
              </a:rPr>
              <a:t>by</a:t>
            </a:r>
            <a:r>
              <a:rPr lang="de-DE" i="0" baseline="0" dirty="0" smtClean="0">
                <a:solidFill>
                  <a:schemeClr val="bg1">
                    <a:lumMod val="95000"/>
                  </a:schemeClr>
                </a:solidFill>
              </a:rPr>
              <a:t> </a:t>
            </a:r>
            <a:r>
              <a:rPr lang="de-DE" i="0" baseline="0" dirty="0" err="1" smtClean="0">
                <a:solidFill>
                  <a:schemeClr val="bg1">
                    <a:lumMod val="95000"/>
                  </a:schemeClr>
                </a:solidFill>
              </a:rPr>
              <a:t>the</a:t>
            </a:r>
            <a:r>
              <a:rPr lang="de-DE" i="0" baseline="0" dirty="0" smtClean="0">
                <a:solidFill>
                  <a:schemeClr val="bg1">
                    <a:lumMod val="95000"/>
                  </a:schemeClr>
                </a:solidFill>
              </a:rPr>
              <a:t> </a:t>
            </a:r>
            <a:r>
              <a:rPr lang="de-DE" i="0" baseline="0" dirty="0" err="1" smtClean="0">
                <a:solidFill>
                  <a:schemeClr val="bg1">
                    <a:lumMod val="95000"/>
                  </a:schemeClr>
                </a:solidFill>
              </a:rPr>
              <a:t>full</a:t>
            </a:r>
            <a:r>
              <a:rPr lang="de-DE" i="0" baseline="0" dirty="0" smtClean="0">
                <a:solidFill>
                  <a:schemeClr val="bg1">
                    <a:lumMod val="95000"/>
                  </a:schemeClr>
                </a:solidFill>
              </a:rPr>
              <a:t> </a:t>
            </a:r>
            <a:r>
              <a:rPr lang="de-DE" i="0" baseline="0" dirty="0" err="1" smtClean="0">
                <a:solidFill>
                  <a:schemeClr val="bg1">
                    <a:lumMod val="95000"/>
                  </a:schemeClr>
                </a:solidFill>
              </a:rPr>
              <a:t>loop</a:t>
            </a:r>
            <a:r>
              <a:rPr lang="de-DE" i="0" baseline="0" dirty="0" smtClean="0">
                <a:solidFill>
                  <a:schemeClr val="bg1">
                    <a:lumMod val="95000"/>
                  </a:schemeClr>
                </a:solidFill>
              </a:rPr>
              <a:t> </a:t>
            </a:r>
            <a:r>
              <a:rPr lang="de-DE" i="0" baseline="0" dirty="0" err="1" smtClean="0">
                <a:solidFill>
                  <a:schemeClr val="bg1">
                    <a:lumMod val="95000"/>
                  </a:schemeClr>
                </a:solidFill>
              </a:rPr>
              <a:t>capability</a:t>
            </a:r>
            <a:r>
              <a:rPr lang="de-DE" i="0" baseline="0" dirty="0" smtClean="0">
                <a:solidFill>
                  <a:schemeClr val="bg1">
                    <a:lumMod val="95000"/>
                  </a:schemeClr>
                </a:solidFill>
              </a:rPr>
              <a:t>, </a:t>
            </a:r>
            <a:r>
              <a:rPr lang="de-DE" i="0" baseline="0" dirty="0" err="1" smtClean="0">
                <a:solidFill>
                  <a:schemeClr val="bg1">
                    <a:lumMod val="95000"/>
                  </a:schemeClr>
                </a:solidFill>
              </a:rPr>
              <a:t>by</a:t>
            </a:r>
            <a:r>
              <a:rPr lang="de-DE" i="0" baseline="0" dirty="0" smtClean="0">
                <a:solidFill>
                  <a:schemeClr val="bg1">
                    <a:lumMod val="95000"/>
                  </a:schemeClr>
                </a:solidFill>
              </a:rPr>
              <a:t> </a:t>
            </a:r>
            <a:r>
              <a:rPr lang="de-DE" i="0" baseline="0" dirty="0" err="1" smtClean="0">
                <a:solidFill>
                  <a:schemeClr val="bg1">
                    <a:lumMod val="95000"/>
                  </a:schemeClr>
                </a:solidFill>
              </a:rPr>
              <a:t>the</a:t>
            </a:r>
            <a:r>
              <a:rPr lang="de-DE" i="0" baseline="0" dirty="0" smtClean="0">
                <a:solidFill>
                  <a:schemeClr val="bg1">
                    <a:lumMod val="95000"/>
                  </a:schemeClr>
                </a:solidFill>
              </a:rPr>
              <a:t> remote </a:t>
            </a:r>
            <a:r>
              <a:rPr lang="de-DE" i="0" baseline="0" dirty="0" err="1" smtClean="0">
                <a:solidFill>
                  <a:schemeClr val="bg1">
                    <a:lumMod val="95000"/>
                  </a:schemeClr>
                </a:solidFill>
              </a:rPr>
              <a:t>small</a:t>
            </a:r>
            <a:r>
              <a:rPr lang="de-DE" i="0" baseline="0" dirty="0" smtClean="0">
                <a:solidFill>
                  <a:schemeClr val="bg1">
                    <a:lumMod val="95000"/>
                  </a:schemeClr>
                </a:solidFill>
              </a:rPr>
              <a:t>-kid </a:t>
            </a:r>
            <a:r>
              <a:rPr lang="de-DE" i="0" baseline="0" dirty="0" err="1" smtClean="0">
                <a:solidFill>
                  <a:schemeClr val="bg1">
                    <a:lumMod val="95000"/>
                  </a:schemeClr>
                </a:solidFill>
              </a:rPr>
              <a:t>management</a:t>
            </a:r>
            <a:r>
              <a:rPr lang="de-DE" i="0" baseline="0" dirty="0" smtClean="0">
                <a:solidFill>
                  <a:schemeClr val="bg1">
                    <a:lumMod val="95000"/>
                  </a:schemeClr>
                </a:solidFill>
              </a:rPr>
              <a:t> </a:t>
            </a:r>
            <a:r>
              <a:rPr lang="de-DE" i="0" baseline="0" dirty="0" err="1" smtClean="0">
                <a:solidFill>
                  <a:schemeClr val="bg1">
                    <a:lumMod val="95000"/>
                  </a:schemeClr>
                </a:solidFill>
              </a:rPr>
              <a:t>capabilities</a:t>
            </a:r>
            <a:r>
              <a:rPr lang="de-DE" i="0" baseline="0" dirty="0" smtClean="0">
                <a:solidFill>
                  <a:schemeClr val="bg1">
                    <a:lumMod val="95000"/>
                  </a:schemeClr>
                </a:solidFill>
              </a:rPr>
              <a:t>, and </a:t>
            </a:r>
            <a:r>
              <a:rPr lang="de-DE" i="0" baseline="0" dirty="0" err="1" smtClean="0">
                <a:solidFill>
                  <a:schemeClr val="bg1">
                    <a:lumMod val="95000"/>
                  </a:schemeClr>
                </a:solidFill>
              </a:rPr>
              <a:t>by</a:t>
            </a:r>
            <a:r>
              <a:rPr lang="de-DE" i="0" baseline="0" dirty="0" smtClean="0">
                <a:solidFill>
                  <a:schemeClr val="bg1">
                    <a:lumMod val="95000"/>
                  </a:schemeClr>
                </a:solidFill>
              </a:rPr>
              <a:t> </a:t>
            </a:r>
            <a:r>
              <a:rPr lang="de-DE" i="0" baseline="0" dirty="0" err="1" smtClean="0">
                <a:solidFill>
                  <a:schemeClr val="bg1">
                    <a:lumMod val="95000"/>
                  </a:schemeClr>
                </a:solidFill>
              </a:rPr>
              <a:t>the</a:t>
            </a:r>
            <a:r>
              <a:rPr lang="de-DE" i="0" baseline="0" dirty="0" smtClean="0">
                <a:solidFill>
                  <a:schemeClr val="bg1">
                    <a:lumMod val="95000"/>
                  </a:schemeClr>
                </a:solidFill>
              </a:rPr>
              <a:t> </a:t>
            </a:r>
            <a:r>
              <a:rPr lang="de-DE" i="0" baseline="0" dirty="0" err="1" smtClean="0">
                <a:solidFill>
                  <a:schemeClr val="bg1">
                    <a:lumMod val="95000"/>
                  </a:schemeClr>
                </a:solidFill>
              </a:rPr>
              <a:t>many</a:t>
            </a:r>
            <a:r>
              <a:rPr lang="de-DE" i="0" baseline="0" dirty="0" smtClean="0">
                <a:solidFill>
                  <a:schemeClr val="bg1">
                    <a:lumMod val="95000"/>
                  </a:schemeClr>
                </a:solidFill>
              </a:rPr>
              <a:t> </a:t>
            </a:r>
            <a:r>
              <a:rPr lang="de-DE" i="0" baseline="0" dirty="0" err="1" smtClean="0">
                <a:solidFill>
                  <a:schemeClr val="bg1">
                    <a:lumMod val="95000"/>
                  </a:schemeClr>
                </a:solidFill>
              </a:rPr>
              <a:t>customization</a:t>
            </a:r>
            <a:r>
              <a:rPr lang="de-DE" i="0" baseline="0" dirty="0" smtClean="0">
                <a:solidFill>
                  <a:schemeClr val="bg1">
                    <a:lumMod val="95000"/>
                  </a:schemeClr>
                </a:solidFill>
              </a:rPr>
              <a:t> </a:t>
            </a:r>
            <a:r>
              <a:rPr lang="de-DE" i="0" baseline="0" dirty="0" err="1" smtClean="0">
                <a:solidFill>
                  <a:schemeClr val="bg1">
                    <a:lumMod val="95000"/>
                  </a:schemeClr>
                </a:solidFill>
              </a:rPr>
              <a:t>possibilities</a:t>
            </a:r>
            <a:r>
              <a:rPr lang="de-DE" i="0" baseline="0" dirty="0" smtClean="0">
                <a:solidFill>
                  <a:schemeClr val="bg1">
                    <a:lumMod val="95000"/>
                  </a:schemeClr>
                </a:solidFill>
              </a:rPr>
              <a:t>, </a:t>
            </a:r>
            <a:r>
              <a:rPr lang="de-DE" i="0" baseline="0" dirty="0" err="1" smtClean="0">
                <a:solidFill>
                  <a:schemeClr val="bg1">
                    <a:lumMod val="95000"/>
                  </a:schemeClr>
                </a:solidFill>
              </a:rPr>
              <a:t>the</a:t>
            </a:r>
            <a:r>
              <a:rPr lang="de-DE" i="0" baseline="0" dirty="0" smtClean="0">
                <a:solidFill>
                  <a:schemeClr val="bg1">
                    <a:lumMod val="95000"/>
                  </a:schemeClr>
                </a:solidFill>
              </a:rPr>
              <a:t> open-</a:t>
            </a:r>
            <a:r>
              <a:rPr lang="de-DE" i="0" baseline="0" dirty="0" err="1" smtClean="0">
                <a:solidFill>
                  <a:schemeClr val="bg1">
                    <a:lumMod val="95000"/>
                  </a:schemeClr>
                </a:solidFill>
              </a:rPr>
              <a:t>source</a:t>
            </a:r>
            <a:r>
              <a:rPr lang="de-DE" i="0" baseline="0" dirty="0" smtClean="0">
                <a:solidFill>
                  <a:schemeClr val="bg1">
                    <a:lumMod val="95000"/>
                  </a:schemeClr>
                </a:solidFill>
              </a:rPr>
              <a:t> </a:t>
            </a:r>
            <a:r>
              <a:rPr lang="de-DE" i="0" baseline="0" dirty="0" err="1" smtClean="0">
                <a:solidFill>
                  <a:schemeClr val="bg1">
                    <a:lumMod val="95000"/>
                  </a:schemeClr>
                </a:solidFill>
              </a:rPr>
              <a:t>communities</a:t>
            </a:r>
            <a:r>
              <a:rPr lang="de-DE" i="0" baseline="0" dirty="0" smtClean="0">
                <a:solidFill>
                  <a:schemeClr val="bg1">
                    <a:lumMod val="95000"/>
                  </a:schemeClr>
                </a:solidFill>
              </a:rPr>
              <a:t> </a:t>
            </a:r>
            <a:r>
              <a:rPr lang="de-DE" i="0" baseline="0" dirty="0" err="1" smtClean="0">
                <a:solidFill>
                  <a:schemeClr val="bg1">
                    <a:lumMod val="95000"/>
                  </a:schemeClr>
                </a:solidFill>
              </a:rPr>
              <a:t>blaze</a:t>
            </a:r>
            <a:r>
              <a:rPr lang="de-DE" i="0" baseline="0" dirty="0" smtClean="0">
                <a:solidFill>
                  <a:schemeClr val="bg1">
                    <a:lumMod val="95000"/>
                  </a:schemeClr>
                </a:solidFill>
              </a:rPr>
              <a:t> </a:t>
            </a:r>
            <a:r>
              <a:rPr lang="de-DE" i="0" baseline="0" dirty="0" err="1" smtClean="0">
                <a:solidFill>
                  <a:schemeClr val="bg1">
                    <a:lumMod val="95000"/>
                  </a:schemeClr>
                </a:solidFill>
              </a:rPr>
              <a:t>ahead</a:t>
            </a:r>
            <a:r>
              <a:rPr lang="de-DE" i="0" baseline="0" dirty="0" smtClean="0">
                <a:solidFill>
                  <a:schemeClr val="bg1">
                    <a:lumMod val="95000"/>
                  </a:schemeClr>
                </a:solidFill>
              </a:rPr>
              <a:t>. # </a:t>
            </a:r>
            <a:r>
              <a:rPr lang="de-DE" i="0" baseline="0" dirty="0" err="1" smtClean="0">
                <a:solidFill>
                  <a:schemeClr val="bg1">
                    <a:lumMod val="95000"/>
                  </a:schemeClr>
                </a:solidFill>
              </a:rPr>
              <a:t>WeAreNotWaiting</a:t>
            </a:r>
            <a:r>
              <a:rPr lang="de-DE" i="0" baseline="0" dirty="0" smtClean="0">
                <a:solidFill>
                  <a:schemeClr val="bg1">
                    <a:lumMod val="95000"/>
                  </a:schemeClr>
                </a:solidFill>
              </a:rPr>
              <a:t>! </a:t>
            </a:r>
            <a:endParaRPr lang="de-DE" dirty="0" smtClean="0"/>
          </a:p>
          <a:p>
            <a:r>
              <a:rPr lang="de-DE" dirty="0" err="1" smtClean="0"/>
              <a:t>Stay</a:t>
            </a:r>
            <a:r>
              <a:rPr lang="de-DE" dirty="0" smtClean="0"/>
              <a:t> </a:t>
            </a:r>
            <a:r>
              <a:rPr lang="de-DE" dirty="0" err="1" smtClean="0"/>
              <a:t>safe</a:t>
            </a:r>
            <a:r>
              <a:rPr lang="de-DE" dirty="0" smtClean="0"/>
              <a:t>. Do not just </a:t>
            </a:r>
            <a:r>
              <a:rPr lang="de-DE" dirty="0" err="1" smtClean="0"/>
              <a:t>copy</a:t>
            </a:r>
            <a:r>
              <a:rPr lang="de-DE" dirty="0" smtClean="0"/>
              <a:t> </a:t>
            </a:r>
            <a:r>
              <a:rPr lang="de-DE" dirty="0" err="1" smtClean="0"/>
              <a:t>for</a:t>
            </a:r>
            <a:r>
              <a:rPr lang="de-DE" dirty="0" smtClean="0"/>
              <a:t> </a:t>
            </a:r>
            <a:r>
              <a:rPr lang="de-DE" dirty="0" err="1" smtClean="0"/>
              <a:t>yourself</a:t>
            </a:r>
            <a:r>
              <a:rPr lang="de-DE" dirty="0" smtClean="0"/>
              <a:t> </a:t>
            </a:r>
            <a:r>
              <a:rPr lang="de-DE" dirty="0" err="1" smtClean="0"/>
              <a:t>what</a:t>
            </a:r>
            <a:r>
              <a:rPr lang="de-DE" baseline="0" dirty="0" smtClean="0"/>
              <a:t> </a:t>
            </a:r>
            <a:r>
              <a:rPr lang="de-DE" baseline="0" dirty="0" err="1" smtClean="0"/>
              <a:t>works</a:t>
            </a:r>
            <a:r>
              <a:rPr lang="de-DE" baseline="0" dirty="0" smtClean="0"/>
              <a:t> </a:t>
            </a:r>
            <a:r>
              <a:rPr lang="de-DE" baseline="0" dirty="0" err="1" smtClean="0"/>
              <a:t>for</a:t>
            </a:r>
            <a:r>
              <a:rPr lang="de-DE" baseline="0" dirty="0" smtClean="0"/>
              <a:t> </a:t>
            </a:r>
            <a:r>
              <a:rPr lang="de-DE" baseline="0" dirty="0" err="1" smtClean="0"/>
              <a:t>others</a:t>
            </a:r>
            <a:r>
              <a:rPr lang="de-DE" baseline="0" dirty="0" smtClean="0"/>
              <a:t>. </a:t>
            </a:r>
            <a:r>
              <a:rPr lang="de-DE" sz="1200" dirty="0" err="1" smtClean="0"/>
              <a:t>Authors</a:t>
            </a:r>
            <a:r>
              <a:rPr lang="de-DE" sz="1200" dirty="0" smtClean="0"/>
              <a:t>/</a:t>
            </a:r>
            <a:r>
              <a:rPr lang="de-DE" sz="1200" dirty="0" err="1" smtClean="0"/>
              <a:t>cited</a:t>
            </a:r>
            <a:r>
              <a:rPr lang="de-DE" sz="1200" dirty="0" smtClean="0"/>
              <a:t> </a:t>
            </a:r>
            <a:r>
              <a:rPr lang="de-DE" sz="1200" dirty="0" err="1" smtClean="0"/>
              <a:t>colleagues</a:t>
            </a:r>
            <a:r>
              <a:rPr lang="de-DE" sz="1200" dirty="0" smtClean="0"/>
              <a:t> </a:t>
            </a:r>
            <a:r>
              <a:rPr lang="de-DE" sz="1200" dirty="0" err="1" smtClean="0"/>
              <a:t>are</a:t>
            </a:r>
            <a:r>
              <a:rPr lang="de-DE" sz="1200" dirty="0" smtClean="0"/>
              <a:t> </a:t>
            </a:r>
            <a:r>
              <a:rPr lang="de-DE" sz="1200" dirty="0" err="1" smtClean="0"/>
              <a:t>no</a:t>
            </a:r>
            <a:r>
              <a:rPr lang="de-DE" sz="1200" dirty="0" smtClean="0"/>
              <a:t> </a:t>
            </a:r>
            <a:r>
              <a:rPr lang="de-DE" sz="1200" dirty="0" err="1" smtClean="0"/>
              <a:t>medical</a:t>
            </a:r>
            <a:r>
              <a:rPr lang="de-DE" sz="1200" dirty="0" smtClean="0"/>
              <a:t> professionals, and </a:t>
            </a:r>
            <a:r>
              <a:rPr lang="de-DE" sz="1200" dirty="0" err="1" smtClean="0"/>
              <a:t>cannot</a:t>
            </a:r>
            <a:r>
              <a:rPr lang="de-DE" sz="1200" dirty="0" smtClean="0"/>
              <a:t> </a:t>
            </a:r>
            <a:r>
              <a:rPr lang="de-DE" sz="1200" dirty="0" err="1" smtClean="0"/>
              <a:t>guarantee</a:t>
            </a:r>
            <a:r>
              <a:rPr lang="de-DE" sz="1200" dirty="0" smtClean="0"/>
              <a:t> </a:t>
            </a:r>
            <a:r>
              <a:rPr lang="de-DE" sz="1200" dirty="0" err="1" smtClean="0"/>
              <a:t>correctness</a:t>
            </a:r>
            <a:r>
              <a:rPr lang="de-DE" sz="1200" dirty="0" smtClean="0"/>
              <a:t> </a:t>
            </a:r>
            <a:r>
              <a:rPr lang="de-DE" sz="1200" dirty="0" err="1" smtClean="0"/>
              <a:t>of</a:t>
            </a:r>
            <a:r>
              <a:rPr lang="de-DE" sz="1200" dirty="0" smtClean="0"/>
              <a:t> </a:t>
            </a:r>
            <a:r>
              <a:rPr lang="de-DE" sz="1200" dirty="0" err="1" smtClean="0"/>
              <a:t>content</a:t>
            </a:r>
            <a:r>
              <a:rPr lang="de-DE" sz="1200" dirty="0" smtClean="0"/>
              <a:t> </a:t>
            </a:r>
            <a:r>
              <a:rPr lang="de-DE" sz="1200" dirty="0" err="1" smtClean="0"/>
              <a:t>or</a:t>
            </a:r>
            <a:r>
              <a:rPr lang="de-DE" sz="1200" dirty="0" smtClean="0"/>
              <a:t> </a:t>
            </a:r>
            <a:r>
              <a:rPr lang="de-DE" sz="1200" dirty="0" err="1" smtClean="0"/>
              <a:t>applicability</a:t>
            </a:r>
            <a:r>
              <a:rPr lang="de-DE" sz="1200" dirty="0" smtClean="0"/>
              <a:t> </a:t>
            </a:r>
            <a:r>
              <a:rPr lang="de-DE" sz="1200" dirty="0" err="1" smtClean="0"/>
              <a:t>to</a:t>
            </a:r>
            <a:r>
              <a:rPr lang="de-DE" sz="1200" dirty="0" smtClean="0"/>
              <a:t> </a:t>
            </a:r>
            <a:r>
              <a:rPr lang="de-DE" sz="1200" dirty="0" err="1" smtClean="0"/>
              <a:t>other</a:t>
            </a:r>
            <a:r>
              <a:rPr lang="de-DE" sz="1200" dirty="0" smtClean="0"/>
              <a:t> </a:t>
            </a:r>
            <a:r>
              <a:rPr lang="de-DE" sz="1200" dirty="0" err="1" smtClean="0"/>
              <a:t>patients</a:t>
            </a:r>
            <a:r>
              <a:rPr lang="de-DE" sz="1200" dirty="0" smtClean="0"/>
              <a:t> </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49</a:t>
            </a:fld>
            <a:endParaRPr lang="de-DE"/>
          </a:p>
        </p:txBody>
      </p:sp>
    </p:spTree>
    <p:extLst>
      <p:ext uri="{BB962C8B-B14F-4D97-AF65-F5344CB8AC3E}">
        <p14:creationId xmlns:p14="http://schemas.microsoft.com/office/powerpoint/2010/main" val="4232501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i="0" baseline="0" dirty="0" err="1" smtClean="0">
                <a:solidFill>
                  <a:schemeClr val="tx1"/>
                </a:solidFill>
              </a:rPr>
              <a:t>We</a:t>
            </a:r>
            <a:r>
              <a:rPr lang="de-DE" i="0" baseline="0" dirty="0" smtClean="0">
                <a:solidFill>
                  <a:schemeClr val="tx1"/>
                </a:solidFill>
              </a:rPr>
              <a:t> </a:t>
            </a:r>
            <a:r>
              <a:rPr lang="de-DE" i="0" baseline="0" dirty="0" err="1" smtClean="0">
                <a:solidFill>
                  <a:schemeClr val="tx1"/>
                </a:solidFill>
              </a:rPr>
              <a:t>look</a:t>
            </a:r>
            <a:r>
              <a:rPr lang="de-DE" i="0" baseline="0" dirty="0" smtClean="0">
                <a:solidFill>
                  <a:schemeClr val="tx1"/>
                </a:solidFill>
              </a:rPr>
              <a:t> at </a:t>
            </a:r>
            <a:r>
              <a:rPr lang="de-DE" i="0" baseline="0" dirty="0" err="1" smtClean="0">
                <a:solidFill>
                  <a:schemeClr val="tx1"/>
                </a:solidFill>
              </a:rPr>
              <a:t>our</a:t>
            </a:r>
            <a:r>
              <a:rPr lang="de-DE" i="0" baseline="0" dirty="0" smtClean="0">
                <a:solidFill>
                  <a:schemeClr val="tx1"/>
                </a:solidFill>
              </a:rPr>
              <a:t> </a:t>
            </a:r>
            <a:r>
              <a:rPr lang="de-DE" i="0" baseline="0" dirty="0" err="1" smtClean="0">
                <a:solidFill>
                  <a:schemeClr val="tx1"/>
                </a:solidFill>
              </a:rPr>
              <a:t>topic</a:t>
            </a:r>
            <a:r>
              <a:rPr lang="de-DE" i="0" baseline="0" dirty="0" smtClean="0">
                <a:solidFill>
                  <a:schemeClr val="tx1"/>
                </a:solidFill>
              </a:rPr>
              <a:t>, </a:t>
            </a:r>
            <a:r>
              <a:rPr lang="de-DE" i="0" baseline="0" dirty="0" err="1" smtClean="0">
                <a:solidFill>
                  <a:schemeClr val="tx1"/>
                </a:solidFill>
              </a:rPr>
              <a:t>meal</a:t>
            </a:r>
            <a:r>
              <a:rPr lang="de-DE" i="0" baseline="0" dirty="0" smtClean="0">
                <a:solidFill>
                  <a:schemeClr val="tx1"/>
                </a:solidFill>
              </a:rPr>
              <a:t> </a:t>
            </a:r>
            <a:r>
              <a:rPr lang="de-DE" i="0" baseline="0" dirty="0" err="1" smtClean="0">
                <a:solidFill>
                  <a:schemeClr val="tx1"/>
                </a:solidFill>
              </a:rPr>
              <a:t>management</a:t>
            </a:r>
            <a:r>
              <a:rPr lang="de-DE" i="0" baseline="0" dirty="0" smtClean="0">
                <a:solidFill>
                  <a:schemeClr val="tx1"/>
                </a:solidFill>
              </a:rPr>
              <a:t> in </a:t>
            </a:r>
            <a:r>
              <a:rPr lang="de-DE" i="0" baseline="0" dirty="0" err="1" smtClean="0">
                <a:solidFill>
                  <a:schemeClr val="tx1"/>
                </a:solidFill>
              </a:rPr>
              <a:t>closed</a:t>
            </a:r>
            <a:r>
              <a:rPr lang="de-DE" i="0" baseline="0" dirty="0" smtClean="0">
                <a:solidFill>
                  <a:schemeClr val="tx1"/>
                </a:solidFill>
              </a:rPr>
              <a:t> </a:t>
            </a:r>
            <a:r>
              <a:rPr lang="de-DE" i="0" baseline="0" dirty="0" err="1" smtClean="0">
                <a:solidFill>
                  <a:schemeClr val="tx1"/>
                </a:solidFill>
              </a:rPr>
              <a:t>loop</a:t>
            </a:r>
            <a:r>
              <a:rPr lang="de-DE" i="0" baseline="0" dirty="0" smtClean="0">
                <a:solidFill>
                  <a:schemeClr val="tx1"/>
                </a:solidFill>
              </a:rPr>
              <a:t>, in </a:t>
            </a:r>
            <a:r>
              <a:rPr lang="de-DE" i="0" baseline="0" dirty="0" err="1" smtClean="0">
                <a:solidFill>
                  <a:schemeClr val="tx1"/>
                </a:solidFill>
              </a:rPr>
              <a:t>four</a:t>
            </a:r>
            <a:r>
              <a:rPr lang="de-DE" i="0" baseline="0" dirty="0" smtClean="0">
                <a:solidFill>
                  <a:schemeClr val="tx1"/>
                </a:solidFill>
              </a:rPr>
              <a:t> </a:t>
            </a:r>
            <a:r>
              <a:rPr lang="de-DE" i="0" baseline="0" dirty="0" err="1" smtClean="0">
                <a:solidFill>
                  <a:schemeClr val="tx1"/>
                </a:solidFill>
              </a:rPr>
              <a:t>main</a:t>
            </a:r>
            <a:r>
              <a:rPr lang="de-DE" i="0" baseline="0" dirty="0" smtClean="0">
                <a:solidFill>
                  <a:schemeClr val="tx1"/>
                </a:solidFill>
              </a:rPr>
              <a:t> </a:t>
            </a:r>
            <a:r>
              <a:rPr lang="de-DE" i="0" baseline="0" dirty="0" err="1" smtClean="0">
                <a:solidFill>
                  <a:schemeClr val="tx1"/>
                </a:solidFill>
              </a:rPr>
              <a:t>chapters</a:t>
            </a:r>
            <a:r>
              <a:rPr lang="de-DE" i="0" baseline="0" dirty="0" smtClean="0">
                <a:solidFill>
                  <a:schemeClr val="tx1"/>
                </a:solidFill>
              </a:rPr>
              <a:t>.</a:t>
            </a:r>
          </a:p>
          <a:p>
            <a:r>
              <a:rPr lang="de-DE" b="1" i="0" baseline="0" dirty="0" smtClean="0">
                <a:solidFill>
                  <a:schemeClr val="tx1"/>
                </a:solidFill>
              </a:rPr>
              <a:t>First</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principal</a:t>
            </a:r>
            <a:r>
              <a:rPr lang="de-DE" i="0" baseline="0" dirty="0" smtClean="0">
                <a:solidFill>
                  <a:schemeClr val="tx1"/>
                </a:solidFill>
              </a:rPr>
              <a:t> </a:t>
            </a:r>
            <a:r>
              <a:rPr lang="de-DE" i="0" baseline="0" dirty="0" err="1" smtClean="0">
                <a:solidFill>
                  <a:schemeClr val="tx1"/>
                </a:solidFill>
              </a:rPr>
              <a:t>challenge</a:t>
            </a:r>
            <a:r>
              <a:rPr lang="de-DE" i="0" baseline="0" dirty="0" smtClean="0">
                <a:solidFill>
                  <a:schemeClr val="tx1"/>
                </a:solidFill>
              </a:rPr>
              <a:t> </a:t>
            </a:r>
            <a:r>
              <a:rPr lang="de-DE" i="0" baseline="0" dirty="0" err="1" smtClean="0">
                <a:solidFill>
                  <a:schemeClr val="tx1"/>
                </a:solidFill>
              </a:rPr>
              <a:t>when</a:t>
            </a:r>
            <a:r>
              <a:rPr lang="de-DE" i="0" baseline="0" dirty="0" smtClean="0">
                <a:solidFill>
                  <a:schemeClr val="tx1"/>
                </a:solidFill>
              </a:rPr>
              <a:t> </a:t>
            </a:r>
            <a:r>
              <a:rPr lang="de-DE" i="0" baseline="0" dirty="0" err="1" smtClean="0">
                <a:solidFill>
                  <a:schemeClr val="tx1"/>
                </a:solidFill>
              </a:rPr>
              <a:t>approaching</a:t>
            </a:r>
            <a:r>
              <a:rPr lang="de-DE" i="0" baseline="0" dirty="0" smtClean="0">
                <a:solidFill>
                  <a:schemeClr val="tx1"/>
                </a:solidFill>
              </a:rPr>
              <a:t> </a:t>
            </a:r>
            <a:r>
              <a:rPr lang="de-DE" i="0" baseline="0" dirty="0" err="1" smtClean="0">
                <a:solidFill>
                  <a:schemeClr val="tx1"/>
                </a:solidFill>
              </a:rPr>
              <a:t>meal</a:t>
            </a:r>
            <a:r>
              <a:rPr lang="de-DE" i="0" baseline="0" dirty="0" smtClean="0">
                <a:solidFill>
                  <a:schemeClr val="tx1"/>
                </a:solidFill>
              </a:rPr>
              <a:t> time </a:t>
            </a:r>
            <a:r>
              <a:rPr lang="de-DE" i="0" baseline="0" dirty="0" err="1" smtClean="0">
                <a:solidFill>
                  <a:schemeClr val="tx1"/>
                </a:solidFill>
              </a:rPr>
              <a:t>is</a:t>
            </a:r>
            <a:r>
              <a:rPr lang="de-DE" i="0" baseline="0" dirty="0" smtClean="0">
                <a:solidFill>
                  <a:schemeClr val="tx1"/>
                </a:solidFill>
              </a:rPr>
              <a:t> </a:t>
            </a:r>
            <a:r>
              <a:rPr lang="de-DE" i="0" baseline="0" dirty="0" err="1" smtClean="0">
                <a:solidFill>
                  <a:schemeClr val="tx1"/>
                </a:solidFill>
              </a:rPr>
              <a:t>laid</a:t>
            </a:r>
            <a:r>
              <a:rPr lang="de-DE" i="0" baseline="0" dirty="0" smtClean="0">
                <a:solidFill>
                  <a:schemeClr val="tx1"/>
                </a:solidFill>
              </a:rPr>
              <a:t> out. </a:t>
            </a:r>
            <a:r>
              <a:rPr lang="de-DE" i="0" baseline="0" dirty="0" err="1" smtClean="0">
                <a:solidFill>
                  <a:schemeClr val="tx1"/>
                </a:solidFill>
              </a:rPr>
              <a:t>We</a:t>
            </a:r>
            <a:r>
              <a:rPr lang="de-DE" i="0" baseline="0" dirty="0" smtClean="0">
                <a:solidFill>
                  <a:schemeClr val="tx1"/>
                </a:solidFill>
              </a:rPr>
              <a:t> </a:t>
            </a:r>
            <a:r>
              <a:rPr lang="de-DE" i="0" baseline="0" dirty="0" err="1" smtClean="0">
                <a:solidFill>
                  <a:schemeClr val="tx1"/>
                </a:solidFill>
              </a:rPr>
              <a:t>look</a:t>
            </a:r>
            <a:r>
              <a:rPr lang="de-DE" i="0" baseline="0" dirty="0" smtClean="0">
                <a:solidFill>
                  <a:schemeClr val="tx1"/>
                </a:solidFill>
              </a:rPr>
              <a:t> </a:t>
            </a:r>
            <a:r>
              <a:rPr lang="de-DE" i="0" baseline="0" dirty="0" err="1" smtClean="0">
                <a:solidFill>
                  <a:schemeClr val="tx1"/>
                </a:solidFill>
              </a:rPr>
              <a:t>into</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time-patterns </a:t>
            </a:r>
            <a:r>
              <a:rPr lang="de-DE" i="0" baseline="0" dirty="0" err="1" smtClean="0">
                <a:solidFill>
                  <a:schemeClr val="tx1"/>
                </a:solidFill>
              </a:rPr>
              <a:t>of</a:t>
            </a:r>
            <a:r>
              <a:rPr lang="de-DE" i="0" baseline="0" dirty="0" smtClean="0">
                <a:solidFill>
                  <a:schemeClr val="tx1"/>
                </a:solidFill>
              </a:rPr>
              <a:t> </a:t>
            </a:r>
            <a:r>
              <a:rPr lang="de-DE" i="0" baseline="0" dirty="0" err="1" smtClean="0">
                <a:solidFill>
                  <a:schemeClr val="tx1"/>
                </a:solidFill>
              </a:rPr>
              <a:t>insulin</a:t>
            </a:r>
            <a:r>
              <a:rPr lang="de-DE" i="0" baseline="0" dirty="0" smtClean="0">
                <a:solidFill>
                  <a:schemeClr val="tx1"/>
                </a:solidFill>
              </a:rPr>
              <a:t> </a:t>
            </a:r>
            <a:r>
              <a:rPr lang="de-DE" i="0" baseline="0" dirty="0" err="1" smtClean="0">
                <a:solidFill>
                  <a:schemeClr val="tx1"/>
                </a:solidFill>
              </a:rPr>
              <a:t>activity</a:t>
            </a:r>
            <a:r>
              <a:rPr lang="de-DE" i="0" baseline="0" dirty="0" smtClean="0">
                <a:solidFill>
                  <a:schemeClr val="tx1"/>
                </a:solidFill>
              </a:rPr>
              <a:t> and </a:t>
            </a:r>
            <a:r>
              <a:rPr lang="de-DE" i="0" baseline="0" dirty="0" err="1" smtClean="0">
                <a:solidFill>
                  <a:schemeClr val="tx1"/>
                </a:solidFill>
              </a:rPr>
              <a:t>of</a:t>
            </a:r>
            <a:r>
              <a:rPr lang="de-DE" i="0" baseline="0" dirty="0" smtClean="0">
                <a:solidFill>
                  <a:schemeClr val="tx1"/>
                </a:solidFill>
              </a:rPr>
              <a:t> </a:t>
            </a:r>
            <a:r>
              <a:rPr lang="de-DE" i="0" baseline="0" dirty="0" err="1" smtClean="0">
                <a:solidFill>
                  <a:schemeClr val="tx1"/>
                </a:solidFill>
              </a:rPr>
              <a:t>carb</a:t>
            </a:r>
            <a:r>
              <a:rPr lang="de-DE" i="0" baseline="0" dirty="0" smtClean="0">
                <a:solidFill>
                  <a:schemeClr val="tx1"/>
                </a:solidFill>
              </a:rPr>
              <a:t> </a:t>
            </a:r>
            <a:r>
              <a:rPr lang="de-DE" i="0" baseline="0" dirty="0" err="1" smtClean="0">
                <a:solidFill>
                  <a:schemeClr val="tx1"/>
                </a:solidFill>
              </a:rPr>
              <a:t>absorption</a:t>
            </a:r>
            <a:r>
              <a:rPr lang="de-DE" i="0" baseline="0" dirty="0" smtClean="0">
                <a:solidFill>
                  <a:schemeClr val="tx1"/>
                </a:solidFill>
              </a:rPr>
              <a:t>, </a:t>
            </a:r>
            <a:r>
              <a:rPr lang="de-DE" i="0" baseline="0" dirty="0" err="1" smtClean="0">
                <a:solidFill>
                  <a:schemeClr val="tx1"/>
                </a:solidFill>
              </a:rPr>
              <a:t>to</a:t>
            </a:r>
            <a:r>
              <a:rPr lang="de-DE" i="0" baseline="0" dirty="0" smtClean="0">
                <a:solidFill>
                  <a:schemeClr val="tx1"/>
                </a:solidFill>
              </a:rPr>
              <a:t> </a:t>
            </a:r>
            <a:r>
              <a:rPr lang="de-DE" i="0" baseline="0" dirty="0" err="1" smtClean="0">
                <a:solidFill>
                  <a:schemeClr val="tx1"/>
                </a:solidFill>
              </a:rPr>
              <a:t>gain</a:t>
            </a:r>
            <a:r>
              <a:rPr lang="de-DE" i="0" baseline="0" dirty="0" smtClean="0">
                <a:solidFill>
                  <a:schemeClr val="tx1"/>
                </a:solidFill>
              </a:rPr>
              <a:t> </a:t>
            </a:r>
            <a:r>
              <a:rPr lang="de-DE" i="0" baseline="0" dirty="0" err="1" smtClean="0">
                <a:solidFill>
                  <a:schemeClr val="tx1"/>
                </a:solidFill>
              </a:rPr>
              <a:t>some</a:t>
            </a:r>
            <a:r>
              <a:rPr lang="de-DE" i="0" baseline="0" dirty="0" smtClean="0">
                <a:solidFill>
                  <a:schemeClr val="tx1"/>
                </a:solidFill>
              </a:rPr>
              <a:t> </a:t>
            </a:r>
            <a:r>
              <a:rPr lang="de-DE" i="0" baseline="0" dirty="0" err="1" smtClean="0">
                <a:solidFill>
                  <a:schemeClr val="tx1"/>
                </a:solidFill>
              </a:rPr>
              <a:t>understanding</a:t>
            </a:r>
            <a:r>
              <a:rPr lang="de-DE" i="0" baseline="0" dirty="0" smtClean="0">
                <a:solidFill>
                  <a:schemeClr val="tx1"/>
                </a:solidFill>
              </a:rPr>
              <a:t> </a:t>
            </a:r>
            <a:r>
              <a:rPr lang="de-DE" i="0" baseline="0" dirty="0" err="1" smtClean="0">
                <a:solidFill>
                  <a:schemeClr val="tx1"/>
                </a:solidFill>
              </a:rPr>
              <a:t>of</a:t>
            </a:r>
            <a:r>
              <a:rPr lang="de-DE" i="0" baseline="0" dirty="0" smtClean="0">
                <a:solidFill>
                  <a:schemeClr val="tx1"/>
                </a:solidFill>
              </a:rPr>
              <a:t> „</a:t>
            </a:r>
            <a:r>
              <a:rPr lang="de-DE" i="0" baseline="0" dirty="0" err="1" smtClean="0">
                <a:solidFill>
                  <a:schemeClr val="tx1"/>
                </a:solidFill>
              </a:rPr>
              <a:t>sluggish</a:t>
            </a:r>
            <a:r>
              <a:rPr lang="de-DE" i="0" baseline="0" dirty="0" smtClean="0">
                <a:solidFill>
                  <a:schemeClr val="tx1"/>
                </a:solidFill>
              </a:rPr>
              <a:t>“ </a:t>
            </a:r>
            <a:r>
              <a:rPr lang="de-DE" i="0" baseline="0" dirty="0" err="1" smtClean="0">
                <a:solidFill>
                  <a:schemeClr val="tx1"/>
                </a:solidFill>
              </a:rPr>
              <a:t>delayed</a:t>
            </a:r>
            <a:r>
              <a:rPr lang="de-DE" i="0" baseline="0" dirty="0" smtClean="0">
                <a:solidFill>
                  <a:schemeClr val="tx1"/>
                </a:solidFill>
              </a:rPr>
              <a:t> </a:t>
            </a:r>
            <a:r>
              <a:rPr lang="de-DE" i="0" baseline="0" dirty="0" err="1" smtClean="0">
                <a:solidFill>
                  <a:schemeClr val="tx1"/>
                </a:solidFill>
              </a:rPr>
              <a:t>control</a:t>
            </a:r>
            <a:r>
              <a:rPr lang="de-DE" i="0" baseline="0" dirty="0" smtClean="0">
                <a:solidFill>
                  <a:schemeClr val="tx1"/>
                </a:solidFill>
              </a:rPr>
              <a:t>. The </a:t>
            </a:r>
            <a:r>
              <a:rPr lang="de-DE" i="0" baseline="0" dirty="0" err="1" smtClean="0">
                <a:solidFill>
                  <a:schemeClr val="tx1"/>
                </a:solidFill>
              </a:rPr>
              <a:t>key</a:t>
            </a:r>
            <a:r>
              <a:rPr lang="de-DE" i="0" baseline="0" dirty="0" smtClean="0">
                <a:solidFill>
                  <a:schemeClr val="tx1"/>
                </a:solidFill>
              </a:rPr>
              <a:t> </a:t>
            </a:r>
            <a:r>
              <a:rPr lang="de-DE" i="0" baseline="0" dirty="0" err="1" smtClean="0">
                <a:solidFill>
                  <a:schemeClr val="tx1"/>
                </a:solidFill>
              </a:rPr>
              <a:t>parameters</a:t>
            </a:r>
            <a:r>
              <a:rPr lang="de-DE" i="0" baseline="0" dirty="0" smtClean="0">
                <a:solidFill>
                  <a:schemeClr val="tx1"/>
                </a:solidFill>
              </a:rPr>
              <a:t> </a:t>
            </a:r>
            <a:r>
              <a:rPr lang="de-DE" i="0" baseline="0" dirty="0" err="1" smtClean="0">
                <a:solidFill>
                  <a:schemeClr val="tx1"/>
                </a:solidFill>
              </a:rPr>
              <a:t>loops</a:t>
            </a:r>
            <a:r>
              <a:rPr lang="de-DE" i="0" baseline="0" dirty="0" smtClean="0">
                <a:solidFill>
                  <a:schemeClr val="tx1"/>
                </a:solidFill>
              </a:rPr>
              <a:t> </a:t>
            </a:r>
            <a:r>
              <a:rPr lang="de-DE" i="0" baseline="0" dirty="0" err="1" smtClean="0">
                <a:solidFill>
                  <a:schemeClr val="tx1"/>
                </a:solidFill>
              </a:rPr>
              <a:t>use</a:t>
            </a:r>
            <a:r>
              <a:rPr lang="de-DE" i="0" baseline="0" dirty="0" smtClean="0">
                <a:solidFill>
                  <a:schemeClr val="tx1"/>
                </a:solidFill>
              </a:rPr>
              <a:t> </a:t>
            </a:r>
            <a:r>
              <a:rPr lang="de-DE" i="0" baseline="0" dirty="0" err="1" smtClean="0">
                <a:solidFill>
                  <a:schemeClr val="tx1"/>
                </a:solidFill>
              </a:rPr>
              <a:t>to</a:t>
            </a:r>
            <a:r>
              <a:rPr lang="de-DE" i="0" baseline="0" dirty="0" smtClean="0">
                <a:solidFill>
                  <a:schemeClr val="tx1"/>
                </a:solidFill>
              </a:rPr>
              <a:t> </a:t>
            </a:r>
            <a:r>
              <a:rPr lang="de-DE" i="0" baseline="0" dirty="0" err="1" smtClean="0">
                <a:solidFill>
                  <a:schemeClr val="tx1"/>
                </a:solidFill>
              </a:rPr>
              <a:t>navigate</a:t>
            </a:r>
            <a:r>
              <a:rPr lang="de-DE" i="0" baseline="0" dirty="0" smtClean="0">
                <a:solidFill>
                  <a:schemeClr val="tx1"/>
                </a:solidFill>
              </a:rPr>
              <a:t> </a:t>
            </a:r>
            <a:r>
              <a:rPr lang="de-DE" i="0" baseline="0" dirty="0" err="1" smtClean="0">
                <a:solidFill>
                  <a:schemeClr val="tx1"/>
                </a:solidFill>
              </a:rPr>
              <a:t>our</a:t>
            </a:r>
            <a:r>
              <a:rPr lang="de-DE" i="0" baseline="0" dirty="0" smtClean="0">
                <a:solidFill>
                  <a:schemeClr val="tx1"/>
                </a:solidFill>
              </a:rPr>
              <a:t> </a:t>
            </a:r>
            <a:r>
              <a:rPr lang="de-DE" i="0" baseline="0" dirty="0" err="1" smtClean="0">
                <a:solidFill>
                  <a:schemeClr val="tx1"/>
                </a:solidFill>
              </a:rPr>
              <a:t>blood</a:t>
            </a:r>
            <a:r>
              <a:rPr lang="de-DE" i="0" baseline="0" dirty="0" smtClean="0">
                <a:solidFill>
                  <a:schemeClr val="tx1"/>
                </a:solidFill>
              </a:rPr>
              <a:t> </a:t>
            </a:r>
            <a:r>
              <a:rPr lang="de-DE" i="0" baseline="0" dirty="0" err="1" smtClean="0">
                <a:solidFill>
                  <a:schemeClr val="tx1"/>
                </a:solidFill>
              </a:rPr>
              <a:t>sugar</a:t>
            </a:r>
            <a:r>
              <a:rPr lang="de-DE" i="0" baseline="0" dirty="0" smtClean="0">
                <a:solidFill>
                  <a:schemeClr val="tx1"/>
                </a:solidFill>
              </a:rPr>
              <a:t> </a:t>
            </a:r>
            <a:r>
              <a:rPr lang="de-DE" i="0" baseline="0" dirty="0" err="1" smtClean="0">
                <a:solidFill>
                  <a:schemeClr val="tx1"/>
                </a:solidFill>
              </a:rPr>
              <a:t>through</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disturbances</a:t>
            </a:r>
            <a:r>
              <a:rPr lang="de-DE" i="0" baseline="0" dirty="0" smtClean="0">
                <a:solidFill>
                  <a:schemeClr val="tx1"/>
                </a:solidFill>
              </a:rPr>
              <a:t> </a:t>
            </a:r>
            <a:r>
              <a:rPr lang="de-DE" i="0" baseline="0" dirty="0" err="1" smtClean="0">
                <a:solidFill>
                  <a:schemeClr val="tx1"/>
                </a:solidFill>
              </a:rPr>
              <a:t>created</a:t>
            </a:r>
            <a:r>
              <a:rPr lang="de-DE" i="0" baseline="0" dirty="0" smtClean="0">
                <a:solidFill>
                  <a:schemeClr val="tx1"/>
                </a:solidFill>
              </a:rPr>
              <a:t> </a:t>
            </a:r>
            <a:r>
              <a:rPr lang="de-DE" i="0" baseline="0" dirty="0" err="1" smtClean="0">
                <a:solidFill>
                  <a:schemeClr val="tx1"/>
                </a:solidFill>
              </a:rPr>
              <a:t>by</a:t>
            </a:r>
            <a:r>
              <a:rPr lang="de-DE" i="0" baseline="0" dirty="0" smtClean="0">
                <a:solidFill>
                  <a:schemeClr val="tx1"/>
                </a:solidFill>
              </a:rPr>
              <a:t> </a:t>
            </a:r>
            <a:r>
              <a:rPr lang="de-DE" i="0" baseline="0" dirty="0" err="1" smtClean="0">
                <a:solidFill>
                  <a:schemeClr val="tx1"/>
                </a:solidFill>
              </a:rPr>
              <a:t>meals</a:t>
            </a:r>
            <a:r>
              <a:rPr lang="de-DE" i="0" baseline="0" dirty="0" smtClean="0">
                <a:solidFill>
                  <a:schemeClr val="tx1"/>
                </a:solidFill>
              </a:rPr>
              <a:t> </a:t>
            </a:r>
            <a:r>
              <a:rPr lang="de-DE" i="0" baseline="0" dirty="0" err="1" smtClean="0">
                <a:solidFill>
                  <a:schemeClr val="tx1"/>
                </a:solidFill>
              </a:rPr>
              <a:t>are</a:t>
            </a:r>
            <a:r>
              <a:rPr lang="de-DE" i="0" baseline="0" dirty="0" smtClean="0">
                <a:solidFill>
                  <a:schemeClr val="tx1"/>
                </a:solidFill>
              </a:rPr>
              <a:t> </a:t>
            </a:r>
            <a:r>
              <a:rPr lang="de-DE" i="0" baseline="0" dirty="0" err="1" smtClean="0">
                <a:solidFill>
                  <a:schemeClr val="tx1"/>
                </a:solidFill>
              </a:rPr>
              <a:t>presented</a:t>
            </a:r>
            <a:r>
              <a:rPr lang="de-DE" i="0" baseline="0" dirty="0" smtClean="0">
                <a:solidFill>
                  <a:schemeClr val="tx1"/>
                </a:solidFill>
              </a:rPr>
              <a:t>. </a:t>
            </a:r>
            <a:r>
              <a:rPr lang="de-DE" i="0" baseline="0" dirty="0" err="1" smtClean="0">
                <a:solidFill>
                  <a:schemeClr val="tx1"/>
                </a:solidFill>
              </a:rPr>
              <a:t>For</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further</a:t>
            </a:r>
            <a:r>
              <a:rPr lang="de-DE" i="0" baseline="0" dirty="0" smtClean="0">
                <a:solidFill>
                  <a:schemeClr val="tx1"/>
                </a:solidFill>
              </a:rPr>
              <a:t> </a:t>
            </a:r>
            <a:r>
              <a:rPr lang="de-DE" i="0" baseline="0" dirty="0" err="1" smtClean="0">
                <a:solidFill>
                  <a:schemeClr val="tx1"/>
                </a:solidFill>
              </a:rPr>
              <a:t>discussion</a:t>
            </a:r>
            <a:r>
              <a:rPr lang="de-DE" i="0" baseline="0" dirty="0" smtClean="0">
                <a:solidFill>
                  <a:schemeClr val="tx1"/>
                </a:solidFill>
              </a:rPr>
              <a:t>, a 3 </a:t>
            </a:r>
            <a:r>
              <a:rPr lang="de-DE" i="0" baseline="0" dirty="0" err="1" smtClean="0">
                <a:solidFill>
                  <a:schemeClr val="tx1"/>
                </a:solidFill>
              </a:rPr>
              <a:t>phase</a:t>
            </a:r>
            <a:r>
              <a:rPr lang="de-DE" i="0" baseline="0" dirty="0" smtClean="0">
                <a:solidFill>
                  <a:schemeClr val="tx1"/>
                </a:solidFill>
              </a:rPr>
              <a:t> </a:t>
            </a:r>
            <a:r>
              <a:rPr lang="de-DE" i="0" baseline="0" dirty="0" err="1" smtClean="0">
                <a:solidFill>
                  <a:schemeClr val="tx1"/>
                </a:solidFill>
              </a:rPr>
              <a:t>model</a:t>
            </a:r>
            <a:r>
              <a:rPr lang="de-DE" i="0" baseline="0" dirty="0" smtClean="0">
                <a:solidFill>
                  <a:schemeClr val="tx1"/>
                </a:solidFill>
              </a:rPr>
              <a:t> </a:t>
            </a:r>
            <a:r>
              <a:rPr lang="de-DE" i="0" baseline="0" dirty="0" err="1" smtClean="0">
                <a:solidFill>
                  <a:schemeClr val="tx1"/>
                </a:solidFill>
              </a:rPr>
              <a:t>of</a:t>
            </a:r>
            <a:r>
              <a:rPr lang="de-DE" i="0" baseline="0" dirty="0" smtClean="0">
                <a:solidFill>
                  <a:schemeClr val="tx1"/>
                </a:solidFill>
              </a:rPr>
              <a:t> </a:t>
            </a:r>
            <a:r>
              <a:rPr lang="de-DE" i="0" baseline="0" dirty="0" err="1" smtClean="0">
                <a:solidFill>
                  <a:schemeClr val="tx1"/>
                </a:solidFill>
              </a:rPr>
              <a:t>meal</a:t>
            </a:r>
            <a:r>
              <a:rPr lang="de-DE" i="0" baseline="0" dirty="0" smtClean="0">
                <a:solidFill>
                  <a:schemeClr val="tx1"/>
                </a:solidFill>
              </a:rPr>
              <a:t> </a:t>
            </a:r>
            <a:r>
              <a:rPr lang="de-DE" i="0" baseline="0" dirty="0" err="1" smtClean="0">
                <a:solidFill>
                  <a:schemeClr val="tx1"/>
                </a:solidFill>
              </a:rPr>
              <a:t>management</a:t>
            </a:r>
            <a:r>
              <a:rPr lang="de-DE" i="0" baseline="0" dirty="0" smtClean="0">
                <a:solidFill>
                  <a:schemeClr val="tx1"/>
                </a:solidFill>
              </a:rPr>
              <a:t> </a:t>
            </a:r>
            <a:r>
              <a:rPr lang="de-DE" i="0" baseline="0" dirty="0" err="1" smtClean="0">
                <a:solidFill>
                  <a:schemeClr val="tx1"/>
                </a:solidFill>
              </a:rPr>
              <a:t>is</a:t>
            </a:r>
            <a:r>
              <a:rPr lang="de-DE" i="0" baseline="0" dirty="0" smtClean="0">
                <a:solidFill>
                  <a:schemeClr val="tx1"/>
                </a:solidFill>
              </a:rPr>
              <a:t> </a:t>
            </a:r>
            <a:r>
              <a:rPr lang="de-DE" i="0" baseline="0" dirty="0" err="1" smtClean="0">
                <a:solidFill>
                  <a:schemeClr val="tx1"/>
                </a:solidFill>
              </a:rPr>
              <a:t>laid</a:t>
            </a:r>
            <a:r>
              <a:rPr lang="de-DE" i="0" baseline="0" dirty="0" smtClean="0">
                <a:solidFill>
                  <a:schemeClr val="tx1"/>
                </a:solidFill>
              </a:rPr>
              <a:t> out.</a:t>
            </a:r>
          </a:p>
          <a:p>
            <a:r>
              <a:rPr lang="de-DE" i="0" baseline="0" dirty="0" smtClean="0">
                <a:solidFill>
                  <a:schemeClr val="tx1"/>
                </a:solidFill>
              </a:rPr>
              <a:t>The </a:t>
            </a:r>
            <a:r>
              <a:rPr lang="de-DE" b="1" i="0" baseline="0" dirty="0" err="1" smtClean="0">
                <a:solidFill>
                  <a:schemeClr val="tx1"/>
                </a:solidFill>
              </a:rPr>
              <a:t>second</a:t>
            </a:r>
            <a:r>
              <a:rPr lang="de-DE" i="0" baseline="0" dirty="0" smtClean="0">
                <a:solidFill>
                  <a:schemeClr val="tx1"/>
                </a:solidFill>
              </a:rPr>
              <a:t> </a:t>
            </a:r>
            <a:r>
              <a:rPr lang="de-DE" i="0" baseline="0" dirty="0" err="1" smtClean="0">
                <a:solidFill>
                  <a:schemeClr val="tx1"/>
                </a:solidFill>
              </a:rPr>
              <a:t>part</a:t>
            </a:r>
            <a:r>
              <a:rPr lang="de-DE" i="0" baseline="0" dirty="0" smtClean="0">
                <a:solidFill>
                  <a:schemeClr val="tx1"/>
                </a:solidFill>
              </a:rPr>
              <a:t> will </a:t>
            </a:r>
            <a:r>
              <a:rPr lang="de-DE" i="0" baseline="0" dirty="0" err="1" smtClean="0">
                <a:solidFill>
                  <a:schemeClr val="tx1"/>
                </a:solidFill>
              </a:rPr>
              <a:t>be</a:t>
            </a:r>
            <a:r>
              <a:rPr lang="de-DE" i="0" baseline="0" dirty="0" smtClean="0">
                <a:solidFill>
                  <a:schemeClr val="tx1"/>
                </a:solidFill>
              </a:rPr>
              <a:t> </a:t>
            </a:r>
            <a:r>
              <a:rPr lang="de-DE" i="0" baseline="0" dirty="0" err="1" smtClean="0">
                <a:solidFill>
                  <a:schemeClr val="tx1"/>
                </a:solidFill>
              </a:rPr>
              <a:t>about</a:t>
            </a:r>
            <a:r>
              <a:rPr lang="de-DE" i="0" baseline="0" dirty="0" smtClean="0">
                <a:solidFill>
                  <a:schemeClr val="tx1"/>
                </a:solidFill>
              </a:rPr>
              <a:t> </a:t>
            </a:r>
            <a:r>
              <a:rPr lang="de-DE" i="0" baseline="0" dirty="0" err="1" smtClean="0">
                <a:solidFill>
                  <a:schemeClr val="tx1"/>
                </a:solidFill>
              </a:rPr>
              <a:t>how</a:t>
            </a:r>
            <a:r>
              <a:rPr lang="de-DE" i="0" baseline="0" dirty="0" smtClean="0">
                <a:solidFill>
                  <a:schemeClr val="tx1"/>
                </a:solidFill>
              </a:rPr>
              <a:t> </a:t>
            </a:r>
            <a:r>
              <a:rPr lang="de-DE" i="0" baseline="0" dirty="0" err="1" smtClean="0">
                <a:solidFill>
                  <a:schemeClr val="tx1"/>
                </a:solidFill>
              </a:rPr>
              <a:t>to</a:t>
            </a:r>
            <a:r>
              <a:rPr lang="de-DE" i="0" baseline="0" dirty="0" smtClean="0">
                <a:solidFill>
                  <a:schemeClr val="tx1"/>
                </a:solidFill>
              </a:rPr>
              <a:t> </a:t>
            </a:r>
            <a:r>
              <a:rPr lang="de-DE" i="0" baseline="0" dirty="0" err="1" smtClean="0">
                <a:solidFill>
                  <a:schemeClr val="tx1"/>
                </a:solidFill>
              </a:rPr>
              <a:t>reasonably</a:t>
            </a:r>
            <a:r>
              <a:rPr lang="de-DE" i="0" baseline="0" dirty="0" smtClean="0">
                <a:solidFill>
                  <a:schemeClr val="tx1"/>
                </a:solidFill>
              </a:rPr>
              <a:t> </a:t>
            </a:r>
            <a:r>
              <a:rPr lang="de-DE" i="0" baseline="0" dirty="0" err="1" smtClean="0">
                <a:solidFill>
                  <a:schemeClr val="tx1"/>
                </a:solidFill>
              </a:rPr>
              <a:t>interact</a:t>
            </a:r>
            <a:r>
              <a:rPr lang="de-DE" i="0" baseline="0" dirty="0" smtClean="0">
                <a:solidFill>
                  <a:schemeClr val="tx1"/>
                </a:solidFill>
              </a:rPr>
              <a:t> </a:t>
            </a:r>
            <a:r>
              <a:rPr lang="de-DE" i="0" baseline="0" dirty="0" err="1" smtClean="0">
                <a:solidFill>
                  <a:schemeClr val="tx1"/>
                </a:solidFill>
              </a:rPr>
              <a:t>with</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looping</a:t>
            </a:r>
            <a:r>
              <a:rPr lang="de-DE" i="0" baseline="0" dirty="0" smtClean="0">
                <a:solidFill>
                  <a:schemeClr val="tx1"/>
                </a:solidFill>
              </a:rPr>
              <a:t> </a:t>
            </a:r>
            <a:r>
              <a:rPr lang="de-DE" i="0" baseline="0" dirty="0" err="1" smtClean="0">
                <a:solidFill>
                  <a:schemeClr val="tx1"/>
                </a:solidFill>
              </a:rPr>
              <a:t>algorithm</a:t>
            </a:r>
            <a:r>
              <a:rPr lang="de-DE" i="0" baseline="0" dirty="0" smtClean="0">
                <a:solidFill>
                  <a:schemeClr val="tx1"/>
                </a:solidFill>
              </a:rPr>
              <a:t> in </a:t>
            </a:r>
            <a:r>
              <a:rPr lang="de-DE" i="0" baseline="0" dirty="0" err="1" smtClean="0">
                <a:solidFill>
                  <a:schemeClr val="tx1"/>
                </a:solidFill>
              </a:rPr>
              <a:t>the</a:t>
            </a:r>
            <a:r>
              <a:rPr lang="de-DE" i="0" baseline="0" dirty="0" smtClean="0">
                <a:solidFill>
                  <a:schemeClr val="tx1"/>
                </a:solidFill>
              </a:rPr>
              <a:t> </a:t>
            </a:r>
            <a:r>
              <a:rPr lang="de-DE" b="1" i="0" baseline="0" dirty="0" err="1" smtClean="0">
                <a:solidFill>
                  <a:schemeClr val="tx1"/>
                </a:solidFill>
              </a:rPr>
              <a:t>phase</a:t>
            </a:r>
            <a:r>
              <a:rPr lang="de-DE" i="0" baseline="0" dirty="0" smtClean="0">
                <a:solidFill>
                  <a:schemeClr val="tx1"/>
                </a:solidFill>
              </a:rPr>
              <a:t> </a:t>
            </a:r>
            <a:r>
              <a:rPr lang="de-DE" b="1" i="0" baseline="0" dirty="0" err="1" smtClean="0">
                <a:solidFill>
                  <a:schemeClr val="tx1"/>
                </a:solidFill>
              </a:rPr>
              <a:t>before</a:t>
            </a:r>
            <a:r>
              <a:rPr lang="de-DE" b="1" i="0" baseline="0" dirty="0" smtClean="0">
                <a:solidFill>
                  <a:schemeClr val="tx1"/>
                </a:solidFill>
              </a:rPr>
              <a:t> </a:t>
            </a:r>
            <a:r>
              <a:rPr lang="de-DE" b="1" i="0" baseline="0" dirty="0" err="1" smtClean="0">
                <a:solidFill>
                  <a:schemeClr val="tx1"/>
                </a:solidFill>
              </a:rPr>
              <a:t>meals</a:t>
            </a:r>
            <a:r>
              <a:rPr lang="de-DE" b="1" i="0" baseline="0" dirty="0" smtClean="0">
                <a:solidFill>
                  <a:schemeClr val="tx1"/>
                </a:solidFill>
              </a:rPr>
              <a:t>; </a:t>
            </a:r>
            <a:r>
              <a:rPr lang="de-DE" b="0" i="0" baseline="0" dirty="0" smtClean="0">
                <a:solidFill>
                  <a:schemeClr val="tx1"/>
                </a:solidFill>
              </a:rPr>
              <a:t>and </a:t>
            </a:r>
            <a:r>
              <a:rPr lang="de-DE" b="0" i="0" baseline="0" dirty="0" err="1" smtClean="0">
                <a:solidFill>
                  <a:schemeClr val="tx1"/>
                </a:solidFill>
              </a:rPr>
              <a:t>about</a:t>
            </a:r>
            <a:r>
              <a:rPr lang="de-DE" b="0"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b="1" i="0" baseline="0" dirty="0" err="1" smtClean="0">
                <a:solidFill>
                  <a:schemeClr val="tx1"/>
                </a:solidFill>
              </a:rPr>
              <a:t>early</a:t>
            </a:r>
            <a:r>
              <a:rPr lang="de-DE" b="1" i="0" baseline="0" dirty="0" smtClean="0">
                <a:solidFill>
                  <a:schemeClr val="tx1"/>
                </a:solidFill>
              </a:rPr>
              <a:t> </a:t>
            </a:r>
            <a:r>
              <a:rPr lang="de-DE" b="1" i="0" baseline="0" dirty="0" err="1" smtClean="0">
                <a:solidFill>
                  <a:schemeClr val="tx1"/>
                </a:solidFill>
              </a:rPr>
              <a:t>meal</a:t>
            </a:r>
            <a:r>
              <a:rPr lang="de-DE" b="1" i="0" baseline="0" dirty="0" smtClean="0">
                <a:solidFill>
                  <a:schemeClr val="tx1"/>
                </a:solidFill>
              </a:rPr>
              <a:t> </a:t>
            </a:r>
            <a:r>
              <a:rPr lang="de-DE" b="1" i="0" baseline="0" dirty="0" err="1" smtClean="0">
                <a:solidFill>
                  <a:schemeClr val="tx1"/>
                </a:solidFill>
              </a:rPr>
              <a:t>phase</a:t>
            </a:r>
            <a:r>
              <a:rPr lang="de-DE" i="0" baseline="0" dirty="0" smtClean="0">
                <a:solidFill>
                  <a:schemeClr val="tx1"/>
                </a:solidFill>
              </a:rPr>
              <a:t>, </a:t>
            </a:r>
            <a:r>
              <a:rPr lang="de-DE" i="0" baseline="0" dirty="0" err="1" smtClean="0">
                <a:solidFill>
                  <a:schemeClr val="tx1"/>
                </a:solidFill>
              </a:rPr>
              <a:t>where</a:t>
            </a:r>
            <a:r>
              <a:rPr lang="de-DE" i="0" baseline="0" dirty="0" smtClean="0">
                <a:solidFill>
                  <a:schemeClr val="tx1"/>
                </a:solidFill>
              </a:rPr>
              <a:t>, in </a:t>
            </a:r>
            <a:r>
              <a:rPr lang="de-DE" i="0" u="sng" baseline="0" dirty="0" smtClean="0">
                <a:solidFill>
                  <a:schemeClr val="tx1"/>
                </a:solidFill>
              </a:rPr>
              <a:t>hybrid</a:t>
            </a:r>
            <a:r>
              <a:rPr lang="de-DE" i="0" baseline="0" dirty="0" smtClean="0">
                <a:solidFill>
                  <a:schemeClr val="tx1"/>
                </a:solidFill>
              </a:rPr>
              <a:t> </a:t>
            </a:r>
            <a:r>
              <a:rPr lang="de-DE" i="0" baseline="0" dirty="0" err="1" smtClean="0">
                <a:solidFill>
                  <a:schemeClr val="tx1"/>
                </a:solidFill>
              </a:rPr>
              <a:t>closed</a:t>
            </a:r>
            <a:r>
              <a:rPr lang="de-DE" i="0" baseline="0" dirty="0" smtClean="0">
                <a:solidFill>
                  <a:schemeClr val="tx1"/>
                </a:solidFill>
              </a:rPr>
              <a:t> </a:t>
            </a:r>
            <a:r>
              <a:rPr lang="de-DE" i="0" baseline="0" dirty="0" err="1" smtClean="0">
                <a:solidFill>
                  <a:schemeClr val="tx1"/>
                </a:solidFill>
              </a:rPr>
              <a:t>looping</a:t>
            </a:r>
            <a:r>
              <a:rPr lang="de-DE" i="0" baseline="0" dirty="0" smtClean="0">
                <a:solidFill>
                  <a:schemeClr val="tx1"/>
                </a:solidFill>
              </a:rPr>
              <a:t>, </a:t>
            </a:r>
            <a:r>
              <a:rPr lang="de-DE" i="0" baseline="0" dirty="0" err="1" smtClean="0">
                <a:solidFill>
                  <a:schemeClr val="tx1"/>
                </a:solidFill>
              </a:rPr>
              <a:t>our</a:t>
            </a:r>
            <a:r>
              <a:rPr lang="de-DE" i="0" baseline="0" dirty="0" smtClean="0">
                <a:solidFill>
                  <a:schemeClr val="tx1"/>
                </a:solidFill>
              </a:rPr>
              <a:t> </a:t>
            </a:r>
            <a:r>
              <a:rPr lang="de-DE" i="0" baseline="0" dirty="0" err="1" smtClean="0">
                <a:solidFill>
                  <a:schemeClr val="tx1"/>
                </a:solidFill>
              </a:rPr>
              <a:t>meal</a:t>
            </a:r>
            <a:r>
              <a:rPr lang="de-DE" i="0" baseline="0" dirty="0" smtClean="0">
                <a:solidFill>
                  <a:schemeClr val="tx1"/>
                </a:solidFill>
              </a:rPr>
              <a:t> </a:t>
            </a:r>
            <a:r>
              <a:rPr lang="de-DE" i="0" baseline="0" dirty="0" err="1" smtClean="0">
                <a:solidFill>
                  <a:schemeClr val="tx1"/>
                </a:solidFill>
              </a:rPr>
              <a:t>bolus</a:t>
            </a:r>
            <a:r>
              <a:rPr lang="de-DE" i="0" baseline="0" dirty="0" smtClean="0">
                <a:solidFill>
                  <a:schemeClr val="tx1"/>
                </a:solidFill>
              </a:rPr>
              <a:t> </a:t>
            </a:r>
            <a:r>
              <a:rPr lang="de-DE" i="0" baseline="0" dirty="0" err="1" smtClean="0">
                <a:solidFill>
                  <a:schemeClr val="tx1"/>
                </a:solidFill>
              </a:rPr>
              <a:t>is</a:t>
            </a:r>
            <a:r>
              <a:rPr lang="de-DE" i="0" baseline="0" dirty="0" smtClean="0">
                <a:solidFill>
                  <a:schemeClr val="tx1"/>
                </a:solidFill>
              </a:rPr>
              <a:t> </a:t>
            </a:r>
            <a:r>
              <a:rPr lang="de-DE" i="0" baseline="0" dirty="0" err="1" smtClean="0">
                <a:solidFill>
                  <a:schemeClr val="tx1"/>
                </a:solidFill>
              </a:rPr>
              <a:t>highly</a:t>
            </a:r>
            <a:r>
              <a:rPr lang="de-DE" i="0" baseline="0" dirty="0" smtClean="0">
                <a:solidFill>
                  <a:schemeClr val="tx1"/>
                </a:solidFill>
              </a:rPr>
              <a:t> </a:t>
            </a:r>
            <a:r>
              <a:rPr lang="de-DE" i="0" baseline="0" dirty="0" err="1" smtClean="0">
                <a:solidFill>
                  <a:schemeClr val="tx1"/>
                </a:solidFill>
              </a:rPr>
              <a:t>active</a:t>
            </a:r>
            <a:r>
              <a:rPr lang="de-DE" i="0" baseline="0" dirty="0" smtClean="0">
                <a:solidFill>
                  <a:schemeClr val="tx1"/>
                </a:solidFill>
              </a:rPr>
              <a:t> and </a:t>
            </a:r>
            <a:r>
              <a:rPr lang="de-DE" i="0" baseline="0" dirty="0" err="1" smtClean="0">
                <a:solidFill>
                  <a:schemeClr val="tx1"/>
                </a:solidFill>
              </a:rPr>
              <a:t>forces</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loop</a:t>
            </a:r>
            <a:r>
              <a:rPr lang="de-DE" i="0" baseline="0" dirty="0" smtClean="0">
                <a:solidFill>
                  <a:schemeClr val="tx1"/>
                </a:solidFill>
              </a:rPr>
              <a:t> </a:t>
            </a:r>
            <a:r>
              <a:rPr lang="de-DE" i="0" baseline="0" dirty="0" err="1" smtClean="0">
                <a:solidFill>
                  <a:schemeClr val="tx1"/>
                </a:solidFill>
              </a:rPr>
              <a:t>to</a:t>
            </a:r>
            <a:r>
              <a:rPr lang="de-DE" i="0" baseline="0" dirty="0" smtClean="0">
                <a:solidFill>
                  <a:schemeClr val="tx1"/>
                </a:solidFill>
              </a:rPr>
              <a:t> </a:t>
            </a:r>
            <a:r>
              <a:rPr lang="de-DE" i="0" baseline="0" dirty="0" err="1" smtClean="0">
                <a:solidFill>
                  <a:schemeClr val="tx1"/>
                </a:solidFill>
              </a:rPr>
              <a:t>retreat</a:t>
            </a:r>
            <a:r>
              <a:rPr lang="de-DE" i="0" baseline="0" dirty="0" smtClean="0">
                <a:solidFill>
                  <a:schemeClr val="tx1"/>
                </a:solidFill>
              </a:rPr>
              <a:t> </a:t>
            </a:r>
            <a:r>
              <a:rPr lang="de-DE" i="0" baseline="0" dirty="0" err="1" smtClean="0">
                <a:solidFill>
                  <a:schemeClr val="tx1"/>
                </a:solidFill>
              </a:rPr>
              <a:t>into</a:t>
            </a:r>
            <a:r>
              <a:rPr lang="de-DE" i="0" baseline="0" dirty="0" smtClean="0">
                <a:solidFill>
                  <a:schemeClr val="tx1"/>
                </a:solidFill>
              </a:rPr>
              <a:t> a </a:t>
            </a:r>
            <a:r>
              <a:rPr lang="de-DE" i="0" baseline="0" dirty="0" err="1" smtClean="0">
                <a:solidFill>
                  <a:schemeClr val="tx1"/>
                </a:solidFill>
              </a:rPr>
              <a:t>co</a:t>
            </a:r>
            <a:r>
              <a:rPr lang="de-DE" i="0" baseline="0" dirty="0" smtClean="0">
                <a:solidFill>
                  <a:schemeClr val="tx1"/>
                </a:solidFill>
              </a:rPr>
              <a:t>-management </a:t>
            </a:r>
            <a:r>
              <a:rPr lang="de-DE" i="0" baseline="0" dirty="0" err="1" smtClean="0">
                <a:solidFill>
                  <a:schemeClr val="tx1"/>
                </a:solidFill>
              </a:rPr>
              <a:t>role</a:t>
            </a:r>
            <a:r>
              <a:rPr lang="de-DE" i="0" baseline="0" dirty="0" smtClean="0">
                <a:solidFill>
                  <a:schemeClr val="tx1"/>
                </a:solidFill>
              </a:rPr>
              <a:t>.</a:t>
            </a:r>
          </a:p>
          <a:p>
            <a:r>
              <a:rPr lang="de-DE" i="0" baseline="0" dirty="0" smtClean="0">
                <a:solidFill>
                  <a:schemeClr val="tx1"/>
                </a:solidFill>
              </a:rPr>
              <a:t>The </a:t>
            </a:r>
            <a:r>
              <a:rPr lang="de-DE" b="1" i="0" baseline="0" dirty="0" err="1" smtClean="0">
                <a:solidFill>
                  <a:schemeClr val="tx1"/>
                </a:solidFill>
              </a:rPr>
              <a:t>third</a:t>
            </a:r>
            <a:r>
              <a:rPr lang="de-DE" b="1" i="0" baseline="0" dirty="0" smtClean="0">
                <a:solidFill>
                  <a:schemeClr val="tx1"/>
                </a:solidFill>
              </a:rPr>
              <a:t> </a:t>
            </a:r>
            <a:r>
              <a:rPr lang="de-DE" i="0" baseline="0" dirty="0" err="1" smtClean="0">
                <a:solidFill>
                  <a:schemeClr val="tx1"/>
                </a:solidFill>
              </a:rPr>
              <a:t>part</a:t>
            </a:r>
            <a:r>
              <a:rPr lang="de-DE" i="0" baseline="0" dirty="0" smtClean="0">
                <a:solidFill>
                  <a:schemeClr val="tx1"/>
                </a:solidFill>
              </a:rPr>
              <a:t> </a:t>
            </a:r>
            <a:r>
              <a:rPr lang="de-DE" i="0" baseline="0" dirty="0" err="1" smtClean="0">
                <a:solidFill>
                  <a:schemeClr val="tx1"/>
                </a:solidFill>
              </a:rPr>
              <a:t>discusses</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b="1" i="0" baseline="0" dirty="0" err="1" smtClean="0">
                <a:solidFill>
                  <a:schemeClr val="tx1"/>
                </a:solidFill>
              </a:rPr>
              <a:t>late</a:t>
            </a:r>
            <a:r>
              <a:rPr lang="de-DE" b="1" i="0" baseline="0" dirty="0" smtClean="0">
                <a:solidFill>
                  <a:schemeClr val="tx1"/>
                </a:solidFill>
              </a:rPr>
              <a:t> </a:t>
            </a:r>
            <a:r>
              <a:rPr lang="de-DE" b="1" i="0" baseline="0" dirty="0" err="1" smtClean="0">
                <a:solidFill>
                  <a:schemeClr val="tx1"/>
                </a:solidFill>
              </a:rPr>
              <a:t>phase</a:t>
            </a:r>
            <a:r>
              <a:rPr lang="de-DE" b="1" i="0" baseline="0" dirty="0" smtClean="0">
                <a:solidFill>
                  <a:schemeClr val="tx1"/>
                </a:solidFill>
              </a:rPr>
              <a:t> </a:t>
            </a:r>
            <a:r>
              <a:rPr lang="de-DE" i="0" baseline="0" dirty="0" err="1" smtClean="0">
                <a:solidFill>
                  <a:schemeClr val="tx1"/>
                </a:solidFill>
              </a:rPr>
              <a:t>of</a:t>
            </a:r>
            <a:r>
              <a:rPr lang="de-DE" i="0" baseline="0" dirty="0" smtClean="0">
                <a:solidFill>
                  <a:schemeClr val="tx1"/>
                </a:solidFill>
              </a:rPr>
              <a:t> a </a:t>
            </a:r>
            <a:r>
              <a:rPr lang="de-DE" i="0" baseline="0" dirty="0" err="1" smtClean="0">
                <a:solidFill>
                  <a:schemeClr val="tx1"/>
                </a:solidFill>
              </a:rPr>
              <a:t>meal</a:t>
            </a:r>
            <a:r>
              <a:rPr lang="de-DE" i="0" baseline="0" dirty="0" smtClean="0">
                <a:solidFill>
                  <a:schemeClr val="tx1"/>
                </a:solidFill>
              </a:rPr>
              <a:t>. This </a:t>
            </a:r>
            <a:r>
              <a:rPr lang="de-DE" i="0" baseline="0" dirty="0" err="1" smtClean="0">
                <a:solidFill>
                  <a:schemeClr val="tx1"/>
                </a:solidFill>
              </a:rPr>
              <a:t>is</a:t>
            </a:r>
            <a:r>
              <a:rPr lang="de-DE" i="0" baseline="0" dirty="0" smtClean="0">
                <a:solidFill>
                  <a:schemeClr val="tx1"/>
                </a:solidFill>
              </a:rPr>
              <a:t> </a:t>
            </a:r>
            <a:r>
              <a:rPr lang="de-DE" i="0" baseline="0" dirty="0" err="1" smtClean="0">
                <a:solidFill>
                  <a:schemeClr val="tx1"/>
                </a:solidFill>
              </a:rPr>
              <a:t>when</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bolus</a:t>
            </a:r>
            <a:r>
              <a:rPr lang="de-DE" i="0" baseline="0" dirty="0" smtClean="0">
                <a:solidFill>
                  <a:schemeClr val="tx1"/>
                </a:solidFill>
              </a:rPr>
              <a:t> </a:t>
            </a:r>
            <a:r>
              <a:rPr lang="de-DE" i="0" baseline="0" dirty="0" err="1" smtClean="0">
                <a:solidFill>
                  <a:schemeClr val="tx1"/>
                </a:solidFill>
              </a:rPr>
              <a:t>initiated</a:t>
            </a:r>
            <a:r>
              <a:rPr lang="de-DE" i="0" baseline="0" dirty="0" smtClean="0">
                <a:solidFill>
                  <a:schemeClr val="tx1"/>
                </a:solidFill>
              </a:rPr>
              <a:t> </a:t>
            </a:r>
            <a:r>
              <a:rPr lang="de-DE" i="0" baseline="0" dirty="0" err="1" smtClean="0">
                <a:solidFill>
                  <a:schemeClr val="tx1"/>
                </a:solidFill>
              </a:rPr>
              <a:t>by</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user</a:t>
            </a:r>
            <a:r>
              <a:rPr lang="de-DE" i="0" baseline="0" dirty="0" smtClean="0">
                <a:solidFill>
                  <a:schemeClr val="tx1"/>
                </a:solidFill>
              </a:rPr>
              <a:t> fades out, </a:t>
            </a:r>
            <a:r>
              <a:rPr lang="de-DE" i="0" baseline="0" dirty="0" err="1" smtClean="0">
                <a:solidFill>
                  <a:schemeClr val="tx1"/>
                </a:solidFill>
              </a:rPr>
              <a:t>while</a:t>
            </a:r>
            <a:r>
              <a:rPr lang="de-DE" i="0" baseline="0" dirty="0" smtClean="0">
                <a:solidFill>
                  <a:schemeClr val="tx1"/>
                </a:solidFill>
              </a:rPr>
              <a:t> </a:t>
            </a:r>
            <a:r>
              <a:rPr lang="de-DE" i="0" baseline="0" dirty="0" err="1" smtClean="0">
                <a:solidFill>
                  <a:schemeClr val="tx1"/>
                </a:solidFill>
              </a:rPr>
              <a:t>more</a:t>
            </a:r>
            <a:r>
              <a:rPr lang="de-DE" i="0" baseline="0" dirty="0" smtClean="0">
                <a:solidFill>
                  <a:schemeClr val="tx1"/>
                </a:solidFill>
              </a:rPr>
              <a:t> </a:t>
            </a:r>
            <a:r>
              <a:rPr lang="de-DE" i="0" baseline="0" dirty="0" err="1" smtClean="0">
                <a:solidFill>
                  <a:schemeClr val="tx1"/>
                </a:solidFill>
              </a:rPr>
              <a:t>late</a:t>
            </a:r>
            <a:r>
              <a:rPr lang="de-DE" i="0" baseline="0" dirty="0" smtClean="0">
                <a:solidFill>
                  <a:schemeClr val="tx1"/>
                </a:solidFill>
              </a:rPr>
              <a:t> </a:t>
            </a:r>
            <a:r>
              <a:rPr lang="de-DE" i="0" baseline="0" dirty="0" err="1" smtClean="0">
                <a:solidFill>
                  <a:schemeClr val="tx1"/>
                </a:solidFill>
              </a:rPr>
              <a:t>carbs</a:t>
            </a:r>
            <a:r>
              <a:rPr lang="de-DE" i="0" baseline="0" dirty="0" smtClean="0">
                <a:solidFill>
                  <a:schemeClr val="tx1"/>
                </a:solidFill>
              </a:rPr>
              <a:t> </a:t>
            </a:r>
            <a:r>
              <a:rPr lang="de-DE" i="0" baseline="0" dirty="0" err="1" smtClean="0">
                <a:solidFill>
                  <a:schemeClr val="tx1"/>
                </a:solidFill>
              </a:rPr>
              <a:t>are</a:t>
            </a:r>
            <a:r>
              <a:rPr lang="de-DE" i="0" baseline="0" dirty="0" smtClean="0">
                <a:solidFill>
                  <a:schemeClr val="tx1"/>
                </a:solidFill>
              </a:rPr>
              <a:t> </a:t>
            </a:r>
            <a:r>
              <a:rPr lang="de-DE" i="0" baseline="0" dirty="0" err="1" smtClean="0">
                <a:solidFill>
                  <a:schemeClr val="tx1"/>
                </a:solidFill>
              </a:rPr>
              <a:t>being</a:t>
            </a:r>
            <a:r>
              <a:rPr lang="de-DE" i="0" baseline="0" dirty="0" smtClean="0">
                <a:solidFill>
                  <a:schemeClr val="tx1"/>
                </a:solidFill>
              </a:rPr>
              <a:t> </a:t>
            </a:r>
            <a:r>
              <a:rPr lang="de-DE" i="0" baseline="0" dirty="0" err="1" smtClean="0">
                <a:solidFill>
                  <a:schemeClr val="tx1"/>
                </a:solidFill>
              </a:rPr>
              <a:t>absorbed</a:t>
            </a:r>
            <a:r>
              <a:rPr lang="de-DE" i="0" baseline="0" dirty="0" smtClean="0">
                <a:solidFill>
                  <a:schemeClr val="tx1"/>
                </a:solidFill>
              </a:rPr>
              <a:t>. </a:t>
            </a:r>
            <a:r>
              <a:rPr lang="de-DE" i="0" baseline="0" dirty="0" err="1" smtClean="0">
                <a:solidFill>
                  <a:schemeClr val="tx1"/>
                </a:solidFill>
              </a:rPr>
              <a:t>Effects</a:t>
            </a:r>
            <a:r>
              <a:rPr lang="de-DE" i="0" baseline="0" dirty="0" smtClean="0">
                <a:solidFill>
                  <a:schemeClr val="tx1"/>
                </a:solidFill>
              </a:rPr>
              <a:t> </a:t>
            </a:r>
            <a:r>
              <a:rPr lang="de-DE" i="0" baseline="0" dirty="0" err="1" smtClean="0">
                <a:solidFill>
                  <a:schemeClr val="tx1"/>
                </a:solidFill>
              </a:rPr>
              <a:t>from</a:t>
            </a:r>
            <a:r>
              <a:rPr lang="de-DE" i="0" baseline="0" dirty="0" smtClean="0">
                <a:solidFill>
                  <a:schemeClr val="tx1"/>
                </a:solidFill>
              </a:rPr>
              <a:t> </a:t>
            </a:r>
            <a:r>
              <a:rPr lang="de-DE" i="0" baseline="0" dirty="0" err="1" smtClean="0">
                <a:solidFill>
                  <a:schemeClr val="tx1"/>
                </a:solidFill>
              </a:rPr>
              <a:t>fat</a:t>
            </a:r>
            <a:r>
              <a:rPr lang="de-DE" i="0" baseline="0" dirty="0" smtClean="0">
                <a:solidFill>
                  <a:schemeClr val="tx1"/>
                </a:solidFill>
              </a:rPr>
              <a:t> and </a:t>
            </a:r>
            <a:r>
              <a:rPr lang="de-DE" i="0" baseline="0" dirty="0" err="1" smtClean="0">
                <a:solidFill>
                  <a:schemeClr val="tx1"/>
                </a:solidFill>
              </a:rPr>
              <a:t>protein</a:t>
            </a:r>
            <a:r>
              <a:rPr lang="de-DE" i="0" baseline="0" dirty="0" smtClean="0">
                <a:solidFill>
                  <a:schemeClr val="tx1"/>
                </a:solidFill>
              </a:rPr>
              <a:t> </a:t>
            </a:r>
            <a:r>
              <a:rPr lang="de-DE" i="0" baseline="0" dirty="0" err="1" smtClean="0">
                <a:solidFill>
                  <a:schemeClr val="tx1"/>
                </a:solidFill>
              </a:rPr>
              <a:t>complicate</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picture</a:t>
            </a:r>
            <a:r>
              <a:rPr lang="de-DE" i="0" baseline="0" dirty="0" smtClean="0">
                <a:solidFill>
                  <a:schemeClr val="tx1"/>
                </a:solidFill>
              </a:rPr>
              <a:t>. </a:t>
            </a:r>
            <a:r>
              <a:rPr lang="de-DE" i="0" baseline="0" dirty="0" err="1" smtClean="0">
                <a:solidFill>
                  <a:schemeClr val="tx1"/>
                </a:solidFill>
              </a:rPr>
              <a:t>Now</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looping</a:t>
            </a:r>
            <a:r>
              <a:rPr lang="de-DE" i="0" baseline="0" dirty="0" smtClean="0">
                <a:solidFill>
                  <a:schemeClr val="tx1"/>
                </a:solidFill>
              </a:rPr>
              <a:t> </a:t>
            </a:r>
            <a:r>
              <a:rPr lang="de-DE" i="0" baseline="0" dirty="0" err="1" smtClean="0">
                <a:solidFill>
                  <a:schemeClr val="tx1"/>
                </a:solidFill>
              </a:rPr>
              <a:t>algorithm</a:t>
            </a:r>
            <a:r>
              <a:rPr lang="de-DE" i="0" baseline="0" dirty="0" smtClean="0">
                <a:solidFill>
                  <a:schemeClr val="tx1"/>
                </a:solidFill>
              </a:rPr>
              <a:t> must </a:t>
            </a:r>
            <a:r>
              <a:rPr lang="de-DE" i="0" baseline="0" dirty="0" err="1" smtClean="0">
                <a:solidFill>
                  <a:schemeClr val="tx1"/>
                </a:solidFill>
              </a:rPr>
              <a:t>increasingly</a:t>
            </a:r>
            <a:r>
              <a:rPr lang="de-DE" i="0" baseline="0" dirty="0" smtClean="0">
                <a:solidFill>
                  <a:schemeClr val="tx1"/>
                </a:solidFill>
              </a:rPr>
              <a:t> </a:t>
            </a:r>
            <a:r>
              <a:rPr lang="de-DE" i="0" baseline="0" dirty="0" err="1" smtClean="0">
                <a:solidFill>
                  <a:schemeClr val="tx1"/>
                </a:solidFill>
              </a:rPr>
              <a:t>take</a:t>
            </a:r>
            <a:r>
              <a:rPr lang="de-DE" i="0" baseline="0" dirty="0" smtClean="0">
                <a:solidFill>
                  <a:schemeClr val="tx1"/>
                </a:solidFill>
              </a:rPr>
              <a:t> </a:t>
            </a:r>
            <a:r>
              <a:rPr lang="de-DE" i="0" baseline="0" dirty="0" err="1" smtClean="0">
                <a:solidFill>
                  <a:schemeClr val="tx1"/>
                </a:solidFill>
              </a:rPr>
              <a:t>over</a:t>
            </a:r>
            <a:r>
              <a:rPr lang="de-DE" i="0" baseline="0" dirty="0" smtClean="0">
                <a:solidFill>
                  <a:schemeClr val="tx1"/>
                </a:solidFill>
              </a:rPr>
              <a:t>. </a:t>
            </a:r>
            <a:r>
              <a:rPr lang="de-DE" i="0" baseline="0" dirty="0" err="1" smtClean="0">
                <a:solidFill>
                  <a:schemeClr val="tx1"/>
                </a:solidFill>
              </a:rPr>
              <a:t>We</a:t>
            </a:r>
            <a:r>
              <a:rPr lang="de-DE" i="0" baseline="0" dirty="0" smtClean="0">
                <a:solidFill>
                  <a:schemeClr val="tx1"/>
                </a:solidFill>
              </a:rPr>
              <a:t> </a:t>
            </a:r>
            <a:r>
              <a:rPr lang="de-DE" i="0" baseline="0" dirty="0" err="1" smtClean="0">
                <a:solidFill>
                  <a:schemeClr val="tx1"/>
                </a:solidFill>
              </a:rPr>
              <a:t>focus</a:t>
            </a:r>
            <a:r>
              <a:rPr lang="de-DE" i="0" baseline="0" dirty="0" smtClean="0">
                <a:solidFill>
                  <a:schemeClr val="tx1"/>
                </a:solidFill>
              </a:rPr>
              <a:t> </a:t>
            </a:r>
            <a:r>
              <a:rPr lang="de-DE" i="0" baseline="0" dirty="0" err="1" smtClean="0">
                <a:solidFill>
                  <a:schemeClr val="tx1"/>
                </a:solidFill>
              </a:rPr>
              <a:t>here</a:t>
            </a:r>
            <a:r>
              <a:rPr lang="de-DE" i="0" baseline="0" dirty="0" smtClean="0">
                <a:solidFill>
                  <a:schemeClr val="tx1"/>
                </a:solidFill>
              </a:rPr>
              <a:t> on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two</a:t>
            </a:r>
            <a:r>
              <a:rPr lang="de-DE" i="0" baseline="0" dirty="0" smtClean="0">
                <a:solidFill>
                  <a:schemeClr val="tx1"/>
                </a:solidFill>
              </a:rPr>
              <a:t> </a:t>
            </a:r>
            <a:r>
              <a:rPr lang="de-DE" i="0" baseline="0" dirty="0" err="1" smtClean="0">
                <a:solidFill>
                  <a:schemeClr val="tx1"/>
                </a:solidFill>
              </a:rPr>
              <a:t>main</a:t>
            </a:r>
            <a:r>
              <a:rPr lang="de-DE" i="0" baseline="0" dirty="0" smtClean="0">
                <a:solidFill>
                  <a:schemeClr val="tx1"/>
                </a:solidFill>
              </a:rPr>
              <a:t> </a:t>
            </a:r>
            <a:r>
              <a:rPr lang="de-DE" i="0" baseline="0" dirty="0" err="1" smtClean="0">
                <a:solidFill>
                  <a:schemeClr val="tx1"/>
                </a:solidFill>
              </a:rPr>
              <a:t>algorithms</a:t>
            </a:r>
            <a:r>
              <a:rPr lang="de-DE" i="0" baseline="0" dirty="0" smtClean="0">
                <a:solidFill>
                  <a:schemeClr val="tx1"/>
                </a:solidFill>
              </a:rPr>
              <a:t> </a:t>
            </a:r>
            <a:r>
              <a:rPr lang="de-DE" i="0" baseline="0" dirty="0" err="1" smtClean="0">
                <a:solidFill>
                  <a:schemeClr val="tx1"/>
                </a:solidFill>
              </a:rPr>
              <a:t>as</a:t>
            </a:r>
            <a:r>
              <a:rPr lang="de-DE" i="0" baseline="0" dirty="0" smtClean="0">
                <a:solidFill>
                  <a:schemeClr val="tx1"/>
                </a:solidFill>
              </a:rPr>
              <a:t> </a:t>
            </a:r>
            <a:r>
              <a:rPr lang="de-DE" i="0" baseline="0" dirty="0" err="1" smtClean="0">
                <a:solidFill>
                  <a:schemeClr val="tx1"/>
                </a:solidFill>
              </a:rPr>
              <a:t>used</a:t>
            </a:r>
            <a:r>
              <a:rPr lang="de-DE" i="0" baseline="0" dirty="0" smtClean="0">
                <a:solidFill>
                  <a:schemeClr val="tx1"/>
                </a:solidFill>
              </a:rPr>
              <a:t> in </a:t>
            </a:r>
            <a:r>
              <a:rPr lang="de-DE" i="0" baseline="0" dirty="0" err="1" smtClean="0">
                <a:solidFill>
                  <a:schemeClr val="tx1"/>
                </a:solidFill>
              </a:rPr>
              <a:t>the</a:t>
            </a:r>
            <a:r>
              <a:rPr lang="de-DE" i="0" baseline="0" dirty="0" smtClean="0">
                <a:solidFill>
                  <a:schemeClr val="tx1"/>
                </a:solidFill>
              </a:rPr>
              <a:t> open-</a:t>
            </a:r>
            <a:r>
              <a:rPr lang="de-DE" i="0" baseline="0" dirty="0" err="1" smtClean="0">
                <a:solidFill>
                  <a:schemeClr val="tx1"/>
                </a:solidFill>
              </a:rPr>
              <a:t>source</a:t>
            </a:r>
            <a:r>
              <a:rPr lang="de-DE" i="0" baseline="0" dirty="0" smtClean="0">
                <a:solidFill>
                  <a:schemeClr val="tx1"/>
                </a:solidFill>
              </a:rPr>
              <a:t> </a:t>
            </a:r>
            <a:r>
              <a:rPr lang="de-DE" i="0" baseline="0" dirty="0" err="1" smtClean="0">
                <a:solidFill>
                  <a:schemeClr val="tx1"/>
                </a:solidFill>
              </a:rPr>
              <a:t>systems</a:t>
            </a:r>
            <a:r>
              <a:rPr lang="de-DE" i="0" baseline="0" dirty="0" smtClean="0">
                <a:solidFill>
                  <a:schemeClr val="tx1"/>
                </a:solidFill>
              </a:rPr>
              <a:t>. </a:t>
            </a:r>
            <a:r>
              <a:rPr lang="de-DE" i="0" baseline="0" dirty="0" err="1" smtClean="0">
                <a:solidFill>
                  <a:schemeClr val="tx1"/>
                </a:solidFill>
              </a:rPr>
              <a:t>To</a:t>
            </a:r>
            <a:r>
              <a:rPr lang="de-DE" i="0" baseline="0" dirty="0" smtClean="0">
                <a:solidFill>
                  <a:schemeClr val="tx1"/>
                </a:solidFill>
              </a:rPr>
              <a:t> </a:t>
            </a:r>
            <a:r>
              <a:rPr lang="de-DE" i="0" baseline="0" dirty="0" err="1" smtClean="0">
                <a:solidFill>
                  <a:schemeClr val="tx1"/>
                </a:solidFill>
              </a:rPr>
              <a:t>enable</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algorithm</a:t>
            </a:r>
            <a:r>
              <a:rPr lang="de-DE" i="0" baseline="0" dirty="0" smtClean="0">
                <a:solidFill>
                  <a:schemeClr val="tx1"/>
                </a:solidFill>
              </a:rPr>
              <a:t> </a:t>
            </a:r>
            <a:r>
              <a:rPr lang="de-DE" i="0" baseline="0" dirty="0" err="1" smtClean="0">
                <a:solidFill>
                  <a:schemeClr val="tx1"/>
                </a:solidFill>
              </a:rPr>
              <a:t>to</a:t>
            </a:r>
            <a:r>
              <a:rPr lang="de-DE" i="0" baseline="0" dirty="0" smtClean="0">
                <a:solidFill>
                  <a:schemeClr val="tx1"/>
                </a:solidFill>
              </a:rPr>
              <a:t> </a:t>
            </a:r>
            <a:r>
              <a:rPr lang="de-DE" i="0" baseline="0" dirty="0" err="1" smtClean="0">
                <a:solidFill>
                  <a:schemeClr val="tx1"/>
                </a:solidFill>
              </a:rPr>
              <a:t>take</a:t>
            </a:r>
            <a:r>
              <a:rPr lang="de-DE" i="0" baseline="0" dirty="0" smtClean="0">
                <a:solidFill>
                  <a:schemeClr val="tx1"/>
                </a:solidFill>
              </a:rPr>
              <a:t> </a:t>
            </a:r>
            <a:r>
              <a:rPr lang="de-DE" i="0" baseline="0" dirty="0" err="1" smtClean="0">
                <a:solidFill>
                  <a:schemeClr val="tx1"/>
                </a:solidFill>
              </a:rPr>
              <a:t>best</a:t>
            </a:r>
            <a:r>
              <a:rPr lang="de-DE" i="0" baseline="0" dirty="0" smtClean="0">
                <a:solidFill>
                  <a:schemeClr val="tx1"/>
                </a:solidFill>
              </a:rPr>
              <a:t> care,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user</a:t>
            </a:r>
            <a:r>
              <a:rPr lang="de-DE" i="0" baseline="0" dirty="0" smtClean="0">
                <a:solidFill>
                  <a:schemeClr val="tx1"/>
                </a:solidFill>
              </a:rPr>
              <a:t> must </a:t>
            </a:r>
            <a:r>
              <a:rPr lang="de-DE" i="0" baseline="0" dirty="0" err="1" smtClean="0">
                <a:solidFill>
                  <a:schemeClr val="tx1"/>
                </a:solidFill>
              </a:rPr>
              <a:t>give</a:t>
            </a:r>
            <a:r>
              <a:rPr lang="de-DE" i="0" baseline="0" dirty="0" smtClean="0">
                <a:solidFill>
                  <a:schemeClr val="tx1"/>
                </a:solidFill>
              </a:rPr>
              <a:t> </a:t>
            </a:r>
            <a:r>
              <a:rPr lang="de-DE" i="0" baseline="0" dirty="0" err="1" smtClean="0">
                <a:solidFill>
                  <a:schemeClr val="tx1"/>
                </a:solidFill>
              </a:rPr>
              <a:t>appropriate</a:t>
            </a:r>
            <a:r>
              <a:rPr lang="de-DE" i="0" baseline="0" dirty="0" smtClean="0">
                <a:solidFill>
                  <a:schemeClr val="tx1"/>
                </a:solidFill>
              </a:rPr>
              <a:t> </a:t>
            </a:r>
            <a:r>
              <a:rPr lang="de-DE" i="0" baseline="0" dirty="0" err="1" smtClean="0">
                <a:solidFill>
                  <a:schemeClr val="tx1"/>
                </a:solidFill>
              </a:rPr>
              <a:t>inputs</a:t>
            </a:r>
            <a:r>
              <a:rPr lang="de-DE" i="0" baseline="0" dirty="0" smtClean="0">
                <a:solidFill>
                  <a:schemeClr val="tx1"/>
                </a:solidFill>
              </a:rPr>
              <a:t> </a:t>
            </a:r>
            <a:r>
              <a:rPr lang="de-DE" i="0" baseline="0" dirty="0" err="1" smtClean="0">
                <a:solidFill>
                  <a:schemeClr val="tx1"/>
                </a:solidFill>
              </a:rPr>
              <a:t>about</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meal</a:t>
            </a:r>
            <a:r>
              <a:rPr lang="de-DE" i="0" baseline="0" dirty="0" smtClean="0">
                <a:solidFill>
                  <a:schemeClr val="tx1"/>
                </a:solidFill>
              </a:rPr>
              <a:t>, and </a:t>
            </a:r>
            <a:r>
              <a:rPr lang="de-DE" i="0" baseline="0" dirty="0" err="1" smtClean="0">
                <a:solidFill>
                  <a:schemeClr val="tx1"/>
                </a:solidFill>
              </a:rPr>
              <a:t>select</a:t>
            </a:r>
            <a:r>
              <a:rPr lang="de-DE" i="0" baseline="0" dirty="0" smtClean="0">
                <a:solidFill>
                  <a:schemeClr val="tx1"/>
                </a:solidFill>
              </a:rPr>
              <a:t> </a:t>
            </a:r>
            <a:r>
              <a:rPr lang="de-DE" i="0" baseline="0" dirty="0" err="1" smtClean="0">
                <a:solidFill>
                  <a:schemeClr val="tx1"/>
                </a:solidFill>
              </a:rPr>
              <a:t>appropriate</a:t>
            </a:r>
            <a:r>
              <a:rPr lang="de-DE" i="0" baseline="0" dirty="0" smtClean="0">
                <a:solidFill>
                  <a:schemeClr val="tx1"/>
                </a:solidFill>
              </a:rPr>
              <a:t> </a:t>
            </a:r>
            <a:r>
              <a:rPr lang="de-DE" i="0" baseline="0" dirty="0" err="1" smtClean="0">
                <a:solidFill>
                  <a:schemeClr val="tx1"/>
                </a:solidFill>
              </a:rPr>
              <a:t>settings</a:t>
            </a:r>
            <a:r>
              <a:rPr lang="de-DE" i="0" baseline="0" dirty="0" smtClean="0">
                <a:solidFill>
                  <a:schemeClr val="tx1"/>
                </a:solidFill>
              </a:rPr>
              <a:t> in her/</a:t>
            </a:r>
            <a:r>
              <a:rPr lang="de-DE" i="0" baseline="0" dirty="0" err="1" smtClean="0">
                <a:solidFill>
                  <a:schemeClr val="tx1"/>
                </a:solidFill>
              </a:rPr>
              <a:t>his</a:t>
            </a:r>
            <a:r>
              <a:rPr lang="de-DE" i="0" baseline="0" dirty="0" smtClean="0">
                <a:solidFill>
                  <a:schemeClr val="tx1"/>
                </a:solidFill>
              </a:rPr>
              <a:t> </a:t>
            </a:r>
            <a:r>
              <a:rPr lang="de-DE" i="0" baseline="0" dirty="0" err="1" smtClean="0">
                <a:solidFill>
                  <a:schemeClr val="tx1"/>
                </a:solidFill>
              </a:rPr>
              <a:t>looping</a:t>
            </a:r>
            <a:r>
              <a:rPr lang="de-DE" i="0" baseline="0" dirty="0" smtClean="0">
                <a:solidFill>
                  <a:schemeClr val="tx1"/>
                </a:solidFill>
              </a:rPr>
              <a:t> </a:t>
            </a:r>
            <a:r>
              <a:rPr lang="de-DE" i="0" baseline="0" dirty="0" err="1" smtClean="0">
                <a:solidFill>
                  <a:schemeClr val="tx1"/>
                </a:solidFill>
              </a:rPr>
              <a:t>system</a:t>
            </a:r>
            <a:r>
              <a:rPr lang="de-DE" i="0" baseline="0" dirty="0" smtClean="0">
                <a:solidFill>
                  <a:schemeClr val="tx1"/>
                </a:solidFill>
              </a:rPr>
              <a:t>. Also, </a:t>
            </a:r>
            <a:r>
              <a:rPr lang="de-DE" i="0" baseline="0" dirty="0" err="1" smtClean="0">
                <a:solidFill>
                  <a:schemeClr val="tx1"/>
                </a:solidFill>
              </a:rPr>
              <a:t>tuning</a:t>
            </a:r>
            <a:r>
              <a:rPr lang="de-DE" i="0" baseline="0" dirty="0" smtClean="0">
                <a:solidFill>
                  <a:schemeClr val="tx1"/>
                </a:solidFill>
              </a:rPr>
              <a:t> </a:t>
            </a:r>
            <a:r>
              <a:rPr lang="de-DE" i="0" baseline="0" dirty="0" err="1" smtClean="0">
                <a:solidFill>
                  <a:schemeClr val="tx1"/>
                </a:solidFill>
              </a:rPr>
              <a:t>some</a:t>
            </a:r>
            <a:r>
              <a:rPr lang="de-DE" i="0" baseline="0" dirty="0" smtClean="0">
                <a:solidFill>
                  <a:schemeClr val="tx1"/>
                </a:solidFill>
              </a:rPr>
              <a:t> </a:t>
            </a:r>
            <a:r>
              <a:rPr lang="de-DE" i="0" baseline="0" dirty="0" err="1" smtClean="0">
                <a:solidFill>
                  <a:schemeClr val="tx1"/>
                </a:solidFill>
              </a:rPr>
              <a:t>parameters</a:t>
            </a:r>
            <a:r>
              <a:rPr lang="de-DE" i="0" baseline="0" dirty="0" smtClean="0">
                <a:solidFill>
                  <a:schemeClr val="tx1"/>
                </a:solidFill>
              </a:rPr>
              <a:t> </a:t>
            </a:r>
            <a:r>
              <a:rPr lang="de-DE" i="0" baseline="0" dirty="0" err="1" smtClean="0">
                <a:solidFill>
                  <a:schemeClr val="tx1"/>
                </a:solidFill>
              </a:rPr>
              <a:t>may</a:t>
            </a:r>
            <a:r>
              <a:rPr lang="de-DE" i="0" baseline="0" dirty="0" smtClean="0">
                <a:solidFill>
                  <a:schemeClr val="tx1"/>
                </a:solidFill>
              </a:rPr>
              <a:t> </a:t>
            </a:r>
            <a:r>
              <a:rPr lang="de-DE" i="0" baseline="0" dirty="0" err="1" smtClean="0">
                <a:solidFill>
                  <a:schemeClr val="tx1"/>
                </a:solidFill>
              </a:rPr>
              <a:t>be</a:t>
            </a:r>
            <a:r>
              <a:rPr lang="de-DE" i="0" baseline="0" dirty="0" smtClean="0">
                <a:solidFill>
                  <a:schemeClr val="tx1"/>
                </a:solidFill>
              </a:rPr>
              <a:t> </a:t>
            </a:r>
            <a:r>
              <a:rPr lang="de-DE" i="0" baseline="0" dirty="0" err="1" smtClean="0">
                <a:solidFill>
                  <a:schemeClr val="tx1"/>
                </a:solidFill>
              </a:rPr>
              <a:t>required</a:t>
            </a:r>
            <a:r>
              <a:rPr lang="de-DE" i="0" baseline="0" dirty="0" smtClean="0">
                <a:solidFill>
                  <a:schemeClr val="tx1"/>
                </a:solidFill>
              </a:rPr>
              <a:t> </a:t>
            </a:r>
            <a:r>
              <a:rPr lang="de-DE" i="0" baseline="0" dirty="0" err="1" smtClean="0">
                <a:solidFill>
                  <a:schemeClr val="tx1"/>
                </a:solidFill>
              </a:rPr>
              <a:t>from</a:t>
            </a:r>
            <a:r>
              <a:rPr lang="de-DE" i="0" baseline="0" dirty="0" smtClean="0">
                <a:solidFill>
                  <a:schemeClr val="tx1"/>
                </a:solidFill>
              </a:rPr>
              <a:t> time </a:t>
            </a:r>
            <a:r>
              <a:rPr lang="de-DE" i="0" baseline="0" dirty="0" err="1" smtClean="0">
                <a:solidFill>
                  <a:schemeClr val="tx1"/>
                </a:solidFill>
              </a:rPr>
              <a:t>to</a:t>
            </a:r>
            <a:r>
              <a:rPr lang="de-DE" i="0" baseline="0" dirty="0" smtClean="0">
                <a:solidFill>
                  <a:schemeClr val="tx1"/>
                </a:solidFill>
              </a:rPr>
              <a:t> time. </a:t>
            </a:r>
            <a:r>
              <a:rPr lang="de-DE" i="0" baseline="0" dirty="0" err="1" smtClean="0">
                <a:solidFill>
                  <a:schemeClr val="tx1"/>
                </a:solidFill>
              </a:rPr>
              <a:t>We</a:t>
            </a:r>
            <a:r>
              <a:rPr lang="de-DE" i="0" baseline="0" dirty="0" smtClean="0">
                <a:solidFill>
                  <a:schemeClr val="tx1"/>
                </a:solidFill>
              </a:rPr>
              <a:t> </a:t>
            </a:r>
            <a:r>
              <a:rPr lang="de-DE" i="0" baseline="0" dirty="0" err="1" smtClean="0">
                <a:solidFill>
                  <a:schemeClr val="tx1"/>
                </a:solidFill>
              </a:rPr>
              <a:t>know</a:t>
            </a:r>
            <a:r>
              <a:rPr lang="de-DE" i="0" baseline="0" dirty="0" smtClean="0">
                <a:solidFill>
                  <a:schemeClr val="tx1"/>
                </a:solidFill>
              </a:rPr>
              <a:t> </a:t>
            </a:r>
            <a:r>
              <a:rPr lang="de-DE" i="0" baseline="0" dirty="0" err="1" smtClean="0">
                <a:solidFill>
                  <a:schemeClr val="tx1"/>
                </a:solidFill>
              </a:rPr>
              <a:t>it</a:t>
            </a:r>
            <a:r>
              <a:rPr lang="de-DE" i="0" baseline="0" dirty="0" smtClean="0">
                <a:solidFill>
                  <a:schemeClr val="tx1"/>
                </a:solidFill>
              </a:rPr>
              <a:t> </a:t>
            </a:r>
            <a:r>
              <a:rPr lang="de-DE" i="0" baseline="0" dirty="0" err="1" smtClean="0">
                <a:solidFill>
                  <a:schemeClr val="tx1"/>
                </a:solidFill>
              </a:rPr>
              <a:t>is</a:t>
            </a:r>
            <a:r>
              <a:rPr lang="de-DE" i="0" baseline="0" dirty="0" smtClean="0">
                <a:solidFill>
                  <a:schemeClr val="tx1"/>
                </a:solidFill>
              </a:rPr>
              <a:t> </a:t>
            </a:r>
            <a:r>
              <a:rPr lang="de-DE" i="0" baseline="0" dirty="0" err="1" smtClean="0">
                <a:solidFill>
                  <a:schemeClr val="tx1"/>
                </a:solidFill>
              </a:rPr>
              <a:t>sometimes</a:t>
            </a:r>
            <a:r>
              <a:rPr lang="de-DE" i="0" baseline="0" dirty="0" smtClean="0">
                <a:solidFill>
                  <a:schemeClr val="tx1"/>
                </a:solidFill>
              </a:rPr>
              <a:t> </a:t>
            </a:r>
            <a:r>
              <a:rPr lang="de-DE" i="0" baseline="0" dirty="0" err="1" smtClean="0">
                <a:solidFill>
                  <a:schemeClr val="tx1"/>
                </a:solidFill>
              </a:rPr>
              <a:t>tempting</a:t>
            </a:r>
            <a:r>
              <a:rPr lang="de-DE" i="0" baseline="0" dirty="0" smtClean="0">
                <a:solidFill>
                  <a:schemeClr val="tx1"/>
                </a:solidFill>
              </a:rPr>
              <a:t> </a:t>
            </a:r>
            <a:r>
              <a:rPr lang="de-DE" i="0" baseline="0" dirty="0" err="1" smtClean="0">
                <a:solidFill>
                  <a:schemeClr val="tx1"/>
                </a:solidFill>
              </a:rPr>
              <a:t>to</a:t>
            </a:r>
            <a:r>
              <a:rPr lang="de-DE" i="0" baseline="0" dirty="0" smtClean="0">
                <a:solidFill>
                  <a:schemeClr val="tx1"/>
                </a:solidFill>
              </a:rPr>
              <a:t> </a:t>
            </a:r>
            <a:r>
              <a:rPr lang="de-DE" i="0" baseline="0" dirty="0" err="1" smtClean="0">
                <a:solidFill>
                  <a:schemeClr val="tx1"/>
                </a:solidFill>
              </a:rPr>
              <a:t>interfere</a:t>
            </a:r>
            <a:r>
              <a:rPr lang="de-DE" i="0" baseline="0" dirty="0" smtClean="0">
                <a:solidFill>
                  <a:schemeClr val="tx1"/>
                </a:solidFill>
              </a:rPr>
              <a:t> </a:t>
            </a:r>
            <a:r>
              <a:rPr lang="de-DE" i="0" baseline="0" dirty="0" err="1" smtClean="0">
                <a:solidFill>
                  <a:schemeClr val="tx1"/>
                </a:solidFill>
              </a:rPr>
              <a:t>with</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loop</a:t>
            </a:r>
            <a:r>
              <a:rPr lang="de-DE" i="0" baseline="0" dirty="0" smtClean="0">
                <a:solidFill>
                  <a:schemeClr val="tx1"/>
                </a:solidFill>
              </a:rPr>
              <a:t>, so </a:t>
            </a:r>
            <a:r>
              <a:rPr lang="de-DE" i="0" baseline="0" dirty="0" err="1" smtClean="0">
                <a:solidFill>
                  <a:schemeClr val="tx1"/>
                </a:solidFill>
              </a:rPr>
              <a:t>we</a:t>
            </a:r>
            <a:r>
              <a:rPr lang="de-DE" i="0" baseline="0" dirty="0" smtClean="0">
                <a:solidFill>
                  <a:schemeClr val="tx1"/>
                </a:solidFill>
              </a:rPr>
              <a:t> will </a:t>
            </a:r>
            <a:r>
              <a:rPr lang="de-DE" i="0" baseline="0" dirty="0" err="1" smtClean="0">
                <a:solidFill>
                  <a:schemeClr val="tx1"/>
                </a:solidFill>
              </a:rPr>
              <a:t>touch</a:t>
            </a:r>
            <a:r>
              <a:rPr lang="de-DE" i="0" baseline="0" dirty="0" smtClean="0">
                <a:solidFill>
                  <a:schemeClr val="tx1"/>
                </a:solidFill>
              </a:rPr>
              <a:t> on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pros</a:t>
            </a:r>
            <a:r>
              <a:rPr lang="de-DE" i="0" baseline="0" dirty="0" smtClean="0">
                <a:solidFill>
                  <a:schemeClr val="tx1"/>
                </a:solidFill>
              </a:rPr>
              <a:t> and </a:t>
            </a:r>
            <a:r>
              <a:rPr lang="de-DE" i="0" baseline="0" dirty="0" err="1" smtClean="0">
                <a:solidFill>
                  <a:schemeClr val="tx1"/>
                </a:solidFill>
              </a:rPr>
              <a:t>cons</a:t>
            </a:r>
            <a:r>
              <a:rPr lang="de-DE" i="0" baseline="0" dirty="0" smtClean="0">
                <a:solidFill>
                  <a:schemeClr val="tx1"/>
                </a:solidFill>
              </a:rPr>
              <a:t> </a:t>
            </a:r>
            <a:r>
              <a:rPr lang="de-DE" i="0" baseline="0" dirty="0" err="1" smtClean="0">
                <a:solidFill>
                  <a:schemeClr val="tx1"/>
                </a:solidFill>
              </a:rPr>
              <a:t>of</a:t>
            </a:r>
            <a:r>
              <a:rPr lang="de-DE" i="0" baseline="0" dirty="0" smtClean="0">
                <a:solidFill>
                  <a:schemeClr val="tx1"/>
                </a:solidFill>
              </a:rPr>
              <a:t> </a:t>
            </a:r>
            <a:r>
              <a:rPr lang="de-DE" i="0" baseline="0" dirty="0" err="1" smtClean="0">
                <a:solidFill>
                  <a:schemeClr val="tx1"/>
                </a:solidFill>
              </a:rPr>
              <a:t>doing</a:t>
            </a:r>
            <a:r>
              <a:rPr lang="de-DE" i="0" baseline="0" dirty="0" smtClean="0">
                <a:solidFill>
                  <a:schemeClr val="tx1"/>
                </a:solidFill>
              </a:rPr>
              <a:t> </a:t>
            </a:r>
            <a:r>
              <a:rPr lang="de-DE" i="0" baseline="0" dirty="0" err="1" smtClean="0">
                <a:solidFill>
                  <a:schemeClr val="tx1"/>
                </a:solidFill>
              </a:rPr>
              <a:t>this</a:t>
            </a:r>
            <a:r>
              <a:rPr lang="de-DE" i="0" baseline="0" dirty="0" smtClean="0">
                <a:solidFill>
                  <a:schemeClr val="tx1"/>
                </a:solidFill>
              </a:rPr>
              <a:t>, </a:t>
            </a:r>
            <a:r>
              <a:rPr lang="de-DE" i="0" baseline="0" dirty="0" err="1" smtClean="0">
                <a:solidFill>
                  <a:schemeClr val="tx1"/>
                </a:solidFill>
              </a:rPr>
              <a:t>as</a:t>
            </a:r>
            <a:r>
              <a:rPr lang="de-DE" i="0" baseline="0" dirty="0" smtClean="0">
                <a:solidFill>
                  <a:schemeClr val="tx1"/>
                </a:solidFill>
              </a:rPr>
              <a:t> </a:t>
            </a:r>
            <a:r>
              <a:rPr lang="de-DE" i="0" baseline="0" dirty="0" err="1" smtClean="0">
                <a:solidFill>
                  <a:schemeClr val="tx1"/>
                </a:solidFill>
              </a:rPr>
              <a:t>well</a:t>
            </a:r>
            <a:r>
              <a:rPr lang="de-DE" i="0" baseline="0" dirty="0" smtClean="0">
                <a:solidFill>
                  <a:schemeClr val="tx1"/>
                </a:solidFill>
              </a:rPr>
              <a:t>.</a:t>
            </a:r>
          </a:p>
          <a:p>
            <a:r>
              <a:rPr lang="de-DE" i="0" baseline="0" dirty="0" smtClean="0">
                <a:solidFill>
                  <a:schemeClr val="tx1"/>
                </a:solidFill>
              </a:rPr>
              <a:t>The </a:t>
            </a:r>
            <a:r>
              <a:rPr lang="de-DE" b="1" i="0" baseline="0" dirty="0" smtClean="0">
                <a:solidFill>
                  <a:schemeClr val="tx1"/>
                </a:solidFill>
              </a:rPr>
              <a:t>last </a:t>
            </a:r>
            <a:r>
              <a:rPr lang="de-DE" b="1" i="0" baseline="0" dirty="0" err="1" smtClean="0">
                <a:solidFill>
                  <a:schemeClr val="tx1"/>
                </a:solidFill>
              </a:rPr>
              <a:t>chapter</a:t>
            </a:r>
            <a:r>
              <a:rPr lang="de-DE" i="0" baseline="0" dirty="0" smtClean="0">
                <a:solidFill>
                  <a:schemeClr val="tx1"/>
                </a:solidFill>
              </a:rPr>
              <a:t> </a:t>
            </a:r>
            <a:r>
              <a:rPr lang="de-DE" i="0" baseline="0" dirty="0" err="1" smtClean="0">
                <a:solidFill>
                  <a:schemeClr val="tx1"/>
                </a:solidFill>
              </a:rPr>
              <a:t>describes</a:t>
            </a:r>
            <a:r>
              <a:rPr lang="de-DE" i="0" baseline="0" dirty="0" smtClean="0">
                <a:solidFill>
                  <a:schemeClr val="tx1"/>
                </a:solidFill>
              </a:rPr>
              <a:t> </a:t>
            </a:r>
            <a:r>
              <a:rPr lang="de-DE" b="1" i="0" baseline="0" dirty="0" err="1" smtClean="0">
                <a:solidFill>
                  <a:schemeClr val="tx1"/>
                </a:solidFill>
              </a:rPr>
              <a:t>simplified</a:t>
            </a:r>
            <a:r>
              <a:rPr lang="de-DE" b="1" i="0" baseline="0" dirty="0" smtClean="0">
                <a:solidFill>
                  <a:schemeClr val="tx1"/>
                </a:solidFill>
              </a:rPr>
              <a:t> </a:t>
            </a:r>
            <a:r>
              <a:rPr lang="de-DE" b="1" i="0" baseline="0" dirty="0" err="1" smtClean="0">
                <a:solidFill>
                  <a:schemeClr val="tx1"/>
                </a:solidFill>
              </a:rPr>
              <a:t>meal</a:t>
            </a:r>
            <a:r>
              <a:rPr lang="de-DE" b="1" i="0" baseline="0" dirty="0" smtClean="0">
                <a:solidFill>
                  <a:schemeClr val="tx1"/>
                </a:solidFill>
              </a:rPr>
              <a:t> </a:t>
            </a:r>
            <a:r>
              <a:rPr lang="de-DE" b="1" i="0" baseline="0" dirty="0" err="1" smtClean="0">
                <a:solidFill>
                  <a:schemeClr val="tx1"/>
                </a:solidFill>
              </a:rPr>
              <a:t>management</a:t>
            </a:r>
            <a:r>
              <a:rPr lang="de-DE" b="1" i="0" baseline="0" dirty="0" smtClean="0">
                <a:solidFill>
                  <a:schemeClr val="tx1"/>
                </a:solidFill>
              </a:rPr>
              <a:t> </a:t>
            </a:r>
            <a:r>
              <a:rPr lang="de-DE" i="0" baseline="0" dirty="0" err="1" smtClean="0">
                <a:solidFill>
                  <a:schemeClr val="tx1"/>
                </a:solidFill>
              </a:rPr>
              <a:t>when</a:t>
            </a:r>
            <a:r>
              <a:rPr lang="de-DE" i="0" baseline="0" dirty="0" smtClean="0">
                <a:solidFill>
                  <a:schemeClr val="tx1"/>
                </a:solidFill>
              </a:rPr>
              <a:t> </a:t>
            </a:r>
            <a:r>
              <a:rPr lang="de-DE" i="0" baseline="0" dirty="0" err="1" smtClean="0">
                <a:solidFill>
                  <a:schemeClr val="tx1"/>
                </a:solidFill>
              </a:rPr>
              <a:t>working</a:t>
            </a:r>
            <a:r>
              <a:rPr lang="de-DE" i="0" baseline="0" dirty="0" smtClean="0">
                <a:solidFill>
                  <a:schemeClr val="tx1"/>
                </a:solidFill>
              </a:rPr>
              <a:t> </a:t>
            </a:r>
            <a:r>
              <a:rPr lang="de-DE" i="0" baseline="0" dirty="0" err="1" smtClean="0">
                <a:solidFill>
                  <a:schemeClr val="tx1"/>
                </a:solidFill>
              </a:rPr>
              <a:t>with</a:t>
            </a:r>
            <a:r>
              <a:rPr lang="de-DE" i="0" baseline="0" dirty="0" smtClean="0">
                <a:solidFill>
                  <a:schemeClr val="tx1"/>
                </a:solidFill>
              </a:rPr>
              <a:t> </a:t>
            </a:r>
            <a:r>
              <a:rPr lang="de-DE" i="0" baseline="0" dirty="0" err="1" smtClean="0">
                <a:solidFill>
                  <a:schemeClr val="tx1"/>
                </a:solidFill>
              </a:rPr>
              <a:t>the</a:t>
            </a:r>
            <a:r>
              <a:rPr lang="de-DE" i="0" baseline="0" dirty="0" smtClean="0">
                <a:solidFill>
                  <a:schemeClr val="tx1"/>
                </a:solidFill>
              </a:rPr>
              <a:t> </a:t>
            </a:r>
            <a:r>
              <a:rPr lang="de-DE" b="1" i="0" baseline="0" dirty="0" smtClean="0">
                <a:solidFill>
                  <a:schemeClr val="tx1"/>
                </a:solidFill>
              </a:rPr>
              <a:t>„</a:t>
            </a:r>
            <a:r>
              <a:rPr lang="de-DE" b="1" i="0" baseline="0" dirty="0" err="1" smtClean="0">
                <a:solidFill>
                  <a:schemeClr val="tx1"/>
                </a:solidFill>
              </a:rPr>
              <a:t>oref</a:t>
            </a:r>
            <a:r>
              <a:rPr lang="de-DE" b="1" i="0" baseline="0" dirty="0" smtClean="0">
                <a:solidFill>
                  <a:schemeClr val="tx1"/>
                </a:solidFill>
              </a:rPr>
              <a:t>(1)“ </a:t>
            </a:r>
            <a:r>
              <a:rPr lang="de-DE" i="0" baseline="0" dirty="0" err="1" smtClean="0">
                <a:solidFill>
                  <a:schemeClr val="tx1"/>
                </a:solidFill>
              </a:rPr>
              <a:t>algorithm</a:t>
            </a:r>
            <a:r>
              <a:rPr lang="de-DE" i="0" baseline="0" dirty="0" smtClean="0">
                <a:solidFill>
                  <a:schemeClr val="tx1"/>
                </a:solidFill>
              </a:rPr>
              <a:t>. </a:t>
            </a:r>
            <a:r>
              <a:rPr lang="de-DE" i="0" baseline="0" dirty="0" err="1" smtClean="0">
                <a:solidFill>
                  <a:schemeClr val="tx1"/>
                </a:solidFill>
              </a:rPr>
              <a:t>It</a:t>
            </a:r>
            <a:r>
              <a:rPr lang="de-DE" i="0" baseline="0" dirty="0" smtClean="0">
                <a:solidFill>
                  <a:schemeClr val="tx1"/>
                </a:solidFill>
              </a:rPr>
              <a:t> </a:t>
            </a:r>
            <a:r>
              <a:rPr lang="de-DE" i="0" baseline="0" dirty="0" err="1" smtClean="0">
                <a:solidFill>
                  <a:schemeClr val="tx1"/>
                </a:solidFill>
              </a:rPr>
              <a:t>principally</a:t>
            </a:r>
            <a:r>
              <a:rPr lang="de-DE" i="0" baseline="0" dirty="0" smtClean="0">
                <a:solidFill>
                  <a:schemeClr val="tx1"/>
                </a:solidFill>
              </a:rPr>
              <a:t> </a:t>
            </a:r>
            <a:r>
              <a:rPr lang="de-DE" i="0" baseline="0" dirty="0" err="1" smtClean="0">
                <a:solidFill>
                  <a:schemeClr val="tx1"/>
                </a:solidFill>
              </a:rPr>
              <a:t>can</a:t>
            </a:r>
            <a:r>
              <a:rPr lang="de-DE" i="0" baseline="0" dirty="0" smtClean="0">
                <a:solidFill>
                  <a:schemeClr val="tx1"/>
                </a:solidFill>
              </a:rPr>
              <a:t> </a:t>
            </a:r>
            <a:r>
              <a:rPr lang="de-DE" i="0" baseline="0" dirty="0" err="1" smtClean="0">
                <a:solidFill>
                  <a:schemeClr val="tx1"/>
                </a:solidFill>
              </a:rPr>
              <a:t>work</a:t>
            </a:r>
            <a:r>
              <a:rPr lang="de-DE" i="0" baseline="0" dirty="0" smtClean="0">
                <a:solidFill>
                  <a:schemeClr val="tx1"/>
                </a:solidFill>
              </a:rPr>
              <a:t> </a:t>
            </a:r>
            <a:r>
              <a:rPr lang="de-DE" i="0" baseline="0" dirty="0" err="1" smtClean="0">
                <a:solidFill>
                  <a:schemeClr val="tx1"/>
                </a:solidFill>
              </a:rPr>
              <a:t>without</a:t>
            </a:r>
            <a:r>
              <a:rPr lang="de-DE" i="0" baseline="0" dirty="0" smtClean="0">
                <a:solidFill>
                  <a:schemeClr val="tx1"/>
                </a:solidFill>
              </a:rPr>
              <a:t> </a:t>
            </a:r>
            <a:r>
              <a:rPr lang="de-DE" i="0" baseline="0" dirty="0" err="1" smtClean="0">
                <a:solidFill>
                  <a:schemeClr val="tx1"/>
                </a:solidFill>
              </a:rPr>
              <a:t>carb</a:t>
            </a:r>
            <a:r>
              <a:rPr lang="de-DE" i="0" baseline="0" dirty="0" smtClean="0">
                <a:solidFill>
                  <a:schemeClr val="tx1"/>
                </a:solidFill>
              </a:rPr>
              <a:t> </a:t>
            </a:r>
            <a:r>
              <a:rPr lang="de-DE" i="0" baseline="0" dirty="0" err="1" smtClean="0">
                <a:solidFill>
                  <a:schemeClr val="tx1"/>
                </a:solidFill>
              </a:rPr>
              <a:t>inputs</a:t>
            </a:r>
            <a:r>
              <a:rPr lang="de-DE" i="0" baseline="0" dirty="0" smtClean="0">
                <a:solidFill>
                  <a:schemeClr val="tx1"/>
                </a:solidFill>
              </a:rPr>
              <a:t> </a:t>
            </a:r>
            <a:r>
              <a:rPr lang="de-DE" i="0" baseline="0" dirty="0" err="1" smtClean="0">
                <a:solidFill>
                  <a:schemeClr val="tx1"/>
                </a:solidFill>
              </a:rPr>
              <a:t>for</a:t>
            </a:r>
            <a:r>
              <a:rPr lang="de-DE" i="0" baseline="0" dirty="0" smtClean="0">
                <a:solidFill>
                  <a:schemeClr val="tx1"/>
                </a:solidFill>
              </a:rPr>
              <a:t> </a:t>
            </a:r>
            <a:r>
              <a:rPr lang="de-DE" i="0" baseline="0" dirty="0" err="1" smtClean="0">
                <a:solidFill>
                  <a:schemeClr val="tx1"/>
                </a:solidFill>
              </a:rPr>
              <a:t>meals</a:t>
            </a:r>
            <a:r>
              <a:rPr lang="de-DE" i="0" baseline="0" dirty="0" smtClean="0">
                <a:solidFill>
                  <a:schemeClr val="tx1"/>
                </a:solidFill>
              </a:rPr>
              <a:t>. This </a:t>
            </a:r>
            <a:r>
              <a:rPr lang="de-DE" i="0" baseline="0" dirty="0" err="1" smtClean="0">
                <a:solidFill>
                  <a:schemeClr val="tx1"/>
                </a:solidFill>
              </a:rPr>
              <a:t>enables</a:t>
            </a:r>
            <a:r>
              <a:rPr lang="de-DE" i="0" baseline="0" dirty="0" smtClean="0">
                <a:solidFill>
                  <a:schemeClr val="tx1"/>
                </a:solidFill>
              </a:rPr>
              <a:t> a </a:t>
            </a:r>
            <a:r>
              <a:rPr lang="de-DE" i="0" baseline="0" dirty="0" err="1" smtClean="0">
                <a:solidFill>
                  <a:schemeClr val="tx1"/>
                </a:solidFill>
              </a:rPr>
              <a:t>very</a:t>
            </a:r>
            <a:r>
              <a:rPr lang="de-DE" i="0" baseline="0" dirty="0" smtClean="0">
                <a:solidFill>
                  <a:schemeClr val="tx1"/>
                </a:solidFill>
              </a:rPr>
              <a:t> </a:t>
            </a:r>
            <a:r>
              <a:rPr lang="de-DE" i="0" baseline="0" dirty="0" err="1" smtClean="0">
                <a:solidFill>
                  <a:schemeClr val="tx1"/>
                </a:solidFill>
              </a:rPr>
              <a:t>much</a:t>
            </a:r>
            <a:r>
              <a:rPr lang="de-DE" i="0" baseline="0" dirty="0" smtClean="0">
                <a:solidFill>
                  <a:schemeClr val="tx1"/>
                </a:solidFill>
              </a:rPr>
              <a:t> </a:t>
            </a:r>
            <a:r>
              <a:rPr lang="de-DE" i="0" baseline="0" dirty="0" err="1" smtClean="0">
                <a:solidFill>
                  <a:schemeClr val="tx1"/>
                </a:solidFill>
              </a:rPr>
              <a:t>simplified</a:t>
            </a:r>
            <a:r>
              <a:rPr lang="de-DE" i="0" baseline="0" dirty="0" smtClean="0">
                <a:solidFill>
                  <a:schemeClr val="tx1"/>
                </a:solidFill>
              </a:rPr>
              <a:t> „</a:t>
            </a:r>
            <a:r>
              <a:rPr lang="de-DE" i="0" baseline="0" dirty="0" err="1" smtClean="0">
                <a:solidFill>
                  <a:schemeClr val="tx1"/>
                </a:solidFill>
              </a:rPr>
              <a:t>carb</a:t>
            </a:r>
            <a:r>
              <a:rPr lang="de-DE" i="0" baseline="0" dirty="0" smtClean="0">
                <a:solidFill>
                  <a:schemeClr val="tx1"/>
                </a:solidFill>
              </a:rPr>
              <a:t> </a:t>
            </a:r>
            <a:r>
              <a:rPr lang="de-DE" i="0" baseline="0" dirty="0" err="1" smtClean="0">
                <a:solidFill>
                  <a:schemeClr val="tx1"/>
                </a:solidFill>
              </a:rPr>
              <a:t>counting</a:t>
            </a:r>
            <a:r>
              <a:rPr lang="de-DE" i="0" baseline="0" dirty="0" smtClean="0">
                <a:solidFill>
                  <a:schemeClr val="tx1"/>
                </a:solidFill>
              </a:rPr>
              <a:t>“ in </a:t>
            </a:r>
            <a:r>
              <a:rPr lang="de-DE" i="0" u="sng" baseline="0" dirty="0" smtClean="0">
                <a:solidFill>
                  <a:schemeClr val="tx1"/>
                </a:solidFill>
              </a:rPr>
              <a:t>hybrid</a:t>
            </a:r>
            <a:r>
              <a:rPr lang="de-DE" i="0" baseline="0" dirty="0" smtClean="0">
                <a:solidFill>
                  <a:schemeClr val="tx1"/>
                </a:solidFill>
              </a:rPr>
              <a:t> </a:t>
            </a:r>
            <a:r>
              <a:rPr lang="de-DE" i="0" baseline="0" dirty="0" err="1" smtClean="0">
                <a:solidFill>
                  <a:schemeClr val="tx1"/>
                </a:solidFill>
              </a:rPr>
              <a:t>closed</a:t>
            </a:r>
            <a:r>
              <a:rPr lang="de-DE" i="0" baseline="0" dirty="0" smtClean="0">
                <a:solidFill>
                  <a:schemeClr val="tx1"/>
                </a:solidFill>
              </a:rPr>
              <a:t> </a:t>
            </a:r>
            <a:r>
              <a:rPr lang="de-DE" i="0" baseline="0" dirty="0" err="1" smtClean="0">
                <a:solidFill>
                  <a:schemeClr val="tx1"/>
                </a:solidFill>
              </a:rPr>
              <a:t>looping</a:t>
            </a:r>
            <a:r>
              <a:rPr lang="de-DE" i="0" baseline="0" dirty="0" smtClean="0">
                <a:solidFill>
                  <a:schemeClr val="tx1"/>
                </a:solidFill>
              </a:rPr>
              <a:t>. </a:t>
            </a:r>
            <a:r>
              <a:rPr lang="de-DE" i="0" baseline="0" dirty="0" err="1" smtClean="0">
                <a:solidFill>
                  <a:schemeClr val="tx1"/>
                </a:solidFill>
              </a:rPr>
              <a:t>Moreover</a:t>
            </a:r>
            <a:r>
              <a:rPr lang="de-DE" i="0" baseline="0" dirty="0" smtClean="0">
                <a:solidFill>
                  <a:schemeClr val="tx1"/>
                </a:solidFill>
              </a:rPr>
              <a:t>, </a:t>
            </a:r>
            <a:r>
              <a:rPr lang="de-DE" i="0" u="sng" baseline="0" dirty="0" err="1" smtClean="0">
                <a:solidFill>
                  <a:schemeClr val="tx1"/>
                </a:solidFill>
              </a:rPr>
              <a:t>full</a:t>
            </a:r>
            <a:r>
              <a:rPr lang="de-DE" i="0" baseline="0" dirty="0" smtClean="0">
                <a:solidFill>
                  <a:schemeClr val="tx1"/>
                </a:solidFill>
              </a:rPr>
              <a:t> </a:t>
            </a:r>
            <a:r>
              <a:rPr lang="de-DE" i="0" baseline="0" dirty="0" err="1" smtClean="0">
                <a:solidFill>
                  <a:schemeClr val="tx1"/>
                </a:solidFill>
              </a:rPr>
              <a:t>looping</a:t>
            </a:r>
            <a:r>
              <a:rPr lang="de-DE" i="0" baseline="0" dirty="0" smtClean="0">
                <a:solidFill>
                  <a:schemeClr val="tx1"/>
                </a:solidFill>
              </a:rPr>
              <a:t> </a:t>
            </a:r>
            <a:r>
              <a:rPr lang="de-DE" i="0" baseline="0" dirty="0" err="1" smtClean="0">
                <a:solidFill>
                  <a:schemeClr val="tx1"/>
                </a:solidFill>
              </a:rPr>
              <a:t>is</a:t>
            </a:r>
            <a:r>
              <a:rPr lang="de-DE" i="0" baseline="0" dirty="0" smtClean="0">
                <a:solidFill>
                  <a:schemeClr val="tx1"/>
                </a:solidFill>
              </a:rPr>
              <a:t> a </a:t>
            </a:r>
            <a:r>
              <a:rPr lang="de-DE" i="0" baseline="0" dirty="0" err="1" smtClean="0">
                <a:solidFill>
                  <a:schemeClr val="tx1"/>
                </a:solidFill>
              </a:rPr>
              <a:t>possibility</a:t>
            </a:r>
            <a:r>
              <a:rPr lang="de-DE" i="0" baseline="0" dirty="0" smtClean="0">
                <a:solidFill>
                  <a:schemeClr val="tx1"/>
                </a:solidFill>
              </a:rPr>
              <a:t> </a:t>
            </a:r>
            <a:r>
              <a:rPr lang="de-DE" i="0" baseline="0" dirty="0" err="1" smtClean="0">
                <a:solidFill>
                  <a:schemeClr val="tx1"/>
                </a:solidFill>
              </a:rPr>
              <a:t>if</a:t>
            </a:r>
            <a:r>
              <a:rPr lang="de-DE" i="0" baseline="0" dirty="0" smtClean="0">
                <a:solidFill>
                  <a:schemeClr val="tx1"/>
                </a:solidFill>
              </a:rPr>
              <a:t> </a:t>
            </a:r>
            <a:r>
              <a:rPr lang="de-DE" i="0" baseline="0" dirty="0" err="1" smtClean="0">
                <a:solidFill>
                  <a:schemeClr val="tx1"/>
                </a:solidFill>
              </a:rPr>
              <a:t>certain</a:t>
            </a:r>
            <a:r>
              <a:rPr lang="de-DE" i="0" baseline="0" dirty="0" smtClean="0">
                <a:solidFill>
                  <a:schemeClr val="tx1"/>
                </a:solidFill>
              </a:rPr>
              <a:t> </a:t>
            </a:r>
            <a:r>
              <a:rPr lang="de-DE" i="0" baseline="0" dirty="0" err="1" smtClean="0">
                <a:solidFill>
                  <a:schemeClr val="tx1"/>
                </a:solidFill>
              </a:rPr>
              <a:t>criteria</a:t>
            </a:r>
            <a:r>
              <a:rPr lang="de-DE" i="0" baseline="0" dirty="0" smtClean="0">
                <a:solidFill>
                  <a:schemeClr val="tx1"/>
                </a:solidFill>
              </a:rPr>
              <a:t> </a:t>
            </a:r>
            <a:r>
              <a:rPr lang="de-DE" i="0" baseline="0" dirty="0" err="1" smtClean="0">
                <a:solidFill>
                  <a:schemeClr val="tx1"/>
                </a:solidFill>
              </a:rPr>
              <a:t>are</a:t>
            </a:r>
            <a:r>
              <a:rPr lang="de-DE" i="0" baseline="0" dirty="0" smtClean="0">
                <a:solidFill>
                  <a:schemeClr val="tx1"/>
                </a:solidFill>
              </a:rPr>
              <a:t> </a:t>
            </a:r>
            <a:r>
              <a:rPr lang="de-DE" i="0" baseline="0" dirty="0" err="1" smtClean="0">
                <a:solidFill>
                  <a:schemeClr val="tx1"/>
                </a:solidFill>
              </a:rPr>
              <a:t>met</a:t>
            </a:r>
            <a:r>
              <a:rPr lang="de-DE" i="0" baseline="0" dirty="0" smtClean="0">
                <a:solidFill>
                  <a:schemeClr val="tx1"/>
                </a:solidFill>
              </a:rPr>
              <a:t>, </a:t>
            </a:r>
            <a:r>
              <a:rPr lang="de-DE" i="0" baseline="0" dirty="0" err="1" smtClean="0">
                <a:solidFill>
                  <a:schemeClr val="tx1"/>
                </a:solidFill>
              </a:rPr>
              <a:t>which</a:t>
            </a:r>
            <a:r>
              <a:rPr lang="de-DE" i="0" baseline="0" dirty="0" smtClean="0">
                <a:solidFill>
                  <a:schemeClr val="tx1"/>
                </a:solidFill>
              </a:rPr>
              <a:t> will </a:t>
            </a:r>
            <a:r>
              <a:rPr lang="de-DE" i="0" baseline="0" dirty="0" err="1" smtClean="0">
                <a:solidFill>
                  <a:schemeClr val="tx1"/>
                </a:solidFill>
              </a:rPr>
              <a:t>be</a:t>
            </a:r>
            <a:r>
              <a:rPr lang="de-DE" i="0" baseline="0" dirty="0" smtClean="0">
                <a:solidFill>
                  <a:schemeClr val="tx1"/>
                </a:solidFill>
              </a:rPr>
              <a:t> </a:t>
            </a:r>
            <a:r>
              <a:rPr lang="de-DE" i="0" baseline="0" dirty="0" err="1" smtClean="0">
                <a:solidFill>
                  <a:schemeClr val="tx1"/>
                </a:solidFill>
              </a:rPr>
              <a:t>sketched</a:t>
            </a:r>
            <a:r>
              <a:rPr lang="de-DE" i="0" baseline="0" dirty="0" smtClean="0">
                <a:solidFill>
                  <a:schemeClr val="tx1"/>
                </a:solidFill>
              </a:rPr>
              <a:t> in </a:t>
            </a:r>
            <a:r>
              <a:rPr lang="de-DE" i="0" baseline="0" dirty="0" err="1" smtClean="0">
                <a:solidFill>
                  <a:schemeClr val="tx1"/>
                </a:solidFill>
              </a:rPr>
              <a:t>the</a:t>
            </a:r>
            <a:r>
              <a:rPr lang="de-DE" i="0" baseline="0" dirty="0" smtClean="0">
                <a:solidFill>
                  <a:schemeClr val="tx1"/>
                </a:solidFill>
              </a:rPr>
              <a:t> </a:t>
            </a:r>
            <a:r>
              <a:rPr lang="de-DE" i="0" baseline="0" dirty="0" err="1" smtClean="0">
                <a:solidFill>
                  <a:schemeClr val="tx1"/>
                </a:solidFill>
              </a:rPr>
              <a:t>very</a:t>
            </a:r>
            <a:r>
              <a:rPr lang="de-DE" i="0" baseline="0" dirty="0" smtClean="0">
                <a:solidFill>
                  <a:schemeClr val="tx1"/>
                </a:solidFill>
              </a:rPr>
              <a:t> last </a:t>
            </a:r>
            <a:r>
              <a:rPr lang="de-DE" i="0" baseline="0" dirty="0" err="1" smtClean="0">
                <a:solidFill>
                  <a:schemeClr val="tx1"/>
                </a:solidFill>
              </a:rPr>
              <a:t>section</a:t>
            </a:r>
            <a:r>
              <a:rPr lang="de-DE" i="0" baseline="0" dirty="0" smtClean="0">
                <a:solidFill>
                  <a:schemeClr val="tx1"/>
                </a:solidFill>
              </a:rPr>
              <a:t>.</a:t>
            </a:r>
          </a:p>
          <a:p>
            <a:r>
              <a:rPr lang="de-DE" i="0" baseline="0" dirty="0" smtClean="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smtClean="0"/>
              <a:t>This </a:t>
            </a:r>
            <a:r>
              <a:rPr lang="de-DE" sz="1200" dirty="0" err="1" smtClean="0"/>
              <a:t>slide</a:t>
            </a:r>
            <a:r>
              <a:rPr lang="de-DE" sz="1200" dirty="0" smtClean="0"/>
              <a:t> </a:t>
            </a:r>
            <a:r>
              <a:rPr lang="de-DE" sz="1200" dirty="0" err="1" smtClean="0"/>
              <a:t>set</a:t>
            </a:r>
            <a:r>
              <a:rPr lang="de-DE" sz="1200" dirty="0" smtClean="0"/>
              <a:t> </a:t>
            </a:r>
            <a:r>
              <a:rPr lang="de-DE" sz="1200" dirty="0" err="1" smtClean="0"/>
              <a:t>builds</a:t>
            </a:r>
            <a:r>
              <a:rPr lang="de-DE" sz="1200" dirty="0" smtClean="0"/>
              <a:t> on </a:t>
            </a:r>
            <a:r>
              <a:rPr lang="de-DE" sz="1000" dirty="0" smtClean="0">
                <a:solidFill>
                  <a:schemeClr val="bg1">
                    <a:lumMod val="50000"/>
                  </a:schemeClr>
                </a:solidFill>
              </a:rPr>
              <a:t>a </a:t>
            </a:r>
            <a:r>
              <a:rPr lang="de-DE" sz="1000" dirty="0" err="1" smtClean="0">
                <a:solidFill>
                  <a:schemeClr val="bg1">
                    <a:lumMod val="50000"/>
                  </a:schemeClr>
                </a:solidFill>
              </a:rPr>
              <a:t>more</a:t>
            </a:r>
            <a:r>
              <a:rPr lang="de-DE" sz="1000" dirty="0" smtClean="0">
                <a:solidFill>
                  <a:schemeClr val="bg1">
                    <a:lumMod val="50000"/>
                  </a:schemeClr>
                </a:solidFill>
              </a:rPr>
              <a:t> extensive 3-parts </a:t>
            </a:r>
            <a:r>
              <a:rPr lang="de-DE" sz="1000" dirty="0" err="1" smtClean="0">
                <a:solidFill>
                  <a:schemeClr val="bg1">
                    <a:lumMod val="50000"/>
                  </a:schemeClr>
                </a:solidFill>
              </a:rPr>
              <a:t>presentation</a:t>
            </a:r>
            <a:r>
              <a:rPr lang="de-DE" sz="1000" dirty="0" smtClean="0">
                <a:solidFill>
                  <a:schemeClr val="bg1">
                    <a:lumMod val="50000"/>
                  </a:schemeClr>
                </a:solidFill>
              </a:rPr>
              <a:t> </a:t>
            </a:r>
            <a:r>
              <a:rPr lang="de-DE" sz="1200" dirty="0" smtClean="0"/>
              <a:t>on </a:t>
            </a:r>
            <a:r>
              <a:rPr lang="de-DE" sz="1200" dirty="0" err="1" smtClean="0"/>
              <a:t>Meal</a:t>
            </a:r>
            <a:r>
              <a:rPr lang="de-DE" sz="1200" dirty="0" smtClean="0"/>
              <a:t> Management </a:t>
            </a:r>
            <a:r>
              <a:rPr lang="de-DE" sz="1200" dirty="0" err="1" smtClean="0"/>
              <a:t>which</a:t>
            </a:r>
            <a:r>
              <a:rPr lang="de-DE" sz="1200" dirty="0" smtClean="0"/>
              <a:t> </a:t>
            </a:r>
            <a:r>
              <a:rPr lang="de-DE" sz="1200" dirty="0" err="1" smtClean="0">
                <a:solidFill>
                  <a:schemeClr val="bg1">
                    <a:lumMod val="50000"/>
                  </a:schemeClr>
                </a:solidFill>
              </a:rPr>
              <a:t>focusses</a:t>
            </a:r>
            <a:r>
              <a:rPr lang="de-DE" sz="1200" dirty="0" smtClean="0">
                <a:solidFill>
                  <a:schemeClr val="bg1">
                    <a:lumMod val="50000"/>
                  </a:schemeClr>
                </a:solidFill>
              </a:rPr>
              <a:t> on </a:t>
            </a:r>
            <a:r>
              <a:rPr lang="de-DE" sz="1200" dirty="0" err="1" smtClean="0">
                <a:solidFill>
                  <a:schemeClr val="bg1">
                    <a:lumMod val="50000"/>
                  </a:schemeClr>
                </a:solidFill>
              </a:rPr>
              <a:t>AndroidAPS</a:t>
            </a:r>
            <a:r>
              <a:rPr lang="de-DE" sz="1200" dirty="0" smtClean="0">
                <a:solidFill>
                  <a:schemeClr val="bg1">
                    <a:lumMod val="50000"/>
                  </a:schemeClr>
                </a:solidFill>
              </a:rPr>
              <a:t> and </a:t>
            </a:r>
            <a:r>
              <a:rPr lang="de-DE" sz="1200" dirty="0" err="1" smtClean="0">
                <a:solidFill>
                  <a:schemeClr val="bg1">
                    <a:lumMod val="50000"/>
                  </a:schemeClr>
                </a:solidFill>
              </a:rPr>
              <a:t>is</a:t>
            </a:r>
            <a:r>
              <a:rPr lang="de-DE" sz="1200" dirty="0" smtClean="0">
                <a:solidFill>
                  <a:schemeClr val="bg1">
                    <a:lumMod val="50000"/>
                  </a:schemeClr>
                </a:solidFill>
              </a:rPr>
              <a:t> </a:t>
            </a:r>
            <a:r>
              <a:rPr lang="de-DE" sz="1200" dirty="0" err="1" smtClean="0">
                <a:solidFill>
                  <a:schemeClr val="bg1">
                    <a:lumMod val="50000"/>
                  </a:schemeClr>
                </a:solidFill>
              </a:rPr>
              <a:t>avaliable</a:t>
            </a:r>
            <a:r>
              <a:rPr lang="de-DE" sz="1200" dirty="0" smtClean="0">
                <a:solidFill>
                  <a:schemeClr val="bg1">
                    <a:lumMod val="50000"/>
                  </a:schemeClr>
                </a:solidFill>
              </a:rPr>
              <a:t> in /Files </a:t>
            </a:r>
            <a:r>
              <a:rPr lang="de-DE" sz="1200" dirty="0" err="1" smtClean="0">
                <a:solidFill>
                  <a:schemeClr val="bg1">
                    <a:lumMod val="50000"/>
                  </a:schemeClr>
                </a:solidFill>
              </a:rPr>
              <a:t>of</a:t>
            </a:r>
            <a:r>
              <a:rPr lang="de-DE" sz="1200" dirty="0" smtClean="0">
                <a:solidFill>
                  <a:schemeClr val="bg1">
                    <a:lumMod val="50000"/>
                  </a:schemeClr>
                </a:solidFill>
              </a:rPr>
              <a:t>  Facebook Group „</a:t>
            </a:r>
            <a:r>
              <a:rPr lang="de-DE" sz="1200" dirty="0" err="1" smtClean="0">
                <a:solidFill>
                  <a:schemeClr val="bg1">
                    <a:lumMod val="50000"/>
                  </a:schemeClr>
                </a:solidFill>
              </a:rPr>
              <a:t>AndroidAPS</a:t>
            </a:r>
            <a:r>
              <a:rPr lang="de-DE" sz="1200" dirty="0" smtClean="0">
                <a:solidFill>
                  <a:schemeClr val="bg1">
                    <a:lumMod val="50000"/>
                  </a:schemeClr>
                </a:solidFill>
              </a:rPr>
              <a:t> Users“ (and in German </a:t>
            </a:r>
            <a:r>
              <a:rPr lang="de-DE" sz="1200" dirty="0" err="1" smtClean="0">
                <a:solidFill>
                  <a:schemeClr val="bg1">
                    <a:lumMod val="50000"/>
                  </a:schemeClr>
                </a:solidFill>
              </a:rPr>
              <a:t>language</a:t>
            </a:r>
            <a:r>
              <a:rPr lang="de-DE" sz="1200" dirty="0" smtClean="0">
                <a:solidFill>
                  <a:schemeClr val="bg1">
                    <a:lumMod val="50000"/>
                  </a:schemeClr>
                </a:solidFill>
              </a:rPr>
              <a:t>  in de.loopercommunity.org).                                                                                                                                                                                                  </a:t>
            </a:r>
            <a:r>
              <a:rPr lang="de-DE" sz="1200" i="0" dirty="0" smtClean="0">
                <a:solidFill>
                  <a:schemeClr val="bg1">
                    <a:lumMod val="50000"/>
                  </a:schemeClr>
                </a:solidFill>
              </a:rPr>
              <a:t>Part III. </a:t>
            </a:r>
            <a:r>
              <a:rPr lang="de-DE" sz="1200" i="0" dirty="0" err="1" smtClean="0">
                <a:solidFill>
                  <a:schemeClr val="bg1">
                    <a:lumMod val="50000"/>
                  </a:schemeClr>
                </a:solidFill>
              </a:rPr>
              <a:t>of</a:t>
            </a:r>
            <a:r>
              <a:rPr lang="de-DE" sz="1200" i="0" dirty="0" smtClean="0">
                <a:solidFill>
                  <a:schemeClr val="bg1">
                    <a:lumMod val="50000"/>
                  </a:schemeClr>
                </a:solidFill>
              </a:rPr>
              <a:t> </a:t>
            </a:r>
            <a:r>
              <a:rPr lang="de-DE" sz="1200" i="0" dirty="0" err="1" smtClean="0">
                <a:solidFill>
                  <a:schemeClr val="bg1">
                    <a:lumMod val="50000"/>
                  </a:schemeClr>
                </a:solidFill>
              </a:rPr>
              <a:t>it</a:t>
            </a:r>
            <a:r>
              <a:rPr lang="de-DE" sz="1200" i="0" dirty="0" smtClean="0">
                <a:solidFill>
                  <a:schemeClr val="bg1">
                    <a:lumMod val="50000"/>
                  </a:schemeClr>
                </a:solidFill>
              </a:rPr>
              <a:t> </a:t>
            </a:r>
            <a:r>
              <a:rPr lang="de-DE" sz="1200" i="0" dirty="0" err="1" smtClean="0">
                <a:solidFill>
                  <a:schemeClr val="bg1">
                    <a:lumMod val="50000"/>
                  </a:schemeClr>
                </a:solidFill>
              </a:rPr>
              <a:t>is</a:t>
            </a:r>
            <a:r>
              <a:rPr lang="de-DE" sz="1200" i="0" dirty="0" smtClean="0">
                <a:solidFill>
                  <a:schemeClr val="bg1">
                    <a:lumMod val="50000"/>
                  </a:schemeClr>
                </a:solidFill>
              </a:rPr>
              <a:t> an </a:t>
            </a:r>
            <a:r>
              <a:rPr lang="de-DE" sz="1200" i="0" dirty="0" err="1" smtClean="0">
                <a:solidFill>
                  <a:schemeClr val="bg1">
                    <a:lumMod val="50000"/>
                  </a:schemeClr>
                </a:solidFill>
              </a:rPr>
              <a:t>advanced</a:t>
            </a:r>
            <a:r>
              <a:rPr lang="de-DE" sz="1200" i="0" dirty="0" smtClean="0">
                <a:solidFill>
                  <a:schemeClr val="bg1">
                    <a:lumMod val="50000"/>
                  </a:schemeClr>
                </a:solidFill>
              </a:rPr>
              <a:t> </a:t>
            </a:r>
            <a:r>
              <a:rPr lang="de-DE" sz="1200" i="0" dirty="0" err="1" smtClean="0">
                <a:solidFill>
                  <a:schemeClr val="bg1">
                    <a:lumMod val="50000"/>
                  </a:schemeClr>
                </a:solidFill>
              </a:rPr>
              <a:t>user</a:t>
            </a:r>
            <a:r>
              <a:rPr lang="de-DE" sz="1200" i="0" dirty="0" smtClean="0">
                <a:solidFill>
                  <a:schemeClr val="bg1">
                    <a:lumMod val="50000"/>
                  </a:schemeClr>
                </a:solidFill>
              </a:rPr>
              <a:t> </a:t>
            </a:r>
            <a:r>
              <a:rPr lang="de-DE" sz="1200" i="0" dirty="0" err="1" smtClean="0">
                <a:solidFill>
                  <a:schemeClr val="bg1">
                    <a:lumMod val="50000"/>
                  </a:schemeClr>
                </a:solidFill>
              </a:rPr>
              <a:t>guide</a:t>
            </a:r>
            <a:r>
              <a:rPr lang="de-DE" sz="1200" i="0" dirty="0" smtClean="0">
                <a:solidFill>
                  <a:schemeClr val="bg1">
                    <a:lumMod val="50000"/>
                  </a:schemeClr>
                </a:solidFill>
              </a:rPr>
              <a:t> </a:t>
            </a:r>
            <a:r>
              <a:rPr lang="de-DE" sz="1200" i="0" dirty="0" err="1" smtClean="0">
                <a:solidFill>
                  <a:schemeClr val="bg1">
                    <a:lumMod val="50000"/>
                  </a:schemeClr>
                </a:solidFill>
              </a:rPr>
              <a:t>for</a:t>
            </a:r>
            <a:r>
              <a:rPr lang="de-DE" sz="1200" i="0" dirty="0" smtClean="0">
                <a:solidFill>
                  <a:schemeClr val="bg1">
                    <a:lumMod val="50000"/>
                  </a:schemeClr>
                </a:solidFill>
              </a:rPr>
              <a:t> </a:t>
            </a:r>
            <a:r>
              <a:rPr lang="de-DE" sz="1200" i="0" dirty="0" err="1" smtClean="0">
                <a:solidFill>
                  <a:schemeClr val="bg1">
                    <a:lumMod val="50000"/>
                  </a:schemeClr>
                </a:solidFill>
              </a:rPr>
              <a:t>full</a:t>
            </a:r>
            <a:r>
              <a:rPr lang="de-DE" sz="1200" i="0" dirty="0" smtClean="0">
                <a:solidFill>
                  <a:schemeClr val="bg1">
                    <a:lumMod val="50000"/>
                  </a:schemeClr>
                </a:solidFill>
              </a:rPr>
              <a:t> </a:t>
            </a:r>
            <a:r>
              <a:rPr lang="de-DE" sz="1200" i="0" dirty="0" err="1" smtClean="0">
                <a:solidFill>
                  <a:schemeClr val="bg1">
                    <a:lumMod val="50000"/>
                  </a:schemeClr>
                </a:solidFill>
              </a:rPr>
              <a:t>closed</a:t>
            </a:r>
            <a:r>
              <a:rPr lang="de-DE" sz="1200" i="0" dirty="0" smtClean="0">
                <a:solidFill>
                  <a:schemeClr val="bg1">
                    <a:lumMod val="50000"/>
                  </a:schemeClr>
                </a:solidFill>
              </a:rPr>
              <a:t> </a:t>
            </a:r>
            <a:r>
              <a:rPr lang="de-DE" sz="1200" i="0" dirty="0" err="1" smtClean="0">
                <a:solidFill>
                  <a:schemeClr val="bg1">
                    <a:lumMod val="50000"/>
                  </a:schemeClr>
                </a:solidFill>
              </a:rPr>
              <a:t>looping</a:t>
            </a:r>
            <a:r>
              <a:rPr lang="de-DE" sz="1200" i="0" dirty="0" smtClean="0">
                <a:solidFill>
                  <a:schemeClr val="bg1">
                    <a:lumMod val="50000"/>
                  </a:schemeClr>
                </a:solidFill>
              </a:rPr>
              <a:t> </a:t>
            </a:r>
            <a:r>
              <a:rPr lang="de-DE" sz="1200" i="0" dirty="0" err="1" smtClean="0">
                <a:solidFill>
                  <a:schemeClr val="bg1">
                    <a:lumMod val="50000"/>
                  </a:schemeClr>
                </a:solidFill>
              </a:rPr>
              <a:t>without</a:t>
            </a:r>
            <a:r>
              <a:rPr lang="de-DE" sz="1200" i="0" dirty="0" smtClean="0">
                <a:solidFill>
                  <a:schemeClr val="bg1">
                    <a:lumMod val="50000"/>
                  </a:schemeClr>
                </a:solidFill>
              </a:rPr>
              <a:t> </a:t>
            </a:r>
            <a:r>
              <a:rPr lang="de-DE" sz="1200" i="0" dirty="0" err="1" smtClean="0">
                <a:solidFill>
                  <a:schemeClr val="bg1">
                    <a:lumMod val="50000"/>
                  </a:schemeClr>
                </a:solidFill>
              </a:rPr>
              <a:t>any</a:t>
            </a:r>
            <a:r>
              <a:rPr lang="de-DE" sz="1200" i="0" dirty="0" smtClean="0">
                <a:solidFill>
                  <a:schemeClr val="bg1">
                    <a:lumMod val="50000"/>
                  </a:schemeClr>
                </a:solidFill>
              </a:rPr>
              <a:t> </a:t>
            </a:r>
            <a:r>
              <a:rPr lang="de-DE" sz="1200" i="0" dirty="0" err="1" smtClean="0">
                <a:solidFill>
                  <a:schemeClr val="bg1">
                    <a:lumMod val="50000"/>
                  </a:schemeClr>
                </a:solidFill>
              </a:rPr>
              <a:t>carb</a:t>
            </a:r>
            <a:r>
              <a:rPr lang="de-DE" sz="1200" i="0" dirty="0" smtClean="0">
                <a:solidFill>
                  <a:schemeClr val="bg1">
                    <a:lumMod val="50000"/>
                  </a:schemeClr>
                </a:solidFill>
              </a:rPr>
              <a:t> </a:t>
            </a:r>
            <a:r>
              <a:rPr lang="de-DE" sz="1200" i="0" dirty="0" err="1" smtClean="0">
                <a:solidFill>
                  <a:schemeClr val="bg1">
                    <a:lumMod val="50000"/>
                  </a:schemeClr>
                </a:solidFill>
              </a:rPr>
              <a:t>inputs</a:t>
            </a:r>
            <a:r>
              <a:rPr lang="de-DE" sz="1200" i="0" dirty="0" smtClean="0">
                <a:solidFill>
                  <a:schemeClr val="bg1">
                    <a:lumMod val="50000"/>
                  </a:schemeClr>
                </a:solidFill>
              </a:rPr>
              <a:t> </a:t>
            </a:r>
            <a:r>
              <a:rPr lang="de-DE" sz="1200" i="0" dirty="0" err="1" smtClean="0">
                <a:solidFill>
                  <a:schemeClr val="bg1">
                    <a:lumMod val="50000"/>
                  </a:schemeClr>
                </a:solidFill>
              </a:rPr>
              <a:t>or</a:t>
            </a:r>
            <a:r>
              <a:rPr lang="de-DE" sz="1200" i="0" dirty="0" smtClean="0">
                <a:solidFill>
                  <a:schemeClr val="bg1">
                    <a:lumMod val="50000"/>
                  </a:schemeClr>
                </a:solidFill>
              </a:rPr>
              <a:t> </a:t>
            </a:r>
            <a:r>
              <a:rPr lang="de-DE" sz="1200" i="0" dirty="0" err="1" smtClean="0">
                <a:solidFill>
                  <a:schemeClr val="bg1">
                    <a:lumMod val="50000"/>
                  </a:schemeClr>
                </a:solidFill>
              </a:rPr>
              <a:t>user</a:t>
            </a:r>
            <a:r>
              <a:rPr lang="de-DE" sz="1200" i="0" dirty="0" smtClean="0">
                <a:solidFill>
                  <a:schemeClr val="bg1">
                    <a:lumMod val="50000"/>
                  </a:schemeClr>
                </a:solidFill>
              </a:rPr>
              <a:t> </a:t>
            </a:r>
            <a:r>
              <a:rPr lang="de-DE" sz="1200" i="0" dirty="0" err="1" smtClean="0">
                <a:solidFill>
                  <a:schemeClr val="bg1">
                    <a:lumMod val="50000"/>
                  </a:schemeClr>
                </a:solidFill>
              </a:rPr>
              <a:t>boli</a:t>
            </a:r>
            <a:r>
              <a:rPr lang="de-DE" sz="1200" i="0" dirty="0" smtClean="0">
                <a:solidFill>
                  <a:schemeClr val="bg1">
                    <a:lumMod val="50000"/>
                  </a:schemeClr>
                </a:solidFill>
              </a:rPr>
              <a:t>. (</a:t>
            </a:r>
            <a:r>
              <a:rPr lang="de-DE" sz="1200" i="0" dirty="0" err="1" smtClean="0">
                <a:solidFill>
                  <a:schemeClr val="bg1">
                    <a:lumMod val="50000"/>
                  </a:schemeClr>
                </a:solidFill>
              </a:rPr>
              <a:t>Feasibility</a:t>
            </a:r>
            <a:r>
              <a:rPr lang="de-DE" sz="1200" i="0" dirty="0" smtClean="0">
                <a:solidFill>
                  <a:schemeClr val="bg1">
                    <a:lumMod val="50000"/>
                  </a:schemeClr>
                </a:solidFill>
              </a:rPr>
              <a:t> </a:t>
            </a:r>
            <a:r>
              <a:rPr lang="de-DE" sz="1200" i="0" dirty="0" err="1" smtClean="0">
                <a:solidFill>
                  <a:schemeClr val="bg1">
                    <a:lumMod val="50000"/>
                  </a:schemeClr>
                </a:solidFill>
              </a:rPr>
              <a:t>documented</a:t>
            </a:r>
            <a:r>
              <a:rPr lang="de-DE" sz="1200" i="0" dirty="0" smtClean="0">
                <a:solidFill>
                  <a:schemeClr val="bg1">
                    <a:lumMod val="50000"/>
                  </a:schemeClr>
                </a:solidFill>
              </a:rPr>
              <a:t> </a:t>
            </a:r>
            <a:r>
              <a:rPr lang="de-DE" sz="1200" i="0" dirty="0" err="1" smtClean="0">
                <a:solidFill>
                  <a:schemeClr val="bg1">
                    <a:lumMod val="50000"/>
                  </a:schemeClr>
                </a:solidFill>
              </a:rPr>
              <a:t>for</a:t>
            </a:r>
            <a:r>
              <a:rPr lang="de-DE" sz="1200" i="0" dirty="0" smtClean="0">
                <a:solidFill>
                  <a:schemeClr val="bg1">
                    <a:lumMod val="50000"/>
                  </a:schemeClr>
                </a:solidFill>
              </a:rPr>
              <a:t> </a:t>
            </a:r>
            <a:r>
              <a:rPr lang="de-DE" sz="1200" i="0" dirty="0" err="1" smtClean="0">
                <a:solidFill>
                  <a:schemeClr val="bg1">
                    <a:lumMod val="50000"/>
                  </a:schemeClr>
                </a:solidFill>
              </a:rPr>
              <a:t>AndroidAPS</a:t>
            </a:r>
            <a:r>
              <a:rPr lang="de-DE" sz="1200" i="0" dirty="0" smtClean="0">
                <a:solidFill>
                  <a:schemeClr val="bg1">
                    <a:lumMod val="50000"/>
                  </a:schemeClr>
                </a:solidFill>
              </a:rPr>
              <a:t> </a:t>
            </a:r>
            <a:r>
              <a:rPr lang="de-DE" sz="1200" i="0" dirty="0" err="1" smtClean="0">
                <a:solidFill>
                  <a:schemeClr val="bg1">
                    <a:lumMod val="50000"/>
                  </a:schemeClr>
                </a:solidFill>
              </a:rPr>
              <a:t>or</a:t>
            </a:r>
            <a:r>
              <a:rPr lang="de-DE" sz="1200" i="0" dirty="0" smtClean="0">
                <a:solidFill>
                  <a:schemeClr val="bg1">
                    <a:lumMod val="50000"/>
                  </a:schemeClr>
                </a:solidFill>
              </a:rPr>
              <a:t> </a:t>
            </a:r>
            <a:r>
              <a:rPr lang="de-DE" sz="1200" i="0" dirty="0" err="1" smtClean="0">
                <a:solidFill>
                  <a:schemeClr val="bg1">
                    <a:lumMod val="50000"/>
                  </a:schemeClr>
                </a:solidFill>
              </a:rPr>
              <a:t>other</a:t>
            </a:r>
            <a:r>
              <a:rPr lang="de-DE" sz="1200" i="0" dirty="0" smtClean="0">
                <a:solidFill>
                  <a:schemeClr val="bg1">
                    <a:lumMod val="50000"/>
                  </a:schemeClr>
                </a:solidFill>
              </a:rPr>
              <a:t> </a:t>
            </a:r>
            <a:r>
              <a:rPr lang="de-DE" sz="1200" i="0" dirty="0" err="1" smtClean="0">
                <a:solidFill>
                  <a:schemeClr val="bg1">
                    <a:lumMod val="50000"/>
                  </a:schemeClr>
                </a:solidFill>
              </a:rPr>
              <a:t>oref</a:t>
            </a:r>
            <a:r>
              <a:rPr lang="de-DE" sz="1200" i="0" dirty="0" smtClean="0">
                <a:solidFill>
                  <a:schemeClr val="bg1">
                    <a:lumMod val="50000"/>
                  </a:schemeClr>
                </a:solidFill>
              </a:rPr>
              <a:t>(1) </a:t>
            </a:r>
            <a:r>
              <a:rPr lang="de-DE" sz="1200" i="0" dirty="0" err="1" smtClean="0">
                <a:solidFill>
                  <a:schemeClr val="bg1">
                    <a:lumMod val="50000"/>
                  </a:schemeClr>
                </a:solidFill>
              </a:rPr>
              <a:t>system</a:t>
            </a:r>
            <a:r>
              <a:rPr lang="de-DE" sz="1200" i="0" dirty="0" smtClean="0">
                <a:solidFill>
                  <a:schemeClr val="bg1">
                    <a:lumMod val="50000"/>
                  </a:schemeClr>
                </a:solidFill>
              </a:rPr>
              <a:t>, </a:t>
            </a:r>
            <a:r>
              <a:rPr lang="de-DE" sz="1200" i="0" dirty="0" err="1" smtClean="0">
                <a:solidFill>
                  <a:schemeClr val="bg1">
                    <a:lumMod val="50000"/>
                  </a:schemeClr>
                </a:solidFill>
              </a:rPr>
              <a:t>Lyumjev</a:t>
            </a:r>
            <a:r>
              <a:rPr lang="de-DE" sz="1200" i="0" dirty="0" smtClean="0">
                <a:solidFill>
                  <a:schemeClr val="bg1">
                    <a:lumMod val="50000"/>
                  </a:schemeClr>
                </a:solidFill>
              </a:rPr>
              <a:t> </a:t>
            </a:r>
            <a:r>
              <a:rPr lang="de-DE" sz="1200" i="0" dirty="0" err="1" smtClean="0">
                <a:solidFill>
                  <a:schemeClr val="bg1">
                    <a:lumMod val="50000"/>
                  </a:schemeClr>
                </a:solidFill>
              </a:rPr>
              <a:t>or</a:t>
            </a:r>
            <a:r>
              <a:rPr lang="de-DE" sz="1200" i="0" dirty="0" smtClean="0">
                <a:solidFill>
                  <a:schemeClr val="bg1">
                    <a:lumMod val="50000"/>
                  </a:schemeClr>
                </a:solidFill>
              </a:rPr>
              <a:t> </a:t>
            </a:r>
            <a:r>
              <a:rPr lang="de-DE" sz="1200" i="0" dirty="0" err="1" smtClean="0">
                <a:solidFill>
                  <a:schemeClr val="bg1">
                    <a:lumMod val="50000"/>
                  </a:schemeClr>
                </a:solidFill>
              </a:rPr>
              <a:t>Fiasp</a:t>
            </a:r>
            <a:r>
              <a:rPr lang="de-DE" sz="1200" i="0" dirty="0" smtClean="0">
                <a:solidFill>
                  <a:schemeClr val="bg1">
                    <a:lumMod val="50000"/>
                  </a:schemeClr>
                </a:solidFill>
              </a:rPr>
              <a:t>, </a:t>
            </a:r>
            <a:r>
              <a:rPr lang="de-DE" sz="1200" i="0" dirty="0" err="1" smtClean="0">
                <a:solidFill>
                  <a:schemeClr val="bg1">
                    <a:lumMod val="50000"/>
                  </a:schemeClr>
                </a:solidFill>
              </a:rPr>
              <a:t>Dexcom</a:t>
            </a:r>
            <a:r>
              <a:rPr lang="de-DE" sz="1200" i="0" dirty="0" smtClean="0">
                <a:solidFill>
                  <a:schemeClr val="bg1">
                    <a:lumMod val="50000"/>
                  </a:schemeClr>
                </a:solidFill>
              </a:rPr>
              <a:t> CGM, and basal </a:t>
            </a:r>
            <a:r>
              <a:rPr lang="de-DE" sz="1200" i="0" dirty="0" err="1" smtClean="0">
                <a:solidFill>
                  <a:schemeClr val="bg1">
                    <a:lumMod val="50000"/>
                  </a:schemeClr>
                </a:solidFill>
              </a:rPr>
              <a:t>rates</a:t>
            </a:r>
            <a:r>
              <a:rPr lang="de-DE" sz="1200" i="0" dirty="0" smtClean="0">
                <a:solidFill>
                  <a:schemeClr val="bg1">
                    <a:lumMod val="50000"/>
                  </a:schemeClr>
                </a:solidFill>
              </a:rPr>
              <a:t> </a:t>
            </a:r>
            <a:r>
              <a:rPr lang="de-DE" sz="1200" i="0" dirty="0" err="1" smtClean="0">
                <a:solidFill>
                  <a:schemeClr val="bg1">
                    <a:lumMod val="50000"/>
                  </a:schemeClr>
                </a:solidFill>
              </a:rPr>
              <a:t>of</a:t>
            </a:r>
            <a:r>
              <a:rPr lang="de-DE" sz="1200" i="0" dirty="0" smtClean="0">
                <a:solidFill>
                  <a:schemeClr val="bg1">
                    <a:lumMod val="50000"/>
                  </a:schemeClr>
                </a:solidFill>
              </a:rPr>
              <a:t> ~0.5U/h </a:t>
            </a:r>
            <a:r>
              <a:rPr lang="de-DE" sz="1200" i="0" dirty="0" err="1" smtClean="0">
                <a:solidFill>
                  <a:schemeClr val="bg1">
                    <a:lumMod val="50000"/>
                  </a:schemeClr>
                </a:solidFill>
              </a:rPr>
              <a:t>or</a:t>
            </a:r>
            <a:r>
              <a:rPr lang="de-DE" sz="1200" i="0" dirty="0" smtClean="0">
                <a:solidFill>
                  <a:schemeClr val="bg1">
                    <a:lumMod val="50000"/>
                  </a:schemeClr>
                </a:solidFill>
              </a:rPr>
              <a:t> </a:t>
            </a:r>
            <a:r>
              <a:rPr lang="de-DE" sz="1200" i="0" dirty="0" err="1" smtClean="0">
                <a:solidFill>
                  <a:schemeClr val="bg1">
                    <a:lumMod val="50000"/>
                  </a:schemeClr>
                </a:solidFill>
              </a:rPr>
              <a:t>higher</a:t>
            </a:r>
            <a:r>
              <a:rPr lang="de-DE" sz="1200" i="0" dirty="0" smtClean="0">
                <a:solidFill>
                  <a:schemeClr val="bg1">
                    <a:lumMod val="50000"/>
                  </a:schemeClr>
                </a:solidFill>
              </a:rPr>
              <a:t>)(See p.</a:t>
            </a:r>
            <a:r>
              <a:rPr lang="de-DE" sz="1200" i="0" baseline="0" dirty="0" smtClean="0">
                <a:solidFill>
                  <a:schemeClr val="bg1">
                    <a:lumMod val="50000"/>
                  </a:schemeClr>
                </a:solidFill>
              </a:rPr>
              <a:t> 44 ff </a:t>
            </a:r>
            <a:r>
              <a:rPr lang="de-DE" sz="1200" i="0" baseline="0" dirty="0" err="1" smtClean="0">
                <a:solidFill>
                  <a:schemeClr val="bg1">
                    <a:lumMod val="50000"/>
                  </a:schemeClr>
                </a:solidFill>
              </a:rPr>
              <a:t>for</a:t>
            </a:r>
            <a:r>
              <a:rPr lang="de-DE" sz="1200" i="0" baseline="0" dirty="0" smtClean="0">
                <a:solidFill>
                  <a:schemeClr val="bg1">
                    <a:lumMod val="50000"/>
                  </a:schemeClr>
                </a:solidFill>
              </a:rPr>
              <a:t> </a:t>
            </a:r>
            <a:r>
              <a:rPr lang="de-DE" sz="1200" i="0" baseline="0" dirty="0" err="1" smtClean="0">
                <a:solidFill>
                  <a:schemeClr val="bg1">
                    <a:lumMod val="50000"/>
                  </a:schemeClr>
                </a:solidFill>
              </a:rPr>
              <a:t>some</a:t>
            </a:r>
            <a:r>
              <a:rPr lang="de-DE" sz="1200" i="0" baseline="0" dirty="0" smtClean="0">
                <a:solidFill>
                  <a:schemeClr val="bg1">
                    <a:lumMod val="50000"/>
                  </a:schemeClr>
                </a:solidFill>
              </a:rPr>
              <a:t> </a:t>
            </a:r>
            <a:r>
              <a:rPr lang="de-DE" sz="1200" i="0" baseline="0" dirty="0" err="1" smtClean="0">
                <a:solidFill>
                  <a:schemeClr val="bg1">
                    <a:lumMod val="50000"/>
                  </a:schemeClr>
                </a:solidFill>
              </a:rPr>
              <a:t>more</a:t>
            </a:r>
            <a:r>
              <a:rPr lang="de-DE" sz="1200" i="0" baseline="0" dirty="0" smtClean="0">
                <a:solidFill>
                  <a:schemeClr val="bg1">
                    <a:lumMod val="50000"/>
                  </a:schemeClr>
                </a:solidFill>
              </a:rPr>
              <a:t> </a:t>
            </a:r>
            <a:r>
              <a:rPr lang="de-DE" sz="1200" i="0" baseline="0" dirty="0" err="1" smtClean="0">
                <a:solidFill>
                  <a:schemeClr val="bg1">
                    <a:lumMod val="50000"/>
                  </a:schemeClr>
                </a:solidFill>
              </a:rPr>
              <a:t>info</a:t>
            </a:r>
            <a:r>
              <a:rPr lang="de-DE" sz="1200" i="0" baseline="0" dirty="0" smtClean="0">
                <a:solidFill>
                  <a:schemeClr val="bg1">
                    <a:lumMod val="50000"/>
                  </a:schemeClr>
                </a:solidFill>
              </a:rPr>
              <a:t>).</a:t>
            </a:r>
            <a:endParaRPr lang="de-DE" sz="1200" i="0" u="sng" dirty="0" smtClean="0">
              <a:solidFill>
                <a:schemeClr val="bg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smtClean="0"/>
              <a:t> </a:t>
            </a:r>
            <a:endParaRPr lang="de-DE" sz="1200" u="sng" dirty="0" smtClean="0"/>
          </a:p>
          <a:p>
            <a:endParaRPr lang="de-DE" i="0" baseline="0" dirty="0" smtClean="0">
              <a:solidFill>
                <a:schemeClr val="tx1"/>
              </a:solidFill>
            </a:endParaRPr>
          </a:p>
        </p:txBody>
      </p:sp>
      <p:sp>
        <p:nvSpPr>
          <p:cNvPr id="4" name="Foliennummernplatzhalter 3"/>
          <p:cNvSpPr>
            <a:spLocks noGrp="1"/>
          </p:cNvSpPr>
          <p:nvPr>
            <p:ph type="sldNum" sz="quarter" idx="10"/>
          </p:nvPr>
        </p:nvSpPr>
        <p:spPr/>
        <p:txBody>
          <a:bodyPr/>
          <a:lstStyle/>
          <a:p>
            <a:fld id="{170FF799-14E3-487A-9755-B4D298262597}" type="slidenum">
              <a:rPr lang="de-DE" smtClean="0"/>
              <a:t>5</a:t>
            </a:fld>
            <a:endParaRPr lang="de-DE"/>
          </a:p>
        </p:txBody>
      </p:sp>
    </p:spTree>
    <p:extLst>
      <p:ext uri="{BB962C8B-B14F-4D97-AF65-F5344CB8AC3E}">
        <p14:creationId xmlns:p14="http://schemas.microsoft.com/office/powerpoint/2010/main" val="24869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In </a:t>
            </a:r>
            <a:r>
              <a:rPr lang="de-DE" dirty="0" err="1" smtClean="0"/>
              <a:t>the</a:t>
            </a:r>
            <a:r>
              <a:rPr lang="de-DE" dirty="0" smtClean="0"/>
              <a:t> </a:t>
            </a:r>
            <a:r>
              <a:rPr lang="de-DE" dirty="0" err="1" smtClean="0"/>
              <a:t>following</a:t>
            </a:r>
            <a:r>
              <a:rPr lang="de-DE" dirty="0" smtClean="0"/>
              <a:t>, a </a:t>
            </a:r>
            <a:r>
              <a:rPr lang="de-DE" dirty="0" err="1" smtClean="0"/>
              <a:t>few</a:t>
            </a:r>
            <a:r>
              <a:rPr lang="de-DE" dirty="0" smtClean="0"/>
              <a:t> </a:t>
            </a:r>
            <a:r>
              <a:rPr lang="de-DE" dirty="0" err="1" smtClean="0"/>
              <a:t>slides</a:t>
            </a:r>
            <a:r>
              <a:rPr lang="de-DE" dirty="0" smtClean="0"/>
              <a:t> </a:t>
            </a:r>
            <a:r>
              <a:rPr lang="de-DE" dirty="0" err="1" smtClean="0"/>
              <a:t>are</a:t>
            </a:r>
            <a:r>
              <a:rPr lang="de-DE" dirty="0" smtClean="0"/>
              <a:t> </a:t>
            </a:r>
            <a:r>
              <a:rPr lang="de-DE" dirty="0" err="1" smtClean="0"/>
              <a:t>added</a:t>
            </a:r>
            <a:r>
              <a:rPr lang="de-DE" dirty="0" smtClean="0"/>
              <a:t> on </a:t>
            </a:r>
            <a:r>
              <a:rPr lang="de-DE" dirty="0" err="1" smtClean="0"/>
              <a:t>effect</a:t>
            </a:r>
            <a:r>
              <a:rPr lang="de-DE" dirty="0" smtClean="0"/>
              <a:t> </a:t>
            </a:r>
            <a:r>
              <a:rPr lang="de-DE" dirty="0" err="1" smtClean="0"/>
              <a:t>of</a:t>
            </a:r>
            <a:r>
              <a:rPr lang="de-DE" dirty="0" smtClean="0"/>
              <a:t> </a:t>
            </a:r>
            <a:r>
              <a:rPr lang="de-DE" dirty="0" err="1" smtClean="0"/>
              <a:t>fats</a:t>
            </a:r>
            <a:r>
              <a:rPr lang="de-DE" dirty="0" smtClean="0"/>
              <a:t> and </a:t>
            </a:r>
            <a:r>
              <a:rPr lang="de-DE" dirty="0" err="1" smtClean="0"/>
              <a:t>proteins</a:t>
            </a:r>
            <a:r>
              <a:rPr lang="de-DE" dirty="0" smtClean="0"/>
              <a:t>, and on </a:t>
            </a:r>
            <a:r>
              <a:rPr lang="de-DE" dirty="0" err="1" smtClean="0"/>
              <a:t>tuning</a:t>
            </a:r>
            <a:r>
              <a:rPr lang="de-DE" dirty="0" smtClean="0"/>
              <a:t> </a:t>
            </a:r>
            <a:r>
              <a:rPr lang="de-DE" dirty="0" err="1" smtClean="0"/>
              <a:t>the</a:t>
            </a:r>
            <a:r>
              <a:rPr lang="de-DE" dirty="0" smtClean="0"/>
              <a:t> </a:t>
            </a:r>
            <a:r>
              <a:rPr lang="de-DE" dirty="0" err="1" smtClean="0"/>
              <a:t>loop</a:t>
            </a:r>
            <a:r>
              <a:rPr lang="de-DE" dirty="0" smtClean="0"/>
              <a:t>.</a:t>
            </a:r>
          </a:p>
          <a:p>
            <a:r>
              <a:rPr lang="de-DE" baseline="0" dirty="0" smtClean="0"/>
              <a:t>The </a:t>
            </a:r>
            <a:r>
              <a:rPr lang="de-DE" baseline="0" dirty="0" err="1" smtClean="0"/>
              <a:t>very</a:t>
            </a:r>
            <a:r>
              <a:rPr lang="de-DE" baseline="0" dirty="0" smtClean="0"/>
              <a:t> last </a:t>
            </a:r>
            <a:r>
              <a:rPr lang="de-DE" baseline="0" dirty="0" err="1" smtClean="0"/>
              <a:t>slide</a:t>
            </a:r>
            <a:r>
              <a:rPr lang="de-DE" baseline="0" dirty="0" smtClean="0"/>
              <a:t> </a:t>
            </a:r>
            <a:r>
              <a:rPr lang="de-DE" baseline="0" dirty="0" err="1" smtClean="0"/>
              <a:t>is</a:t>
            </a:r>
            <a:r>
              <a:rPr lang="de-DE" baseline="0" dirty="0" smtClean="0"/>
              <a:t> on „42 </a:t>
            </a:r>
            <a:r>
              <a:rPr lang="de-DE" baseline="0" dirty="0" err="1" smtClean="0"/>
              <a:t>factors</a:t>
            </a:r>
            <a:r>
              <a:rPr lang="de-DE" baseline="0" dirty="0" smtClean="0"/>
              <a:t> </a:t>
            </a:r>
            <a:r>
              <a:rPr lang="de-DE" baseline="0" dirty="0" err="1" smtClean="0"/>
              <a:t>that</a:t>
            </a:r>
            <a:r>
              <a:rPr lang="de-DE" baseline="0" dirty="0" smtClean="0"/>
              <a:t> </a:t>
            </a:r>
            <a:r>
              <a:rPr lang="de-DE" baseline="0" dirty="0" err="1" smtClean="0"/>
              <a:t>influence</a:t>
            </a:r>
            <a:r>
              <a:rPr lang="de-DE" baseline="0" dirty="0" smtClean="0"/>
              <a:t> </a:t>
            </a:r>
            <a:r>
              <a:rPr lang="de-DE" baseline="0" dirty="0" err="1" smtClean="0"/>
              <a:t>our</a:t>
            </a:r>
            <a:r>
              <a:rPr lang="de-DE" baseline="0" dirty="0" smtClean="0"/>
              <a:t> </a:t>
            </a:r>
            <a:r>
              <a:rPr lang="de-DE" baseline="0" dirty="0" err="1" smtClean="0"/>
              <a:t>glucose</a:t>
            </a:r>
            <a:r>
              <a:rPr lang="de-DE" baseline="0" dirty="0" smtClean="0"/>
              <a:t>“, </a:t>
            </a:r>
            <a:r>
              <a:rPr lang="de-DE" baseline="0" dirty="0" err="1" smtClean="0"/>
              <a:t>maybe</a:t>
            </a:r>
            <a:r>
              <a:rPr lang="de-DE" baseline="0" dirty="0" smtClean="0"/>
              <a:t> a proper </a:t>
            </a:r>
            <a:r>
              <a:rPr lang="de-DE" baseline="0" dirty="0" err="1" smtClean="0"/>
              <a:t>reminder</a:t>
            </a:r>
            <a:r>
              <a:rPr lang="de-DE" baseline="0" dirty="0" smtClean="0"/>
              <a:t> not </a:t>
            </a:r>
            <a:r>
              <a:rPr lang="de-DE" baseline="0" dirty="0" err="1" smtClean="0"/>
              <a:t>to</a:t>
            </a:r>
            <a:r>
              <a:rPr lang="de-DE" baseline="0" dirty="0" smtClean="0"/>
              <a:t> </a:t>
            </a:r>
            <a:r>
              <a:rPr lang="de-DE" baseline="0" dirty="0" err="1" smtClean="0"/>
              <a:t>chase</a:t>
            </a:r>
            <a:r>
              <a:rPr lang="de-DE" baseline="0" dirty="0" smtClean="0"/>
              <a:t> a </a:t>
            </a:r>
            <a:r>
              <a:rPr lang="de-DE" baseline="0" dirty="0" err="1" smtClean="0"/>
              <a:t>phantom</a:t>
            </a:r>
            <a:r>
              <a:rPr lang="de-DE" baseline="0" dirty="0" smtClean="0"/>
              <a:t> </a:t>
            </a:r>
            <a:r>
              <a:rPr lang="de-DE" baseline="0" dirty="0" err="1" smtClean="0"/>
              <a:t>of</a:t>
            </a:r>
            <a:r>
              <a:rPr lang="de-DE" baseline="0" dirty="0" smtClean="0"/>
              <a:t> </a:t>
            </a:r>
            <a:r>
              <a:rPr lang="de-DE" baseline="0" dirty="0" err="1" smtClean="0"/>
              <a:t>perfect</a:t>
            </a:r>
            <a:r>
              <a:rPr lang="de-DE" baseline="0" dirty="0" smtClean="0"/>
              <a:t> </a:t>
            </a:r>
            <a:r>
              <a:rPr lang="de-DE" baseline="0" dirty="0" err="1" smtClean="0"/>
              <a:t>control</a:t>
            </a:r>
            <a:r>
              <a:rPr lang="de-DE" baseline="0" dirty="0" smtClean="0"/>
              <a:t>, but </a:t>
            </a:r>
            <a:r>
              <a:rPr lang="de-DE" baseline="0" dirty="0" err="1" smtClean="0"/>
              <a:t>rather</a:t>
            </a:r>
            <a:r>
              <a:rPr lang="de-DE" baseline="0" dirty="0" smtClean="0"/>
              <a:t> </a:t>
            </a:r>
            <a:r>
              <a:rPr lang="de-DE" baseline="0" dirty="0" err="1" smtClean="0"/>
              <a:t>to</a:t>
            </a:r>
            <a:r>
              <a:rPr lang="de-DE" baseline="0" dirty="0" smtClean="0"/>
              <a:t> </a:t>
            </a:r>
            <a:r>
              <a:rPr lang="de-DE" baseline="0" dirty="0" err="1" smtClean="0"/>
              <a:t>be</a:t>
            </a:r>
            <a:r>
              <a:rPr lang="de-DE" baseline="0" dirty="0" smtClean="0"/>
              <a:t> happy </a:t>
            </a:r>
            <a:r>
              <a:rPr lang="de-DE" baseline="0" dirty="0" err="1" smtClean="0"/>
              <a:t>with</a:t>
            </a:r>
            <a:r>
              <a:rPr lang="de-DE" baseline="0" dirty="0" smtClean="0"/>
              <a:t> (</a:t>
            </a:r>
            <a:r>
              <a:rPr lang="de-DE" baseline="0" dirty="0" err="1" smtClean="0"/>
              <a:t>maybe</a:t>
            </a:r>
            <a:r>
              <a:rPr lang="de-DE" baseline="0" dirty="0" smtClean="0"/>
              <a:t> </a:t>
            </a:r>
            <a:r>
              <a:rPr lang="de-DE" baseline="0" dirty="0" err="1" smtClean="0"/>
              <a:t>even</a:t>
            </a:r>
            <a:r>
              <a:rPr lang="de-DE" baseline="0" dirty="0" smtClean="0"/>
              <a:t> </a:t>
            </a:r>
            <a:r>
              <a:rPr lang="de-DE" baseline="0" dirty="0" err="1" smtClean="0"/>
              <a:t>amazed</a:t>
            </a:r>
            <a:r>
              <a:rPr lang="de-DE" baseline="0" dirty="0" smtClean="0"/>
              <a:t> </a:t>
            </a:r>
            <a:r>
              <a:rPr lang="de-DE" baseline="0" dirty="0" err="1" smtClean="0"/>
              <a:t>about</a:t>
            </a:r>
            <a:r>
              <a:rPr lang="de-DE" baseline="0" dirty="0" smtClean="0"/>
              <a:t>) </a:t>
            </a:r>
            <a:r>
              <a:rPr lang="de-DE" baseline="0" dirty="0" err="1" smtClean="0"/>
              <a:t>how</a:t>
            </a:r>
            <a:r>
              <a:rPr lang="de-DE" baseline="0" dirty="0" smtClean="0"/>
              <a:t> </a:t>
            </a:r>
            <a:r>
              <a:rPr lang="de-DE" baseline="0" dirty="0" err="1" smtClean="0"/>
              <a:t>well</a:t>
            </a:r>
            <a:r>
              <a:rPr lang="de-DE" baseline="0" dirty="0" smtClean="0"/>
              <a:t> </a:t>
            </a:r>
            <a:r>
              <a:rPr lang="de-DE" baseline="0" dirty="0" err="1" smtClean="0"/>
              <a:t>things</a:t>
            </a:r>
            <a:r>
              <a:rPr lang="de-DE" baseline="0" dirty="0" smtClean="0"/>
              <a:t> </a:t>
            </a:r>
            <a:r>
              <a:rPr lang="de-DE" baseline="0" dirty="0" err="1" smtClean="0"/>
              <a:t>are</a:t>
            </a:r>
            <a:r>
              <a:rPr lang="de-DE" baseline="0" dirty="0" smtClean="0"/>
              <a:t> </a:t>
            </a:r>
            <a:r>
              <a:rPr lang="de-DE" baseline="0" dirty="0" err="1" smtClean="0"/>
              <a:t>working</a:t>
            </a:r>
            <a:r>
              <a:rPr lang="de-DE" baseline="0" dirty="0" smtClean="0"/>
              <a:t> </a:t>
            </a:r>
            <a:r>
              <a:rPr lang="de-DE" baseline="0" dirty="0" err="1" smtClean="0"/>
              <a:t>for</a:t>
            </a:r>
            <a:r>
              <a:rPr lang="de-DE" baseline="0" dirty="0" smtClean="0"/>
              <a:t> </a:t>
            </a:r>
            <a:r>
              <a:rPr lang="de-DE" baseline="0" dirty="0" err="1" smtClean="0"/>
              <a:t>you</a:t>
            </a:r>
            <a:r>
              <a:rPr lang="de-DE" baseline="0" dirty="0" smtClean="0"/>
              <a:t>. </a:t>
            </a:r>
          </a:p>
          <a:p>
            <a:r>
              <a:rPr lang="de-DE" baseline="0" dirty="0" smtClean="0"/>
              <a:t>---------------</a:t>
            </a:r>
          </a:p>
          <a:p>
            <a:r>
              <a:rPr lang="de-DE" baseline="0" dirty="0" smtClean="0"/>
              <a:t>Sorry, </a:t>
            </a:r>
            <a:r>
              <a:rPr lang="de-DE" baseline="0" dirty="0" err="1" smtClean="0"/>
              <a:t>some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following</a:t>
            </a:r>
            <a:r>
              <a:rPr lang="de-DE" baseline="0" dirty="0" smtClean="0"/>
              <a:t> </a:t>
            </a:r>
            <a:r>
              <a:rPr lang="de-DE" baseline="0" dirty="0" err="1" smtClean="0"/>
              <a:t>add</a:t>
            </a:r>
            <a:r>
              <a:rPr lang="de-DE" baseline="0" dirty="0" smtClean="0"/>
              <a:t>-on </a:t>
            </a:r>
            <a:r>
              <a:rPr lang="de-DE" baseline="0" dirty="0" err="1" smtClean="0"/>
              <a:t>slides</a:t>
            </a:r>
            <a:r>
              <a:rPr lang="de-DE" baseline="0" dirty="0" smtClean="0"/>
              <a:t> </a:t>
            </a:r>
            <a:r>
              <a:rPr lang="de-DE" baseline="0" dirty="0" err="1" smtClean="0"/>
              <a:t>have</a:t>
            </a:r>
            <a:r>
              <a:rPr lang="de-DE" baseline="0" dirty="0" smtClean="0"/>
              <a:t> </a:t>
            </a:r>
            <a:r>
              <a:rPr lang="de-DE" baseline="0" dirty="0" err="1" smtClean="0"/>
              <a:t>comments</a:t>
            </a:r>
            <a:r>
              <a:rPr lang="de-DE" baseline="0" dirty="0" smtClean="0"/>
              <a:t> </a:t>
            </a:r>
            <a:r>
              <a:rPr lang="de-DE" baseline="0" dirty="0" err="1" smtClean="0"/>
              <a:t>that</a:t>
            </a:r>
            <a:r>
              <a:rPr lang="de-DE" baseline="0" dirty="0" smtClean="0"/>
              <a:t> </a:t>
            </a:r>
            <a:r>
              <a:rPr lang="de-DE" baseline="0" dirty="0" err="1" smtClean="0"/>
              <a:t>were</a:t>
            </a:r>
            <a:r>
              <a:rPr lang="de-DE" baseline="0" dirty="0" smtClean="0"/>
              <a:t> not </a:t>
            </a:r>
            <a:r>
              <a:rPr lang="de-DE" baseline="0" dirty="0" err="1" smtClean="0"/>
              <a:t>translated</a:t>
            </a:r>
            <a:r>
              <a:rPr lang="de-DE" baseline="0" dirty="0" smtClean="0"/>
              <a:t> </a:t>
            </a:r>
            <a:r>
              <a:rPr lang="de-DE" baseline="0" dirty="0" err="1" smtClean="0"/>
              <a:t>into</a:t>
            </a:r>
            <a:r>
              <a:rPr lang="de-DE" baseline="0" dirty="0" smtClean="0"/>
              <a:t> English. (But </a:t>
            </a:r>
            <a:r>
              <a:rPr lang="de-DE" baseline="0" dirty="0" err="1" smtClean="0"/>
              <a:t>they</a:t>
            </a:r>
            <a:r>
              <a:rPr lang="de-DE" baseline="0" dirty="0" smtClean="0"/>
              <a:t> </a:t>
            </a:r>
            <a:r>
              <a:rPr lang="de-DE" baseline="0" dirty="0" err="1" smtClean="0"/>
              <a:t>pretty</a:t>
            </a:r>
            <a:r>
              <a:rPr lang="de-DE" baseline="0" dirty="0" smtClean="0"/>
              <a:t> </a:t>
            </a:r>
            <a:r>
              <a:rPr lang="de-DE" baseline="0" dirty="0" err="1" smtClean="0"/>
              <a:t>much</a:t>
            </a:r>
            <a:r>
              <a:rPr lang="de-DE" baseline="0" dirty="0" smtClean="0"/>
              <a:t> </a:t>
            </a:r>
            <a:r>
              <a:rPr lang="de-DE" baseline="0" dirty="0" err="1" smtClean="0"/>
              <a:t>say</a:t>
            </a:r>
            <a:r>
              <a:rPr lang="de-DE" baseline="0" dirty="0" smtClean="0"/>
              <a:t> </a:t>
            </a:r>
            <a:r>
              <a:rPr lang="de-DE" baseline="0" dirty="0" err="1" smtClean="0"/>
              <a:t>what</a:t>
            </a:r>
            <a:r>
              <a:rPr lang="de-DE" baseline="0" dirty="0" smtClean="0"/>
              <a:t> </a:t>
            </a:r>
            <a:r>
              <a:rPr lang="de-DE" baseline="0" dirty="0" err="1" smtClean="0"/>
              <a:t>the</a:t>
            </a:r>
            <a:r>
              <a:rPr lang="de-DE" baseline="0" dirty="0" smtClean="0"/>
              <a:t> </a:t>
            </a:r>
            <a:r>
              <a:rPr lang="de-DE" baseline="0" dirty="0" err="1" smtClean="0"/>
              <a:t>slide</a:t>
            </a:r>
            <a:r>
              <a:rPr lang="de-DE" baseline="0" dirty="0" smtClean="0"/>
              <a:t> </a:t>
            </a:r>
            <a:r>
              <a:rPr lang="de-DE" baseline="0" dirty="0" err="1" smtClean="0"/>
              <a:t>contains</a:t>
            </a:r>
            <a:r>
              <a:rPr lang="de-DE" baseline="0" dirty="0" smtClean="0"/>
              <a:t>).</a:t>
            </a:r>
          </a:p>
          <a:p>
            <a:r>
              <a:rPr lang="de-DE" baseline="0" dirty="0" smtClean="0"/>
              <a:t> </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50</a:t>
            </a:fld>
            <a:endParaRPr lang="de-DE"/>
          </a:p>
        </p:txBody>
      </p:sp>
    </p:spTree>
    <p:extLst>
      <p:ext uri="{BB962C8B-B14F-4D97-AF65-F5344CB8AC3E}">
        <p14:creationId xmlns:p14="http://schemas.microsoft.com/office/powerpoint/2010/main" val="768809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70FF799-14E3-487A-9755-B4D298262597}" type="slidenum">
              <a:rPr lang="de-DE" smtClean="0"/>
              <a:t>51</a:t>
            </a:fld>
            <a:endParaRPr lang="de-DE"/>
          </a:p>
        </p:txBody>
      </p:sp>
    </p:spTree>
    <p:extLst>
      <p:ext uri="{BB962C8B-B14F-4D97-AF65-F5344CB8AC3E}">
        <p14:creationId xmlns:p14="http://schemas.microsoft.com/office/powerpoint/2010/main" val="1667340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70FF799-14E3-487A-9755-B4D298262597}" type="slidenum">
              <a:rPr lang="de-DE" smtClean="0"/>
              <a:t>52</a:t>
            </a:fld>
            <a:endParaRPr lang="de-DE"/>
          </a:p>
        </p:txBody>
      </p:sp>
    </p:spTree>
    <p:extLst>
      <p:ext uri="{BB962C8B-B14F-4D97-AF65-F5344CB8AC3E}">
        <p14:creationId xmlns:p14="http://schemas.microsoft.com/office/powerpoint/2010/main" val="30782976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38150" y="4823034"/>
            <a:ext cx="6013450" cy="3946118"/>
          </a:xfrm>
        </p:spPr>
        <p:txBody>
          <a:bodyPr/>
          <a:lstStyle/>
          <a:p>
            <a:r>
              <a:rPr lang="de-DE" sz="1200" dirty="0"/>
              <a:t>Auch wenn man sich zurecht gelegt hat, wie es gut genug funktioniert – Man wird oft Grund finden zu Unzufriedenheit mit dem aktuellen Ergebnis ..</a:t>
            </a:r>
          </a:p>
          <a:p>
            <a:endParaRPr lang="de-DE" sz="1200" dirty="0"/>
          </a:p>
          <a:p>
            <a:r>
              <a:rPr lang="de-DE" sz="1200" dirty="0"/>
              <a:t>.. und versucht sein,</a:t>
            </a:r>
            <a:r>
              <a:rPr lang="de-DE" sz="1200" baseline="0" dirty="0"/>
              <a:t> in die Steuerung des </a:t>
            </a:r>
            <a:r>
              <a:rPr lang="de-DE" sz="1200" baseline="0" dirty="0" err="1"/>
              <a:t>Closed</a:t>
            </a:r>
            <a:r>
              <a:rPr lang="de-DE" sz="1200" baseline="0" dirty="0"/>
              <a:t> Loop einzugreifen.</a:t>
            </a:r>
          </a:p>
          <a:p>
            <a:endParaRPr lang="de-DE" sz="1200" baseline="0" dirty="0"/>
          </a:p>
          <a:p>
            <a:r>
              <a:rPr lang="de-DE" sz="1200" baseline="0" dirty="0"/>
              <a:t>Das sollte man aber lassen. Vornehmlich kommt es darauf an zu beobachten, zu lernen, </a:t>
            </a:r>
            <a:r>
              <a:rPr lang="de-DE" sz="1200" b="1" baseline="0" dirty="0"/>
              <a:t>den Loop </a:t>
            </a:r>
            <a:r>
              <a:rPr lang="de-DE" sz="1200" baseline="0" dirty="0"/>
              <a:t>zu </a:t>
            </a:r>
            <a:r>
              <a:rPr lang="de-DE" sz="1200" b="1" baseline="0" dirty="0"/>
              <a:t>verstehen</a:t>
            </a:r>
            <a:r>
              <a:rPr lang="de-DE" sz="1200" baseline="0" dirty="0"/>
              <a:t> versuchen und </a:t>
            </a:r>
            <a:r>
              <a:rPr lang="de-DE" sz="1200" b="1" baseline="0" dirty="0"/>
              <a:t>ihm </a:t>
            </a:r>
            <a:r>
              <a:rPr lang="de-DE" sz="1200" b="0" baseline="0" dirty="0"/>
              <a:t>mit den Faktoren und Sicherheitsparametern das nötige </a:t>
            </a:r>
            <a:r>
              <a:rPr lang="de-DE" sz="1200" b="1" baseline="0" dirty="0"/>
              <a:t>Werkzeug und  „Leitplanken“ </a:t>
            </a:r>
            <a:r>
              <a:rPr lang="de-DE" sz="1200" b="0" baseline="0" dirty="0"/>
              <a:t>zu </a:t>
            </a:r>
            <a:r>
              <a:rPr lang="de-DE" sz="1200" b="1" baseline="0" dirty="0"/>
              <a:t>geben </a:t>
            </a:r>
            <a:r>
              <a:rPr lang="de-DE" sz="1200" baseline="0" dirty="0"/>
              <a:t>(Tuning). </a:t>
            </a:r>
          </a:p>
          <a:p>
            <a:endParaRPr lang="de-DE" sz="1200" baseline="0" dirty="0"/>
          </a:p>
          <a:p>
            <a:r>
              <a:rPr lang="de-DE" sz="1200" baseline="0" dirty="0"/>
              <a:t>Ich kenne nur 2 Indikationen, wo ich aktiv in den Loop eingreifen sollte </a:t>
            </a:r>
            <a:r>
              <a:rPr lang="de-DE" sz="1200" i="1" baseline="0" dirty="0"/>
              <a:t>(bzw. muss, bzw. er sich </a:t>
            </a:r>
            <a:r>
              <a:rPr lang="de-DE" sz="1200" i="1" baseline="0" dirty="0" err="1"/>
              <a:t>evtl</a:t>
            </a:r>
            <a:r>
              <a:rPr lang="de-DE" sz="1200" i="1" baseline="0" dirty="0"/>
              <a:t> auch selbst abstellt oder zumindest laute Alarme aussendet):</a:t>
            </a:r>
          </a:p>
          <a:p>
            <a:endParaRPr lang="de-DE" sz="1200" baseline="0" dirty="0"/>
          </a:p>
          <a:p>
            <a:r>
              <a:rPr lang="de-DE" sz="1200" baseline="0" dirty="0"/>
              <a:t>Bei </a:t>
            </a:r>
            <a:r>
              <a:rPr lang="de-DE" sz="1200" baseline="0" dirty="0" err="1"/>
              <a:t>Hypo</a:t>
            </a:r>
            <a:r>
              <a:rPr lang="de-DE" sz="1200" baseline="0" dirty="0"/>
              <a:t> kann es indiziert sein ein paar g Traubenzucker zu nehmen um schneller als der Loop dies (vielleicht) auch kann aus der roten Zone zu kommen. </a:t>
            </a:r>
            <a:r>
              <a:rPr lang="de-DE" sz="1200" i="1" baseline="0" dirty="0"/>
              <a:t>( - Nicht so viel wie wir aus vor-Loop Zeiten gewohnt sind; und </a:t>
            </a:r>
            <a:r>
              <a:rPr lang="de-DE" sz="1200" i="1" baseline="0" dirty="0" err="1"/>
              <a:t>HypoTT</a:t>
            </a:r>
            <a:r>
              <a:rPr lang="de-DE" sz="1200" i="1" baseline="0" dirty="0"/>
              <a:t> setzen, damit der Loop nicht sofort wieder Insulin dagegen ballert)</a:t>
            </a:r>
          </a:p>
          <a:p>
            <a:endParaRPr lang="de-DE" sz="1200" baseline="0" dirty="0"/>
          </a:p>
          <a:p>
            <a:r>
              <a:rPr lang="de-DE" sz="1200" baseline="0" dirty="0"/>
              <a:t>Anhaltend (über Stunden) steigende BZ-Werte, bei steigendem angezeigten </a:t>
            </a:r>
            <a:r>
              <a:rPr lang="de-DE" sz="1200" baseline="0" dirty="0" err="1"/>
              <a:t>iob</a:t>
            </a:r>
            <a:r>
              <a:rPr lang="de-DE" sz="1200" baseline="0" dirty="0"/>
              <a:t>, deuten darauf hin, dass etwas mit der Insulinzufuhr nicht stimmt </a:t>
            </a:r>
            <a:r>
              <a:rPr lang="de-DE" sz="1200" i="1" baseline="0" dirty="0"/>
              <a:t>(„fake“ hohes </a:t>
            </a:r>
            <a:r>
              <a:rPr lang="de-DE" sz="1200" i="1" baseline="0" dirty="0" err="1"/>
              <a:t>iob</a:t>
            </a:r>
            <a:r>
              <a:rPr lang="de-DE" sz="1200" i="1" baseline="0" dirty="0"/>
              <a:t>) . </a:t>
            </a:r>
            <a:r>
              <a:rPr lang="de-DE" sz="1200" i="0" baseline="0" dirty="0"/>
              <a:t>Da hilft meist nur ein Bolus mit dem Pen, der aber gut überlegt sein will, was die Größe anbelangt. Nach der Wiederherstellung der Insulinzufuhr muss auch die Datenbasis des Loop um fake Werte bereinigt werden.</a:t>
            </a:r>
          </a:p>
          <a:p>
            <a:endParaRPr lang="de-DE" sz="1200" i="0" baseline="0" dirty="0"/>
          </a:p>
          <a:p>
            <a:r>
              <a:rPr lang="de-DE" sz="1200" i="0" baseline="0" dirty="0"/>
              <a:t>Wie kann man sich das Tuning vorstellen? …</a:t>
            </a:r>
          </a:p>
          <a:p>
            <a:endParaRPr lang="de-DE" sz="1200" i="0" baseline="0" dirty="0"/>
          </a:p>
          <a:p>
            <a:r>
              <a:rPr lang="de-DE" sz="1200" i="0" baseline="0" dirty="0"/>
              <a:t>___________________ </a:t>
            </a:r>
          </a:p>
          <a:p>
            <a:r>
              <a:rPr lang="de-DE" sz="1200" i="1" baseline="0" dirty="0"/>
              <a:t>Mehr zum Vorgehen bei Problemen mit Insulinzufuhr, siehe: </a:t>
            </a:r>
            <a:r>
              <a:rPr lang="de-DE" sz="1200" i="1" u="sng" dirty="0">
                <a:solidFill>
                  <a:schemeClr val="bg1">
                    <a:lumMod val="65000"/>
                  </a:schemeClr>
                </a:solidFill>
              </a:rPr>
              <a:t>https://de.loopercommunity.org/uploads/short-url/lFgUkZnGkO83RmheUUxnbfNRU6C.docx </a:t>
            </a:r>
            <a:endParaRPr lang="de-DE" sz="1200" i="1" dirty="0"/>
          </a:p>
        </p:txBody>
      </p:sp>
      <p:sp>
        <p:nvSpPr>
          <p:cNvPr id="4" name="Foliennummernplatzhalter 3"/>
          <p:cNvSpPr>
            <a:spLocks noGrp="1"/>
          </p:cNvSpPr>
          <p:nvPr>
            <p:ph type="sldNum" sz="quarter" idx="10"/>
          </p:nvPr>
        </p:nvSpPr>
        <p:spPr/>
        <p:txBody>
          <a:bodyPr/>
          <a:lstStyle/>
          <a:p>
            <a:fld id="{170FF799-14E3-487A-9755-B4D298262597}" type="slidenum">
              <a:rPr lang="de-DE" smtClean="0"/>
              <a:t>53</a:t>
            </a:fld>
            <a:endParaRPr lang="de-DE" dirty="0"/>
          </a:p>
        </p:txBody>
      </p:sp>
    </p:spTree>
    <p:extLst>
      <p:ext uri="{BB962C8B-B14F-4D97-AF65-F5344CB8AC3E}">
        <p14:creationId xmlns:p14="http://schemas.microsoft.com/office/powerpoint/2010/main" val="957125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38150" y="4823034"/>
            <a:ext cx="6013450" cy="3946118"/>
          </a:xfrm>
        </p:spPr>
        <p:txBody>
          <a:bodyPr/>
          <a:lstStyle/>
          <a:p>
            <a:r>
              <a:rPr lang="de-DE" b="1" dirty="0" smtClean="0">
                <a:latin typeface="+mn-lt"/>
                <a:ea typeface="Liberation Sans" panose="020B0604020202020204" pitchFamily="34" charset="0"/>
                <a:cs typeface="Liberation Sans" panose="020B0604020202020204" pitchFamily="34" charset="0"/>
              </a:rPr>
              <a:t>Glukose-Kurven</a:t>
            </a:r>
            <a:r>
              <a:rPr lang="de-DE" dirty="0" smtClean="0">
                <a:latin typeface="+mn-lt"/>
                <a:ea typeface="Liberation Sans" panose="020B0604020202020204" pitchFamily="34" charset="0"/>
                <a:cs typeface="Liberation Sans" panose="020B0604020202020204" pitchFamily="34" charset="0"/>
              </a:rPr>
              <a:t>, die sich auch Stunden nach Störungen nicht an die Ziel-Linie anschmiegen, oder die diese in einer „Achterbahnfahrt“ täglich wiederholt kreuzen, deuten darauf hin, dass die Grundeinstellungen überprüft werden sollten. Ferner</a:t>
            </a:r>
            <a:r>
              <a:rPr lang="de-DE" baseline="0" dirty="0" smtClean="0">
                <a:latin typeface="+mn-lt"/>
                <a:ea typeface="Liberation Sans" panose="020B0604020202020204" pitchFamily="34" charset="0"/>
                <a:cs typeface="Liberation Sans" panose="020B0604020202020204" pitchFamily="34" charset="0"/>
              </a:rPr>
              <a:t> deutet ein unerwartetes Verhalten des Loops, z.B. wenn man e</a:t>
            </a:r>
            <a:r>
              <a:rPr lang="de-DE" dirty="0" smtClean="0">
                <a:latin typeface="+mn-lt"/>
                <a:ea typeface="Liberation Sans" panose="020B0604020202020204" pitchFamily="34" charset="0"/>
                <a:cs typeface="Liberation Sans" panose="020B0604020202020204" pitchFamily="34" charset="0"/>
              </a:rPr>
              <a:t>ine Mahlzeit auslässt, oder wenn man für einige Stunden in den </a:t>
            </a:r>
            <a:r>
              <a:rPr lang="de-DE" dirty="0" err="1" smtClean="0">
                <a:latin typeface="+mn-lt"/>
                <a:ea typeface="Liberation Sans" panose="020B0604020202020204" pitchFamily="34" charset="0"/>
                <a:cs typeface="Liberation Sans" panose="020B0604020202020204" pitchFamily="34" charset="0"/>
              </a:rPr>
              <a:t>OpenLoop</a:t>
            </a:r>
            <a:r>
              <a:rPr lang="de-DE" dirty="0" smtClean="0">
                <a:latin typeface="+mn-lt"/>
                <a:ea typeface="Liberation Sans" panose="020B0604020202020204" pitchFamily="34" charset="0"/>
                <a:cs typeface="Liberation Sans" panose="020B0604020202020204" pitchFamily="34" charset="0"/>
              </a:rPr>
              <a:t> Modus geht, darauf hin, dass Einstellungen wahrscheinlich nicht stimmen.</a:t>
            </a:r>
          </a:p>
          <a:p>
            <a:endParaRPr lang="de-DE" dirty="0" smtClean="0">
              <a:latin typeface="+mn-lt"/>
              <a:ea typeface="Liberation Sans" panose="020B0604020202020204" pitchFamily="34" charset="0"/>
              <a:cs typeface="Liberation Sans" panose="020B0604020202020204" pitchFamily="34" charset="0"/>
            </a:endParaRPr>
          </a:p>
          <a:p>
            <a:r>
              <a:rPr lang="de-DE" b="1" dirty="0" smtClean="0">
                <a:latin typeface="+mn-lt"/>
                <a:ea typeface="Liberation Sans" panose="020B0604020202020204" pitchFamily="34" charset="0"/>
                <a:cs typeface="Liberation Sans" panose="020B0604020202020204" pitchFamily="34" charset="0"/>
              </a:rPr>
              <a:t>DIA und Basalrate </a:t>
            </a:r>
            <a:r>
              <a:rPr lang="de-DE" dirty="0" smtClean="0">
                <a:latin typeface="+mn-lt"/>
                <a:ea typeface="Liberation Sans" panose="020B0604020202020204" pitchFamily="34" charset="0"/>
                <a:cs typeface="Liberation Sans" panose="020B0604020202020204" pitchFamily="34" charset="0"/>
              </a:rPr>
              <a:t>sind unbedingt immer zuerst zu verifizieren. Denn Fehler</a:t>
            </a:r>
            <a:r>
              <a:rPr lang="de-DE" baseline="0" dirty="0" smtClean="0">
                <a:latin typeface="+mn-lt"/>
                <a:ea typeface="Liberation Sans" panose="020B0604020202020204" pitchFamily="34" charset="0"/>
                <a:cs typeface="Liberation Sans" panose="020B0604020202020204" pitchFamily="34" charset="0"/>
              </a:rPr>
              <a:t> dort müssen sich beim weiteren Tuning in „Gegen-“Fehlern bei anderen Parametern ausbalancieren (was als labile Balance durchaus gelingen kann).</a:t>
            </a:r>
          </a:p>
          <a:p>
            <a:endParaRPr lang="de-DE" baseline="0" dirty="0" smtClean="0">
              <a:latin typeface="+mn-lt"/>
              <a:ea typeface="Liberation Sans" panose="020B0604020202020204" pitchFamily="34" charset="0"/>
              <a:cs typeface="Liberation Sans" panose="020B0604020202020204" pitchFamily="34" charset="0"/>
            </a:endParaRPr>
          </a:p>
          <a:p>
            <a:r>
              <a:rPr lang="de-DE" i="1" baseline="0" dirty="0" smtClean="0">
                <a:latin typeface="+mn-lt"/>
                <a:ea typeface="Liberation Sans" panose="020B0604020202020204" pitchFamily="34" charset="0"/>
                <a:cs typeface="Liberation Sans" panose="020B0604020202020204" pitchFamily="34" charset="0"/>
              </a:rPr>
              <a:t>Ich habe da selbst eine leidvolle Geschichte. Aufgrund unkritischer Verwendung von </a:t>
            </a:r>
            <a:r>
              <a:rPr lang="de-DE" i="1" baseline="0" dirty="0" err="1" smtClean="0">
                <a:latin typeface="+mn-lt"/>
                <a:ea typeface="Liberation Sans" panose="020B0604020202020204" pitchFamily="34" charset="0"/>
                <a:cs typeface="Liberation Sans" panose="020B0604020202020204" pitchFamily="34" charset="0"/>
              </a:rPr>
              <a:t>Autotune</a:t>
            </a:r>
            <a:r>
              <a:rPr lang="de-DE" i="1" baseline="0" dirty="0" smtClean="0">
                <a:latin typeface="+mn-lt"/>
                <a:ea typeface="Liberation Sans" panose="020B0604020202020204" pitchFamily="34" charset="0"/>
                <a:cs typeface="Liberation Sans" panose="020B0604020202020204" pitchFamily="34" charset="0"/>
              </a:rPr>
              <a:t> hat sich meine Basalrate immer weiter vom eigentlich guten Muster entfernt. Ich konnte das aber mit andren Tuning-Maßnahmen gut genug abfangen, und merkte das Problem erst als ich (wegen Umstieg auf G6 – 8G, danke, </a:t>
            </a:r>
            <a:r>
              <a:rPr lang="de-DE" i="1" baseline="0" dirty="0" err="1" smtClean="0">
                <a:latin typeface="+mn-lt"/>
                <a:ea typeface="Liberation Sans" panose="020B0604020202020204" pitchFamily="34" charset="0"/>
                <a:cs typeface="Liberation Sans" panose="020B0604020202020204" pitchFamily="34" charset="0"/>
              </a:rPr>
              <a:t>Dexcom</a:t>
            </a:r>
            <a:r>
              <a:rPr lang="de-DE" i="1" baseline="0" dirty="0" smtClean="0">
                <a:latin typeface="+mn-lt"/>
                <a:ea typeface="Liberation Sans" panose="020B0604020202020204" pitchFamily="34" charset="0"/>
                <a:cs typeface="Liberation Sans" panose="020B0604020202020204" pitchFamily="34" charset="0"/>
              </a:rPr>
              <a:t>) den Loop halbe Tage lang abschalten musste (an Tag-1 bzw. -11 jedes 8G Sensors).  </a:t>
            </a:r>
          </a:p>
          <a:p>
            <a:endParaRPr lang="de-DE" i="1" baseline="0" dirty="0" smtClean="0">
              <a:latin typeface="+mn-lt"/>
              <a:ea typeface="Liberation Sans" panose="020B0604020202020204" pitchFamily="34" charset="0"/>
              <a:cs typeface="Liberation Sans" panose="020B0604020202020204" pitchFamily="34" charset="0"/>
            </a:endParaRPr>
          </a:p>
          <a:p>
            <a:pPr marL="0" indent="0">
              <a:buNone/>
            </a:pPr>
            <a:r>
              <a:rPr lang="de-DE" altLang="de-DE" dirty="0" smtClean="0">
                <a:solidFill>
                  <a:schemeClr val="tx1">
                    <a:lumMod val="85000"/>
                    <a:lumOff val="15000"/>
                  </a:schemeClr>
                </a:solidFill>
                <a:latin typeface="+mn-lt"/>
                <a:ea typeface="Liberation Sans" panose="020B0604020202020204" pitchFamily="34" charset="0"/>
                <a:cs typeface="Liberation Sans" panose="020B0604020202020204" pitchFamily="34" charset="0"/>
              </a:rPr>
              <a:t>Sofern DIA</a:t>
            </a:r>
            <a:r>
              <a:rPr lang="de-DE" altLang="de-DE" baseline="0" dirty="0" smtClean="0">
                <a:solidFill>
                  <a:schemeClr val="tx1">
                    <a:lumMod val="85000"/>
                    <a:lumOff val="15000"/>
                  </a:schemeClr>
                </a:solidFill>
                <a:latin typeface="+mn-lt"/>
                <a:ea typeface="Liberation Sans" panose="020B0604020202020204" pitchFamily="34" charset="0"/>
                <a:cs typeface="Liberation Sans" panose="020B0604020202020204" pitchFamily="34" charset="0"/>
              </a:rPr>
              <a:t> und Basalrate stimmig sind, überlegt man sich, je nach Art des Problems, ob </a:t>
            </a:r>
            <a:r>
              <a:rPr lang="de-DE" altLang="de-DE" dirty="0" smtClean="0">
                <a:latin typeface="+mn-lt"/>
                <a:ea typeface="Liberation Sans" panose="020B0604020202020204" pitchFamily="34" charset="0"/>
                <a:cs typeface="Liberation Sans" panose="020B0604020202020204" pitchFamily="34" charset="0"/>
              </a:rPr>
              <a:t>die </a:t>
            </a:r>
            <a:r>
              <a:rPr lang="de-DE" altLang="de-DE" b="1" dirty="0" err="1" smtClean="0">
                <a:latin typeface="+mn-lt"/>
                <a:ea typeface="Liberation Sans" panose="020B0604020202020204" pitchFamily="34" charset="0"/>
                <a:cs typeface="Liberation Sans" panose="020B0604020202020204" pitchFamily="34" charset="0"/>
              </a:rPr>
              <a:t>Carb</a:t>
            </a:r>
            <a:r>
              <a:rPr lang="de-DE" altLang="de-DE" b="1" dirty="0" smtClean="0">
                <a:latin typeface="+mn-lt"/>
                <a:ea typeface="Liberation Sans" panose="020B0604020202020204" pitchFamily="34" charset="0"/>
                <a:cs typeface="Liberation Sans" panose="020B0604020202020204" pitchFamily="34" charset="0"/>
              </a:rPr>
              <a:t> </a:t>
            </a:r>
            <a:r>
              <a:rPr lang="de-DE" altLang="de-DE" b="1" dirty="0" err="1" smtClean="0">
                <a:latin typeface="+mn-lt"/>
                <a:ea typeface="Liberation Sans" panose="020B0604020202020204" pitchFamily="34" charset="0"/>
                <a:cs typeface="Liberation Sans" panose="020B0604020202020204" pitchFamily="34" charset="0"/>
              </a:rPr>
              <a:t>ratio</a:t>
            </a:r>
            <a:r>
              <a:rPr lang="de-DE" altLang="de-DE" b="1" dirty="0" smtClean="0">
                <a:latin typeface="+mn-lt"/>
                <a:ea typeface="Liberation Sans" panose="020B0604020202020204" pitchFamily="34" charset="0"/>
                <a:cs typeface="Liberation Sans" panose="020B0604020202020204" pitchFamily="34" charset="0"/>
              </a:rPr>
              <a:t> IC </a:t>
            </a:r>
            <a:r>
              <a:rPr lang="de-DE" altLang="de-DE" dirty="0" smtClean="0">
                <a:solidFill>
                  <a:schemeClr val="tx1">
                    <a:lumMod val="85000"/>
                    <a:lumOff val="15000"/>
                  </a:schemeClr>
                </a:solidFill>
                <a:latin typeface="+mn-lt"/>
                <a:ea typeface="Liberation Sans" panose="020B0604020202020204" pitchFamily="34" charset="0"/>
                <a:cs typeface="Liberation Sans" panose="020B0604020202020204" pitchFamily="34" charset="0"/>
              </a:rPr>
              <a:t>oder der </a:t>
            </a:r>
            <a:r>
              <a:rPr lang="de-DE" altLang="de-DE" dirty="0" smtClean="0">
                <a:latin typeface="+mn-lt"/>
                <a:ea typeface="Liberation Sans" panose="020B0604020202020204" pitchFamily="34" charset="0"/>
                <a:cs typeface="Liberation Sans" panose="020B0604020202020204" pitchFamily="34" charset="0"/>
              </a:rPr>
              <a:t>Sensitivitätsfaktor ISF </a:t>
            </a:r>
            <a:r>
              <a:rPr lang="de-DE" altLang="de-DE" dirty="0" smtClean="0">
                <a:solidFill>
                  <a:schemeClr val="tx1"/>
                </a:solidFill>
                <a:latin typeface="+mn-lt"/>
                <a:ea typeface="Liberation Sans" panose="020B0604020202020204" pitchFamily="34" charset="0"/>
                <a:cs typeface="Liberation Sans" panose="020B0604020202020204" pitchFamily="34" charset="0"/>
              </a:rPr>
              <a:t>verändert</a:t>
            </a:r>
            <a:r>
              <a:rPr lang="de-DE" altLang="de-DE" baseline="0" dirty="0" smtClean="0">
                <a:solidFill>
                  <a:schemeClr val="tx1"/>
                </a:solidFill>
                <a:latin typeface="+mn-lt"/>
                <a:ea typeface="Liberation Sans" panose="020B0604020202020204" pitchFamily="34" charset="0"/>
                <a:cs typeface="Liberation Sans" panose="020B0604020202020204" pitchFamily="34" charset="0"/>
              </a:rPr>
              <a:t> werden sollen</a:t>
            </a:r>
          </a:p>
          <a:p>
            <a:pPr marL="0" indent="0">
              <a:buNone/>
            </a:pPr>
            <a:endParaRPr lang="de-DE" altLang="de-DE" baseline="0" dirty="0" smtClean="0">
              <a:solidFill>
                <a:schemeClr val="tx1"/>
              </a:solidFill>
              <a:latin typeface="+mn-lt"/>
              <a:ea typeface="Liberation Sans" panose="020B0604020202020204" pitchFamily="34" charset="0"/>
              <a:cs typeface="Liberatio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smtClean="0">
                <a:latin typeface="+mn-lt"/>
              </a:rPr>
              <a:t>Der Mahlzeiten-Bolus ist nach 2,5 Stunden </a:t>
            </a:r>
            <a:r>
              <a:rPr lang="en-US" sz="1200" b="1" dirty="0" err="1" smtClean="0">
                <a:latin typeface="+mn-lt"/>
              </a:rPr>
              <a:t>nicht</a:t>
            </a:r>
            <a:r>
              <a:rPr lang="en-US" sz="1200" b="1" dirty="0" smtClean="0">
                <a:latin typeface="+mn-lt"/>
              </a:rPr>
              <a:t> </a:t>
            </a:r>
            <a:r>
              <a:rPr lang="en-US" sz="1200" b="1" dirty="0" err="1" smtClean="0">
                <a:latin typeface="+mn-lt"/>
              </a:rPr>
              <a:t>mehr</a:t>
            </a:r>
            <a:r>
              <a:rPr lang="en-US" sz="1200" b="1" dirty="0" smtClean="0">
                <a:latin typeface="+mn-lt"/>
              </a:rPr>
              <a:t> </a:t>
            </a:r>
            <a:r>
              <a:rPr lang="en-US" sz="1200" b="1" dirty="0" err="1" smtClean="0">
                <a:latin typeface="+mn-lt"/>
              </a:rPr>
              <a:t>aktiv</a:t>
            </a:r>
            <a:r>
              <a:rPr lang="en-US" sz="1200" b="1" dirty="0" smtClean="0">
                <a:latin typeface="+mn-lt"/>
              </a:rPr>
              <a:t> </a:t>
            </a:r>
            <a:r>
              <a:rPr lang="en-US" sz="1200" b="1" dirty="0" err="1" smtClean="0">
                <a:latin typeface="+mn-lt"/>
              </a:rPr>
              <a:t>genug</a:t>
            </a:r>
            <a:r>
              <a:rPr lang="en-US" sz="1200" b="1" dirty="0" smtClean="0">
                <a:latin typeface="+mn-lt"/>
              </a:rPr>
              <a:t> </a:t>
            </a:r>
            <a:r>
              <a:rPr lang="en-US" sz="1200" dirty="0" err="1" smtClean="0">
                <a:latin typeface="+mn-lt"/>
              </a:rPr>
              <a:t>für</a:t>
            </a:r>
            <a:r>
              <a:rPr lang="en-US" sz="1200" dirty="0" smtClean="0">
                <a:latin typeface="+mn-lt"/>
              </a:rPr>
              <a:t> die KH die </a:t>
            </a:r>
            <a:r>
              <a:rPr lang="en-US" sz="1200" dirty="0" err="1" smtClean="0">
                <a:latin typeface="+mn-lt"/>
              </a:rPr>
              <a:t>jetzt</a:t>
            </a:r>
            <a:r>
              <a:rPr lang="en-US" sz="1200" dirty="0" smtClean="0">
                <a:latin typeface="+mn-lt"/>
              </a:rPr>
              <a:t> </a:t>
            </a:r>
            <a:r>
              <a:rPr lang="en-US" sz="1200" dirty="0" err="1" smtClean="0">
                <a:latin typeface="+mn-lt"/>
              </a:rPr>
              <a:t>noch</a:t>
            </a:r>
            <a:r>
              <a:rPr lang="en-US" sz="1200" dirty="0" smtClean="0">
                <a:latin typeface="+mn-lt"/>
              </a:rPr>
              <a:t> </a:t>
            </a:r>
            <a:r>
              <a:rPr lang="en-US" sz="1200" dirty="0" err="1" smtClean="0">
                <a:latin typeface="+mn-lt"/>
              </a:rPr>
              <a:t>zur</a:t>
            </a:r>
            <a:r>
              <a:rPr lang="en-US" sz="1200" dirty="0" smtClean="0">
                <a:latin typeface="+mn-lt"/>
              </a:rPr>
              <a:t> Absorption </a:t>
            </a:r>
            <a:r>
              <a:rPr lang="en-US" sz="1200" dirty="0" err="1" smtClean="0">
                <a:latin typeface="+mn-lt"/>
              </a:rPr>
              <a:t>kommen</a:t>
            </a:r>
            <a:r>
              <a:rPr lang="en-US" sz="1200" dirty="0" smtClean="0">
                <a:latin typeface="+mn-lt"/>
              </a:rPr>
              <a:t>. (</a:t>
            </a:r>
            <a:r>
              <a:rPr lang="en-US" sz="1200" dirty="0" err="1" smtClean="0">
                <a:latin typeface="+mn-lt"/>
              </a:rPr>
              <a:t>Deshalb</a:t>
            </a:r>
            <a:r>
              <a:rPr lang="en-US" sz="1200" dirty="0" smtClean="0">
                <a:latin typeface="+mn-lt"/>
              </a:rPr>
              <a:t> </a:t>
            </a:r>
            <a:r>
              <a:rPr lang="en-US" sz="1200" dirty="0" err="1" smtClean="0">
                <a:latin typeface="+mn-lt"/>
              </a:rPr>
              <a:t>nutzten</a:t>
            </a:r>
            <a:r>
              <a:rPr lang="en-US" sz="1200" dirty="0" smtClean="0">
                <a:latin typeface="+mn-lt"/>
              </a:rPr>
              <a:t> </a:t>
            </a:r>
            <a:r>
              <a:rPr lang="en-US" sz="1200" dirty="0" err="1" smtClean="0">
                <a:latin typeface="+mn-lt"/>
              </a:rPr>
              <a:t>wir</a:t>
            </a:r>
            <a:r>
              <a:rPr lang="en-US" sz="1200" dirty="0" smtClean="0">
                <a:latin typeface="+mn-lt"/>
              </a:rPr>
              <a:t> “</a:t>
            </a:r>
            <a:r>
              <a:rPr lang="en-US" sz="1200" dirty="0" err="1" smtClean="0">
                <a:latin typeface="+mn-lt"/>
              </a:rPr>
              <a:t>früher</a:t>
            </a:r>
            <a:r>
              <a:rPr lang="en-US" sz="1200" dirty="0" smtClean="0">
                <a:latin typeface="+mn-lt"/>
              </a:rPr>
              <a:t>” Multi-Bolus, und </a:t>
            </a:r>
            <a:r>
              <a:rPr lang="en-US" sz="1200" dirty="0" err="1" smtClean="0">
                <a:latin typeface="+mn-lt"/>
              </a:rPr>
              <a:t>haben</a:t>
            </a:r>
            <a:r>
              <a:rPr lang="en-US" sz="1200" dirty="0" smtClean="0">
                <a:latin typeface="+mn-lt"/>
              </a:rPr>
              <a:t> </a:t>
            </a:r>
            <a:r>
              <a:rPr lang="en-US" sz="1200" dirty="0" err="1" smtClean="0">
                <a:latin typeface="+mn-lt"/>
              </a:rPr>
              <a:t>jetzt</a:t>
            </a:r>
            <a:r>
              <a:rPr lang="en-US" sz="1200" dirty="0" smtClean="0">
                <a:latin typeface="+mn-lt"/>
              </a:rPr>
              <a:t> den Loop, der </a:t>
            </a:r>
            <a:r>
              <a:rPr lang="en-US" sz="1200" dirty="0" err="1" smtClean="0">
                <a:latin typeface="+mn-lt"/>
              </a:rPr>
              <a:t>weiteres</a:t>
            </a:r>
            <a:r>
              <a:rPr lang="en-US" sz="1200" dirty="0" smtClean="0">
                <a:latin typeface="+mn-lt"/>
              </a:rPr>
              <a:t> Insulin </a:t>
            </a:r>
            <a:r>
              <a:rPr lang="en-US" sz="1200" dirty="0" err="1" smtClean="0">
                <a:latin typeface="+mn-lt"/>
              </a:rPr>
              <a:t>gibt</a:t>
            </a:r>
            <a:r>
              <a:rPr lang="en-US" sz="1200" dirty="0" smtClean="0">
                <a:latin typeface="+mn-lt"/>
              </a:rPr>
              <a:t>). Man </a:t>
            </a:r>
            <a:r>
              <a:rPr lang="en-US" sz="1200" dirty="0" smtClean="0">
                <a:solidFill>
                  <a:srgbClr val="FF0000"/>
                </a:solidFill>
                <a:latin typeface="+mn-lt"/>
              </a:rPr>
              <a:t>*)</a:t>
            </a:r>
            <a:r>
              <a:rPr lang="en-US" sz="1200" dirty="0" smtClean="0">
                <a:latin typeface="+mn-lt"/>
              </a:rPr>
              <a:t> </a:t>
            </a:r>
            <a:r>
              <a:rPr lang="en-US" sz="1200" dirty="0" err="1" smtClean="0">
                <a:latin typeface="+mn-lt"/>
              </a:rPr>
              <a:t>sollte</a:t>
            </a:r>
            <a:r>
              <a:rPr lang="en-US" sz="1200" dirty="0" smtClean="0">
                <a:latin typeface="+mn-lt"/>
              </a:rPr>
              <a:t> </a:t>
            </a:r>
            <a:r>
              <a:rPr lang="en-US" sz="1200" dirty="0" err="1" smtClean="0">
                <a:latin typeface="+mn-lt"/>
              </a:rPr>
              <a:t>nie</a:t>
            </a:r>
            <a:r>
              <a:rPr lang="en-US" sz="1200" dirty="0" smtClean="0">
                <a:latin typeface="+mn-lt"/>
              </a:rPr>
              <a:t> </a:t>
            </a:r>
            <a:r>
              <a:rPr lang="en-US" sz="1200" b="1" dirty="0" err="1" smtClean="0">
                <a:latin typeface="+mn-lt"/>
              </a:rPr>
              <a:t>mehr</a:t>
            </a:r>
            <a:r>
              <a:rPr lang="en-US" sz="1200" b="1" dirty="0" smtClean="0">
                <a:latin typeface="+mn-lt"/>
              </a:rPr>
              <a:t> </a:t>
            </a:r>
            <a:r>
              <a:rPr lang="en-US" sz="1200" b="1" dirty="0" err="1" smtClean="0">
                <a:latin typeface="+mn-lt"/>
              </a:rPr>
              <a:t>als</a:t>
            </a:r>
            <a:r>
              <a:rPr lang="en-US" sz="1200" b="1" dirty="0" smtClean="0">
                <a:latin typeface="+mn-lt"/>
              </a:rPr>
              <a:t> 60 g</a:t>
            </a:r>
            <a:r>
              <a:rPr lang="en-US" sz="1200" dirty="0" smtClean="0">
                <a:latin typeface="+mn-lt"/>
              </a:rPr>
              <a:t> KH </a:t>
            </a:r>
            <a:r>
              <a:rPr lang="en-US" sz="1200" dirty="0" err="1" smtClean="0">
                <a:latin typeface="+mn-lt"/>
              </a:rPr>
              <a:t>eingeben</a:t>
            </a:r>
            <a:r>
              <a:rPr lang="en-US" sz="1200" dirty="0" smtClean="0">
                <a:latin typeface="+mn-lt"/>
              </a:rPr>
              <a:t> </a:t>
            </a:r>
            <a:r>
              <a:rPr lang="en-US" sz="1200" dirty="0" err="1" smtClean="0">
                <a:latin typeface="+mn-lt"/>
              </a:rPr>
              <a:t>im</a:t>
            </a:r>
            <a:r>
              <a:rPr lang="en-US" sz="1200" dirty="0" smtClean="0">
                <a:latin typeface="+mn-lt"/>
              </a:rPr>
              <a:t> </a:t>
            </a:r>
            <a:r>
              <a:rPr lang="en-US" sz="1200" dirty="0" err="1" smtClean="0">
                <a:latin typeface="+mn-lt"/>
              </a:rPr>
              <a:t>Bolusrechner</a:t>
            </a:r>
            <a:r>
              <a:rPr lang="en-US" sz="1200" dirty="0" smtClean="0">
                <a:latin typeface="+mn-lt"/>
              </a:rPr>
              <a:t>; den man hat </a:t>
            </a:r>
            <a:r>
              <a:rPr lang="en-US" sz="1200" dirty="0" err="1" smtClean="0">
                <a:latin typeface="+mn-lt"/>
              </a:rPr>
              <a:t>dann</a:t>
            </a:r>
            <a:r>
              <a:rPr lang="en-US" sz="1200" dirty="0" smtClean="0">
                <a:latin typeface="+mn-lt"/>
              </a:rPr>
              <a:t> </a:t>
            </a:r>
            <a:r>
              <a:rPr lang="en-US" sz="1200" dirty="0" err="1" smtClean="0">
                <a:latin typeface="+mn-lt"/>
              </a:rPr>
              <a:t>nur</a:t>
            </a:r>
            <a:r>
              <a:rPr lang="en-US" sz="1200" dirty="0" smtClean="0">
                <a:latin typeface="+mn-lt"/>
              </a:rPr>
              <a:t> die Wahl </a:t>
            </a:r>
            <a:r>
              <a:rPr lang="en-US" sz="1200" dirty="0" err="1" smtClean="0">
                <a:latin typeface="+mn-lt"/>
              </a:rPr>
              <a:t>zwischen</a:t>
            </a:r>
            <a:r>
              <a:rPr lang="en-US" sz="1200" dirty="0" smtClean="0">
                <a:latin typeface="+mn-lt"/>
              </a:rPr>
              <a:t>  </a:t>
            </a:r>
            <a:r>
              <a:rPr lang="en-US" sz="1200" dirty="0" err="1" smtClean="0">
                <a:latin typeface="+mn-lt"/>
              </a:rPr>
              <a:t>zwei</a:t>
            </a:r>
            <a:r>
              <a:rPr lang="en-US" sz="1200" baseline="0" dirty="0" smtClean="0">
                <a:latin typeface="+mn-lt"/>
              </a:rPr>
              <a:t> </a:t>
            </a:r>
            <a:r>
              <a:rPr lang="en-US" sz="1200" dirty="0" err="1" smtClean="0">
                <a:latin typeface="+mn-lt"/>
              </a:rPr>
              <a:t>Übeln</a:t>
            </a:r>
            <a:r>
              <a:rPr lang="en-US" sz="1200" dirty="0" smtClean="0">
                <a:latin typeface="+mn-lt"/>
              </a:rPr>
              <a:t>:                                                                                                                                                                                     1) </a:t>
            </a:r>
            <a:r>
              <a:rPr lang="en-US" sz="1200" dirty="0" err="1" smtClean="0">
                <a:latin typeface="+mn-lt"/>
              </a:rPr>
              <a:t>Beim</a:t>
            </a:r>
            <a:r>
              <a:rPr lang="en-US" sz="1200" dirty="0" smtClean="0">
                <a:latin typeface="+mn-lt"/>
              </a:rPr>
              <a:t> Maximum der Insulin-</a:t>
            </a:r>
            <a:r>
              <a:rPr lang="en-US" sz="1200" dirty="0" err="1" smtClean="0">
                <a:latin typeface="+mn-lt"/>
              </a:rPr>
              <a:t>Aktivität</a:t>
            </a:r>
            <a:r>
              <a:rPr lang="en-US" sz="1200" dirty="0" smtClean="0">
                <a:latin typeface="+mn-lt"/>
              </a:rPr>
              <a:t> </a:t>
            </a:r>
            <a:r>
              <a:rPr lang="en-US" sz="1200" dirty="0" err="1" smtClean="0">
                <a:latin typeface="+mn-lt"/>
              </a:rPr>
              <a:t>herrscht</a:t>
            </a:r>
            <a:r>
              <a:rPr lang="en-US" sz="1200" dirty="0" smtClean="0">
                <a:latin typeface="+mn-lt"/>
              </a:rPr>
              <a:t> Hypo-</a:t>
            </a:r>
            <a:r>
              <a:rPr lang="en-US" sz="1200" dirty="0" err="1" smtClean="0">
                <a:latin typeface="+mn-lt"/>
              </a:rPr>
              <a:t>Gefahr</a:t>
            </a:r>
            <a:r>
              <a:rPr lang="en-US" sz="1200" dirty="0" smtClean="0">
                <a:latin typeface="+mn-lt"/>
              </a:rPr>
              <a:t>, man </a:t>
            </a:r>
            <a:r>
              <a:rPr lang="en-US" sz="1200" dirty="0" err="1" smtClean="0">
                <a:latin typeface="+mn-lt"/>
              </a:rPr>
              <a:t>nimmt</a:t>
            </a:r>
            <a:r>
              <a:rPr lang="en-US" sz="1200" dirty="0" smtClean="0">
                <a:latin typeface="+mn-lt"/>
              </a:rPr>
              <a:t> KH, und </a:t>
            </a:r>
            <a:r>
              <a:rPr lang="en-US" sz="1200" dirty="0" err="1" smtClean="0">
                <a:latin typeface="+mn-lt"/>
              </a:rPr>
              <a:t>eine</a:t>
            </a:r>
            <a:r>
              <a:rPr lang="en-US" sz="1200" dirty="0" smtClean="0">
                <a:latin typeface="+mn-lt"/>
              </a:rPr>
              <a:t> </a:t>
            </a:r>
            <a:r>
              <a:rPr lang="en-US" sz="1200" dirty="0" err="1" smtClean="0">
                <a:latin typeface="+mn-lt"/>
              </a:rPr>
              <a:t>Achterbahnkurve</a:t>
            </a:r>
            <a:r>
              <a:rPr lang="en-US" sz="1200" dirty="0" smtClean="0">
                <a:latin typeface="+mn-lt"/>
              </a:rPr>
              <a:t> </a:t>
            </a:r>
            <a:r>
              <a:rPr lang="en-US" sz="1200" dirty="0" err="1" smtClean="0">
                <a:latin typeface="+mn-lt"/>
              </a:rPr>
              <a:t>entwickelt</a:t>
            </a:r>
            <a:r>
              <a:rPr lang="en-US" sz="1200" dirty="0" smtClean="0">
                <a:latin typeface="+mn-lt"/>
              </a:rPr>
              <a:t> </a:t>
            </a:r>
            <a:r>
              <a:rPr lang="en-US" sz="1200" dirty="0" err="1" smtClean="0">
                <a:latin typeface="+mn-lt"/>
              </a:rPr>
              <a:t>sich</a:t>
            </a:r>
            <a:r>
              <a:rPr lang="en-US" sz="1200" dirty="0" smtClean="0">
                <a:latin typeface="+mn-lt"/>
              </a:rPr>
              <a:t>.  -  (</a:t>
            </a:r>
            <a:r>
              <a:rPr lang="en-US" sz="1200" dirty="0" err="1" smtClean="0">
                <a:latin typeface="+mn-lt"/>
              </a:rPr>
              <a:t>Spätestens</a:t>
            </a:r>
            <a:r>
              <a:rPr lang="en-US" sz="1200" dirty="0" smtClean="0">
                <a:latin typeface="+mn-lt"/>
              </a:rPr>
              <a:t> </a:t>
            </a:r>
            <a:r>
              <a:rPr lang="en-US" sz="1200" dirty="0" err="1" smtClean="0">
                <a:latin typeface="+mn-lt"/>
              </a:rPr>
              <a:t>nach</a:t>
            </a:r>
            <a:r>
              <a:rPr lang="en-US" sz="1200" dirty="0" smtClean="0">
                <a:latin typeface="+mn-lt"/>
              </a:rPr>
              <a:t> </a:t>
            </a:r>
            <a:r>
              <a:rPr lang="en-US" sz="1200" dirty="0" err="1" smtClean="0">
                <a:latin typeface="+mn-lt"/>
              </a:rPr>
              <a:t>dem</a:t>
            </a:r>
            <a:r>
              <a:rPr lang="en-US" sz="1200" dirty="0" smtClean="0">
                <a:latin typeface="+mn-lt"/>
              </a:rPr>
              <a:t> “Tuning" </a:t>
            </a:r>
            <a:r>
              <a:rPr lang="en-US" sz="1200" dirty="0" err="1" smtClean="0">
                <a:latin typeface="+mn-lt"/>
              </a:rPr>
              <a:t>kommt</a:t>
            </a:r>
            <a:r>
              <a:rPr lang="en-US" sz="1200" dirty="0" smtClean="0">
                <a:latin typeface="+mn-lt"/>
              </a:rPr>
              <a:t> man </a:t>
            </a:r>
            <a:r>
              <a:rPr lang="en-US" sz="1200" dirty="0" err="1" smtClean="0">
                <a:latin typeface="+mn-lt"/>
              </a:rPr>
              <a:t>dann</a:t>
            </a:r>
            <a:r>
              <a:rPr lang="en-US" sz="1200" dirty="0" smtClean="0">
                <a:latin typeface="+mn-lt"/>
              </a:rPr>
              <a:t> </a:t>
            </a:r>
            <a:r>
              <a:rPr lang="en-US" sz="1200" dirty="0" err="1" smtClean="0">
                <a:latin typeface="+mn-lt"/>
              </a:rPr>
              <a:t>zur</a:t>
            </a:r>
            <a:r>
              <a:rPr lang="en-US" sz="1200" dirty="0" smtClean="0">
                <a:latin typeface="+mn-lt"/>
              </a:rPr>
              <a:t> </a:t>
            </a:r>
            <a:r>
              <a:rPr lang="en-US" sz="1200" dirty="0" err="1" smtClean="0">
                <a:latin typeface="+mn-lt"/>
              </a:rPr>
              <a:t>andren</a:t>
            </a:r>
            <a:r>
              <a:rPr lang="en-US" sz="1200" dirty="0" smtClean="0">
                <a:latin typeface="+mn-lt"/>
              </a:rPr>
              <a:t> Option:                                                                                                                                                                  2) Man </a:t>
            </a:r>
            <a:r>
              <a:rPr lang="en-US" sz="1200" dirty="0" err="1" smtClean="0">
                <a:latin typeface="+mn-lt"/>
              </a:rPr>
              <a:t>nutzt</a:t>
            </a:r>
            <a:r>
              <a:rPr lang="en-US" sz="1200" dirty="0" smtClean="0">
                <a:latin typeface="+mn-lt"/>
              </a:rPr>
              <a:t> </a:t>
            </a:r>
            <a:r>
              <a:rPr lang="en-US" sz="1200" dirty="0" err="1" smtClean="0">
                <a:latin typeface="+mn-lt"/>
              </a:rPr>
              <a:t>einen</a:t>
            </a:r>
            <a:r>
              <a:rPr lang="en-US" sz="1200" dirty="0" smtClean="0">
                <a:latin typeface="+mn-lt"/>
              </a:rPr>
              <a:t> </a:t>
            </a:r>
            <a:r>
              <a:rPr lang="en-US" sz="1200" dirty="0" err="1" smtClean="0">
                <a:latin typeface="+mn-lt"/>
              </a:rPr>
              <a:t>milderen</a:t>
            </a:r>
            <a:r>
              <a:rPr lang="en-US" sz="1200" dirty="0" smtClean="0">
                <a:latin typeface="+mn-lt"/>
              </a:rPr>
              <a:t> (= </a:t>
            </a:r>
            <a:r>
              <a:rPr lang="en-US" sz="1200" b="1" dirty="0" err="1" smtClean="0">
                <a:latin typeface="+mn-lt"/>
              </a:rPr>
              <a:t>zu</a:t>
            </a:r>
            <a:r>
              <a:rPr lang="en-US" sz="1200" b="1" dirty="0" smtClean="0">
                <a:latin typeface="+mn-lt"/>
              </a:rPr>
              <a:t> milden </a:t>
            </a:r>
            <a:r>
              <a:rPr lang="en-US" sz="1200" dirty="0" smtClean="0">
                <a:latin typeface="+mn-lt"/>
              </a:rPr>
              <a:t>)</a:t>
            </a:r>
            <a:r>
              <a:rPr lang="en-US" sz="1200" b="1" dirty="0" smtClean="0">
                <a:latin typeface="+mn-lt"/>
              </a:rPr>
              <a:t> IC</a:t>
            </a:r>
            <a:r>
              <a:rPr lang="en-US" sz="1200" dirty="0" smtClean="0">
                <a:latin typeface="+mn-lt"/>
              </a:rPr>
              <a:t>. </a:t>
            </a:r>
            <a:r>
              <a:rPr lang="en-US" sz="1200" dirty="0" err="1" smtClean="0">
                <a:latin typeface="+mn-lt"/>
              </a:rPr>
              <a:t>Dadurch</a:t>
            </a:r>
            <a:r>
              <a:rPr lang="en-US" sz="1200" dirty="0" smtClean="0">
                <a:latin typeface="+mn-lt"/>
              </a:rPr>
              <a:t> </a:t>
            </a:r>
            <a:r>
              <a:rPr lang="en-US" sz="1200" dirty="0" err="1" smtClean="0">
                <a:latin typeface="+mn-lt"/>
              </a:rPr>
              <a:t>bekommt</a:t>
            </a:r>
            <a:r>
              <a:rPr lang="en-US" sz="1200" dirty="0" smtClean="0">
                <a:latin typeface="+mn-lt"/>
              </a:rPr>
              <a:t> der Loop </a:t>
            </a:r>
            <a:r>
              <a:rPr lang="en-US" sz="1200" dirty="0" err="1" smtClean="0">
                <a:latin typeface="+mn-lt"/>
              </a:rPr>
              <a:t>generell</a:t>
            </a:r>
            <a:r>
              <a:rPr lang="en-US" sz="1200" dirty="0" smtClean="0">
                <a:latin typeface="+mn-lt"/>
              </a:rPr>
              <a:t> </a:t>
            </a:r>
            <a:r>
              <a:rPr lang="en-US" sz="1200" dirty="0" err="1" smtClean="0">
                <a:latin typeface="+mn-lt"/>
              </a:rPr>
              <a:t>zu</a:t>
            </a:r>
            <a:r>
              <a:rPr lang="en-US" sz="1200" dirty="0" smtClean="0">
                <a:latin typeface="+mn-lt"/>
              </a:rPr>
              <a:t> </a:t>
            </a:r>
            <a:r>
              <a:rPr lang="en-US" sz="1200" dirty="0" err="1" smtClean="0">
                <a:latin typeface="+mn-lt"/>
              </a:rPr>
              <a:t>wenig</a:t>
            </a:r>
            <a:r>
              <a:rPr lang="en-US" sz="1200" dirty="0" smtClean="0">
                <a:latin typeface="+mn-lt"/>
              </a:rPr>
              <a:t> “</a:t>
            </a:r>
            <a:r>
              <a:rPr lang="en-US" sz="1200" dirty="0" err="1" smtClean="0">
                <a:latin typeface="+mn-lt"/>
              </a:rPr>
              <a:t>Biss</a:t>
            </a:r>
            <a:r>
              <a:rPr lang="en-US" sz="1200" dirty="0" smtClean="0">
                <a:latin typeface="+mn-lt"/>
              </a:rPr>
              <a:t>” und </a:t>
            </a:r>
            <a:r>
              <a:rPr lang="en-US" sz="1200" dirty="0" err="1" smtClean="0">
                <a:latin typeface="+mn-lt"/>
              </a:rPr>
              <a:t>Probleme</a:t>
            </a:r>
            <a:r>
              <a:rPr lang="en-US" sz="1200" dirty="0" smtClean="0">
                <a:latin typeface="+mn-lt"/>
              </a:rPr>
              <a:t>, den </a:t>
            </a:r>
            <a:r>
              <a:rPr lang="en-US" sz="1200" dirty="0" err="1" smtClean="0">
                <a:latin typeface="+mn-lt"/>
              </a:rPr>
              <a:t>Zielwert</a:t>
            </a:r>
            <a:r>
              <a:rPr lang="en-US" sz="1200" dirty="0" smtClean="0">
                <a:latin typeface="+mn-lt"/>
              </a:rPr>
              <a:t> </a:t>
            </a:r>
            <a:r>
              <a:rPr lang="en-US" sz="1200" dirty="0" err="1" smtClean="0">
                <a:latin typeface="+mn-lt"/>
              </a:rPr>
              <a:t>zu</a:t>
            </a:r>
            <a:r>
              <a:rPr lang="en-US" sz="1200" dirty="0" smtClean="0">
                <a:latin typeface="+mn-lt"/>
              </a:rPr>
              <a:t> </a:t>
            </a:r>
            <a:r>
              <a:rPr lang="en-US" sz="1200" dirty="0" err="1" smtClean="0">
                <a:latin typeface="+mn-lt"/>
              </a:rPr>
              <a:t>erreichen</a:t>
            </a:r>
            <a:r>
              <a:rPr lang="en-US" sz="1200" dirty="0" smtClean="0">
                <a:latin typeface="+mn-lt"/>
              </a:rPr>
              <a:t>. </a:t>
            </a:r>
            <a:r>
              <a:rPr lang="de-DE" sz="1200" dirty="0" smtClean="0">
                <a:latin typeface="+mn-lt"/>
              </a:rPr>
              <a:t> </a:t>
            </a:r>
          </a:p>
          <a:p>
            <a:pPr marL="0" indent="0">
              <a:buNone/>
            </a:pPr>
            <a:endParaRPr lang="de-DE" altLang="de-DE" baseline="0" dirty="0" smtClean="0">
              <a:solidFill>
                <a:schemeClr val="tx1"/>
              </a:solidFill>
              <a:latin typeface="+mn-lt"/>
              <a:ea typeface="Liberation Sans" panose="020B0604020202020204" pitchFamily="34" charset="0"/>
              <a:cs typeface="Liberation Sans"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de-DE" dirty="0" smtClean="0">
                <a:latin typeface="+mn-lt"/>
                <a:ea typeface="Liberation Sans" panose="020B0604020202020204" pitchFamily="34" charset="0"/>
                <a:cs typeface="Liberation Sans" panose="020B0604020202020204" pitchFamily="34" charset="0"/>
              </a:rPr>
              <a:t>*) CAVEAT: </a:t>
            </a:r>
            <a:r>
              <a:rPr lang="de-DE" dirty="0" smtClean="0">
                <a:latin typeface="+mn-lt"/>
              </a:rPr>
              <a:t>normale KH-Absorption usw. vorausgesetzt / YDMV / abhängig vom gewählten Modus (vgl. S.9) – </a:t>
            </a:r>
            <a:r>
              <a:rPr lang="de-DE" altLang="de-DE" dirty="0" smtClean="0">
                <a:latin typeface="+mn-lt"/>
                <a:ea typeface="Liberation Sans" panose="020B0604020202020204" pitchFamily="34" charset="0"/>
                <a:cs typeface="Liberation Sans" panose="020B0604020202020204" pitchFamily="34" charset="0"/>
              </a:rPr>
              <a:t>Vor allem bei proteinreicher Diät ist wichtig, wie man FPEs/</a:t>
            </a:r>
            <a:r>
              <a:rPr lang="de-DE" altLang="de-DE" dirty="0" err="1" smtClean="0">
                <a:latin typeface="+mn-lt"/>
                <a:ea typeface="Liberation Sans" panose="020B0604020202020204" pitchFamily="34" charset="0"/>
                <a:cs typeface="Liberation Sans" panose="020B0604020202020204" pitchFamily="34" charset="0"/>
              </a:rPr>
              <a:t>late</a:t>
            </a:r>
            <a:r>
              <a:rPr lang="de-DE" altLang="de-DE" dirty="0" smtClean="0">
                <a:latin typeface="+mn-lt"/>
                <a:ea typeface="Liberation Sans" panose="020B0604020202020204" pitchFamily="34" charset="0"/>
                <a:cs typeface="Liberation Sans" panose="020B0604020202020204" pitchFamily="34" charset="0"/>
              </a:rPr>
              <a:t> </a:t>
            </a:r>
            <a:r>
              <a:rPr lang="de-DE" altLang="de-DE" dirty="0" err="1" smtClean="0">
                <a:latin typeface="+mn-lt"/>
                <a:ea typeface="Liberation Sans" panose="020B0604020202020204" pitchFamily="34" charset="0"/>
                <a:cs typeface="Liberation Sans" panose="020B0604020202020204" pitchFamily="34" charset="0"/>
              </a:rPr>
              <a:t>Carbs</a:t>
            </a:r>
            <a:r>
              <a:rPr lang="de-DE" altLang="de-DE" dirty="0" smtClean="0">
                <a:latin typeface="+mn-lt"/>
                <a:ea typeface="Liberation Sans" panose="020B0604020202020204" pitchFamily="34" charset="0"/>
                <a:cs typeface="Liberation Sans" panose="020B0604020202020204" pitchFamily="34" charset="0"/>
              </a:rPr>
              <a:t> konsistent eingibt und mit dem passenden IC Wert behandelt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latin typeface="+mn-lt"/>
              </a:rPr>
              <a:t> Evtl. auch abhängig vom gewählten</a:t>
            </a:r>
            <a:r>
              <a:rPr lang="de-DE" baseline="0" dirty="0" smtClean="0">
                <a:latin typeface="+mn-lt"/>
              </a:rPr>
              <a:t> Loop System (?).</a:t>
            </a:r>
            <a:r>
              <a:rPr lang="de-DE" dirty="0" smtClean="0">
                <a:latin typeface="+mn-lt"/>
              </a:rPr>
              <a:t> Loop System</a:t>
            </a:r>
          </a:p>
          <a:p>
            <a:pPr marL="0" indent="0">
              <a:buNone/>
            </a:pPr>
            <a:endParaRPr lang="de-DE" altLang="de-DE" dirty="0" smtClean="0">
              <a:latin typeface="+mn-lt"/>
              <a:ea typeface="Liberation Sans" panose="020B0604020202020204" pitchFamily="34" charset="0"/>
              <a:cs typeface="Liberation Sans" panose="020B0604020202020204" pitchFamily="34" charset="0"/>
            </a:endParaRPr>
          </a:p>
          <a:p>
            <a:pPr marL="0" indent="0">
              <a:buNone/>
            </a:pPr>
            <a:r>
              <a:rPr lang="de-DE" altLang="de-DE" dirty="0" smtClean="0">
                <a:latin typeface="+mn-lt"/>
                <a:ea typeface="Liberation Sans" panose="020B0604020202020204" pitchFamily="34" charset="0"/>
                <a:cs typeface="Liberation Sans" panose="020B0604020202020204" pitchFamily="34" charset="0"/>
              </a:rPr>
              <a:t>Beim „tunen“ des </a:t>
            </a:r>
            <a:r>
              <a:rPr lang="de-DE" altLang="de-DE" b="1" dirty="0" smtClean="0">
                <a:latin typeface="+mn-lt"/>
                <a:ea typeface="Liberation Sans" panose="020B0604020202020204" pitchFamily="34" charset="0"/>
                <a:cs typeface="Liberation Sans" panose="020B0604020202020204" pitchFamily="34" charset="0"/>
              </a:rPr>
              <a:t>ISF</a:t>
            </a:r>
            <a:r>
              <a:rPr lang="de-DE" altLang="de-DE" dirty="0" smtClean="0">
                <a:latin typeface="+mn-lt"/>
                <a:ea typeface="Liberation Sans" panose="020B0604020202020204" pitchFamily="34" charset="0"/>
                <a:cs typeface="Liberation Sans" panose="020B0604020202020204" pitchFamily="34" charset="0"/>
              </a:rPr>
              <a:t> ist zu berücksichtigen, dass er besonders empfindlich auf Tageszeit und körperlich/gesundheitlichen</a:t>
            </a:r>
            <a:r>
              <a:rPr lang="de-DE" altLang="de-DE" baseline="0" dirty="0" smtClean="0">
                <a:latin typeface="+mn-lt"/>
                <a:ea typeface="Liberation Sans" panose="020B0604020202020204" pitchFamily="34" charset="0"/>
                <a:cs typeface="Liberation Sans" panose="020B0604020202020204" pitchFamily="34" charset="0"/>
              </a:rPr>
              <a:t> Zustand empfindlich reagiert. </a:t>
            </a:r>
            <a:r>
              <a:rPr lang="de-DE" altLang="de-DE" i="1" baseline="0" dirty="0" smtClean="0">
                <a:latin typeface="+mn-lt"/>
                <a:ea typeface="Liberation Sans" panose="020B0604020202020204" pitchFamily="34" charset="0"/>
                <a:cs typeface="Liberation Sans" panose="020B0604020202020204" pitchFamily="34" charset="0"/>
              </a:rPr>
              <a:t>Auch sollte man Autosense dabei eher abschalten (oder mitinterpretieren können).</a:t>
            </a:r>
            <a:endParaRPr lang="de-DE" i="1" dirty="0">
              <a:latin typeface="+mn-lt"/>
              <a:ea typeface="Liberation Sans" panose="020B0604020202020204" pitchFamily="34" charset="0"/>
              <a:cs typeface="Liberation Sans" panose="020B0604020202020204" pitchFamily="34" charset="0"/>
            </a:endParaRPr>
          </a:p>
        </p:txBody>
      </p:sp>
      <p:sp>
        <p:nvSpPr>
          <p:cNvPr id="4" name="Foliennummernplatzhalter 3"/>
          <p:cNvSpPr>
            <a:spLocks noGrp="1"/>
          </p:cNvSpPr>
          <p:nvPr>
            <p:ph type="sldNum" sz="quarter" idx="10"/>
          </p:nvPr>
        </p:nvSpPr>
        <p:spPr/>
        <p:txBody>
          <a:bodyPr/>
          <a:lstStyle/>
          <a:p>
            <a:fld id="{170FF799-14E3-487A-9755-B4D298262597}" type="slidenum">
              <a:rPr lang="de-DE" smtClean="0"/>
              <a:t>54</a:t>
            </a:fld>
            <a:endParaRPr lang="de-DE"/>
          </a:p>
        </p:txBody>
      </p:sp>
    </p:spTree>
    <p:extLst>
      <p:ext uri="{BB962C8B-B14F-4D97-AF65-F5344CB8AC3E}">
        <p14:creationId xmlns:p14="http://schemas.microsoft.com/office/powerpoint/2010/main" val="16980311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i="1" baseline="0" dirty="0" smtClean="0"/>
              <a:t>(1) </a:t>
            </a:r>
            <a:r>
              <a:rPr lang="de-DE" baseline="0" dirty="0" smtClean="0"/>
              <a:t> </a:t>
            </a:r>
            <a:r>
              <a:rPr lang="de-DE" dirty="0" smtClean="0"/>
              <a:t>Neben</a:t>
            </a:r>
            <a:r>
              <a:rPr lang="de-DE" baseline="0" dirty="0" smtClean="0"/>
              <a:t> den Daten des Profils können  r auch manche </a:t>
            </a:r>
            <a:r>
              <a:rPr lang="de-DE" b="1" baseline="0" dirty="0" smtClean="0"/>
              <a:t>Sicherheitseinstellungen</a:t>
            </a:r>
            <a:r>
              <a:rPr lang="de-DE" baseline="0" dirty="0" smtClean="0"/>
              <a:t> und weitere in AAPS/</a:t>
            </a:r>
            <a:r>
              <a:rPr lang="de-DE" baseline="0" dirty="0" err="1" smtClean="0"/>
              <a:t>Preferences</a:t>
            </a:r>
            <a:r>
              <a:rPr lang="de-DE" baseline="0" dirty="0" smtClean="0"/>
              <a:t> eingestellte Parameter eine entscheidende Rolle spielen.</a:t>
            </a:r>
          </a:p>
          <a:p>
            <a:endParaRPr lang="de-DE" baseline="0" dirty="0" smtClean="0"/>
          </a:p>
          <a:p>
            <a:r>
              <a:rPr lang="de-DE" i="1" baseline="0" dirty="0" smtClean="0"/>
              <a:t>(2) </a:t>
            </a:r>
            <a:r>
              <a:rPr lang="de-DE" i="0" baseline="0" dirty="0" smtClean="0"/>
              <a:t>Setzen temporärer Ziele sowie Profilwechsel (in iOS Loop: </a:t>
            </a:r>
            <a:r>
              <a:rPr lang="de-DE" i="0" baseline="0" dirty="0" err="1" smtClean="0"/>
              <a:t>overrides</a:t>
            </a:r>
            <a:r>
              <a:rPr lang="de-DE" i="0" baseline="0" dirty="0" smtClean="0"/>
              <a:t>) sind oft sehr gute Maßnahmen zur Entschärfung von Problemfeldern</a:t>
            </a:r>
          </a:p>
          <a:p>
            <a:endParaRPr lang="de-DE"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i="1" baseline="0" dirty="0" smtClean="0"/>
              <a:t>(3) </a:t>
            </a:r>
            <a:r>
              <a:rPr lang="de-DE" i="0" baseline="0" dirty="0" smtClean="0"/>
              <a:t>Schwingende Glukose-Kurven lassen sich manchmal </a:t>
            </a:r>
            <a:r>
              <a:rPr lang="de-DE" i="1" baseline="0" dirty="0" smtClean="0"/>
              <a:t>(neben ISF auch) </a:t>
            </a:r>
            <a:r>
              <a:rPr lang="de-DE" i="0" baseline="0" dirty="0" smtClean="0"/>
              <a:t>dämpfen durch Änderungen bei DIA des verwendeten Insulins, SMBs lassen sich “zähmen“ (</a:t>
            </a:r>
            <a:r>
              <a:rPr lang="de-DE" i="0" baseline="0" dirty="0" err="1" smtClean="0"/>
              <a:t>limit</a:t>
            </a:r>
            <a:r>
              <a:rPr lang="de-DE" i="0" baseline="0" dirty="0" smtClean="0"/>
              <a:t> SMB min basal, aber auch Einstellungen, wann SMBs überhaupt eingeschaltet sein sollen), und die obere und untere Default-Grenze für KH-Absorption kann man ebenfalls variieren.</a:t>
            </a:r>
          </a:p>
          <a:p>
            <a:r>
              <a:rPr lang="de-DE" i="0" baseline="0" dirty="0" smtClean="0"/>
              <a:t>beim maximal „erlaubten“ basal </a:t>
            </a:r>
            <a:r>
              <a:rPr lang="de-DE" i="0" baseline="0" dirty="0" err="1" smtClean="0"/>
              <a:t>iob</a:t>
            </a:r>
            <a:r>
              <a:rPr lang="de-DE" i="0" baseline="0" dirty="0" smtClean="0"/>
              <a:t>, oder bei den Limits für Autosense.</a:t>
            </a:r>
          </a:p>
          <a:p>
            <a:endParaRPr lang="de-DE" i="1" baseline="0" dirty="0" smtClean="0"/>
          </a:p>
          <a:p>
            <a:r>
              <a:rPr lang="de-DE" i="1" baseline="0" dirty="0" smtClean="0"/>
              <a:t>(4)</a:t>
            </a:r>
            <a:r>
              <a:rPr lang="de-DE" baseline="0" dirty="0" smtClean="0"/>
              <a:t> Die grundsätzliche Möglichkeit in </a:t>
            </a:r>
            <a:r>
              <a:rPr lang="de-DE" baseline="0" dirty="0" err="1" smtClean="0"/>
              <a:t>AndroidAPS</a:t>
            </a:r>
            <a:r>
              <a:rPr lang="de-DE" baseline="0" dirty="0" smtClean="0"/>
              <a:t> mit „Automation“ wurde ja schon skizziert </a:t>
            </a:r>
            <a:r>
              <a:rPr lang="de-DE" i="1" baseline="0" dirty="0" smtClean="0"/>
              <a:t>(Folie 12 unten) </a:t>
            </a:r>
            <a:r>
              <a:rPr lang="de-DE" i="0" baseline="0" dirty="0" smtClean="0"/>
              <a:t>und es folgt gleich noch ein Beispiel </a:t>
            </a:r>
            <a:r>
              <a:rPr lang="de-DE" i="1" baseline="0" dirty="0" smtClean="0"/>
              <a:t>(Folie 22). </a:t>
            </a:r>
            <a:r>
              <a:rPr lang="de-DE" i="0" baseline="0" dirty="0" smtClean="0"/>
              <a:t>Daneben gibt es – nutzbar auch z.B. für iOS Loop - Automations-Möglichkeiten mit Hilfe von speziellen Programmen aus dem Google Playstore wie IFTTT oder </a:t>
            </a:r>
            <a:r>
              <a:rPr lang="de-DE" i="0" baseline="0" dirty="0" err="1" smtClean="0"/>
              <a:t>Automate</a:t>
            </a:r>
            <a:r>
              <a:rPr lang="de-DE" i="0" baseline="0" dirty="0" smtClean="0"/>
              <a:t>!</a:t>
            </a:r>
          </a:p>
          <a:p>
            <a:endParaRPr lang="de-DE" baseline="0" dirty="0" smtClean="0"/>
          </a:p>
          <a:p>
            <a:r>
              <a:rPr lang="de-DE" i="1" baseline="0" dirty="0" smtClean="0"/>
              <a:t>Auf die vielen Optionen zum Tunen können wir im Einzelnen jetzt nicht näher eingehen. Aber man kann ggf. den Suchbegriff in der Wiki oder in LooperCommunity.org eingeben, und konkret nachfragen …</a:t>
            </a:r>
          </a:p>
          <a:p>
            <a:endParaRPr lang="de-DE" i="1" baseline="0" dirty="0" smtClean="0"/>
          </a:p>
          <a:p>
            <a:r>
              <a:rPr lang="de-DE" i="0" baseline="0" dirty="0" smtClean="0"/>
              <a:t>Immer mehr </a:t>
            </a:r>
            <a:r>
              <a:rPr lang="de-DE" i="0" baseline="0" dirty="0" err="1" smtClean="0"/>
              <a:t>Looper</a:t>
            </a:r>
            <a:r>
              <a:rPr lang="de-DE" i="0" baseline="0" dirty="0" smtClean="0"/>
              <a:t> entdecken die Automation für sich, und, mit Bezug zu unserem Hauptthema, sehen da einen Lösungsweg für die Bekämpfung der </a:t>
            </a:r>
            <a:r>
              <a:rPr lang="de-DE" i="0" baseline="0" dirty="0" err="1" smtClean="0"/>
              <a:t>gfett</a:t>
            </a:r>
            <a:r>
              <a:rPr lang="de-DE" i="0" baseline="0" dirty="0" smtClean="0"/>
              <a:t>-induziert hohen Glukosewerte nach manchen Mahlzeiten: ….</a:t>
            </a:r>
            <a:endParaRPr lang="de-DE" i="0" baseline="0" dirty="0"/>
          </a:p>
        </p:txBody>
      </p:sp>
      <p:sp>
        <p:nvSpPr>
          <p:cNvPr id="4" name="Foliennummernplatzhalter 3"/>
          <p:cNvSpPr>
            <a:spLocks noGrp="1"/>
          </p:cNvSpPr>
          <p:nvPr>
            <p:ph type="sldNum" sz="quarter" idx="10"/>
          </p:nvPr>
        </p:nvSpPr>
        <p:spPr/>
        <p:txBody>
          <a:bodyPr/>
          <a:lstStyle/>
          <a:p>
            <a:fld id="{170FF799-14E3-487A-9755-B4D298262597}" type="slidenum">
              <a:rPr lang="de-DE" smtClean="0"/>
              <a:t>55</a:t>
            </a:fld>
            <a:endParaRPr lang="de-DE"/>
          </a:p>
        </p:txBody>
      </p:sp>
    </p:spTree>
    <p:extLst>
      <p:ext uri="{BB962C8B-B14F-4D97-AF65-F5344CB8AC3E}">
        <p14:creationId xmlns:p14="http://schemas.microsoft.com/office/powerpoint/2010/main" val="29098004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i="0" baseline="0" dirty="0" smtClean="0"/>
              <a:t>=&gt;  =&gt;    Needs </a:t>
            </a:r>
            <a:r>
              <a:rPr lang="de-DE" i="0" baseline="0" dirty="0" err="1" smtClean="0"/>
              <a:t>work</a:t>
            </a:r>
            <a:r>
              <a:rPr lang="de-DE" i="0" baseline="0" dirty="0" smtClean="0"/>
              <a:t>, </a:t>
            </a:r>
            <a:r>
              <a:rPr lang="de-DE" i="0" baseline="0" dirty="0" err="1" smtClean="0"/>
              <a:t>notably</a:t>
            </a:r>
            <a:r>
              <a:rPr lang="de-DE" i="0" baseline="0" dirty="0" smtClean="0"/>
              <a:t> </a:t>
            </a:r>
            <a:r>
              <a:rPr lang="de-DE" i="0" baseline="0" dirty="0" err="1" smtClean="0"/>
              <a:t>for</a:t>
            </a:r>
            <a:r>
              <a:rPr lang="de-DE" i="0" baseline="0" dirty="0" smtClean="0"/>
              <a:t> iOS Loop     &lt;=   &lt;=   </a:t>
            </a:r>
            <a:endParaRPr lang="de-DE" i="0" baseline="0" dirty="0"/>
          </a:p>
        </p:txBody>
      </p:sp>
      <p:sp>
        <p:nvSpPr>
          <p:cNvPr id="4" name="Foliennummernplatzhalter 3"/>
          <p:cNvSpPr>
            <a:spLocks noGrp="1"/>
          </p:cNvSpPr>
          <p:nvPr>
            <p:ph type="sldNum" sz="quarter" idx="10"/>
          </p:nvPr>
        </p:nvSpPr>
        <p:spPr/>
        <p:txBody>
          <a:bodyPr/>
          <a:lstStyle/>
          <a:p>
            <a:fld id="{170FF799-14E3-487A-9755-B4D298262597}" type="slidenum">
              <a:rPr lang="de-DE" smtClean="0"/>
              <a:t>56</a:t>
            </a:fld>
            <a:endParaRPr lang="de-DE"/>
          </a:p>
        </p:txBody>
      </p:sp>
    </p:spTree>
    <p:extLst>
      <p:ext uri="{BB962C8B-B14F-4D97-AF65-F5344CB8AC3E}">
        <p14:creationId xmlns:p14="http://schemas.microsoft.com/office/powerpoint/2010/main" val="15224727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t>So, jetzt wird‘s poetisch:</a:t>
            </a:r>
            <a:r>
              <a:rPr lang="de-DE" sz="1200" baseline="0" dirty="0"/>
              <a:t> </a:t>
            </a:r>
            <a:r>
              <a:rPr lang="de-DE" sz="1200" baseline="0" dirty="0" err="1"/>
              <a:t>To</a:t>
            </a:r>
            <a:r>
              <a:rPr lang="de-DE" sz="1200" baseline="0" dirty="0"/>
              <a:t> tune </a:t>
            </a:r>
            <a:r>
              <a:rPr lang="de-DE" sz="1200" baseline="0" dirty="0" err="1"/>
              <a:t>or</a:t>
            </a:r>
            <a:r>
              <a:rPr lang="de-DE" sz="1200" baseline="0" dirty="0"/>
              <a:t> not </a:t>
            </a:r>
            <a:r>
              <a:rPr lang="de-DE" sz="1200" baseline="0" dirty="0" err="1"/>
              <a:t>to</a:t>
            </a:r>
            <a:r>
              <a:rPr lang="de-DE" sz="1200" baseline="0" dirty="0"/>
              <a:t> tune, </a:t>
            </a:r>
            <a:r>
              <a:rPr lang="de-DE" sz="1200" baseline="0" dirty="0" err="1"/>
              <a:t>that</a:t>
            </a:r>
            <a:r>
              <a:rPr lang="de-DE" sz="1200" baseline="0" dirty="0"/>
              <a:t> </a:t>
            </a:r>
            <a:r>
              <a:rPr lang="de-DE" sz="1200" baseline="0" dirty="0" err="1"/>
              <a:t>is</a:t>
            </a:r>
            <a:r>
              <a:rPr lang="de-DE" sz="1200" baseline="0" dirty="0"/>
              <a:t> </a:t>
            </a:r>
            <a:r>
              <a:rPr lang="de-DE" sz="1200" baseline="0" dirty="0" err="1"/>
              <a:t>the</a:t>
            </a:r>
            <a:r>
              <a:rPr lang="de-DE" sz="1200" baseline="0" dirty="0"/>
              <a:t> </a:t>
            </a:r>
            <a:r>
              <a:rPr lang="de-DE" sz="1200" baseline="0" dirty="0" err="1"/>
              <a:t>question</a:t>
            </a:r>
            <a:r>
              <a:rPr lang="de-DE" sz="1200" baseline="0" dirty="0"/>
              <a:t>.</a:t>
            </a:r>
          </a:p>
          <a:p>
            <a:r>
              <a:rPr lang="de-DE" sz="1200" baseline="0" dirty="0"/>
              <a:t>Es ist eine gute Idee seinen Loop zu pflegen mit wohlüberlegtem Tuning. Aber dabei sollte man nicht aus der Hüfte schießen.</a:t>
            </a:r>
          </a:p>
          <a:p>
            <a:endParaRPr lang="de-DE" sz="1200" baseline="0" dirty="0"/>
          </a:p>
          <a:p>
            <a:r>
              <a:rPr lang="de-DE" sz="1200" dirty="0"/>
              <a:t>Da Fehler (z.B. in der Basalrate) mit Gegenfehlern (z.B. beim IC Wert) ausbalanciert sein können ist es wichtig immer an die </a:t>
            </a:r>
            <a:r>
              <a:rPr lang="de-DE" sz="1200" b="1" dirty="0">
                <a:solidFill>
                  <a:srgbClr val="7030A0"/>
                </a:solidFill>
              </a:rPr>
              <a:t>„Hierarchie“ der potentiellen Einflussfaktoren </a:t>
            </a:r>
            <a:r>
              <a:rPr lang="de-DE" sz="1200" dirty="0"/>
              <a:t>zu denken – und nicht an einer kleinen Stellschraube zu drehen, während eigentlich „vorgelagert“ erst mal woanders das Tunen erforderlich wäre.</a:t>
            </a:r>
          </a:p>
          <a:p>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Vorsichtig sollte man</a:t>
            </a:r>
            <a:r>
              <a:rPr lang="de-DE" sz="1200" baseline="0" dirty="0"/>
              <a:t> </a:t>
            </a:r>
            <a:r>
              <a:rPr lang="de-DE" sz="1200" dirty="0"/>
              <a:t>mit Automation umgehen…damit es nicht ein grobschlächtiges  „Loop-Pflaster“ wird für Probleme, die eigentlich innerhalb des „Loop“ gelöst werden könnten (..oder </a:t>
            </a:r>
            <a:r>
              <a:rPr lang="de-DE" sz="1200" b="1" dirty="0"/>
              <a:t>die</a:t>
            </a:r>
            <a:r>
              <a:rPr lang="de-DE" sz="1200" dirty="0"/>
              <a:t> auch </a:t>
            </a:r>
            <a:r>
              <a:rPr lang="de-DE" sz="1200" b="1" dirty="0"/>
              <a:t>nicht lösbar sind</a:t>
            </a:r>
            <a:r>
              <a:rPr lang="de-DE" sz="1200" dirty="0"/>
              <a:t>, und wenn man sie trotzdem „lösen“ möchte (a la Wut-Bolus) eben </a:t>
            </a:r>
            <a:r>
              <a:rPr lang="de-DE" sz="1200" b="1" dirty="0"/>
              <a:t>zu andren Problemen führen</a:t>
            </a:r>
            <a:r>
              <a:rPr lang="de-DE" sz="1200" dirty="0"/>
              <a:t> </a:t>
            </a:r>
            <a:r>
              <a:rPr lang="de-DE" sz="1200" b="1" dirty="0"/>
              <a:t>und den Loop </a:t>
            </a:r>
            <a:r>
              <a:rPr lang="de-DE" sz="1200" dirty="0"/>
              <a:t>an anderer Stelle </a:t>
            </a:r>
            <a:r>
              <a:rPr lang="de-DE" sz="1200" b="1" dirty="0"/>
              <a:t>überfordern</a:t>
            </a:r>
            <a:r>
              <a:rPr lang="de-DE"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Es ist nur bedingt sinnvoll Dinge, die, gut genug laufen, weiter zu optimieren. Denn was man für diese eine Situation ändert, wirkt sich auf ähnliche, aber eben doch i.d.R. andre, Situationen ebenfalls aus (es sei denn, ich bekomme das „chirurgisch in den Griff“ mit Automation) – </a:t>
            </a:r>
            <a:r>
              <a:rPr lang="de-DE" sz="1200" b="1" dirty="0">
                <a:solidFill>
                  <a:srgbClr val="7030A0"/>
                </a:solidFill>
              </a:rPr>
              <a:t>Die Kunst ist, ALLE vorkommenden Situationen </a:t>
            </a:r>
            <a:r>
              <a:rPr lang="de-DE" sz="1200" b="1" u="sng" dirty="0">
                <a:solidFill>
                  <a:srgbClr val="7030A0"/>
                </a:solidFill>
              </a:rPr>
              <a:t>gut genug </a:t>
            </a:r>
            <a:r>
              <a:rPr lang="de-DE" sz="1200" b="1" dirty="0">
                <a:solidFill>
                  <a:srgbClr val="7030A0"/>
                </a:solidFill>
              </a:rPr>
              <a:t>zu durchlaufen</a:t>
            </a:r>
            <a:r>
              <a:rPr lang="de-DE" sz="1200" dirty="0"/>
              <a:t>, nicht, sich verrückt zu machen an der Optimierung konkreter Einzelfälle.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p>
          <a:p>
            <a:endParaRPr lang="de-DE" sz="1200" i="1" dirty="0"/>
          </a:p>
        </p:txBody>
      </p:sp>
      <p:sp>
        <p:nvSpPr>
          <p:cNvPr id="4" name="Foliennummernplatzhalter 3"/>
          <p:cNvSpPr>
            <a:spLocks noGrp="1"/>
          </p:cNvSpPr>
          <p:nvPr>
            <p:ph type="sldNum" sz="quarter" idx="10"/>
          </p:nvPr>
        </p:nvSpPr>
        <p:spPr/>
        <p:txBody>
          <a:bodyPr/>
          <a:lstStyle/>
          <a:p>
            <a:fld id="{170FF799-14E3-487A-9755-B4D298262597}" type="slidenum">
              <a:rPr lang="de-DE" smtClean="0"/>
              <a:t>57</a:t>
            </a:fld>
            <a:endParaRPr lang="de-DE"/>
          </a:p>
        </p:txBody>
      </p:sp>
    </p:spTree>
    <p:extLst>
      <p:ext uri="{BB962C8B-B14F-4D97-AF65-F5344CB8AC3E}">
        <p14:creationId xmlns:p14="http://schemas.microsoft.com/office/powerpoint/2010/main" val="2373179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a:t>
            </a:r>
            <a:endParaRPr lang="de-DE" i="1" dirty="0"/>
          </a:p>
        </p:txBody>
      </p:sp>
      <p:sp>
        <p:nvSpPr>
          <p:cNvPr id="4" name="Foliennummernplatzhalter 3"/>
          <p:cNvSpPr>
            <a:spLocks noGrp="1"/>
          </p:cNvSpPr>
          <p:nvPr>
            <p:ph type="sldNum" sz="quarter" idx="10"/>
          </p:nvPr>
        </p:nvSpPr>
        <p:spPr/>
        <p:txBody>
          <a:bodyPr/>
          <a:lstStyle/>
          <a:p>
            <a:fld id="{170FF799-14E3-487A-9755-B4D298262597}" type="slidenum">
              <a:rPr lang="de-DE" smtClean="0"/>
              <a:t>58</a:t>
            </a:fld>
            <a:endParaRPr lang="de-DE"/>
          </a:p>
        </p:txBody>
      </p:sp>
    </p:spTree>
    <p:extLst>
      <p:ext uri="{BB962C8B-B14F-4D97-AF65-F5344CB8AC3E}">
        <p14:creationId xmlns:p14="http://schemas.microsoft.com/office/powerpoint/2010/main" val="11426074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 </a:t>
            </a:r>
            <a:endParaRPr lang="de-DE" i="1" dirty="0"/>
          </a:p>
        </p:txBody>
      </p:sp>
      <p:sp>
        <p:nvSpPr>
          <p:cNvPr id="4" name="Foliennummernplatzhalter 3"/>
          <p:cNvSpPr>
            <a:spLocks noGrp="1"/>
          </p:cNvSpPr>
          <p:nvPr>
            <p:ph type="sldNum" sz="quarter" idx="10"/>
          </p:nvPr>
        </p:nvSpPr>
        <p:spPr/>
        <p:txBody>
          <a:bodyPr/>
          <a:lstStyle/>
          <a:p>
            <a:fld id="{170FF799-14E3-487A-9755-B4D298262597}" type="slidenum">
              <a:rPr lang="de-DE" smtClean="0"/>
              <a:t>59</a:t>
            </a:fld>
            <a:endParaRPr lang="de-DE"/>
          </a:p>
        </p:txBody>
      </p:sp>
    </p:spTree>
    <p:extLst>
      <p:ext uri="{BB962C8B-B14F-4D97-AF65-F5344CB8AC3E}">
        <p14:creationId xmlns:p14="http://schemas.microsoft.com/office/powerpoint/2010/main" val="530368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One</a:t>
            </a:r>
            <a:r>
              <a:rPr lang="de-DE" dirty="0" smtClean="0"/>
              <a:t> </a:t>
            </a:r>
            <a:r>
              <a:rPr lang="de-DE" dirty="0" err="1" smtClean="0"/>
              <a:t>of</a:t>
            </a:r>
            <a:r>
              <a:rPr lang="de-DE" dirty="0" smtClean="0"/>
              <a:t> </a:t>
            </a:r>
            <a:r>
              <a:rPr lang="de-DE" dirty="0" err="1" smtClean="0"/>
              <a:t>the</a:t>
            </a:r>
            <a:r>
              <a:rPr lang="de-DE" dirty="0" smtClean="0"/>
              <a:t> </a:t>
            </a:r>
            <a:r>
              <a:rPr lang="de-DE" dirty="0" err="1" smtClean="0"/>
              <a:t>core</a:t>
            </a:r>
            <a:r>
              <a:rPr lang="de-DE" dirty="0" smtClean="0"/>
              <a:t> </a:t>
            </a:r>
            <a:r>
              <a:rPr lang="de-DE" dirty="0" err="1" smtClean="0"/>
              <a:t>challenges</a:t>
            </a:r>
            <a:r>
              <a:rPr lang="de-DE" dirty="0" smtClean="0"/>
              <a:t> in type 1 </a:t>
            </a:r>
            <a:r>
              <a:rPr lang="de-DE" dirty="0" err="1" smtClean="0"/>
              <a:t>diabetes</a:t>
            </a:r>
            <a:r>
              <a:rPr lang="de-DE" dirty="0" smtClean="0"/>
              <a:t> </a:t>
            </a:r>
            <a:r>
              <a:rPr lang="de-DE" dirty="0" err="1" smtClean="0"/>
              <a:t>management</a:t>
            </a:r>
            <a:r>
              <a:rPr lang="de-DE" dirty="0" smtClean="0"/>
              <a:t> </a:t>
            </a:r>
            <a:r>
              <a:rPr lang="de-DE" dirty="0" err="1" smtClean="0"/>
              <a:t>is</a:t>
            </a:r>
            <a:r>
              <a:rPr lang="de-DE" dirty="0" smtClean="0"/>
              <a:t> </a:t>
            </a:r>
            <a:r>
              <a:rPr lang="de-DE" dirty="0" err="1" smtClean="0"/>
              <a:t>to</a:t>
            </a:r>
            <a:r>
              <a:rPr lang="de-DE" dirty="0" smtClean="0"/>
              <a:t> </a:t>
            </a:r>
            <a:r>
              <a:rPr lang="de-DE" dirty="0" err="1" smtClean="0"/>
              <a:t>provide</a:t>
            </a:r>
            <a:r>
              <a:rPr lang="de-DE" dirty="0" smtClean="0"/>
              <a:t> </a:t>
            </a:r>
            <a:r>
              <a:rPr lang="de-DE" dirty="0" err="1" smtClean="0"/>
              <a:t>our</a:t>
            </a:r>
            <a:r>
              <a:rPr lang="de-DE" dirty="0" smtClean="0"/>
              <a:t> </a:t>
            </a:r>
            <a:r>
              <a:rPr lang="de-DE" dirty="0" err="1" smtClean="0"/>
              <a:t>body</a:t>
            </a:r>
            <a:r>
              <a:rPr lang="de-DE" baseline="0" dirty="0" smtClean="0"/>
              <a:t> </a:t>
            </a:r>
            <a:r>
              <a:rPr lang="de-DE" baseline="0" dirty="0" err="1" smtClean="0"/>
              <a:t>the</a:t>
            </a:r>
            <a:r>
              <a:rPr lang="de-DE" baseline="0" dirty="0" smtClean="0"/>
              <a:t> </a:t>
            </a:r>
            <a:r>
              <a:rPr lang="de-DE" baseline="0" dirty="0" err="1" smtClean="0"/>
              <a:t>suitable</a:t>
            </a:r>
            <a:r>
              <a:rPr lang="de-DE" baseline="0" dirty="0" smtClean="0"/>
              <a:t> </a:t>
            </a:r>
            <a:r>
              <a:rPr lang="de-DE" baseline="0" dirty="0" err="1" smtClean="0"/>
              <a:t>amount</a:t>
            </a:r>
            <a:r>
              <a:rPr lang="de-DE" baseline="0" dirty="0" smtClean="0"/>
              <a:t> </a:t>
            </a:r>
            <a:r>
              <a:rPr lang="de-DE" baseline="0" dirty="0" err="1" smtClean="0"/>
              <a:t>of</a:t>
            </a:r>
            <a:r>
              <a:rPr lang="de-DE" baseline="0" dirty="0" smtClean="0"/>
              <a:t> </a:t>
            </a:r>
            <a:r>
              <a:rPr lang="de-DE" baseline="0" dirty="0" err="1" smtClean="0"/>
              <a:t>insulin</a:t>
            </a:r>
            <a:r>
              <a:rPr lang="de-DE" baseline="0" dirty="0" smtClean="0"/>
              <a:t> </a:t>
            </a:r>
            <a:r>
              <a:rPr lang="de-DE" baseline="0" dirty="0" err="1" smtClean="0"/>
              <a:t>for</a:t>
            </a:r>
            <a:r>
              <a:rPr lang="de-DE" baseline="0" dirty="0" smtClean="0"/>
              <a:t> </a:t>
            </a:r>
            <a:r>
              <a:rPr lang="de-DE" baseline="0" dirty="0" err="1" smtClean="0"/>
              <a:t>any</a:t>
            </a:r>
            <a:r>
              <a:rPr lang="de-DE" baseline="0" dirty="0" smtClean="0"/>
              <a:t> </a:t>
            </a:r>
            <a:r>
              <a:rPr lang="de-DE" baseline="0" dirty="0" err="1" smtClean="0"/>
              <a:t>meal</a:t>
            </a:r>
            <a:r>
              <a:rPr lang="de-DE" baseline="0" dirty="0" smtClean="0"/>
              <a:t>. </a:t>
            </a:r>
            <a:r>
              <a:rPr lang="de-DE" baseline="0" dirty="0" err="1" smtClean="0"/>
              <a:t>While</a:t>
            </a:r>
            <a:r>
              <a:rPr lang="de-DE" baseline="0" dirty="0" smtClean="0"/>
              <a:t> „</a:t>
            </a:r>
            <a:r>
              <a:rPr lang="de-DE" baseline="0" dirty="0" err="1" smtClean="0"/>
              <a:t>historically</a:t>
            </a:r>
            <a:r>
              <a:rPr lang="de-DE" baseline="0" dirty="0" smtClean="0"/>
              <a:t>“ </a:t>
            </a:r>
            <a:r>
              <a:rPr lang="de-DE" baseline="0" dirty="0" err="1" smtClean="0"/>
              <a:t>the</a:t>
            </a:r>
            <a:r>
              <a:rPr lang="de-DE" baseline="0" dirty="0" smtClean="0"/>
              <a:t> </a:t>
            </a:r>
            <a:r>
              <a:rPr lang="de-DE" baseline="0" dirty="0" err="1" smtClean="0"/>
              <a:t>focus</a:t>
            </a:r>
            <a:r>
              <a:rPr lang="de-DE" baseline="0" dirty="0" smtClean="0"/>
              <a:t> was on </a:t>
            </a:r>
            <a:r>
              <a:rPr lang="de-DE" baseline="0" dirty="0" err="1" smtClean="0"/>
              <a:t>roughly</a:t>
            </a:r>
            <a:r>
              <a:rPr lang="de-DE" baseline="0" dirty="0" smtClean="0"/>
              <a:t> </a:t>
            </a:r>
            <a:r>
              <a:rPr lang="de-DE" baseline="0" dirty="0" err="1" smtClean="0"/>
              <a:t>providing</a:t>
            </a:r>
            <a:r>
              <a:rPr lang="de-DE" baseline="0" dirty="0" smtClean="0"/>
              <a:t> a </a:t>
            </a:r>
            <a:r>
              <a:rPr lang="de-DE" baseline="0" dirty="0" err="1" smtClean="0"/>
              <a:t>balance</a:t>
            </a:r>
            <a:r>
              <a:rPr lang="de-DE" baseline="0" dirty="0" smtClean="0"/>
              <a:t> </a:t>
            </a:r>
            <a:r>
              <a:rPr lang="de-DE" baseline="0" dirty="0" err="1" smtClean="0"/>
              <a:t>without</a:t>
            </a:r>
            <a:r>
              <a:rPr lang="de-DE" baseline="0" dirty="0" smtClean="0"/>
              <a:t> </a:t>
            </a:r>
            <a:r>
              <a:rPr lang="de-DE" baseline="0" dirty="0" err="1" smtClean="0"/>
              <a:t>incurring</a:t>
            </a:r>
            <a:r>
              <a:rPr lang="de-DE" baseline="0" dirty="0" smtClean="0"/>
              <a:t> </a:t>
            </a:r>
            <a:r>
              <a:rPr lang="de-DE" baseline="0" dirty="0" err="1" smtClean="0"/>
              <a:t>severe</a:t>
            </a:r>
            <a:r>
              <a:rPr lang="de-DE" baseline="0" dirty="0" smtClean="0"/>
              <a:t> </a:t>
            </a:r>
            <a:r>
              <a:rPr lang="de-DE" baseline="0" dirty="0" err="1" smtClean="0"/>
              <a:t>hypos</a:t>
            </a:r>
            <a:r>
              <a:rPr lang="de-DE" baseline="0" dirty="0" smtClean="0"/>
              <a:t>, </a:t>
            </a:r>
            <a:r>
              <a:rPr lang="de-DE" baseline="0" dirty="0" err="1" smtClean="0"/>
              <a:t>or</a:t>
            </a:r>
            <a:r>
              <a:rPr lang="de-DE" baseline="0" dirty="0" smtClean="0"/>
              <a:t> </a:t>
            </a:r>
            <a:r>
              <a:rPr lang="de-DE" baseline="0" dirty="0" err="1" smtClean="0"/>
              <a:t>prolonged</a:t>
            </a:r>
            <a:r>
              <a:rPr lang="de-DE" baseline="0" dirty="0" smtClean="0"/>
              <a:t> </a:t>
            </a:r>
            <a:r>
              <a:rPr lang="de-DE" baseline="0" dirty="0" err="1" smtClean="0"/>
              <a:t>hyperglycemias</a:t>
            </a:r>
            <a:r>
              <a:rPr lang="de-DE" baseline="0" dirty="0" smtClean="0"/>
              <a:t>, </a:t>
            </a:r>
            <a:r>
              <a:rPr lang="de-DE" baseline="0" dirty="0" err="1" smtClean="0"/>
              <a:t>the</a:t>
            </a:r>
            <a:r>
              <a:rPr lang="de-DE" baseline="0" dirty="0" smtClean="0"/>
              <a:t> </a:t>
            </a:r>
            <a:r>
              <a:rPr lang="de-DE" baseline="0" dirty="0" err="1" smtClean="0"/>
              <a:t>advent</a:t>
            </a:r>
            <a:r>
              <a:rPr lang="de-DE" baseline="0" dirty="0" smtClean="0"/>
              <a:t> </a:t>
            </a:r>
            <a:r>
              <a:rPr lang="de-DE" baseline="0" dirty="0" err="1" smtClean="0"/>
              <a:t>of</a:t>
            </a:r>
            <a:r>
              <a:rPr lang="de-DE" baseline="0" dirty="0" smtClean="0"/>
              <a:t> </a:t>
            </a:r>
            <a:r>
              <a:rPr lang="de-DE" baseline="0" dirty="0" err="1" smtClean="0"/>
              <a:t>continuous</a:t>
            </a:r>
            <a:r>
              <a:rPr lang="de-DE" baseline="0" dirty="0" smtClean="0"/>
              <a:t> </a:t>
            </a:r>
            <a:r>
              <a:rPr lang="de-DE" baseline="0" dirty="0" err="1" smtClean="0"/>
              <a:t>glucose</a:t>
            </a:r>
            <a:r>
              <a:rPr lang="de-DE" baseline="0" dirty="0" smtClean="0"/>
              <a:t> </a:t>
            </a:r>
            <a:r>
              <a:rPr lang="de-DE" baseline="0" dirty="0" err="1" smtClean="0"/>
              <a:t>monitors</a:t>
            </a:r>
            <a:r>
              <a:rPr lang="de-DE" baseline="0" dirty="0" smtClean="0"/>
              <a:t> was, </a:t>
            </a:r>
            <a:r>
              <a:rPr lang="de-DE" baseline="0" dirty="0" err="1" smtClean="0"/>
              <a:t>literally</a:t>
            </a:r>
            <a:r>
              <a:rPr lang="de-DE" baseline="0" dirty="0" smtClean="0"/>
              <a:t>, an </a:t>
            </a:r>
            <a:r>
              <a:rPr lang="de-DE" baseline="0" dirty="0" err="1" smtClean="0"/>
              <a:t>eye</a:t>
            </a:r>
            <a:r>
              <a:rPr lang="de-DE" baseline="0" dirty="0" smtClean="0"/>
              <a:t> </a:t>
            </a:r>
            <a:r>
              <a:rPr lang="de-DE" baseline="0" dirty="0" err="1" smtClean="0"/>
              <a:t>opener</a:t>
            </a:r>
            <a:r>
              <a:rPr lang="de-DE" baseline="0" dirty="0" smtClean="0"/>
              <a:t> </a:t>
            </a:r>
            <a:r>
              <a:rPr lang="de-DE" baseline="0" dirty="0" err="1" smtClean="0"/>
              <a:t>to</a:t>
            </a:r>
            <a:r>
              <a:rPr lang="de-DE" baseline="0" dirty="0" smtClean="0"/>
              <a:t> </a:t>
            </a:r>
            <a:r>
              <a:rPr lang="de-DE" baseline="0" dirty="0" err="1" smtClean="0"/>
              <a:t>most</a:t>
            </a:r>
            <a:r>
              <a:rPr lang="de-DE" baseline="0" dirty="0" smtClean="0"/>
              <a:t> </a:t>
            </a:r>
            <a:r>
              <a:rPr lang="de-DE" baseline="0" dirty="0" err="1" smtClean="0"/>
              <a:t>of</a:t>
            </a:r>
            <a:r>
              <a:rPr lang="de-DE" baseline="0" dirty="0" smtClean="0"/>
              <a:t> </a:t>
            </a:r>
            <a:r>
              <a:rPr lang="de-DE" baseline="0" dirty="0" err="1" smtClean="0"/>
              <a:t>us</a:t>
            </a:r>
            <a:r>
              <a:rPr lang="de-DE" baseline="0" dirty="0" smtClean="0"/>
              <a:t>:</a:t>
            </a:r>
          </a:p>
          <a:p>
            <a:r>
              <a:rPr lang="de-DE" baseline="0" dirty="0" err="1" smtClean="0"/>
              <a:t>It</a:t>
            </a:r>
            <a:r>
              <a:rPr lang="de-DE" baseline="0" dirty="0" smtClean="0"/>
              <a:t> </a:t>
            </a:r>
            <a:r>
              <a:rPr lang="de-DE" baseline="0" dirty="0" err="1" smtClean="0"/>
              <a:t>allows</a:t>
            </a:r>
            <a:r>
              <a:rPr lang="de-DE" baseline="0" dirty="0" smtClean="0"/>
              <a:t> </a:t>
            </a:r>
            <a:r>
              <a:rPr lang="de-DE" baseline="0" dirty="0" err="1" smtClean="0"/>
              <a:t>us</a:t>
            </a:r>
            <a:r>
              <a:rPr lang="de-DE" baseline="0" dirty="0" smtClean="0"/>
              <a:t>, </a:t>
            </a:r>
            <a:r>
              <a:rPr lang="de-DE" baseline="0" dirty="0" err="1" smtClean="0"/>
              <a:t>every</a:t>
            </a:r>
            <a:r>
              <a:rPr lang="de-DE" baseline="0" dirty="0" smtClean="0"/>
              <a:t> 5 </a:t>
            </a:r>
            <a:r>
              <a:rPr lang="de-DE" baseline="0" dirty="0" err="1" smtClean="0"/>
              <a:t>minutes</a:t>
            </a:r>
            <a:r>
              <a:rPr lang="de-DE" baseline="0" dirty="0" smtClean="0"/>
              <a:t>, </a:t>
            </a:r>
            <a:r>
              <a:rPr lang="de-DE" baseline="0" dirty="0" err="1" smtClean="0"/>
              <a:t>to</a:t>
            </a:r>
            <a:r>
              <a:rPr lang="de-DE" baseline="0" dirty="0" smtClean="0"/>
              <a:t> </a:t>
            </a:r>
            <a:r>
              <a:rPr lang="de-DE" baseline="0" dirty="0" err="1" smtClean="0"/>
              <a:t>have</a:t>
            </a:r>
            <a:r>
              <a:rPr lang="de-DE" baseline="0" dirty="0" smtClean="0"/>
              <a:t> a </a:t>
            </a:r>
            <a:r>
              <a:rPr lang="de-DE" baseline="0" dirty="0" err="1" smtClean="0"/>
              <a:t>look</a:t>
            </a:r>
            <a:r>
              <a:rPr lang="de-DE" baseline="0" dirty="0" smtClean="0"/>
              <a:t> </a:t>
            </a:r>
            <a:r>
              <a:rPr lang="de-DE" baseline="0" dirty="0" err="1" smtClean="0"/>
              <a:t>how</a:t>
            </a:r>
            <a:r>
              <a:rPr lang="de-DE" baseline="0" dirty="0" smtClean="0"/>
              <a:t> </a:t>
            </a:r>
            <a:r>
              <a:rPr lang="de-DE" baseline="0" dirty="0" err="1" smtClean="0"/>
              <a:t>carb</a:t>
            </a:r>
            <a:r>
              <a:rPr lang="de-DE" baseline="0" dirty="0" smtClean="0"/>
              <a:t> </a:t>
            </a:r>
            <a:r>
              <a:rPr lang="de-DE" baseline="0" dirty="0" err="1" smtClean="0"/>
              <a:t>absorption</a:t>
            </a:r>
            <a:r>
              <a:rPr lang="de-DE" baseline="0" dirty="0" smtClean="0"/>
              <a:t> and </a:t>
            </a:r>
            <a:r>
              <a:rPr lang="de-DE" baseline="0" dirty="0" err="1" smtClean="0"/>
              <a:t>insulin</a:t>
            </a:r>
            <a:r>
              <a:rPr lang="de-DE" baseline="0" dirty="0" smtClean="0"/>
              <a:t> </a:t>
            </a:r>
            <a:r>
              <a:rPr lang="de-DE" baseline="0" dirty="0" err="1" smtClean="0"/>
              <a:t>activity</a:t>
            </a:r>
            <a:r>
              <a:rPr lang="de-DE" baseline="0" dirty="0" smtClean="0"/>
              <a:t> </a:t>
            </a:r>
            <a:r>
              <a:rPr lang="de-DE" baseline="0" dirty="0" err="1" smtClean="0"/>
              <a:t>work</a:t>
            </a:r>
            <a:r>
              <a:rPr lang="de-DE" baseline="0" dirty="0" smtClean="0"/>
              <a:t> out </a:t>
            </a:r>
            <a:r>
              <a:rPr lang="de-DE" baseline="0" dirty="0" err="1" smtClean="0"/>
              <a:t>to</a:t>
            </a:r>
            <a:r>
              <a:rPr lang="de-DE" baseline="0" dirty="0" smtClean="0"/>
              <a:t> </a:t>
            </a:r>
            <a:r>
              <a:rPr lang="de-DE" baseline="0" dirty="0" err="1" smtClean="0"/>
              <a:t>result</a:t>
            </a:r>
            <a:r>
              <a:rPr lang="de-DE" baseline="0" dirty="0" smtClean="0"/>
              <a:t> in </a:t>
            </a:r>
            <a:r>
              <a:rPr lang="de-DE" baseline="0" dirty="0" err="1" smtClean="0"/>
              <a:t>the</a:t>
            </a:r>
            <a:r>
              <a:rPr lang="de-DE" baseline="0" dirty="0" smtClean="0"/>
              <a:t> </a:t>
            </a:r>
            <a:r>
              <a:rPr lang="de-DE" baseline="0" dirty="0" err="1" smtClean="0"/>
              <a:t>glucose</a:t>
            </a:r>
            <a:r>
              <a:rPr lang="de-DE" baseline="0" dirty="0" smtClean="0"/>
              <a:t> </a:t>
            </a:r>
            <a:r>
              <a:rPr lang="de-DE" baseline="0" dirty="0" err="1" smtClean="0"/>
              <a:t>curve</a:t>
            </a:r>
            <a:r>
              <a:rPr lang="de-DE" baseline="0" dirty="0" smtClean="0"/>
              <a:t> </a:t>
            </a:r>
            <a:r>
              <a:rPr lang="de-DE" baseline="0" dirty="0" err="1" smtClean="0"/>
              <a:t>we</a:t>
            </a:r>
            <a:r>
              <a:rPr lang="de-DE" baseline="0" dirty="0" smtClean="0"/>
              <a:t> </a:t>
            </a:r>
            <a:r>
              <a:rPr lang="de-DE" baseline="0" dirty="0" err="1" smtClean="0"/>
              <a:t>see</a:t>
            </a:r>
            <a:r>
              <a:rPr lang="de-DE" baseline="0" dirty="0" smtClean="0"/>
              <a:t> </a:t>
            </a:r>
            <a:r>
              <a:rPr lang="de-DE" baseline="0" dirty="0" err="1" smtClean="0"/>
              <a:t>developing</a:t>
            </a:r>
            <a:r>
              <a:rPr lang="de-DE" baseline="0" dirty="0" smtClean="0"/>
              <a:t>:</a:t>
            </a:r>
          </a:p>
          <a:p>
            <a:r>
              <a:rPr lang="de-DE" sz="1200" dirty="0" err="1" smtClean="0"/>
              <a:t>When</a:t>
            </a:r>
            <a:r>
              <a:rPr lang="de-DE" sz="1200" dirty="0" smtClean="0"/>
              <a:t> </a:t>
            </a:r>
            <a:r>
              <a:rPr lang="de-DE" sz="1200" dirty="0" err="1" smtClean="0"/>
              <a:t>we</a:t>
            </a:r>
            <a:r>
              <a:rPr lang="de-DE" sz="1200" dirty="0" smtClean="0"/>
              <a:t> </a:t>
            </a:r>
            <a:r>
              <a:rPr lang="de-DE" sz="1200" dirty="0" err="1" smtClean="0"/>
              <a:t>eat</a:t>
            </a:r>
            <a:r>
              <a:rPr lang="de-DE" sz="1200" dirty="0" smtClean="0"/>
              <a:t>, </a:t>
            </a:r>
            <a:r>
              <a:rPr lang="de-DE" sz="1200" dirty="0" err="1" smtClean="0"/>
              <a:t>it</a:t>
            </a:r>
            <a:r>
              <a:rPr lang="de-DE" sz="1200" dirty="0" smtClean="0"/>
              <a:t> </a:t>
            </a:r>
            <a:r>
              <a:rPr lang="de-DE" sz="1200" dirty="0" err="1" smtClean="0"/>
              <a:t>takes</a:t>
            </a:r>
            <a:r>
              <a:rPr lang="de-DE" sz="1200" dirty="0" smtClean="0"/>
              <a:t> </a:t>
            </a:r>
            <a:r>
              <a:rPr lang="de-DE" sz="1200" dirty="0" err="1" smtClean="0"/>
              <a:t>around</a:t>
            </a:r>
            <a:r>
              <a:rPr lang="de-DE" sz="1200" dirty="0" smtClean="0"/>
              <a:t> 10 </a:t>
            </a:r>
            <a:r>
              <a:rPr lang="de-DE" sz="1200" dirty="0" err="1" smtClean="0"/>
              <a:t>minutes</a:t>
            </a:r>
            <a:r>
              <a:rPr lang="de-DE" sz="1200" dirty="0" smtClean="0"/>
              <a:t> </a:t>
            </a:r>
            <a:r>
              <a:rPr lang="de-DE" sz="1200" dirty="0" err="1" smtClean="0"/>
              <a:t>until</a:t>
            </a:r>
            <a:r>
              <a:rPr lang="de-DE" sz="1200" dirty="0" smtClean="0"/>
              <a:t> </a:t>
            </a:r>
            <a:r>
              <a:rPr lang="de-DE" sz="1200" dirty="0" err="1" smtClean="0"/>
              <a:t>the</a:t>
            </a:r>
            <a:r>
              <a:rPr lang="de-DE" sz="1200" dirty="0" smtClean="0"/>
              <a:t> </a:t>
            </a:r>
            <a:r>
              <a:rPr lang="de-DE" sz="1200" dirty="0" err="1" smtClean="0"/>
              <a:t>very</a:t>
            </a:r>
            <a:r>
              <a:rPr lang="de-DE" sz="1200" dirty="0" smtClean="0"/>
              <a:t> </a:t>
            </a:r>
            <a:r>
              <a:rPr lang="de-DE" sz="1200" dirty="0" err="1" smtClean="0"/>
              <a:t>first</a:t>
            </a:r>
            <a:r>
              <a:rPr lang="de-DE" sz="1200" dirty="0" smtClean="0"/>
              <a:t> „fast“ </a:t>
            </a:r>
            <a:r>
              <a:rPr lang="de-DE" sz="1200" dirty="0" err="1" smtClean="0"/>
              <a:t>carbs</a:t>
            </a:r>
            <a:r>
              <a:rPr lang="de-DE" sz="1200" dirty="0" smtClean="0"/>
              <a:t> </a:t>
            </a:r>
            <a:r>
              <a:rPr lang="de-DE" sz="1200" dirty="0" err="1" smtClean="0"/>
              <a:t>provide</a:t>
            </a:r>
            <a:r>
              <a:rPr lang="de-DE" sz="1200" dirty="0" smtClean="0"/>
              <a:t> </a:t>
            </a:r>
            <a:r>
              <a:rPr lang="de-DE" sz="1200" dirty="0" err="1" smtClean="0"/>
              <a:t>glucose</a:t>
            </a:r>
            <a:r>
              <a:rPr lang="de-DE" sz="1200" dirty="0" smtClean="0"/>
              <a:t> </a:t>
            </a:r>
            <a:r>
              <a:rPr lang="de-DE" sz="1200" dirty="0" err="1" smtClean="0"/>
              <a:t>to</a:t>
            </a:r>
            <a:r>
              <a:rPr lang="de-DE" sz="1200" dirty="0" smtClean="0"/>
              <a:t> </a:t>
            </a:r>
            <a:r>
              <a:rPr lang="de-DE" sz="1200" dirty="0" err="1" smtClean="0"/>
              <a:t>our</a:t>
            </a:r>
            <a:r>
              <a:rPr lang="de-DE" sz="1200" dirty="0" smtClean="0"/>
              <a:t> </a:t>
            </a:r>
            <a:r>
              <a:rPr lang="de-DE" sz="1200" dirty="0" err="1" smtClean="0"/>
              <a:t>cells</a:t>
            </a:r>
            <a:r>
              <a:rPr lang="de-DE" sz="1200" dirty="0" smtClean="0"/>
              <a:t> (</a:t>
            </a:r>
            <a:r>
              <a:rPr lang="de-DE" sz="1200" dirty="0" err="1" smtClean="0"/>
              <a:t>as</a:t>
            </a:r>
            <a:r>
              <a:rPr lang="de-DE" sz="1200" dirty="0" smtClean="0"/>
              <a:t> also </a:t>
            </a:r>
            <a:r>
              <a:rPr lang="de-DE" sz="1200" dirty="0" err="1" smtClean="0"/>
              <a:t>experienced</a:t>
            </a:r>
            <a:r>
              <a:rPr lang="de-DE" sz="1200" dirty="0" smtClean="0"/>
              <a:t> in </a:t>
            </a:r>
            <a:r>
              <a:rPr lang="de-DE" sz="1200" dirty="0" err="1" smtClean="0"/>
              <a:t>hypo</a:t>
            </a:r>
            <a:r>
              <a:rPr lang="de-DE" sz="1200" dirty="0" smtClean="0"/>
              <a:t> </a:t>
            </a:r>
            <a:r>
              <a:rPr lang="de-DE" sz="1200" dirty="0" err="1" smtClean="0"/>
              <a:t>treatment</a:t>
            </a:r>
            <a:r>
              <a:rPr lang="de-DE" sz="1200" dirty="0" smtClean="0"/>
              <a:t>). </a:t>
            </a:r>
            <a:r>
              <a:rPr lang="de-DE" sz="1200" dirty="0" err="1" smtClean="0"/>
              <a:t>Depending</a:t>
            </a:r>
            <a:r>
              <a:rPr lang="de-DE" sz="1200" dirty="0" smtClean="0"/>
              <a:t> on </a:t>
            </a:r>
            <a:r>
              <a:rPr lang="de-DE" sz="1200" dirty="0" err="1" smtClean="0"/>
              <a:t>quantity</a:t>
            </a:r>
            <a:r>
              <a:rPr lang="de-DE" sz="1200" dirty="0" smtClean="0"/>
              <a:t>, but also </a:t>
            </a:r>
            <a:r>
              <a:rPr lang="de-DE" sz="1200" dirty="0" err="1" smtClean="0"/>
              <a:t>kind</a:t>
            </a:r>
            <a:r>
              <a:rPr lang="de-DE" sz="1200" dirty="0" smtClean="0"/>
              <a:t> </a:t>
            </a:r>
            <a:r>
              <a:rPr lang="de-DE" sz="1200" dirty="0" err="1" smtClean="0"/>
              <a:t>of</a:t>
            </a:r>
            <a:r>
              <a:rPr lang="de-DE" sz="1200" dirty="0" smtClean="0"/>
              <a:t> </a:t>
            </a:r>
            <a:r>
              <a:rPr lang="de-DE" sz="1200" dirty="0" err="1" smtClean="0"/>
              <a:t>diet</a:t>
            </a:r>
            <a:r>
              <a:rPr lang="de-DE" sz="1200" dirty="0" smtClean="0"/>
              <a:t>, </a:t>
            </a:r>
            <a:r>
              <a:rPr lang="de-DE" sz="1200" dirty="0" err="1" smtClean="0"/>
              <a:t>the</a:t>
            </a:r>
            <a:r>
              <a:rPr lang="de-DE" sz="1200" dirty="0" smtClean="0"/>
              <a:t> </a:t>
            </a:r>
            <a:r>
              <a:rPr lang="de-DE" sz="1200" dirty="0" err="1" smtClean="0"/>
              <a:t>glucose-elevating</a:t>
            </a:r>
            <a:r>
              <a:rPr lang="de-DE" sz="1200" dirty="0" smtClean="0"/>
              <a:t> </a:t>
            </a:r>
            <a:r>
              <a:rPr lang="de-DE" sz="1200" dirty="0" err="1" smtClean="0"/>
              <a:t>effect</a:t>
            </a:r>
            <a:r>
              <a:rPr lang="de-DE" sz="1200" dirty="0" smtClean="0"/>
              <a:t> </a:t>
            </a:r>
            <a:r>
              <a:rPr lang="de-DE" sz="1200" dirty="0" err="1" smtClean="0"/>
              <a:t>from</a:t>
            </a:r>
            <a:r>
              <a:rPr lang="de-DE" sz="1200" dirty="0" smtClean="0"/>
              <a:t> a </a:t>
            </a:r>
            <a:r>
              <a:rPr lang="de-DE" sz="1200" dirty="0" err="1" smtClean="0"/>
              <a:t>meal</a:t>
            </a:r>
            <a:r>
              <a:rPr lang="de-DE" sz="1200" dirty="0" smtClean="0"/>
              <a:t> </a:t>
            </a:r>
            <a:r>
              <a:rPr lang="de-DE" sz="1200" dirty="0" err="1" smtClean="0"/>
              <a:t>can</a:t>
            </a:r>
            <a:r>
              <a:rPr lang="de-DE" sz="1200" dirty="0" smtClean="0"/>
              <a:t> </a:t>
            </a:r>
            <a:r>
              <a:rPr lang="de-DE" sz="1200" dirty="0" err="1" smtClean="0"/>
              <a:t>be</a:t>
            </a:r>
            <a:r>
              <a:rPr lang="de-DE" sz="1200" dirty="0" smtClean="0"/>
              <a:t> </a:t>
            </a:r>
            <a:r>
              <a:rPr lang="de-DE" sz="1200" dirty="0" err="1" smtClean="0"/>
              <a:t>uneven</a:t>
            </a:r>
            <a:r>
              <a:rPr lang="de-DE" sz="1200" dirty="0" smtClean="0"/>
              <a:t>, and last </a:t>
            </a:r>
            <a:r>
              <a:rPr lang="de-DE" sz="1200" dirty="0" err="1" smtClean="0"/>
              <a:t>for</a:t>
            </a:r>
            <a:r>
              <a:rPr lang="de-DE" sz="1200" dirty="0" smtClean="0"/>
              <a:t> </a:t>
            </a:r>
            <a:r>
              <a:rPr lang="de-DE" sz="1200" dirty="0" err="1" smtClean="0"/>
              <a:t>hours</a:t>
            </a:r>
            <a:r>
              <a:rPr lang="de-DE" sz="1200" dirty="0" smtClean="0"/>
              <a:t>. </a:t>
            </a:r>
            <a:r>
              <a:rPr lang="de-DE" sz="1200" dirty="0" err="1" smtClean="0"/>
              <a:t>Fat</a:t>
            </a:r>
            <a:r>
              <a:rPr lang="de-DE" sz="1200" dirty="0" smtClean="0"/>
              <a:t> </a:t>
            </a:r>
            <a:r>
              <a:rPr lang="de-DE" sz="1200" dirty="0" err="1" smtClean="0"/>
              <a:t>stretches</a:t>
            </a:r>
            <a:r>
              <a:rPr lang="de-DE" sz="1200" dirty="0" smtClean="0"/>
              <a:t> </a:t>
            </a:r>
            <a:r>
              <a:rPr lang="de-DE" sz="1200" dirty="0" err="1" smtClean="0"/>
              <a:t>absorption</a:t>
            </a:r>
            <a:r>
              <a:rPr lang="de-DE" sz="1200" dirty="0" smtClean="0"/>
              <a:t> </a:t>
            </a:r>
            <a:r>
              <a:rPr lang="de-DE" sz="1200" dirty="0" err="1" smtClean="0"/>
              <a:t>further</a:t>
            </a:r>
            <a:r>
              <a:rPr lang="de-DE" sz="1200" dirty="0" smtClean="0"/>
              <a:t> out, and </a:t>
            </a:r>
            <a:r>
              <a:rPr lang="de-DE" sz="1200" dirty="0" err="1" smtClean="0"/>
              <a:t>often</a:t>
            </a:r>
            <a:r>
              <a:rPr lang="de-DE" sz="1200" dirty="0" smtClean="0"/>
              <a:t> </a:t>
            </a:r>
            <a:r>
              <a:rPr lang="de-DE" sz="1200" dirty="0" err="1" smtClean="0"/>
              <a:t>requires</a:t>
            </a:r>
            <a:r>
              <a:rPr lang="de-DE" sz="1200" dirty="0" smtClean="0"/>
              <a:t> </a:t>
            </a:r>
            <a:r>
              <a:rPr lang="de-DE" sz="1200" dirty="0" err="1" smtClean="0"/>
              <a:t>insulin</a:t>
            </a:r>
            <a:r>
              <a:rPr lang="de-DE" sz="1200" dirty="0" smtClean="0"/>
              <a:t> </a:t>
            </a:r>
            <a:r>
              <a:rPr lang="de-DE" sz="1200" dirty="0" err="1" smtClean="0"/>
              <a:t>boosts</a:t>
            </a:r>
            <a:r>
              <a:rPr lang="de-DE" sz="1200" dirty="0" smtClean="0"/>
              <a:t> due </a:t>
            </a:r>
            <a:r>
              <a:rPr lang="de-DE" sz="1200" dirty="0" err="1" smtClean="0"/>
              <a:t>to</a:t>
            </a:r>
            <a:r>
              <a:rPr lang="de-DE" sz="1200" dirty="0" smtClean="0"/>
              <a:t> </a:t>
            </a:r>
            <a:r>
              <a:rPr lang="de-DE" sz="1200" dirty="0" err="1" smtClean="0"/>
              <a:t>short</a:t>
            </a:r>
            <a:r>
              <a:rPr lang="de-DE" sz="1200" dirty="0" smtClean="0"/>
              <a:t>-term </a:t>
            </a:r>
            <a:r>
              <a:rPr lang="de-DE" sz="1200" dirty="0" err="1" smtClean="0"/>
              <a:t>insulin</a:t>
            </a:r>
            <a:r>
              <a:rPr lang="de-DE" sz="1200" dirty="0" smtClean="0"/>
              <a:t> </a:t>
            </a:r>
            <a:r>
              <a:rPr lang="de-DE" sz="1200" dirty="0" err="1" smtClean="0"/>
              <a:t>resistance</a:t>
            </a:r>
            <a:r>
              <a:rPr lang="de-DE" sz="1200" dirty="0" smtClean="0"/>
              <a:t>.</a:t>
            </a:r>
          </a:p>
          <a:p>
            <a:r>
              <a:rPr lang="de-DE" sz="1200" dirty="0" smtClean="0"/>
              <a:t>Insulin </a:t>
            </a:r>
            <a:r>
              <a:rPr lang="de-DE" sz="1200" dirty="0" err="1" smtClean="0"/>
              <a:t>administered</a:t>
            </a:r>
            <a:r>
              <a:rPr lang="de-DE" sz="1200" dirty="0" smtClean="0"/>
              <a:t> </a:t>
            </a:r>
            <a:r>
              <a:rPr lang="de-DE" sz="1200" dirty="0" err="1" smtClean="0"/>
              <a:t>needs</a:t>
            </a:r>
            <a:r>
              <a:rPr lang="de-DE" sz="1200" dirty="0" smtClean="0"/>
              <a:t> at least 20 </a:t>
            </a:r>
            <a:r>
              <a:rPr lang="de-DE" sz="1200" dirty="0" err="1" smtClean="0"/>
              <a:t>minutes</a:t>
            </a:r>
            <a:r>
              <a:rPr lang="de-DE" sz="1200" dirty="0" smtClean="0"/>
              <a:t> </a:t>
            </a:r>
            <a:r>
              <a:rPr lang="de-DE" sz="1200" dirty="0" err="1" smtClean="0"/>
              <a:t>to</a:t>
            </a:r>
            <a:r>
              <a:rPr lang="de-DE" sz="1200" dirty="0" smtClean="0"/>
              <a:t> </a:t>
            </a:r>
            <a:r>
              <a:rPr lang="de-DE" sz="1200" dirty="0" err="1" smtClean="0"/>
              <a:t>get</a:t>
            </a:r>
            <a:r>
              <a:rPr lang="de-DE" sz="1200" dirty="0" smtClean="0"/>
              <a:t> </a:t>
            </a:r>
            <a:r>
              <a:rPr lang="de-DE" sz="1200" dirty="0" err="1" smtClean="0"/>
              <a:t>into</a:t>
            </a:r>
            <a:r>
              <a:rPr lang="de-DE" sz="1200" dirty="0" smtClean="0"/>
              <a:t> </a:t>
            </a:r>
            <a:r>
              <a:rPr lang="de-DE" sz="1200" dirty="0" err="1" smtClean="0"/>
              <a:t>our</a:t>
            </a:r>
            <a:r>
              <a:rPr lang="de-DE" sz="1200" dirty="0" smtClean="0"/>
              <a:t> </a:t>
            </a:r>
            <a:r>
              <a:rPr lang="de-DE" sz="1200" dirty="0" err="1" smtClean="0"/>
              <a:t>cells</a:t>
            </a:r>
            <a:r>
              <a:rPr lang="de-DE" sz="1200" dirty="0" smtClean="0"/>
              <a:t> </a:t>
            </a:r>
            <a:r>
              <a:rPr lang="de-DE" sz="1200" dirty="0" err="1" smtClean="0"/>
              <a:t>to</a:t>
            </a:r>
            <a:r>
              <a:rPr lang="de-DE" sz="1200" dirty="0" smtClean="0"/>
              <a:t> </a:t>
            </a:r>
            <a:r>
              <a:rPr lang="de-DE" sz="1200" dirty="0" err="1" smtClean="0"/>
              <a:t>produce</a:t>
            </a:r>
            <a:r>
              <a:rPr lang="de-DE" sz="1200" dirty="0" smtClean="0"/>
              <a:t> a </a:t>
            </a:r>
            <a:r>
              <a:rPr lang="de-DE" sz="1200" dirty="0" err="1" smtClean="0"/>
              <a:t>first</a:t>
            </a:r>
            <a:r>
              <a:rPr lang="de-DE" sz="1200" dirty="0" smtClean="0"/>
              <a:t> </a:t>
            </a:r>
            <a:r>
              <a:rPr lang="de-DE" sz="1200" dirty="0" err="1" smtClean="0"/>
              <a:t>small</a:t>
            </a:r>
            <a:r>
              <a:rPr lang="de-DE" sz="1200" dirty="0" smtClean="0"/>
              <a:t> </a:t>
            </a:r>
            <a:r>
              <a:rPr lang="de-DE" sz="1200" dirty="0" err="1" smtClean="0"/>
              <a:t>effect</a:t>
            </a:r>
            <a:r>
              <a:rPr lang="de-DE" sz="1200" dirty="0" smtClean="0"/>
              <a:t> (</a:t>
            </a:r>
            <a:r>
              <a:rPr lang="de-DE" sz="1200" dirty="0" err="1" smtClean="0"/>
              <a:t>lowering</a:t>
            </a:r>
            <a:r>
              <a:rPr lang="de-DE" sz="1200" dirty="0" smtClean="0"/>
              <a:t> </a:t>
            </a:r>
            <a:r>
              <a:rPr lang="de-DE" sz="1200" dirty="0" err="1" smtClean="0"/>
              <a:t>tissue</a:t>
            </a:r>
            <a:r>
              <a:rPr lang="de-DE" sz="1200" dirty="0" smtClean="0"/>
              <a:t> </a:t>
            </a:r>
            <a:r>
              <a:rPr lang="de-DE" sz="1200" dirty="0" err="1" smtClean="0"/>
              <a:t>glucose</a:t>
            </a:r>
            <a:r>
              <a:rPr lang="de-DE" sz="1200" dirty="0" smtClean="0"/>
              <a:t> </a:t>
            </a:r>
            <a:r>
              <a:rPr lang="de-DE" sz="1200" dirty="0" err="1" smtClean="0"/>
              <a:t>only</a:t>
            </a:r>
            <a:r>
              <a:rPr lang="de-DE" sz="1200" dirty="0" smtClean="0"/>
              <a:t> after a </a:t>
            </a:r>
            <a:r>
              <a:rPr lang="de-DE" sz="1200" dirty="0" err="1" smtClean="0"/>
              <a:t>couple</a:t>
            </a:r>
            <a:r>
              <a:rPr lang="de-DE" sz="1200" dirty="0" smtClean="0"/>
              <a:t> </a:t>
            </a:r>
            <a:r>
              <a:rPr lang="de-DE" sz="1200" dirty="0" err="1" smtClean="0"/>
              <a:t>of</a:t>
            </a:r>
            <a:r>
              <a:rPr lang="de-DE" sz="1200" dirty="0" smtClean="0"/>
              <a:t> </a:t>
            </a:r>
            <a:r>
              <a:rPr lang="de-DE" sz="1200" dirty="0" err="1" smtClean="0"/>
              <a:t>more</a:t>
            </a:r>
            <a:r>
              <a:rPr lang="de-DE" sz="1200" dirty="0" smtClean="0"/>
              <a:t> </a:t>
            </a:r>
            <a:r>
              <a:rPr lang="de-DE" sz="1200" dirty="0" err="1" smtClean="0"/>
              <a:t>minutes</a:t>
            </a:r>
            <a:r>
              <a:rPr lang="de-DE" sz="1200" dirty="0" smtClean="0"/>
              <a:t>). The </a:t>
            </a:r>
            <a:r>
              <a:rPr lang="de-DE" sz="1200" dirty="0" err="1" smtClean="0"/>
              <a:t>unfolding</a:t>
            </a:r>
            <a:r>
              <a:rPr lang="de-DE" sz="1200" dirty="0" smtClean="0"/>
              <a:t> </a:t>
            </a:r>
            <a:r>
              <a:rPr lang="de-DE" sz="1200" dirty="0" err="1" smtClean="0"/>
              <a:t>activity</a:t>
            </a:r>
            <a:r>
              <a:rPr lang="de-DE" sz="1200" dirty="0" smtClean="0"/>
              <a:t> </a:t>
            </a:r>
            <a:r>
              <a:rPr lang="de-DE" sz="1200" dirty="0" err="1" smtClean="0"/>
              <a:t>is</a:t>
            </a:r>
            <a:r>
              <a:rPr lang="de-DE" sz="1200" dirty="0" smtClean="0"/>
              <a:t> </a:t>
            </a:r>
            <a:r>
              <a:rPr lang="de-DE" sz="1200" dirty="0" err="1" smtClean="0"/>
              <a:t>characteristic</a:t>
            </a:r>
            <a:r>
              <a:rPr lang="de-DE" sz="1200" dirty="0" smtClean="0"/>
              <a:t> </a:t>
            </a:r>
            <a:r>
              <a:rPr lang="de-DE" sz="1200" dirty="0" err="1" smtClean="0"/>
              <a:t>for</a:t>
            </a:r>
            <a:r>
              <a:rPr lang="de-DE" sz="1200" dirty="0" smtClean="0"/>
              <a:t> </a:t>
            </a:r>
            <a:r>
              <a:rPr lang="de-DE" sz="1200" dirty="0" err="1" smtClean="0"/>
              <a:t>the</a:t>
            </a:r>
            <a:r>
              <a:rPr lang="de-DE" sz="1200" dirty="0" smtClean="0"/>
              <a:t> </a:t>
            </a:r>
            <a:r>
              <a:rPr lang="de-DE" sz="1200" dirty="0" err="1" smtClean="0"/>
              <a:t>insulin</a:t>
            </a:r>
            <a:r>
              <a:rPr lang="de-DE" sz="1200" dirty="0" smtClean="0"/>
              <a:t> in </a:t>
            </a:r>
            <a:r>
              <a:rPr lang="de-DE" sz="1200" dirty="0" err="1" smtClean="0"/>
              <a:t>use</a:t>
            </a:r>
            <a:r>
              <a:rPr lang="de-DE" sz="1200" dirty="0" smtClean="0"/>
              <a:t> (time-</a:t>
            </a:r>
            <a:r>
              <a:rPr lang="de-DE" sz="1200" dirty="0" err="1" smtClean="0"/>
              <a:t>to</a:t>
            </a:r>
            <a:r>
              <a:rPr lang="de-DE" sz="1200" dirty="0" smtClean="0"/>
              <a:t>-peak, </a:t>
            </a:r>
            <a:r>
              <a:rPr lang="de-DE" sz="1200" dirty="0" err="1" smtClean="0"/>
              <a:t>duration</a:t>
            </a:r>
            <a:r>
              <a:rPr lang="de-DE" sz="1200" dirty="0" smtClean="0"/>
              <a:t> </a:t>
            </a:r>
            <a:r>
              <a:rPr lang="de-DE" sz="1200" dirty="0" err="1" smtClean="0"/>
              <a:t>of</a:t>
            </a:r>
            <a:r>
              <a:rPr lang="de-DE" sz="1200" dirty="0" smtClean="0"/>
              <a:t> </a:t>
            </a:r>
            <a:r>
              <a:rPr lang="de-DE" sz="1200" dirty="0" err="1" smtClean="0"/>
              <a:t>action</a:t>
            </a:r>
            <a:r>
              <a:rPr lang="de-DE" sz="1200" dirty="0" smtClean="0"/>
              <a:t> (DIA)). </a:t>
            </a:r>
          </a:p>
          <a:p>
            <a:r>
              <a:rPr lang="de-DE" sz="1200" dirty="0" err="1" smtClean="0"/>
              <a:t>For</a:t>
            </a:r>
            <a:r>
              <a:rPr lang="de-DE" sz="1200" dirty="0" smtClean="0"/>
              <a:t> all </a:t>
            </a:r>
            <a:r>
              <a:rPr lang="de-DE" sz="1200" dirty="0" err="1" smtClean="0"/>
              <a:t>the</a:t>
            </a:r>
            <a:r>
              <a:rPr lang="de-DE" sz="1200" dirty="0" smtClean="0"/>
              <a:t> </a:t>
            </a:r>
            <a:r>
              <a:rPr lang="de-DE" sz="1200" dirty="0" err="1" smtClean="0"/>
              <a:t>insulin</a:t>
            </a:r>
            <a:r>
              <a:rPr lang="de-DE" sz="1200" dirty="0" smtClean="0"/>
              <a:t> </a:t>
            </a:r>
            <a:r>
              <a:rPr lang="de-DE" sz="1200" dirty="0" err="1" smtClean="0"/>
              <a:t>given</a:t>
            </a:r>
            <a:r>
              <a:rPr lang="de-DE" sz="1200" dirty="0" smtClean="0"/>
              <a:t> </a:t>
            </a:r>
            <a:r>
              <a:rPr lang="de-DE" sz="1200" dirty="0" err="1" smtClean="0"/>
              <a:t>by</a:t>
            </a:r>
            <a:r>
              <a:rPr lang="de-DE" sz="1200" dirty="0" smtClean="0"/>
              <a:t> </a:t>
            </a:r>
            <a:r>
              <a:rPr lang="de-DE" sz="1200" dirty="0" err="1" smtClean="0"/>
              <a:t>the</a:t>
            </a:r>
            <a:r>
              <a:rPr lang="de-DE" sz="1200" dirty="0" smtClean="0"/>
              <a:t> </a:t>
            </a:r>
            <a:r>
              <a:rPr lang="de-DE" sz="1200" dirty="0" err="1" smtClean="0"/>
              <a:t>user</a:t>
            </a:r>
            <a:r>
              <a:rPr lang="de-DE" sz="1200" dirty="0" smtClean="0"/>
              <a:t> </a:t>
            </a:r>
            <a:r>
              <a:rPr lang="de-DE" sz="1200" dirty="0" err="1" smtClean="0"/>
              <a:t>or</a:t>
            </a:r>
            <a:r>
              <a:rPr lang="de-DE" sz="1200" dirty="0" smtClean="0"/>
              <a:t> </a:t>
            </a:r>
            <a:r>
              <a:rPr lang="de-DE" sz="1200" dirty="0" err="1" smtClean="0"/>
              <a:t>by</a:t>
            </a:r>
            <a:r>
              <a:rPr lang="de-DE" sz="1200" dirty="0" smtClean="0"/>
              <a:t> </a:t>
            </a:r>
            <a:r>
              <a:rPr lang="de-DE" sz="1200" dirty="0" err="1" smtClean="0"/>
              <a:t>the</a:t>
            </a:r>
            <a:r>
              <a:rPr lang="de-DE" sz="1200" dirty="0" smtClean="0"/>
              <a:t> </a:t>
            </a:r>
            <a:r>
              <a:rPr lang="de-DE" sz="1200" dirty="0" err="1" smtClean="0"/>
              <a:t>loop</a:t>
            </a:r>
            <a:r>
              <a:rPr lang="de-DE" sz="1200" dirty="0" smtClean="0"/>
              <a:t>, </a:t>
            </a:r>
            <a:r>
              <a:rPr lang="de-DE" sz="1200" dirty="0" err="1" smtClean="0"/>
              <a:t>these</a:t>
            </a:r>
            <a:r>
              <a:rPr lang="de-DE" sz="1200" dirty="0" smtClean="0"/>
              <a:t> </a:t>
            </a:r>
            <a:r>
              <a:rPr lang="de-DE" sz="1200" dirty="0" err="1" smtClean="0"/>
              <a:t>activity</a:t>
            </a:r>
            <a:r>
              <a:rPr lang="de-DE" sz="1200" dirty="0" smtClean="0"/>
              <a:t> </a:t>
            </a:r>
            <a:r>
              <a:rPr lang="de-DE" sz="1200" dirty="0" err="1" smtClean="0"/>
              <a:t>curves</a:t>
            </a:r>
            <a:r>
              <a:rPr lang="de-DE" sz="1200" dirty="0" smtClean="0"/>
              <a:t> </a:t>
            </a:r>
            <a:r>
              <a:rPr lang="de-DE" sz="1200" dirty="0" err="1" smtClean="0"/>
              <a:t>stack</a:t>
            </a:r>
            <a:r>
              <a:rPr lang="de-DE" sz="1200" dirty="0" smtClean="0"/>
              <a:t> </a:t>
            </a:r>
            <a:r>
              <a:rPr lang="de-DE" sz="1200" dirty="0" err="1" smtClean="0"/>
              <a:t>up</a:t>
            </a:r>
            <a:r>
              <a:rPr lang="de-DE" sz="1200" dirty="0" smtClean="0"/>
              <a:t>, and </a:t>
            </a:r>
            <a:r>
              <a:rPr lang="de-DE" sz="1200" dirty="0" err="1" smtClean="0"/>
              <a:t>make</a:t>
            </a:r>
            <a:r>
              <a:rPr lang="de-DE" sz="1200" dirty="0" smtClean="0"/>
              <a:t> </a:t>
            </a:r>
            <a:r>
              <a:rPr lang="de-DE" sz="1200" dirty="0" err="1" smtClean="0"/>
              <a:t>up</a:t>
            </a:r>
            <a:r>
              <a:rPr lang="de-DE" sz="1200" dirty="0" smtClean="0"/>
              <a:t> a </a:t>
            </a:r>
            <a:r>
              <a:rPr lang="de-DE" sz="1200" dirty="0" err="1" smtClean="0"/>
              <a:t>complex</a:t>
            </a:r>
            <a:r>
              <a:rPr lang="de-DE" sz="1200" dirty="0" smtClean="0"/>
              <a:t> </a:t>
            </a:r>
            <a:r>
              <a:rPr lang="de-DE" sz="1200" dirty="0" err="1" smtClean="0"/>
              <a:t>pattern</a:t>
            </a:r>
            <a:r>
              <a:rPr lang="de-DE" sz="1200" dirty="0" smtClean="0"/>
              <a:t> </a:t>
            </a:r>
            <a:r>
              <a:rPr lang="de-DE" sz="1200" dirty="0" err="1" smtClean="0"/>
              <a:t>of</a:t>
            </a:r>
            <a:r>
              <a:rPr lang="de-DE" sz="1200" dirty="0" smtClean="0"/>
              <a:t> </a:t>
            </a:r>
            <a:r>
              <a:rPr lang="de-DE" sz="1200" dirty="0" err="1" smtClean="0"/>
              <a:t>insulin</a:t>
            </a:r>
            <a:r>
              <a:rPr lang="de-DE" sz="1200" dirty="0" smtClean="0"/>
              <a:t> </a:t>
            </a:r>
            <a:r>
              <a:rPr lang="de-DE" sz="1200" dirty="0" err="1" smtClean="0"/>
              <a:t>activity</a:t>
            </a:r>
            <a:r>
              <a:rPr lang="de-DE" sz="1200" dirty="0" smtClean="0"/>
              <a:t>. </a:t>
            </a:r>
            <a:r>
              <a:rPr lang="de-DE" sz="1200" dirty="0" err="1" smtClean="0"/>
              <a:t>It</a:t>
            </a:r>
            <a:r>
              <a:rPr lang="de-DE" sz="1200" dirty="0" smtClean="0"/>
              <a:t> </a:t>
            </a:r>
            <a:r>
              <a:rPr lang="de-DE" sz="1200" dirty="0" err="1" smtClean="0"/>
              <a:t>is</a:t>
            </a:r>
            <a:r>
              <a:rPr lang="de-DE" sz="1200" dirty="0" smtClean="0"/>
              <a:t> </a:t>
            </a:r>
            <a:r>
              <a:rPr lang="de-DE" sz="1200" dirty="0" err="1" smtClean="0"/>
              <a:t>problematic</a:t>
            </a:r>
            <a:r>
              <a:rPr lang="de-DE" sz="1200" dirty="0" smtClean="0"/>
              <a:t> </a:t>
            </a:r>
            <a:r>
              <a:rPr lang="de-DE" sz="1200" dirty="0" err="1" smtClean="0"/>
              <a:t>to</a:t>
            </a:r>
            <a:r>
              <a:rPr lang="de-DE" sz="1200" dirty="0" smtClean="0"/>
              <a:t> </a:t>
            </a:r>
            <a:r>
              <a:rPr lang="de-DE" sz="1200" dirty="0" err="1" smtClean="0"/>
              <a:t>supply</a:t>
            </a:r>
            <a:r>
              <a:rPr lang="de-DE" sz="1200" dirty="0" smtClean="0"/>
              <a:t> additional </a:t>
            </a:r>
            <a:r>
              <a:rPr lang="de-DE" sz="1200" dirty="0" err="1" smtClean="0"/>
              <a:t>activity</a:t>
            </a:r>
            <a:r>
              <a:rPr lang="de-DE" sz="1200" dirty="0" smtClean="0"/>
              <a:t> </a:t>
            </a:r>
            <a:r>
              <a:rPr lang="de-DE" sz="1200" dirty="0" err="1" smtClean="0"/>
              <a:t>for</a:t>
            </a:r>
            <a:r>
              <a:rPr lang="de-DE" sz="1200" dirty="0" smtClean="0"/>
              <a:t> </a:t>
            </a:r>
            <a:r>
              <a:rPr lang="de-DE" sz="1200" dirty="0" err="1" smtClean="0"/>
              <a:t>any</a:t>
            </a:r>
            <a:r>
              <a:rPr lang="de-DE" sz="1200" dirty="0" smtClean="0"/>
              <a:t> </a:t>
            </a:r>
            <a:r>
              <a:rPr lang="de-DE" sz="1200" dirty="0" err="1" smtClean="0"/>
              <a:t>moment</a:t>
            </a:r>
            <a:r>
              <a:rPr lang="de-DE" sz="1200" dirty="0" smtClean="0"/>
              <a:t> </a:t>
            </a:r>
            <a:r>
              <a:rPr lang="de-DE" sz="1200" dirty="0" err="1" smtClean="0"/>
              <a:t>of</a:t>
            </a:r>
            <a:r>
              <a:rPr lang="de-DE" sz="1200" dirty="0" smtClean="0"/>
              <a:t> extra </a:t>
            </a:r>
            <a:r>
              <a:rPr lang="de-DE" sz="1200" dirty="0" err="1" smtClean="0"/>
              <a:t>need</a:t>
            </a:r>
            <a:r>
              <a:rPr lang="de-DE" sz="1200" dirty="0" smtClean="0"/>
              <a:t> </a:t>
            </a:r>
            <a:r>
              <a:rPr lang="de-DE" sz="1050" dirty="0" smtClean="0">
                <a:solidFill>
                  <a:schemeClr val="bg1">
                    <a:lumMod val="50000"/>
                  </a:schemeClr>
                </a:solidFill>
              </a:rPr>
              <a:t>(</a:t>
            </a:r>
            <a:r>
              <a:rPr lang="de-DE" sz="1050" dirty="0" err="1" smtClean="0">
                <a:solidFill>
                  <a:schemeClr val="bg1">
                    <a:lumMod val="50000"/>
                  </a:schemeClr>
                </a:solidFill>
              </a:rPr>
              <a:t>as</a:t>
            </a:r>
            <a:r>
              <a:rPr lang="de-DE" sz="1050" dirty="0" smtClean="0">
                <a:solidFill>
                  <a:schemeClr val="bg1">
                    <a:lumMod val="50000"/>
                  </a:schemeClr>
                </a:solidFill>
              </a:rPr>
              <a:t> </a:t>
            </a:r>
            <a:r>
              <a:rPr lang="de-DE" sz="1050" dirty="0" err="1" smtClean="0">
                <a:solidFill>
                  <a:schemeClr val="bg1">
                    <a:lumMod val="50000"/>
                  </a:schemeClr>
                </a:solidFill>
              </a:rPr>
              <a:t>everybody</a:t>
            </a:r>
            <a:r>
              <a:rPr lang="de-DE" sz="1050" dirty="0" smtClean="0">
                <a:solidFill>
                  <a:schemeClr val="bg1">
                    <a:lumMod val="50000"/>
                  </a:schemeClr>
                </a:solidFill>
              </a:rPr>
              <a:t> </a:t>
            </a:r>
            <a:r>
              <a:rPr lang="de-DE" sz="1050" dirty="0" err="1" smtClean="0">
                <a:solidFill>
                  <a:schemeClr val="bg1">
                    <a:lumMod val="50000"/>
                  </a:schemeClr>
                </a:solidFill>
              </a:rPr>
              <a:t>knows</a:t>
            </a:r>
            <a:r>
              <a:rPr lang="de-DE" sz="1050" dirty="0" smtClean="0">
                <a:solidFill>
                  <a:schemeClr val="bg1">
                    <a:lumMod val="50000"/>
                  </a:schemeClr>
                </a:solidFill>
              </a:rPr>
              <a:t> </a:t>
            </a:r>
            <a:r>
              <a:rPr lang="de-DE" sz="1050" dirty="0" err="1" smtClean="0">
                <a:solidFill>
                  <a:schemeClr val="bg1">
                    <a:lumMod val="50000"/>
                  </a:schemeClr>
                </a:solidFill>
              </a:rPr>
              <a:t>from</a:t>
            </a:r>
            <a:r>
              <a:rPr lang="de-DE" sz="1050" dirty="0" smtClean="0">
                <a:solidFill>
                  <a:schemeClr val="bg1">
                    <a:lumMod val="50000"/>
                  </a:schemeClr>
                </a:solidFill>
              </a:rPr>
              <a:t> „rage“ </a:t>
            </a:r>
            <a:r>
              <a:rPr lang="de-DE" sz="1050" dirty="0" err="1" smtClean="0">
                <a:solidFill>
                  <a:schemeClr val="bg1">
                    <a:lumMod val="50000"/>
                  </a:schemeClr>
                </a:solidFill>
              </a:rPr>
              <a:t>bolussing</a:t>
            </a:r>
            <a:r>
              <a:rPr lang="de-DE" sz="1050" dirty="0" smtClean="0">
                <a:solidFill>
                  <a:schemeClr val="bg1">
                    <a:lumMod val="50000"/>
                  </a:schemeClr>
                </a:solidFill>
              </a:rPr>
              <a:t> </a:t>
            </a:r>
            <a:r>
              <a:rPr lang="de-DE" sz="1050" dirty="0" err="1" smtClean="0">
                <a:solidFill>
                  <a:schemeClr val="bg1">
                    <a:lumMod val="50000"/>
                  </a:schemeClr>
                </a:solidFill>
              </a:rPr>
              <a:t>when</a:t>
            </a:r>
            <a:r>
              <a:rPr lang="de-DE" sz="1050" dirty="0" smtClean="0">
                <a:solidFill>
                  <a:schemeClr val="bg1">
                    <a:lumMod val="50000"/>
                  </a:schemeClr>
                </a:solidFill>
              </a:rPr>
              <a:t> </a:t>
            </a:r>
            <a:r>
              <a:rPr lang="de-DE" sz="1050" dirty="0" err="1" smtClean="0">
                <a:solidFill>
                  <a:schemeClr val="bg1">
                    <a:lumMod val="50000"/>
                  </a:schemeClr>
                </a:solidFill>
              </a:rPr>
              <a:t>values</a:t>
            </a:r>
            <a:r>
              <a:rPr lang="de-DE" sz="1050" dirty="0" smtClean="0">
                <a:solidFill>
                  <a:schemeClr val="bg1">
                    <a:lumMod val="50000"/>
                  </a:schemeClr>
                </a:solidFill>
              </a:rPr>
              <a:t> </a:t>
            </a:r>
            <a:r>
              <a:rPr lang="de-DE" sz="1050" dirty="0" err="1" smtClean="0">
                <a:solidFill>
                  <a:schemeClr val="bg1">
                    <a:lumMod val="50000"/>
                  </a:schemeClr>
                </a:solidFill>
              </a:rPr>
              <a:t>are</a:t>
            </a:r>
            <a:r>
              <a:rPr lang="de-DE" sz="1050" dirty="0" smtClean="0">
                <a:solidFill>
                  <a:schemeClr val="bg1">
                    <a:lumMod val="50000"/>
                  </a:schemeClr>
                </a:solidFill>
              </a:rPr>
              <a:t> high: First not </a:t>
            </a:r>
            <a:r>
              <a:rPr lang="de-DE" sz="1050" dirty="0" err="1" smtClean="0">
                <a:solidFill>
                  <a:schemeClr val="bg1">
                    <a:lumMod val="50000"/>
                  </a:schemeClr>
                </a:solidFill>
              </a:rPr>
              <a:t>much</a:t>
            </a:r>
            <a:r>
              <a:rPr lang="de-DE" sz="1050" dirty="0" smtClean="0">
                <a:solidFill>
                  <a:schemeClr val="bg1">
                    <a:lumMod val="50000"/>
                  </a:schemeClr>
                </a:solidFill>
              </a:rPr>
              <a:t> </a:t>
            </a:r>
            <a:r>
              <a:rPr lang="de-DE" sz="1050" dirty="0" err="1" smtClean="0">
                <a:solidFill>
                  <a:schemeClr val="bg1">
                    <a:lumMod val="50000"/>
                  </a:schemeClr>
                </a:solidFill>
              </a:rPr>
              <a:t>happens</a:t>
            </a:r>
            <a:r>
              <a:rPr lang="de-DE" sz="1050" dirty="0" smtClean="0">
                <a:solidFill>
                  <a:schemeClr val="bg1">
                    <a:lumMod val="50000"/>
                  </a:schemeClr>
                </a:solidFill>
              </a:rPr>
              <a:t>, </a:t>
            </a:r>
            <a:r>
              <a:rPr lang="de-DE" sz="1050" dirty="0" err="1" smtClean="0">
                <a:solidFill>
                  <a:schemeClr val="bg1">
                    <a:lumMod val="50000"/>
                  </a:schemeClr>
                </a:solidFill>
              </a:rPr>
              <a:t>until</a:t>
            </a:r>
            <a:r>
              <a:rPr lang="de-DE" sz="1050" dirty="0" smtClean="0">
                <a:solidFill>
                  <a:schemeClr val="bg1">
                    <a:lumMod val="50000"/>
                  </a:schemeClr>
                </a:solidFill>
              </a:rPr>
              <a:t> max. </a:t>
            </a:r>
            <a:r>
              <a:rPr lang="de-DE" sz="1050" dirty="0" err="1" smtClean="0">
                <a:solidFill>
                  <a:schemeClr val="bg1">
                    <a:lumMod val="50000"/>
                  </a:schemeClr>
                </a:solidFill>
              </a:rPr>
              <a:t>activity</a:t>
            </a:r>
            <a:r>
              <a:rPr lang="de-DE" sz="1050" dirty="0" smtClean="0">
                <a:solidFill>
                  <a:schemeClr val="bg1">
                    <a:lumMod val="50000"/>
                  </a:schemeClr>
                </a:solidFill>
              </a:rPr>
              <a:t> </a:t>
            </a:r>
            <a:r>
              <a:rPr lang="de-DE" sz="1050" dirty="0" err="1" smtClean="0">
                <a:solidFill>
                  <a:schemeClr val="bg1">
                    <a:lumMod val="50000"/>
                  </a:schemeClr>
                </a:solidFill>
              </a:rPr>
              <a:t>of</a:t>
            </a:r>
            <a:r>
              <a:rPr lang="de-DE" sz="1050" dirty="0" smtClean="0">
                <a:solidFill>
                  <a:schemeClr val="bg1">
                    <a:lumMod val="50000"/>
                  </a:schemeClr>
                </a:solidFill>
              </a:rPr>
              <a:t> </a:t>
            </a:r>
            <a:r>
              <a:rPr lang="de-DE" sz="1050" dirty="0" err="1" smtClean="0">
                <a:solidFill>
                  <a:schemeClr val="bg1">
                    <a:lumMod val="50000"/>
                  </a:schemeClr>
                </a:solidFill>
              </a:rPr>
              <a:t>the</a:t>
            </a:r>
            <a:r>
              <a:rPr lang="de-DE" sz="1050" dirty="0" smtClean="0">
                <a:solidFill>
                  <a:schemeClr val="bg1">
                    <a:lumMod val="50000"/>
                  </a:schemeClr>
                </a:solidFill>
              </a:rPr>
              <a:t> </a:t>
            </a:r>
            <a:r>
              <a:rPr lang="de-DE" sz="1050" dirty="0" err="1" smtClean="0">
                <a:solidFill>
                  <a:schemeClr val="bg1">
                    <a:lumMod val="50000"/>
                  </a:schemeClr>
                </a:solidFill>
              </a:rPr>
              <a:t>new</a:t>
            </a:r>
            <a:r>
              <a:rPr lang="de-DE" sz="1050" dirty="0" smtClean="0">
                <a:solidFill>
                  <a:schemeClr val="bg1">
                    <a:lumMod val="50000"/>
                  </a:schemeClr>
                </a:solidFill>
              </a:rPr>
              <a:t> </a:t>
            </a:r>
            <a:r>
              <a:rPr lang="de-DE" sz="1050" dirty="0" err="1" smtClean="0">
                <a:solidFill>
                  <a:schemeClr val="bg1">
                    <a:lumMod val="50000"/>
                  </a:schemeClr>
                </a:solidFill>
              </a:rPr>
              <a:t>bolus</a:t>
            </a:r>
            <a:r>
              <a:rPr lang="de-DE" sz="1050" dirty="0" smtClean="0">
                <a:solidFill>
                  <a:schemeClr val="bg1">
                    <a:lumMod val="50000"/>
                  </a:schemeClr>
                </a:solidFill>
              </a:rPr>
              <a:t> </a:t>
            </a:r>
            <a:r>
              <a:rPr lang="de-DE" sz="1050" dirty="0" err="1" smtClean="0">
                <a:solidFill>
                  <a:schemeClr val="bg1">
                    <a:lumMod val="50000"/>
                  </a:schemeClr>
                </a:solidFill>
              </a:rPr>
              <a:t>is</a:t>
            </a:r>
            <a:r>
              <a:rPr lang="de-DE" sz="1050" dirty="0" smtClean="0">
                <a:solidFill>
                  <a:schemeClr val="bg1">
                    <a:lumMod val="50000"/>
                  </a:schemeClr>
                </a:solidFill>
              </a:rPr>
              <a:t> </a:t>
            </a:r>
            <a:r>
              <a:rPr lang="de-DE" sz="1050" dirty="0" err="1" smtClean="0">
                <a:solidFill>
                  <a:schemeClr val="bg1">
                    <a:lumMod val="50000"/>
                  </a:schemeClr>
                </a:solidFill>
              </a:rPr>
              <a:t>approached</a:t>
            </a:r>
            <a:r>
              <a:rPr lang="de-DE" sz="1050" dirty="0" smtClean="0">
                <a:solidFill>
                  <a:schemeClr val="bg1">
                    <a:lumMod val="50000"/>
                  </a:schemeClr>
                </a:solidFill>
              </a:rPr>
              <a:t>; </a:t>
            </a:r>
            <a:r>
              <a:rPr lang="de-DE" sz="1050" dirty="0" err="1" smtClean="0">
                <a:solidFill>
                  <a:schemeClr val="bg1">
                    <a:lumMod val="50000"/>
                  </a:schemeClr>
                </a:solidFill>
              </a:rPr>
              <a:t>then</a:t>
            </a:r>
            <a:r>
              <a:rPr lang="de-DE" sz="1050" dirty="0" smtClean="0">
                <a:solidFill>
                  <a:schemeClr val="bg1">
                    <a:lumMod val="50000"/>
                  </a:schemeClr>
                </a:solidFill>
              </a:rPr>
              <a:t>, </a:t>
            </a:r>
            <a:r>
              <a:rPr lang="de-DE" sz="1050" dirty="0" err="1" smtClean="0">
                <a:solidFill>
                  <a:schemeClr val="bg1">
                    <a:lumMod val="50000"/>
                  </a:schemeClr>
                </a:solidFill>
              </a:rPr>
              <a:t>for</a:t>
            </a:r>
            <a:r>
              <a:rPr lang="de-DE" sz="1050" dirty="0" smtClean="0">
                <a:solidFill>
                  <a:schemeClr val="bg1">
                    <a:lumMod val="50000"/>
                  </a:schemeClr>
                </a:solidFill>
              </a:rPr>
              <a:t> </a:t>
            </a:r>
            <a:r>
              <a:rPr lang="de-DE" sz="1050" dirty="0" err="1" smtClean="0">
                <a:solidFill>
                  <a:schemeClr val="bg1">
                    <a:lumMod val="50000"/>
                  </a:schemeClr>
                </a:solidFill>
              </a:rPr>
              <a:t>hours</a:t>
            </a:r>
            <a:r>
              <a:rPr lang="de-DE" sz="1050" dirty="0" smtClean="0">
                <a:solidFill>
                  <a:schemeClr val="bg1">
                    <a:lumMod val="50000"/>
                  </a:schemeClr>
                </a:solidFill>
              </a:rPr>
              <a:t>, </a:t>
            </a:r>
            <a:r>
              <a:rPr lang="de-DE" sz="1050" dirty="0" err="1" smtClean="0">
                <a:solidFill>
                  <a:schemeClr val="bg1">
                    <a:lumMod val="50000"/>
                  </a:schemeClr>
                </a:solidFill>
              </a:rPr>
              <a:t>further</a:t>
            </a:r>
            <a:r>
              <a:rPr lang="de-DE" sz="1050" dirty="0" smtClean="0">
                <a:solidFill>
                  <a:schemeClr val="bg1">
                    <a:lumMod val="50000"/>
                  </a:schemeClr>
                </a:solidFill>
              </a:rPr>
              <a:t> </a:t>
            </a:r>
            <a:r>
              <a:rPr lang="de-DE" sz="1050" dirty="0" err="1" smtClean="0">
                <a:solidFill>
                  <a:schemeClr val="bg1">
                    <a:lumMod val="50000"/>
                  </a:schemeClr>
                </a:solidFill>
              </a:rPr>
              <a:t>activity</a:t>
            </a:r>
            <a:r>
              <a:rPr lang="de-DE" sz="1050" dirty="0" smtClean="0">
                <a:solidFill>
                  <a:schemeClr val="bg1">
                    <a:lumMod val="50000"/>
                  </a:schemeClr>
                </a:solidFill>
              </a:rPr>
              <a:t> </a:t>
            </a:r>
            <a:r>
              <a:rPr lang="de-DE" sz="1050" dirty="0" err="1" smtClean="0">
                <a:solidFill>
                  <a:schemeClr val="bg1">
                    <a:lumMod val="50000"/>
                  </a:schemeClr>
                </a:solidFill>
              </a:rPr>
              <a:t>is</a:t>
            </a:r>
            <a:r>
              <a:rPr lang="de-DE" sz="1050" dirty="0" smtClean="0">
                <a:solidFill>
                  <a:schemeClr val="bg1">
                    <a:lumMod val="50000"/>
                  </a:schemeClr>
                </a:solidFill>
              </a:rPr>
              <a:t> </a:t>
            </a:r>
            <a:r>
              <a:rPr lang="de-DE" sz="1050" dirty="0" err="1" smtClean="0">
                <a:solidFill>
                  <a:schemeClr val="bg1">
                    <a:lumMod val="50000"/>
                  </a:schemeClr>
                </a:solidFill>
              </a:rPr>
              <a:t>likely</a:t>
            </a:r>
            <a:r>
              <a:rPr lang="de-DE" sz="1050" dirty="0" smtClean="0">
                <a:solidFill>
                  <a:schemeClr val="bg1">
                    <a:lumMod val="50000"/>
                  </a:schemeClr>
                </a:solidFill>
              </a:rPr>
              <a:t> </a:t>
            </a:r>
            <a:r>
              <a:rPr lang="de-DE" sz="1050" dirty="0" err="1" smtClean="0">
                <a:solidFill>
                  <a:schemeClr val="bg1">
                    <a:lumMod val="50000"/>
                  </a:schemeClr>
                </a:solidFill>
              </a:rPr>
              <a:t>to</a:t>
            </a:r>
            <a:r>
              <a:rPr lang="de-DE" sz="1050" dirty="0" smtClean="0">
                <a:solidFill>
                  <a:schemeClr val="bg1">
                    <a:lumMod val="50000"/>
                  </a:schemeClr>
                </a:solidFill>
              </a:rPr>
              <a:t> </a:t>
            </a:r>
            <a:r>
              <a:rPr lang="de-DE" sz="1050" dirty="0" err="1" smtClean="0">
                <a:solidFill>
                  <a:schemeClr val="bg1">
                    <a:lumMod val="50000"/>
                  </a:schemeClr>
                </a:solidFill>
              </a:rPr>
              <a:t>drive</a:t>
            </a:r>
            <a:r>
              <a:rPr lang="de-DE" sz="1050" dirty="0" smtClean="0">
                <a:solidFill>
                  <a:schemeClr val="bg1">
                    <a:lumMod val="50000"/>
                  </a:schemeClr>
                </a:solidFill>
              </a:rPr>
              <a:t> </a:t>
            </a:r>
            <a:r>
              <a:rPr lang="de-DE" sz="1050" dirty="0" err="1" smtClean="0">
                <a:solidFill>
                  <a:schemeClr val="bg1">
                    <a:lumMod val="50000"/>
                  </a:schemeClr>
                </a:solidFill>
              </a:rPr>
              <a:t>glucose</a:t>
            </a:r>
            <a:r>
              <a:rPr lang="de-DE" sz="1050" dirty="0" smtClean="0">
                <a:solidFill>
                  <a:schemeClr val="bg1">
                    <a:lumMod val="50000"/>
                  </a:schemeClr>
                </a:solidFill>
              </a:rPr>
              <a:t> </a:t>
            </a:r>
            <a:r>
              <a:rPr lang="de-DE" sz="1050" dirty="0" err="1" smtClean="0">
                <a:solidFill>
                  <a:schemeClr val="bg1">
                    <a:lumMod val="50000"/>
                  </a:schemeClr>
                </a:solidFill>
              </a:rPr>
              <a:t>towards</a:t>
            </a:r>
            <a:r>
              <a:rPr lang="de-DE" sz="1050" dirty="0" smtClean="0">
                <a:solidFill>
                  <a:schemeClr val="bg1">
                    <a:lumMod val="50000"/>
                  </a:schemeClr>
                </a:solidFill>
              </a:rPr>
              <a:t> a </a:t>
            </a:r>
            <a:r>
              <a:rPr lang="de-DE" sz="1050" dirty="0" err="1" smtClean="0">
                <a:solidFill>
                  <a:schemeClr val="bg1">
                    <a:lumMod val="50000"/>
                  </a:schemeClr>
                </a:solidFill>
              </a:rPr>
              <a:t>hypo</a:t>
            </a:r>
            <a:r>
              <a:rPr lang="de-DE" sz="1050" dirty="0" smtClean="0">
                <a:solidFill>
                  <a:schemeClr val="bg1">
                    <a:lumMod val="50000"/>
                  </a:schemeClr>
                </a:solidFill>
              </a:rPr>
              <a:t>, </a:t>
            </a:r>
            <a:r>
              <a:rPr lang="de-DE" sz="1050" dirty="0" err="1" smtClean="0">
                <a:solidFill>
                  <a:schemeClr val="bg1">
                    <a:lumMod val="50000"/>
                  </a:schemeClr>
                </a:solidFill>
              </a:rPr>
              <a:t>despite</a:t>
            </a:r>
            <a:r>
              <a:rPr lang="de-DE" sz="1050" dirty="0" smtClean="0">
                <a:solidFill>
                  <a:schemeClr val="bg1">
                    <a:lumMod val="50000"/>
                  </a:schemeClr>
                </a:solidFill>
              </a:rPr>
              <a:t> </a:t>
            </a:r>
            <a:r>
              <a:rPr lang="de-DE" sz="1050" dirty="0" err="1" smtClean="0">
                <a:solidFill>
                  <a:schemeClr val="bg1">
                    <a:lumMod val="50000"/>
                  </a:schemeClr>
                </a:solidFill>
              </a:rPr>
              <a:t>the</a:t>
            </a:r>
            <a:r>
              <a:rPr lang="de-DE" sz="1050" dirty="0" smtClean="0">
                <a:solidFill>
                  <a:schemeClr val="bg1">
                    <a:lumMod val="50000"/>
                  </a:schemeClr>
                </a:solidFill>
              </a:rPr>
              <a:t> </a:t>
            </a:r>
            <a:r>
              <a:rPr lang="de-DE" sz="1050" dirty="0" err="1" smtClean="0">
                <a:solidFill>
                  <a:schemeClr val="bg1">
                    <a:lumMod val="50000"/>
                  </a:schemeClr>
                </a:solidFill>
              </a:rPr>
              <a:t>loop</a:t>
            </a:r>
            <a:r>
              <a:rPr lang="de-DE" sz="1050" dirty="0" smtClean="0">
                <a:solidFill>
                  <a:schemeClr val="bg1">
                    <a:lumMod val="50000"/>
                  </a:schemeClr>
                </a:solidFill>
              </a:rPr>
              <a:t> </a:t>
            </a:r>
            <a:r>
              <a:rPr lang="de-DE" sz="1050" dirty="0" err="1" smtClean="0">
                <a:solidFill>
                  <a:schemeClr val="bg1">
                    <a:lumMod val="50000"/>
                  </a:schemeClr>
                </a:solidFill>
              </a:rPr>
              <a:t>countering</a:t>
            </a:r>
            <a:r>
              <a:rPr lang="de-DE" sz="1050" dirty="0" smtClean="0">
                <a:solidFill>
                  <a:schemeClr val="bg1">
                    <a:lumMod val="50000"/>
                  </a:schemeClr>
                </a:solidFill>
              </a:rPr>
              <a:t> </a:t>
            </a:r>
            <a:r>
              <a:rPr lang="de-DE" sz="1050" dirty="0" err="1" smtClean="0">
                <a:solidFill>
                  <a:schemeClr val="bg1">
                    <a:lumMod val="50000"/>
                  </a:schemeClr>
                </a:solidFill>
              </a:rPr>
              <a:t>with</a:t>
            </a:r>
            <a:r>
              <a:rPr lang="de-DE" sz="1050" dirty="0" smtClean="0">
                <a:solidFill>
                  <a:schemeClr val="bg1">
                    <a:lumMod val="50000"/>
                  </a:schemeClr>
                </a:solidFill>
              </a:rPr>
              <a:t> zero-</a:t>
            </a:r>
            <a:r>
              <a:rPr lang="de-DE" sz="1050" dirty="0" err="1" smtClean="0">
                <a:solidFill>
                  <a:schemeClr val="bg1">
                    <a:lumMod val="50000"/>
                  </a:schemeClr>
                </a:solidFill>
              </a:rPr>
              <a:t>temping</a:t>
            </a:r>
            <a:r>
              <a:rPr lang="de-DE" sz="1050" dirty="0" smtClean="0">
                <a:solidFill>
                  <a:schemeClr val="bg1">
                    <a:lumMod val="50000"/>
                  </a:schemeClr>
                </a:solidFill>
              </a:rPr>
              <a:t>).</a:t>
            </a:r>
          </a:p>
          <a:p>
            <a:r>
              <a:rPr lang="de-DE" sz="1200" dirty="0" err="1" smtClean="0"/>
              <a:t>Constantly</a:t>
            </a:r>
            <a:r>
              <a:rPr lang="de-DE" sz="1200" dirty="0" smtClean="0"/>
              <a:t> </a:t>
            </a:r>
            <a:r>
              <a:rPr lang="de-DE" sz="1200" dirty="0" err="1" smtClean="0"/>
              <a:t>balancing</a:t>
            </a:r>
            <a:r>
              <a:rPr lang="de-DE" sz="1200" dirty="0" smtClean="0"/>
              <a:t> </a:t>
            </a:r>
            <a:r>
              <a:rPr lang="de-DE" sz="1200" dirty="0" err="1" smtClean="0"/>
              <a:t>carb</a:t>
            </a:r>
            <a:r>
              <a:rPr lang="de-DE" sz="1200" dirty="0" smtClean="0"/>
              <a:t> </a:t>
            </a:r>
            <a:r>
              <a:rPr lang="de-DE" sz="1200" dirty="0" err="1" smtClean="0"/>
              <a:t>digestion</a:t>
            </a:r>
            <a:r>
              <a:rPr lang="de-DE" sz="1200" dirty="0" smtClean="0"/>
              <a:t> </a:t>
            </a:r>
            <a:r>
              <a:rPr lang="de-DE" sz="1200" dirty="0" err="1" smtClean="0"/>
              <a:t>with</a:t>
            </a:r>
            <a:r>
              <a:rPr lang="de-DE" sz="1200" dirty="0" smtClean="0"/>
              <a:t> </a:t>
            </a:r>
            <a:r>
              <a:rPr lang="de-DE" sz="1200" dirty="0" err="1" smtClean="0"/>
              <a:t>insulin</a:t>
            </a:r>
            <a:r>
              <a:rPr lang="de-DE" sz="1200" dirty="0" smtClean="0"/>
              <a:t> </a:t>
            </a:r>
            <a:r>
              <a:rPr lang="de-DE" sz="1200" dirty="0" err="1" smtClean="0"/>
              <a:t>activity</a:t>
            </a:r>
            <a:r>
              <a:rPr lang="de-DE" sz="1200" dirty="0" smtClean="0"/>
              <a:t> </a:t>
            </a:r>
            <a:r>
              <a:rPr lang="de-DE" sz="1200" dirty="0" err="1" smtClean="0"/>
              <a:t>is</a:t>
            </a:r>
            <a:r>
              <a:rPr lang="de-DE" sz="1200" dirty="0" smtClean="0"/>
              <a:t> </a:t>
            </a:r>
            <a:r>
              <a:rPr lang="de-DE" sz="1200" dirty="0" err="1" smtClean="0"/>
              <a:t>the</a:t>
            </a:r>
            <a:r>
              <a:rPr lang="de-DE" sz="1200" dirty="0" smtClean="0"/>
              <a:t> </a:t>
            </a:r>
            <a:r>
              <a:rPr lang="de-DE" sz="1200" dirty="0" err="1" smtClean="0"/>
              <a:t>task</a:t>
            </a:r>
            <a:r>
              <a:rPr lang="de-DE" sz="1200" dirty="0" smtClean="0"/>
              <a:t>.</a:t>
            </a:r>
            <a:r>
              <a:rPr lang="de-DE" sz="1200" baseline="0" dirty="0" smtClean="0"/>
              <a:t> </a:t>
            </a:r>
            <a:r>
              <a:rPr lang="de-DE" sz="1200" baseline="0" dirty="0" err="1" smtClean="0"/>
              <a:t>It</a:t>
            </a:r>
            <a:r>
              <a:rPr lang="de-DE" sz="1200" baseline="0" dirty="0" smtClean="0"/>
              <a:t> </a:t>
            </a:r>
            <a:r>
              <a:rPr lang="de-DE" sz="1200" baseline="0" dirty="0" err="1" smtClean="0"/>
              <a:t>is</a:t>
            </a:r>
            <a:r>
              <a:rPr lang="de-DE" sz="1200" baseline="0" dirty="0" smtClean="0"/>
              <a:t> </a:t>
            </a:r>
            <a:r>
              <a:rPr lang="de-DE" sz="1200" baseline="0" dirty="0" err="1" smtClean="0"/>
              <a:t>really</a:t>
            </a:r>
            <a:r>
              <a:rPr lang="de-DE" sz="1200" baseline="0" dirty="0" smtClean="0"/>
              <a:t> a </a:t>
            </a:r>
            <a:r>
              <a:rPr lang="de-DE" sz="1200" baseline="0" dirty="0" err="1" smtClean="0"/>
              <a:t>mission-impossible</a:t>
            </a:r>
            <a:r>
              <a:rPr lang="de-DE" sz="1200" baseline="0" dirty="0" smtClean="0"/>
              <a:t>, </a:t>
            </a:r>
            <a:r>
              <a:rPr lang="de-DE" sz="1200" baseline="0" dirty="0" err="1" smtClean="0"/>
              <a:t>g</a:t>
            </a:r>
            <a:r>
              <a:rPr lang="de-DE" sz="1200" dirty="0" err="1" smtClean="0"/>
              <a:t>iven</a:t>
            </a:r>
            <a:r>
              <a:rPr lang="de-DE" sz="1200" dirty="0" smtClean="0"/>
              <a:t> </a:t>
            </a:r>
            <a:r>
              <a:rPr lang="de-DE" sz="1200" dirty="0" err="1" smtClean="0"/>
              <a:t>the</a:t>
            </a:r>
            <a:r>
              <a:rPr lang="de-DE" sz="1200" dirty="0" smtClean="0"/>
              <a:t> </a:t>
            </a:r>
            <a:r>
              <a:rPr lang="de-DE" sz="1200" dirty="0" err="1" smtClean="0"/>
              <a:t>sluggish</a:t>
            </a:r>
            <a:r>
              <a:rPr lang="de-DE" sz="1200" baseline="0" dirty="0" smtClean="0"/>
              <a:t> </a:t>
            </a:r>
            <a:r>
              <a:rPr lang="de-DE" sz="1200" baseline="0" dirty="0" err="1" smtClean="0"/>
              <a:t>nature</a:t>
            </a:r>
            <a:r>
              <a:rPr lang="de-DE" sz="1200" baseline="0" dirty="0" smtClean="0"/>
              <a:t> </a:t>
            </a:r>
            <a:r>
              <a:rPr lang="de-DE" sz="1200" baseline="0" dirty="0" err="1" smtClean="0"/>
              <a:t>of</a:t>
            </a:r>
            <a:r>
              <a:rPr lang="de-DE" sz="1200" baseline="0" dirty="0" smtClean="0"/>
              <a:t> </a:t>
            </a:r>
            <a:r>
              <a:rPr lang="de-DE" sz="1200" baseline="0" dirty="0" err="1" smtClean="0"/>
              <a:t>anything</a:t>
            </a:r>
            <a:r>
              <a:rPr lang="de-DE" sz="1200" baseline="0" dirty="0" smtClean="0"/>
              <a:t> </a:t>
            </a:r>
            <a:r>
              <a:rPr lang="de-DE" sz="1200" baseline="0" dirty="0" err="1" smtClean="0"/>
              <a:t>we</a:t>
            </a:r>
            <a:r>
              <a:rPr lang="de-DE" sz="1200" baseline="0" dirty="0" smtClean="0"/>
              <a:t> </a:t>
            </a:r>
            <a:r>
              <a:rPr lang="de-DE" sz="1200" baseline="0" dirty="0" err="1" smtClean="0"/>
              <a:t>already</a:t>
            </a:r>
            <a:r>
              <a:rPr lang="de-DE" sz="1200" baseline="0" dirty="0" smtClean="0"/>
              <a:t> </a:t>
            </a:r>
            <a:r>
              <a:rPr lang="de-DE" sz="1200" baseline="0" dirty="0" err="1" smtClean="0"/>
              <a:t>did</a:t>
            </a:r>
            <a:r>
              <a:rPr lang="de-DE" sz="1200" baseline="0" dirty="0" smtClean="0"/>
              <a:t> (</a:t>
            </a:r>
            <a:r>
              <a:rPr lang="de-DE" sz="1200" baseline="0" dirty="0" err="1" smtClean="0"/>
              <a:t>eat</a:t>
            </a:r>
            <a:r>
              <a:rPr lang="de-DE" sz="1200" baseline="0" dirty="0" smtClean="0"/>
              <a:t>, </a:t>
            </a:r>
            <a:r>
              <a:rPr lang="de-DE" sz="1200" baseline="0" dirty="0" err="1" smtClean="0"/>
              <a:t>past</a:t>
            </a:r>
            <a:r>
              <a:rPr lang="de-DE" sz="1200" baseline="0" dirty="0" smtClean="0"/>
              <a:t> </a:t>
            </a:r>
            <a:r>
              <a:rPr lang="de-DE" sz="1200" baseline="0" dirty="0" err="1" smtClean="0"/>
              <a:t>insuilin</a:t>
            </a:r>
            <a:r>
              <a:rPr lang="de-DE" sz="1200" baseline="0" dirty="0" smtClean="0"/>
              <a:t> </a:t>
            </a:r>
            <a:r>
              <a:rPr lang="de-DE" sz="1200" baseline="0" dirty="0" err="1" smtClean="0"/>
              <a:t>additions</a:t>
            </a:r>
            <a:r>
              <a:rPr lang="de-DE" sz="1200" baseline="0" dirty="0" smtClean="0"/>
              <a:t>) </a:t>
            </a:r>
            <a:r>
              <a:rPr lang="de-DE" sz="1200" baseline="0" dirty="0" err="1" smtClean="0"/>
              <a:t>or</a:t>
            </a:r>
            <a:r>
              <a:rPr lang="de-DE" sz="1200" baseline="0" dirty="0" smtClean="0"/>
              <a:t> </a:t>
            </a:r>
            <a:r>
              <a:rPr lang="de-DE" sz="1200" baseline="0" dirty="0" err="1" smtClean="0"/>
              <a:t>could</a:t>
            </a:r>
            <a:r>
              <a:rPr lang="de-DE" sz="1200" baseline="0" dirty="0" smtClean="0"/>
              <a:t> do (</a:t>
            </a:r>
            <a:r>
              <a:rPr lang="de-DE" sz="1200" baseline="0" dirty="0" err="1" smtClean="0"/>
              <a:t>further</a:t>
            </a:r>
            <a:r>
              <a:rPr lang="de-DE" sz="1200" baseline="0" dirty="0" smtClean="0"/>
              <a:t> </a:t>
            </a:r>
            <a:r>
              <a:rPr lang="de-DE" sz="1200" baseline="0" dirty="0" err="1" smtClean="0"/>
              <a:t>insulin</a:t>
            </a:r>
            <a:r>
              <a:rPr lang="de-DE" sz="1200" baseline="0" dirty="0" smtClean="0"/>
              <a:t> </a:t>
            </a:r>
            <a:r>
              <a:rPr lang="de-DE" sz="1200" baseline="0" dirty="0" err="1" smtClean="0"/>
              <a:t>additions</a:t>
            </a:r>
            <a:r>
              <a:rPr lang="de-DE" sz="1200" baseline="0" dirty="0" smtClean="0"/>
              <a:t>, </a:t>
            </a:r>
            <a:r>
              <a:rPr lang="de-DE" sz="1200" baseline="0" dirty="0" err="1" smtClean="0"/>
              <a:t>withdrawing</a:t>
            </a:r>
            <a:r>
              <a:rPr lang="de-DE" sz="1200" baseline="0" dirty="0" smtClean="0"/>
              <a:t> basal, </a:t>
            </a:r>
            <a:r>
              <a:rPr lang="de-DE" sz="1200" baseline="0" dirty="0" err="1" smtClean="0"/>
              <a:t>adding</a:t>
            </a:r>
            <a:r>
              <a:rPr lang="de-DE" sz="1200" baseline="0" dirty="0" smtClean="0"/>
              <a:t> </a:t>
            </a:r>
            <a:r>
              <a:rPr lang="de-DE" sz="1200" baseline="0" dirty="0" err="1" smtClean="0"/>
              <a:t>more</a:t>
            </a:r>
            <a:r>
              <a:rPr lang="de-DE" sz="1200" baseline="0" dirty="0" smtClean="0"/>
              <a:t> </a:t>
            </a:r>
            <a:r>
              <a:rPr lang="de-DE" sz="1200" baseline="0" dirty="0" err="1" smtClean="0"/>
              <a:t>carbs</a:t>
            </a:r>
            <a:r>
              <a:rPr lang="de-DE" sz="1200" baseline="0" dirty="0" smtClean="0"/>
              <a:t>). </a:t>
            </a:r>
            <a:r>
              <a:rPr lang="de-DE" sz="1200" dirty="0" smtClean="0"/>
              <a:t>                             </a:t>
            </a:r>
          </a:p>
          <a:p>
            <a:r>
              <a:rPr lang="de-DE" sz="1200" dirty="0" err="1" smtClean="0"/>
              <a:t>Meal</a:t>
            </a:r>
            <a:r>
              <a:rPr lang="de-DE" sz="1200" dirty="0" smtClean="0"/>
              <a:t> Management </a:t>
            </a:r>
            <a:r>
              <a:rPr lang="de-DE" sz="1200" dirty="0" err="1" smtClean="0"/>
              <a:t>therefore</a:t>
            </a:r>
            <a:r>
              <a:rPr lang="de-DE" sz="1200" dirty="0" smtClean="0"/>
              <a:t> </a:t>
            </a:r>
            <a:r>
              <a:rPr lang="de-DE" sz="1200" dirty="0" err="1" smtClean="0"/>
              <a:t>is</a:t>
            </a:r>
            <a:r>
              <a:rPr lang="de-DE" sz="1200" dirty="0" smtClean="0"/>
              <a:t> a </a:t>
            </a:r>
            <a:r>
              <a:rPr lang="de-DE" sz="1200" dirty="0" err="1" smtClean="0"/>
              <a:t>very</a:t>
            </a:r>
            <a:r>
              <a:rPr lang="de-DE" sz="1200" dirty="0" smtClean="0"/>
              <a:t> </a:t>
            </a:r>
            <a:r>
              <a:rPr lang="de-DE" sz="1200" dirty="0" err="1" smtClean="0"/>
              <a:t>difficult</a:t>
            </a:r>
            <a:r>
              <a:rPr lang="de-DE" sz="1200" dirty="0" smtClean="0"/>
              <a:t> </a:t>
            </a:r>
            <a:r>
              <a:rPr lang="de-DE" sz="1200" dirty="0" err="1" smtClean="0"/>
              <a:t>control</a:t>
            </a:r>
            <a:r>
              <a:rPr lang="de-DE" sz="1200" dirty="0" smtClean="0"/>
              <a:t> </a:t>
            </a:r>
            <a:r>
              <a:rPr lang="de-DE" sz="1200" dirty="0" err="1" smtClean="0"/>
              <a:t>problem</a:t>
            </a:r>
            <a:r>
              <a:rPr lang="de-DE" sz="1200" dirty="0" smtClean="0"/>
              <a:t> - </a:t>
            </a:r>
            <a:r>
              <a:rPr lang="de-DE" sz="1200" dirty="0" err="1" smtClean="0"/>
              <a:t>very</a:t>
            </a:r>
            <a:r>
              <a:rPr lang="de-DE" sz="1200" dirty="0" smtClean="0"/>
              <a:t> </a:t>
            </a:r>
            <a:r>
              <a:rPr lang="de-DE" sz="1200" dirty="0" err="1" smtClean="0"/>
              <a:t>much</a:t>
            </a:r>
            <a:r>
              <a:rPr lang="de-DE" sz="1200" dirty="0" smtClean="0"/>
              <a:t> like </a:t>
            </a:r>
            <a:r>
              <a:rPr lang="de-DE" sz="1200" dirty="0" err="1" smtClean="0"/>
              <a:t>boating</a:t>
            </a:r>
            <a:r>
              <a:rPr lang="de-DE" sz="1200" dirty="0" smtClean="0"/>
              <a:t> -. </a:t>
            </a:r>
            <a:r>
              <a:rPr lang="de-DE" sz="1200" dirty="0" err="1" smtClean="0"/>
              <a:t>Foresight</a:t>
            </a:r>
            <a:r>
              <a:rPr lang="de-DE" sz="1200" dirty="0" smtClean="0"/>
              <a:t>, </a:t>
            </a:r>
            <a:r>
              <a:rPr lang="de-DE" sz="1200" dirty="0" err="1" smtClean="0"/>
              <a:t>patience</a:t>
            </a:r>
            <a:r>
              <a:rPr lang="de-DE" sz="1200" dirty="0" smtClean="0"/>
              <a:t>, and </a:t>
            </a:r>
            <a:r>
              <a:rPr lang="de-DE" sz="1200" dirty="0" err="1" smtClean="0"/>
              <a:t>experience</a:t>
            </a:r>
            <a:r>
              <a:rPr lang="de-DE" sz="1200" dirty="0" smtClean="0"/>
              <a:t> </a:t>
            </a:r>
            <a:r>
              <a:rPr lang="de-DE" sz="1200" dirty="0" err="1" smtClean="0"/>
              <a:t>are</a:t>
            </a:r>
            <a:r>
              <a:rPr lang="de-DE" sz="1200" dirty="0" smtClean="0"/>
              <a:t> </a:t>
            </a:r>
            <a:r>
              <a:rPr lang="de-DE" sz="1200" dirty="0" err="1" smtClean="0"/>
              <a:t>needed</a:t>
            </a:r>
            <a:r>
              <a:rPr lang="de-DE" sz="1200" dirty="0" smtClean="0"/>
              <a:t> </a:t>
            </a:r>
            <a:r>
              <a:rPr lang="de-DE" sz="1200" dirty="0" err="1" smtClean="0"/>
              <a:t>to</a:t>
            </a:r>
            <a:r>
              <a:rPr lang="de-DE" sz="1200" dirty="0" smtClean="0"/>
              <a:t> </a:t>
            </a:r>
            <a:r>
              <a:rPr lang="de-DE" sz="1200" dirty="0" err="1" smtClean="0"/>
              <a:t>manouever</a:t>
            </a:r>
            <a:r>
              <a:rPr lang="de-DE" sz="1200" dirty="0" smtClean="0"/>
              <a:t> on a </a:t>
            </a:r>
            <a:r>
              <a:rPr lang="de-DE" sz="1200" dirty="0" err="1" smtClean="0"/>
              <a:t>good-enough</a:t>
            </a:r>
            <a:r>
              <a:rPr lang="de-DE" sz="1200" dirty="0" smtClean="0"/>
              <a:t> </a:t>
            </a:r>
            <a:r>
              <a:rPr lang="de-DE" sz="1200" dirty="0" err="1" smtClean="0"/>
              <a:t>course</a:t>
            </a:r>
            <a:r>
              <a:rPr lang="de-DE" sz="1200" dirty="0" smtClean="0"/>
              <a:t>. And a  </a:t>
            </a:r>
            <a:r>
              <a:rPr lang="de-DE" sz="1200" dirty="0" err="1" smtClean="0"/>
              <a:t>good</a:t>
            </a:r>
            <a:r>
              <a:rPr lang="de-DE" sz="1200" dirty="0" smtClean="0"/>
              <a:t> </a:t>
            </a:r>
            <a:r>
              <a:rPr lang="de-DE" sz="1200" dirty="0" err="1" smtClean="0"/>
              <a:t>algorithm</a:t>
            </a:r>
            <a:r>
              <a:rPr lang="de-DE" sz="1200" dirty="0" smtClean="0"/>
              <a:t> will </a:t>
            </a:r>
            <a:r>
              <a:rPr lang="de-DE" sz="1200" dirty="0" err="1" smtClean="0"/>
              <a:t>have</a:t>
            </a:r>
            <a:r>
              <a:rPr lang="de-DE" sz="1200" baseline="0" dirty="0" smtClean="0"/>
              <a:t> </a:t>
            </a:r>
            <a:r>
              <a:rPr lang="de-DE" sz="1200" baseline="0" dirty="0" err="1" smtClean="0"/>
              <a:t>some</a:t>
            </a:r>
            <a:r>
              <a:rPr lang="de-DE" sz="1200" baseline="0" dirty="0" smtClean="0"/>
              <a:t> </a:t>
            </a:r>
            <a:r>
              <a:rPr lang="de-DE" sz="1200" baseline="0" dirty="0" err="1" smtClean="0"/>
              <a:t>of</a:t>
            </a:r>
            <a:r>
              <a:rPr lang="de-DE" sz="1200" baseline="0" dirty="0" smtClean="0"/>
              <a:t> </a:t>
            </a:r>
            <a:r>
              <a:rPr lang="de-DE" sz="1200" baseline="0" dirty="0" err="1" smtClean="0"/>
              <a:t>this</a:t>
            </a:r>
            <a:r>
              <a:rPr lang="de-DE" sz="1200" baseline="0" dirty="0" smtClean="0"/>
              <a:t> </a:t>
            </a:r>
            <a:r>
              <a:rPr lang="de-DE" sz="1200" baseline="0" dirty="0" err="1" smtClean="0"/>
              <a:t>modelled</a:t>
            </a:r>
            <a:r>
              <a:rPr lang="de-DE" sz="1200" baseline="0" dirty="0" smtClean="0"/>
              <a:t>-in, </a:t>
            </a:r>
            <a:r>
              <a:rPr lang="de-DE" sz="1200" baseline="0" dirty="0" err="1" smtClean="0"/>
              <a:t>or</a:t>
            </a:r>
            <a:r>
              <a:rPr lang="de-DE" sz="1200" baseline="0" dirty="0" smtClean="0"/>
              <a:t> </a:t>
            </a:r>
            <a:r>
              <a:rPr lang="de-DE" sz="1200" baseline="0" dirty="0" err="1" smtClean="0"/>
              <a:t>could</a:t>
            </a:r>
            <a:r>
              <a:rPr lang="de-DE" sz="1200" baseline="0" dirty="0" smtClean="0"/>
              <a:t> also </a:t>
            </a:r>
            <a:r>
              <a:rPr lang="de-DE" sz="1200" baseline="0" dirty="0" err="1" smtClean="0"/>
              <a:t>have</a:t>
            </a:r>
            <a:r>
              <a:rPr lang="de-DE" sz="1200" baseline="0" dirty="0" smtClean="0"/>
              <a:t> </a:t>
            </a:r>
            <a:r>
              <a:rPr lang="de-DE" sz="1200" baseline="0" dirty="0" err="1" smtClean="0"/>
              <a:t>some</a:t>
            </a:r>
            <a:r>
              <a:rPr lang="de-DE" sz="1200" baseline="0" dirty="0" smtClean="0"/>
              <a:t> </a:t>
            </a:r>
            <a:r>
              <a:rPr lang="de-DE" sz="1200" baseline="0" dirty="0" err="1" smtClean="0"/>
              <a:t>self-learning</a:t>
            </a:r>
            <a:r>
              <a:rPr lang="de-DE" sz="1200" baseline="0" dirty="0" smtClean="0"/>
              <a:t> </a:t>
            </a:r>
            <a:r>
              <a:rPr lang="de-DE" sz="1200" baseline="0" dirty="0" err="1" smtClean="0"/>
              <a:t>capabilities</a:t>
            </a:r>
            <a:r>
              <a:rPr lang="de-DE" sz="1200" baseline="0" dirty="0" smtClean="0"/>
              <a:t> (like </a:t>
            </a:r>
            <a:r>
              <a:rPr lang="de-DE" sz="1200" baseline="0" dirty="0" err="1" smtClean="0"/>
              <a:t>autotune</a:t>
            </a:r>
            <a:r>
              <a:rPr lang="de-DE" sz="1200" baseline="0" dirty="0" smtClean="0"/>
              <a:t>, autosense in open-</a:t>
            </a:r>
            <a:r>
              <a:rPr lang="de-DE" sz="1200" baseline="0" dirty="0" err="1" smtClean="0"/>
              <a:t>source</a:t>
            </a:r>
            <a:r>
              <a:rPr lang="de-DE" sz="1200" baseline="0" dirty="0" smtClean="0"/>
              <a:t> </a:t>
            </a:r>
            <a:r>
              <a:rPr lang="de-DE" sz="1200" baseline="0" dirty="0" err="1" smtClean="0"/>
              <a:t>systems</a:t>
            </a:r>
            <a:r>
              <a:rPr lang="de-DE" sz="1200" baseline="0" dirty="0" smtClean="0"/>
              <a:t>, </a:t>
            </a:r>
            <a:r>
              <a:rPr lang="de-DE" sz="1200" baseline="0" dirty="0" err="1" smtClean="0"/>
              <a:t>or</a:t>
            </a:r>
            <a:r>
              <a:rPr lang="de-DE" sz="1200" baseline="0" dirty="0" smtClean="0"/>
              <a:t> non-</a:t>
            </a:r>
            <a:r>
              <a:rPr lang="de-DE" sz="1200" baseline="0" dirty="0" err="1" smtClean="0"/>
              <a:t>disclosed</a:t>
            </a:r>
            <a:r>
              <a:rPr lang="de-DE" sz="1200" baseline="0" dirty="0" smtClean="0"/>
              <a:t> </a:t>
            </a:r>
            <a:r>
              <a:rPr lang="de-DE" sz="1200" baseline="0" dirty="0" err="1" smtClean="0"/>
              <a:t>machine</a:t>
            </a:r>
            <a:r>
              <a:rPr lang="de-DE" sz="1200" baseline="0" dirty="0" smtClean="0"/>
              <a:t> </a:t>
            </a:r>
            <a:r>
              <a:rPr lang="de-DE" sz="1200" baseline="0" dirty="0" err="1" smtClean="0"/>
              <a:t>learning</a:t>
            </a:r>
            <a:r>
              <a:rPr lang="de-DE" sz="1200" baseline="0" dirty="0" smtClean="0"/>
              <a:t> in </a:t>
            </a:r>
            <a:r>
              <a:rPr lang="de-DE" sz="1200" baseline="0" dirty="0" err="1" smtClean="0"/>
              <a:t>some</a:t>
            </a:r>
            <a:r>
              <a:rPr lang="de-DE" sz="1200" baseline="0" dirty="0" smtClean="0"/>
              <a:t> </a:t>
            </a:r>
            <a:r>
              <a:rPr lang="de-DE" sz="1200" baseline="0" dirty="0" err="1" smtClean="0"/>
              <a:t>of</a:t>
            </a:r>
            <a:r>
              <a:rPr lang="de-DE" sz="1200" baseline="0" dirty="0" smtClean="0"/>
              <a:t> </a:t>
            </a:r>
            <a:r>
              <a:rPr lang="de-DE" sz="1200" baseline="0" dirty="0" err="1" smtClean="0"/>
              <a:t>the</a:t>
            </a:r>
            <a:r>
              <a:rPr lang="de-DE" sz="1200" baseline="0" dirty="0" smtClean="0"/>
              <a:t> </a:t>
            </a:r>
            <a:r>
              <a:rPr lang="de-DE" sz="1200" baseline="0" dirty="0" err="1" smtClean="0"/>
              <a:t>newer</a:t>
            </a:r>
            <a:r>
              <a:rPr lang="de-DE" sz="1200" baseline="0" dirty="0" smtClean="0"/>
              <a:t> </a:t>
            </a:r>
            <a:r>
              <a:rPr lang="de-DE" sz="1200" baseline="0" dirty="0" err="1" smtClean="0"/>
              <a:t>commercial</a:t>
            </a:r>
            <a:r>
              <a:rPr lang="de-DE" sz="1200" baseline="0" dirty="0" smtClean="0"/>
              <a:t> </a:t>
            </a:r>
            <a:r>
              <a:rPr lang="de-DE" sz="1200" baseline="0" dirty="0" err="1" smtClean="0"/>
              <a:t>closed</a:t>
            </a:r>
            <a:r>
              <a:rPr lang="de-DE" sz="1200" baseline="0" dirty="0" smtClean="0"/>
              <a:t> </a:t>
            </a:r>
            <a:r>
              <a:rPr lang="de-DE" sz="1200" baseline="0" dirty="0" err="1" smtClean="0"/>
              <a:t>loops</a:t>
            </a:r>
            <a:r>
              <a:rPr lang="de-DE" sz="1200" baseline="0" dirty="0" smtClean="0"/>
              <a:t>). </a:t>
            </a:r>
            <a:endParaRPr lang="de-DE" sz="1050" dirty="0" smtClean="0">
              <a:solidFill>
                <a:schemeClr val="bg1">
                  <a:lumMod val="50000"/>
                </a:schemeClr>
              </a:solidFill>
            </a:endParaRPr>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6</a:t>
            </a:fld>
            <a:endParaRPr lang="de-DE"/>
          </a:p>
        </p:txBody>
      </p:sp>
    </p:spTree>
    <p:extLst>
      <p:ext uri="{BB962C8B-B14F-4D97-AF65-F5344CB8AC3E}">
        <p14:creationId xmlns:p14="http://schemas.microsoft.com/office/powerpoint/2010/main" val="42636354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smtClean="0"/>
              <a:t>The </a:t>
            </a:r>
            <a:r>
              <a:rPr lang="de-DE" baseline="0" dirty="0" err="1" smtClean="0"/>
              <a:t>very</a:t>
            </a:r>
            <a:r>
              <a:rPr lang="de-DE" baseline="0" dirty="0" smtClean="0"/>
              <a:t> last </a:t>
            </a:r>
            <a:r>
              <a:rPr lang="de-DE" baseline="0" dirty="0" err="1" smtClean="0"/>
              <a:t>slide</a:t>
            </a:r>
            <a:r>
              <a:rPr lang="de-DE" baseline="0" dirty="0" smtClean="0"/>
              <a:t> </a:t>
            </a:r>
            <a:r>
              <a:rPr lang="de-DE" baseline="0" dirty="0" err="1" smtClean="0"/>
              <a:t>is</a:t>
            </a:r>
            <a:r>
              <a:rPr lang="de-DE" baseline="0" dirty="0" smtClean="0"/>
              <a:t> on „42 </a:t>
            </a:r>
            <a:r>
              <a:rPr lang="de-DE" baseline="0" dirty="0" err="1" smtClean="0"/>
              <a:t>factors</a:t>
            </a:r>
            <a:r>
              <a:rPr lang="de-DE" baseline="0" dirty="0" smtClean="0"/>
              <a:t> </a:t>
            </a:r>
            <a:r>
              <a:rPr lang="de-DE" baseline="0" dirty="0" err="1" smtClean="0"/>
              <a:t>that</a:t>
            </a:r>
            <a:r>
              <a:rPr lang="de-DE" baseline="0" dirty="0" smtClean="0"/>
              <a:t> </a:t>
            </a:r>
            <a:r>
              <a:rPr lang="de-DE" baseline="0" dirty="0" err="1" smtClean="0"/>
              <a:t>influence</a:t>
            </a:r>
            <a:r>
              <a:rPr lang="de-DE" baseline="0" dirty="0" smtClean="0"/>
              <a:t> </a:t>
            </a:r>
            <a:r>
              <a:rPr lang="de-DE" baseline="0" dirty="0" err="1" smtClean="0"/>
              <a:t>our</a:t>
            </a:r>
            <a:r>
              <a:rPr lang="de-DE" baseline="0" dirty="0" smtClean="0"/>
              <a:t> </a:t>
            </a:r>
            <a:r>
              <a:rPr lang="de-DE" baseline="0" dirty="0" err="1" smtClean="0"/>
              <a:t>glucose</a:t>
            </a:r>
            <a:r>
              <a:rPr lang="de-DE" baseline="0" dirty="0" smtClean="0"/>
              <a:t>“, </a:t>
            </a:r>
            <a:r>
              <a:rPr lang="de-DE" baseline="0" dirty="0" err="1" smtClean="0"/>
              <a:t>maybe</a:t>
            </a:r>
            <a:r>
              <a:rPr lang="de-DE" baseline="0" dirty="0" smtClean="0"/>
              <a:t> a proper </a:t>
            </a:r>
            <a:r>
              <a:rPr lang="de-DE" baseline="0" dirty="0" err="1" smtClean="0"/>
              <a:t>reminder</a:t>
            </a:r>
            <a:r>
              <a:rPr lang="de-DE" baseline="0" dirty="0" smtClean="0"/>
              <a:t> not </a:t>
            </a:r>
            <a:r>
              <a:rPr lang="de-DE" baseline="0" dirty="0" err="1" smtClean="0"/>
              <a:t>to</a:t>
            </a:r>
            <a:r>
              <a:rPr lang="de-DE" baseline="0" dirty="0" smtClean="0"/>
              <a:t> </a:t>
            </a:r>
            <a:r>
              <a:rPr lang="de-DE" baseline="0" dirty="0" err="1" smtClean="0"/>
              <a:t>chase</a:t>
            </a:r>
            <a:r>
              <a:rPr lang="de-DE" baseline="0" dirty="0" smtClean="0"/>
              <a:t> a </a:t>
            </a:r>
            <a:r>
              <a:rPr lang="de-DE" baseline="0" dirty="0" err="1" smtClean="0"/>
              <a:t>phantom</a:t>
            </a:r>
            <a:r>
              <a:rPr lang="de-DE" baseline="0" dirty="0" smtClean="0"/>
              <a:t> </a:t>
            </a:r>
            <a:r>
              <a:rPr lang="de-DE" baseline="0" dirty="0" err="1" smtClean="0"/>
              <a:t>of</a:t>
            </a:r>
            <a:r>
              <a:rPr lang="de-DE" baseline="0" dirty="0" smtClean="0"/>
              <a:t> </a:t>
            </a:r>
            <a:r>
              <a:rPr lang="de-DE" baseline="0" dirty="0" err="1" smtClean="0"/>
              <a:t>perfect</a:t>
            </a:r>
            <a:r>
              <a:rPr lang="de-DE" baseline="0" dirty="0" smtClean="0"/>
              <a:t> </a:t>
            </a:r>
            <a:r>
              <a:rPr lang="de-DE" baseline="0" dirty="0" err="1" smtClean="0"/>
              <a:t>control</a:t>
            </a:r>
            <a:r>
              <a:rPr lang="de-DE" baseline="0" dirty="0" smtClean="0"/>
              <a:t>, but </a:t>
            </a:r>
            <a:r>
              <a:rPr lang="de-DE" baseline="0" dirty="0" err="1" smtClean="0"/>
              <a:t>rather</a:t>
            </a:r>
            <a:r>
              <a:rPr lang="de-DE" baseline="0" dirty="0" smtClean="0"/>
              <a:t> </a:t>
            </a:r>
            <a:r>
              <a:rPr lang="de-DE" baseline="0" dirty="0" err="1" smtClean="0"/>
              <a:t>to</a:t>
            </a:r>
            <a:r>
              <a:rPr lang="de-DE" baseline="0" dirty="0" smtClean="0"/>
              <a:t> </a:t>
            </a:r>
            <a:r>
              <a:rPr lang="de-DE" baseline="0" dirty="0" err="1" smtClean="0"/>
              <a:t>be</a:t>
            </a:r>
            <a:r>
              <a:rPr lang="de-DE" baseline="0" dirty="0" smtClean="0"/>
              <a:t> happy </a:t>
            </a:r>
            <a:r>
              <a:rPr lang="de-DE" baseline="0" dirty="0" err="1" smtClean="0"/>
              <a:t>with</a:t>
            </a:r>
            <a:r>
              <a:rPr lang="de-DE" baseline="0" dirty="0" smtClean="0"/>
              <a:t> (</a:t>
            </a:r>
            <a:r>
              <a:rPr lang="de-DE" baseline="0" dirty="0" err="1" smtClean="0"/>
              <a:t>maybe</a:t>
            </a:r>
            <a:r>
              <a:rPr lang="de-DE" baseline="0" dirty="0" smtClean="0"/>
              <a:t> </a:t>
            </a:r>
            <a:r>
              <a:rPr lang="de-DE" baseline="0" dirty="0" err="1" smtClean="0"/>
              <a:t>even</a:t>
            </a:r>
            <a:r>
              <a:rPr lang="de-DE" baseline="0" dirty="0" smtClean="0"/>
              <a:t> </a:t>
            </a:r>
            <a:r>
              <a:rPr lang="de-DE" baseline="0" dirty="0" err="1" smtClean="0"/>
              <a:t>amazed</a:t>
            </a:r>
            <a:r>
              <a:rPr lang="de-DE" baseline="0" dirty="0" smtClean="0"/>
              <a:t> </a:t>
            </a:r>
            <a:r>
              <a:rPr lang="de-DE" baseline="0" dirty="0" err="1" smtClean="0"/>
              <a:t>about</a:t>
            </a:r>
            <a:r>
              <a:rPr lang="de-DE" baseline="0" dirty="0" smtClean="0"/>
              <a:t>) </a:t>
            </a:r>
            <a:r>
              <a:rPr lang="de-DE" baseline="0" dirty="0" err="1" smtClean="0"/>
              <a:t>how</a:t>
            </a:r>
            <a:r>
              <a:rPr lang="de-DE" baseline="0" dirty="0" smtClean="0"/>
              <a:t> </a:t>
            </a:r>
            <a:r>
              <a:rPr lang="de-DE" baseline="0" dirty="0" err="1" smtClean="0"/>
              <a:t>well</a:t>
            </a:r>
            <a:r>
              <a:rPr lang="de-DE" baseline="0" dirty="0" smtClean="0"/>
              <a:t> </a:t>
            </a:r>
            <a:r>
              <a:rPr lang="de-DE" baseline="0" dirty="0" err="1" smtClean="0"/>
              <a:t>things</a:t>
            </a:r>
            <a:r>
              <a:rPr lang="de-DE" baseline="0" dirty="0" smtClean="0"/>
              <a:t> </a:t>
            </a:r>
            <a:r>
              <a:rPr lang="de-DE" baseline="0" dirty="0" err="1" smtClean="0"/>
              <a:t>are</a:t>
            </a:r>
            <a:r>
              <a:rPr lang="de-DE" baseline="0" dirty="0" smtClean="0"/>
              <a:t> </a:t>
            </a:r>
            <a:r>
              <a:rPr lang="de-DE" baseline="0" dirty="0" err="1" smtClean="0"/>
              <a:t>working</a:t>
            </a:r>
            <a:r>
              <a:rPr lang="de-DE" baseline="0" dirty="0" smtClean="0"/>
              <a:t> </a:t>
            </a:r>
            <a:r>
              <a:rPr lang="de-DE" baseline="0" dirty="0" err="1" smtClean="0"/>
              <a:t>for</a:t>
            </a:r>
            <a:r>
              <a:rPr lang="de-DE" baseline="0" dirty="0" smtClean="0"/>
              <a:t> </a:t>
            </a:r>
            <a:r>
              <a:rPr lang="de-DE" baseline="0" dirty="0" err="1" smtClean="0"/>
              <a:t>you</a:t>
            </a:r>
            <a:r>
              <a:rPr lang="de-DE" baseline="0" dirty="0" smtClean="0"/>
              <a:t> </a:t>
            </a:r>
            <a:r>
              <a:rPr lang="de-DE" baseline="0" dirty="0" err="1" smtClean="0"/>
              <a:t>with</a:t>
            </a:r>
            <a:r>
              <a:rPr lang="de-DE" baseline="0" dirty="0" smtClean="0"/>
              <a:t> </a:t>
            </a:r>
            <a:r>
              <a:rPr lang="de-DE" baseline="0" dirty="0" err="1" smtClean="0"/>
              <a:t>your</a:t>
            </a:r>
            <a:r>
              <a:rPr lang="de-DE" baseline="0" dirty="0" smtClean="0"/>
              <a:t> </a:t>
            </a:r>
            <a:r>
              <a:rPr lang="de-DE" baseline="0" dirty="0" err="1" smtClean="0"/>
              <a:t>loop</a:t>
            </a:r>
            <a:r>
              <a:rPr lang="de-DE" baseline="0" dirty="0" smtClean="0"/>
              <a:t>. </a:t>
            </a:r>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60</a:t>
            </a:fld>
            <a:endParaRPr lang="de-DE"/>
          </a:p>
        </p:txBody>
      </p:sp>
    </p:spTree>
    <p:extLst>
      <p:ext uri="{BB962C8B-B14F-4D97-AF65-F5344CB8AC3E}">
        <p14:creationId xmlns:p14="http://schemas.microsoft.com/office/powerpoint/2010/main" val="2597170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To</a:t>
            </a:r>
            <a:r>
              <a:rPr lang="de-DE" dirty="0" smtClean="0"/>
              <a:t> </a:t>
            </a:r>
            <a:r>
              <a:rPr lang="de-DE" dirty="0" err="1" smtClean="0"/>
              <a:t>picture</a:t>
            </a:r>
            <a:r>
              <a:rPr lang="de-DE" dirty="0" smtClean="0"/>
              <a:t> </a:t>
            </a:r>
            <a:r>
              <a:rPr lang="de-DE" dirty="0" err="1" smtClean="0"/>
              <a:t>how</a:t>
            </a:r>
            <a:r>
              <a:rPr lang="de-DE" baseline="0" dirty="0" smtClean="0"/>
              <a:t> </a:t>
            </a:r>
            <a:r>
              <a:rPr lang="de-DE" baseline="0" dirty="0" err="1" smtClean="0"/>
              <a:t>carb</a:t>
            </a:r>
            <a:r>
              <a:rPr lang="de-DE" baseline="0" dirty="0" smtClean="0"/>
              <a:t> </a:t>
            </a:r>
            <a:r>
              <a:rPr lang="de-DE" baseline="0" dirty="0" err="1" smtClean="0"/>
              <a:t>absorption</a:t>
            </a:r>
            <a:r>
              <a:rPr lang="de-DE" baseline="0" dirty="0" smtClean="0"/>
              <a:t> and </a:t>
            </a:r>
            <a:r>
              <a:rPr lang="de-DE" baseline="0" dirty="0" err="1" smtClean="0"/>
              <a:t>need</a:t>
            </a:r>
            <a:r>
              <a:rPr lang="de-DE" baseline="0" dirty="0" smtClean="0"/>
              <a:t> </a:t>
            </a:r>
            <a:r>
              <a:rPr lang="de-DE" baseline="0" dirty="0" err="1" smtClean="0"/>
              <a:t>for</a:t>
            </a:r>
            <a:r>
              <a:rPr lang="de-DE" baseline="0" dirty="0" smtClean="0"/>
              <a:t> </a:t>
            </a:r>
            <a:r>
              <a:rPr lang="de-DE" baseline="0" dirty="0" err="1" smtClean="0"/>
              <a:t>active</a:t>
            </a:r>
            <a:r>
              <a:rPr lang="de-DE" baseline="0" dirty="0" smtClean="0"/>
              <a:t> </a:t>
            </a:r>
            <a:r>
              <a:rPr lang="de-DE" baseline="0" dirty="0" err="1" smtClean="0"/>
              <a:t>insulin</a:t>
            </a:r>
            <a:r>
              <a:rPr lang="de-DE" baseline="0" dirty="0" smtClean="0"/>
              <a:t>, </a:t>
            </a:r>
            <a:r>
              <a:rPr lang="de-DE" baseline="0" dirty="0" err="1" smtClean="0"/>
              <a:t>develops</a:t>
            </a:r>
            <a:r>
              <a:rPr lang="de-DE" baseline="0" dirty="0" smtClean="0"/>
              <a:t> </a:t>
            </a:r>
            <a:r>
              <a:rPr lang="de-DE" baseline="0" dirty="0" err="1" smtClean="0"/>
              <a:t>over</a:t>
            </a:r>
            <a:r>
              <a:rPr lang="de-DE" baseline="0" dirty="0" smtClean="0"/>
              <a:t> time after </a:t>
            </a:r>
            <a:r>
              <a:rPr lang="de-DE" baseline="0" dirty="0" err="1" smtClean="0"/>
              <a:t>eating</a:t>
            </a:r>
            <a:r>
              <a:rPr lang="de-DE" baseline="0" dirty="0" smtClean="0"/>
              <a:t>, </a:t>
            </a:r>
            <a:r>
              <a:rPr lang="de-DE" baseline="0" dirty="0" err="1" smtClean="0"/>
              <a:t>we</a:t>
            </a:r>
            <a:r>
              <a:rPr lang="de-DE" baseline="0" dirty="0" smtClean="0"/>
              <a:t> </a:t>
            </a:r>
            <a:r>
              <a:rPr lang="de-DE" baseline="0" dirty="0" err="1" smtClean="0"/>
              <a:t>first</a:t>
            </a:r>
            <a:r>
              <a:rPr lang="de-DE" baseline="0" dirty="0" smtClean="0"/>
              <a:t> must </a:t>
            </a:r>
            <a:r>
              <a:rPr lang="de-DE" baseline="0" dirty="0" err="1" smtClean="0"/>
              <a:t>look</a:t>
            </a:r>
            <a:r>
              <a:rPr lang="de-DE" baseline="0" dirty="0" smtClean="0"/>
              <a:t> at </a:t>
            </a:r>
            <a:r>
              <a:rPr lang="de-DE" baseline="0" dirty="0" err="1" smtClean="0"/>
              <a:t>the</a:t>
            </a:r>
            <a:r>
              <a:rPr lang="de-DE" baseline="0" dirty="0" smtClean="0"/>
              <a:t> type </a:t>
            </a:r>
            <a:r>
              <a:rPr lang="de-DE" baseline="0" dirty="0" err="1" smtClean="0"/>
              <a:t>of</a:t>
            </a:r>
            <a:r>
              <a:rPr lang="de-DE" baseline="0" dirty="0" smtClean="0"/>
              <a:t> </a:t>
            </a:r>
            <a:r>
              <a:rPr lang="de-DE" baseline="0" dirty="0" err="1" smtClean="0"/>
              <a:t>foods</a:t>
            </a:r>
            <a:r>
              <a:rPr lang="de-DE" baseline="0" dirty="0" smtClean="0"/>
              <a:t> </a:t>
            </a:r>
            <a:r>
              <a:rPr lang="de-DE" baseline="0" dirty="0" err="1" smtClean="0"/>
              <a:t>our</a:t>
            </a:r>
            <a:r>
              <a:rPr lang="de-DE" baseline="0" dirty="0" smtClean="0"/>
              <a:t> </a:t>
            </a:r>
            <a:r>
              <a:rPr lang="de-DE" baseline="0" dirty="0" err="1" smtClean="0"/>
              <a:t>meal</a:t>
            </a:r>
            <a:r>
              <a:rPr lang="de-DE" baseline="0" dirty="0" smtClean="0"/>
              <a:t> </a:t>
            </a:r>
            <a:r>
              <a:rPr lang="de-DE" baseline="0" dirty="0" err="1" smtClean="0"/>
              <a:t>consisted</a:t>
            </a:r>
            <a:r>
              <a:rPr lang="de-DE" baseline="0" dirty="0" smtClean="0"/>
              <a:t> </a:t>
            </a:r>
            <a:r>
              <a:rPr lang="de-DE" baseline="0" dirty="0" err="1" smtClean="0"/>
              <a:t>of</a:t>
            </a:r>
            <a:r>
              <a:rPr lang="de-DE" baseline="0" dirty="0" smtClean="0"/>
              <a:t>. </a:t>
            </a:r>
            <a:r>
              <a:rPr lang="de-DE" baseline="0" dirty="0" err="1" smtClean="0"/>
              <a:t>By</a:t>
            </a:r>
            <a:r>
              <a:rPr lang="de-DE" baseline="0" dirty="0" smtClean="0"/>
              <a:t> </a:t>
            </a:r>
            <a:r>
              <a:rPr lang="de-DE" baseline="0" dirty="0" err="1" smtClean="0"/>
              <a:t>glycemic</a:t>
            </a:r>
            <a:r>
              <a:rPr lang="de-DE" baseline="0" dirty="0" smtClean="0"/>
              <a:t> </a:t>
            </a:r>
            <a:r>
              <a:rPr lang="de-DE" baseline="0" dirty="0" err="1" smtClean="0"/>
              <a:t>index</a:t>
            </a:r>
            <a:r>
              <a:rPr lang="de-DE" baseline="0" dirty="0" smtClean="0"/>
              <a:t>, i.e. </a:t>
            </a:r>
            <a:r>
              <a:rPr lang="de-DE" baseline="0" dirty="0" err="1" smtClean="0"/>
              <a:t>by</a:t>
            </a:r>
            <a:r>
              <a:rPr lang="de-DE" baseline="0" dirty="0" smtClean="0"/>
              <a:t> </a:t>
            </a:r>
            <a:r>
              <a:rPr lang="de-DE" baseline="0" dirty="0" err="1" smtClean="0"/>
              <a:t>how</a:t>
            </a:r>
            <a:r>
              <a:rPr lang="de-DE" baseline="0" dirty="0" smtClean="0"/>
              <a:t> fast </a:t>
            </a:r>
            <a:r>
              <a:rPr lang="de-DE" baseline="0" dirty="0" err="1" smtClean="0"/>
              <a:t>they</a:t>
            </a:r>
            <a:r>
              <a:rPr lang="de-DE" baseline="0" dirty="0" smtClean="0"/>
              <a:t> </a:t>
            </a:r>
            <a:r>
              <a:rPr lang="de-DE" baseline="0" dirty="0" err="1" smtClean="0"/>
              <a:t>impact</a:t>
            </a:r>
            <a:r>
              <a:rPr lang="de-DE" baseline="0" dirty="0" smtClean="0"/>
              <a:t> </a:t>
            </a:r>
            <a:r>
              <a:rPr lang="de-DE" baseline="0" dirty="0" err="1" smtClean="0"/>
              <a:t>blood</a:t>
            </a:r>
            <a:r>
              <a:rPr lang="de-DE" baseline="0" dirty="0" smtClean="0"/>
              <a:t> </a:t>
            </a:r>
            <a:r>
              <a:rPr lang="de-DE" baseline="0" dirty="0" err="1" smtClean="0"/>
              <a:t>glucose</a:t>
            </a:r>
            <a:r>
              <a:rPr lang="de-DE" baseline="0" dirty="0" smtClean="0"/>
              <a:t>, </a:t>
            </a:r>
            <a:r>
              <a:rPr lang="de-DE" baseline="0" dirty="0" err="1" smtClean="0"/>
              <a:t>we</a:t>
            </a:r>
            <a:r>
              <a:rPr lang="de-DE" baseline="0" dirty="0" smtClean="0"/>
              <a:t> </a:t>
            </a:r>
            <a:r>
              <a:rPr lang="de-DE" baseline="0" dirty="0" err="1" smtClean="0"/>
              <a:t>can</a:t>
            </a:r>
            <a:r>
              <a:rPr lang="de-DE" baseline="0" dirty="0" smtClean="0"/>
              <a:t> </a:t>
            </a:r>
            <a:r>
              <a:rPr lang="de-DE" baseline="0" dirty="0" err="1" smtClean="0"/>
              <a:t>for</a:t>
            </a:r>
            <a:r>
              <a:rPr lang="de-DE" baseline="0" dirty="0" smtClean="0"/>
              <a:t> </a:t>
            </a:r>
            <a:r>
              <a:rPr lang="de-DE" baseline="0" dirty="0" err="1" smtClean="0"/>
              <a:t>instance</a:t>
            </a:r>
            <a:r>
              <a:rPr lang="de-DE" baseline="0" dirty="0" smtClean="0"/>
              <a:t> </a:t>
            </a:r>
            <a:r>
              <a:rPr lang="de-DE" baseline="0" dirty="0" err="1" smtClean="0"/>
              <a:t>group</a:t>
            </a:r>
            <a:r>
              <a:rPr lang="de-DE" baseline="0" dirty="0" smtClean="0"/>
              <a:t> </a:t>
            </a:r>
            <a:r>
              <a:rPr lang="de-DE" baseline="0" dirty="0" err="1" smtClean="0"/>
              <a:t>them</a:t>
            </a:r>
            <a:r>
              <a:rPr lang="de-DE" baseline="0" dirty="0" smtClean="0"/>
              <a:t> </a:t>
            </a:r>
            <a:r>
              <a:rPr lang="de-DE" baseline="0" dirty="0" err="1" smtClean="0"/>
              <a:t>into</a:t>
            </a:r>
            <a:r>
              <a:rPr lang="de-DE" baseline="0" dirty="0" smtClean="0"/>
              <a:t> </a:t>
            </a:r>
            <a:r>
              <a:rPr lang="de-DE" baseline="0" dirty="0" err="1" smtClean="0"/>
              <a:t>the</a:t>
            </a:r>
            <a:r>
              <a:rPr lang="de-DE" baseline="0" dirty="0" smtClean="0"/>
              <a:t> 5 </a:t>
            </a:r>
            <a:r>
              <a:rPr lang="de-DE" baseline="0" dirty="0" err="1" smtClean="0"/>
              <a:t>categories</a:t>
            </a:r>
            <a:r>
              <a:rPr lang="de-DE" baseline="0" dirty="0" smtClean="0"/>
              <a:t> </a:t>
            </a:r>
            <a:r>
              <a:rPr lang="de-DE" baseline="0" dirty="0" err="1" smtClean="0"/>
              <a:t>as</a:t>
            </a:r>
            <a:r>
              <a:rPr lang="de-DE" baseline="0" dirty="0" smtClean="0"/>
              <a:t> </a:t>
            </a:r>
            <a:r>
              <a:rPr lang="de-DE" baseline="0" dirty="0" err="1" smtClean="0"/>
              <a:t>shown</a:t>
            </a:r>
            <a:r>
              <a:rPr lang="de-DE" baseline="0" dirty="0" smtClean="0"/>
              <a:t> </a:t>
            </a:r>
            <a:r>
              <a:rPr lang="de-DE" baseline="0" dirty="0" err="1" smtClean="0"/>
              <a:t>here</a:t>
            </a:r>
            <a:r>
              <a:rPr lang="de-DE" baseline="0" dirty="0" smtClean="0"/>
              <a:t>. </a:t>
            </a:r>
          </a:p>
          <a:p>
            <a:r>
              <a:rPr lang="de-DE" baseline="0" dirty="0" smtClean="0"/>
              <a:t>The fastest </a:t>
            </a:r>
            <a:r>
              <a:rPr lang="de-DE" baseline="0" dirty="0" err="1" smtClean="0"/>
              <a:t>absorbing</a:t>
            </a:r>
            <a:r>
              <a:rPr lang="de-DE" baseline="0" dirty="0" smtClean="0"/>
              <a:t> </a:t>
            </a:r>
            <a:r>
              <a:rPr lang="de-DE" baseline="0" dirty="0" err="1" smtClean="0"/>
              <a:t>foods</a:t>
            </a:r>
            <a:r>
              <a:rPr lang="de-DE" baseline="0" dirty="0" smtClean="0"/>
              <a:t> </a:t>
            </a:r>
            <a:r>
              <a:rPr lang="de-DE" baseline="0" dirty="0" err="1" smtClean="0"/>
              <a:t>have</a:t>
            </a:r>
            <a:r>
              <a:rPr lang="de-DE" baseline="0" dirty="0" smtClean="0"/>
              <a:t> a </a:t>
            </a:r>
            <a:r>
              <a:rPr lang="de-DE" baseline="0" dirty="0" err="1" smtClean="0"/>
              <a:t>very</a:t>
            </a:r>
            <a:r>
              <a:rPr lang="de-DE" baseline="0" dirty="0" smtClean="0"/>
              <a:t> high (fast) </a:t>
            </a:r>
            <a:r>
              <a:rPr lang="de-DE" baseline="0" dirty="0" err="1" smtClean="0"/>
              <a:t>effect</a:t>
            </a:r>
            <a:r>
              <a:rPr lang="de-DE" baseline="0" dirty="0" smtClean="0"/>
              <a:t> on </a:t>
            </a:r>
            <a:r>
              <a:rPr lang="de-DE" baseline="0" dirty="0" err="1" smtClean="0"/>
              <a:t>blood</a:t>
            </a:r>
            <a:r>
              <a:rPr lang="de-DE" baseline="0" dirty="0" smtClean="0"/>
              <a:t> </a:t>
            </a:r>
            <a:r>
              <a:rPr lang="de-DE" baseline="0" dirty="0" err="1" smtClean="0"/>
              <a:t>glucose</a:t>
            </a:r>
            <a:r>
              <a:rPr lang="de-DE" baseline="0" dirty="0" smtClean="0"/>
              <a:t>. So </a:t>
            </a:r>
            <a:r>
              <a:rPr lang="de-DE" baseline="0" dirty="0" err="1" smtClean="0"/>
              <a:t>this</a:t>
            </a:r>
            <a:r>
              <a:rPr lang="de-DE" baseline="0" dirty="0" smtClean="0"/>
              <a:t> </a:t>
            </a:r>
            <a:r>
              <a:rPr lang="de-DE" baseline="0" dirty="0" err="1" smtClean="0"/>
              <a:t>is</a:t>
            </a:r>
            <a:r>
              <a:rPr lang="de-DE" baseline="0" dirty="0" smtClean="0"/>
              <a:t> </a:t>
            </a:r>
            <a:r>
              <a:rPr lang="de-DE" baseline="0" dirty="0" err="1" smtClean="0"/>
              <a:t>what</a:t>
            </a:r>
            <a:r>
              <a:rPr lang="de-DE" baseline="0" dirty="0" smtClean="0"/>
              <a:t> </a:t>
            </a:r>
            <a:r>
              <a:rPr lang="de-DE" baseline="0" dirty="0" err="1" smtClean="0"/>
              <a:t>we</a:t>
            </a:r>
            <a:r>
              <a:rPr lang="de-DE" baseline="0" dirty="0" smtClean="0"/>
              <a:t> </a:t>
            </a:r>
            <a:r>
              <a:rPr lang="de-DE" baseline="0" dirty="0" err="1" smtClean="0"/>
              <a:t>need</a:t>
            </a:r>
            <a:r>
              <a:rPr lang="de-DE" baseline="0" dirty="0" smtClean="0"/>
              <a:t> </a:t>
            </a:r>
            <a:r>
              <a:rPr lang="de-DE" baseline="0" dirty="0" err="1" smtClean="0"/>
              <a:t>to</a:t>
            </a:r>
            <a:r>
              <a:rPr lang="de-DE" baseline="0" dirty="0" smtClean="0"/>
              <a:t> </a:t>
            </a:r>
            <a:r>
              <a:rPr lang="de-DE" baseline="0" dirty="0" err="1" smtClean="0"/>
              <a:t>prevent</a:t>
            </a:r>
            <a:r>
              <a:rPr lang="de-DE" baseline="0" dirty="0" smtClean="0"/>
              <a:t> </a:t>
            </a:r>
            <a:r>
              <a:rPr lang="de-DE" baseline="0" dirty="0" err="1" smtClean="0"/>
              <a:t>or</a:t>
            </a:r>
            <a:r>
              <a:rPr lang="de-DE" baseline="0" dirty="0" smtClean="0"/>
              <a:t> </a:t>
            </a:r>
            <a:r>
              <a:rPr lang="de-DE" baseline="0" dirty="0" err="1" smtClean="0"/>
              <a:t>resolve</a:t>
            </a:r>
            <a:r>
              <a:rPr lang="de-DE" baseline="0" dirty="0" smtClean="0"/>
              <a:t> a </a:t>
            </a:r>
            <a:r>
              <a:rPr lang="de-DE" baseline="0" dirty="0" err="1" smtClean="0"/>
              <a:t>hypoglycemia</a:t>
            </a:r>
            <a:r>
              <a:rPr lang="de-DE" baseline="0" dirty="0" smtClean="0"/>
              <a:t>. But </a:t>
            </a:r>
            <a:r>
              <a:rPr lang="de-DE" baseline="0" dirty="0" err="1" smtClean="0"/>
              <a:t>as</a:t>
            </a:r>
            <a:r>
              <a:rPr lang="de-DE" baseline="0" dirty="0" smtClean="0"/>
              <a:t> </a:t>
            </a:r>
            <a:r>
              <a:rPr lang="de-DE" baseline="0" dirty="0" err="1" smtClean="0"/>
              <a:t>component</a:t>
            </a:r>
            <a:r>
              <a:rPr lang="de-DE" baseline="0" dirty="0" smtClean="0"/>
              <a:t> </a:t>
            </a:r>
            <a:r>
              <a:rPr lang="de-DE" baseline="0" dirty="0" err="1" smtClean="0"/>
              <a:t>of</a:t>
            </a:r>
            <a:r>
              <a:rPr lang="de-DE" baseline="0" dirty="0" smtClean="0"/>
              <a:t> a </a:t>
            </a:r>
            <a:r>
              <a:rPr lang="de-DE" baseline="0" dirty="0" err="1" smtClean="0"/>
              <a:t>meal</a:t>
            </a:r>
            <a:r>
              <a:rPr lang="de-DE" baseline="0" dirty="0" smtClean="0"/>
              <a:t> </a:t>
            </a:r>
            <a:r>
              <a:rPr lang="de-DE" baseline="0" dirty="0" err="1" smtClean="0"/>
              <a:t>this</a:t>
            </a:r>
            <a:r>
              <a:rPr lang="de-DE" baseline="0" dirty="0" smtClean="0"/>
              <a:t> </a:t>
            </a:r>
            <a:r>
              <a:rPr lang="de-DE" baseline="0" dirty="0" err="1" smtClean="0"/>
              <a:t>makes</a:t>
            </a:r>
            <a:r>
              <a:rPr lang="de-DE" baseline="0" dirty="0" smtClean="0"/>
              <a:t> </a:t>
            </a:r>
            <a:r>
              <a:rPr lang="de-DE" baseline="0" dirty="0" err="1" smtClean="0"/>
              <a:t>glucose</a:t>
            </a:r>
            <a:r>
              <a:rPr lang="de-DE" baseline="0" dirty="0" smtClean="0"/>
              <a:t> </a:t>
            </a:r>
            <a:r>
              <a:rPr lang="de-DE" baseline="0" dirty="0" err="1" smtClean="0"/>
              <a:t>control</a:t>
            </a:r>
            <a:r>
              <a:rPr lang="de-DE" baseline="0" dirty="0" smtClean="0"/>
              <a:t> </a:t>
            </a:r>
            <a:r>
              <a:rPr lang="de-DE" baseline="0" dirty="0" err="1" smtClean="0"/>
              <a:t>very</a:t>
            </a:r>
            <a:r>
              <a:rPr lang="de-DE" baseline="0" dirty="0" smtClean="0"/>
              <a:t> </a:t>
            </a:r>
            <a:r>
              <a:rPr lang="de-DE" baseline="0" dirty="0" err="1" smtClean="0"/>
              <a:t>dfifficult</a:t>
            </a:r>
            <a:r>
              <a:rPr lang="de-DE" baseline="0" dirty="0" smtClean="0"/>
              <a:t> (</a:t>
            </a:r>
            <a:r>
              <a:rPr lang="de-DE" baseline="0" dirty="0" err="1" smtClean="0"/>
              <a:t>possible</a:t>
            </a:r>
            <a:r>
              <a:rPr lang="de-DE" baseline="0" dirty="0" smtClean="0"/>
              <a:t> </a:t>
            </a:r>
            <a:r>
              <a:rPr lang="de-DE" baseline="0" dirty="0" err="1" smtClean="0"/>
              <a:t>really</a:t>
            </a:r>
            <a:r>
              <a:rPr lang="de-DE" baseline="0" dirty="0" smtClean="0"/>
              <a:t> </a:t>
            </a:r>
            <a:r>
              <a:rPr lang="de-DE" baseline="0" dirty="0" err="1" smtClean="0"/>
              <a:t>only</a:t>
            </a:r>
            <a:r>
              <a:rPr lang="de-DE" baseline="0" dirty="0" smtClean="0"/>
              <a:t> </a:t>
            </a:r>
            <a:r>
              <a:rPr lang="de-DE" baseline="0" dirty="0" err="1" smtClean="0"/>
              <a:t>with</a:t>
            </a:r>
            <a:r>
              <a:rPr lang="de-DE" baseline="0" dirty="0" smtClean="0"/>
              <a:t> a </a:t>
            </a:r>
            <a:r>
              <a:rPr lang="de-DE" baseline="0" dirty="0" err="1" smtClean="0"/>
              <a:t>suitable</a:t>
            </a:r>
            <a:r>
              <a:rPr lang="de-DE" baseline="0" dirty="0" smtClean="0"/>
              <a:t> </a:t>
            </a:r>
            <a:r>
              <a:rPr lang="de-DE" baseline="0" dirty="0" err="1" smtClean="0"/>
              <a:t>pre-bolussing</a:t>
            </a:r>
            <a:r>
              <a:rPr lang="de-DE" baseline="0" dirty="0" smtClean="0"/>
              <a:t> time).</a:t>
            </a:r>
          </a:p>
          <a:p>
            <a:r>
              <a:rPr lang="de-DE" baseline="0" dirty="0" err="1" smtClean="0"/>
              <a:t>However</a:t>
            </a:r>
            <a:r>
              <a:rPr lang="de-DE" baseline="0" dirty="0" smtClean="0"/>
              <a:t>, </a:t>
            </a:r>
            <a:r>
              <a:rPr lang="de-DE" baseline="0" dirty="0" err="1" smtClean="0"/>
              <a:t>even</a:t>
            </a:r>
            <a:r>
              <a:rPr lang="de-DE" baseline="0" dirty="0" smtClean="0"/>
              <a:t> </a:t>
            </a:r>
            <a:r>
              <a:rPr lang="de-DE" baseline="0" dirty="0" err="1" smtClean="0"/>
              <a:t>the</a:t>
            </a:r>
            <a:r>
              <a:rPr lang="de-DE" baseline="0" dirty="0" smtClean="0"/>
              <a:t> </a:t>
            </a:r>
            <a:r>
              <a:rPr lang="de-DE" baseline="0" dirty="0" err="1" smtClean="0"/>
              <a:t>slowest</a:t>
            </a:r>
            <a:r>
              <a:rPr lang="de-DE" baseline="0" dirty="0" smtClean="0"/>
              <a:t> </a:t>
            </a:r>
            <a:r>
              <a:rPr lang="de-DE" baseline="0" dirty="0" err="1" smtClean="0"/>
              <a:t>absorbing</a:t>
            </a:r>
            <a:r>
              <a:rPr lang="de-DE" baseline="0" dirty="0" smtClean="0"/>
              <a:t> </a:t>
            </a:r>
            <a:r>
              <a:rPr lang="de-DE" baseline="0" dirty="0" err="1" smtClean="0"/>
              <a:t>foods</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challenging</a:t>
            </a:r>
            <a:r>
              <a:rPr lang="de-DE" baseline="0" dirty="0" smtClean="0"/>
              <a:t> </a:t>
            </a:r>
            <a:r>
              <a:rPr lang="de-DE" baseline="0" dirty="0" err="1" smtClean="0"/>
              <a:t>to</a:t>
            </a:r>
            <a:r>
              <a:rPr lang="de-DE" baseline="0" dirty="0" smtClean="0"/>
              <a:t> deal </a:t>
            </a:r>
            <a:r>
              <a:rPr lang="de-DE" baseline="0" dirty="0" err="1" smtClean="0"/>
              <a:t>with</a:t>
            </a:r>
            <a:r>
              <a:rPr lang="de-DE" baseline="0" dirty="0" smtClean="0"/>
              <a:t>. </a:t>
            </a:r>
            <a:r>
              <a:rPr lang="de-DE" baseline="0" dirty="0" err="1" smtClean="0"/>
              <a:t>Typically</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absorbed</a:t>
            </a:r>
            <a:r>
              <a:rPr lang="de-DE" baseline="0" dirty="0" smtClean="0"/>
              <a:t> </a:t>
            </a:r>
            <a:r>
              <a:rPr lang="de-DE" baseline="0" dirty="0" err="1" smtClean="0"/>
              <a:t>too</a:t>
            </a:r>
            <a:r>
              <a:rPr lang="de-DE" baseline="0" dirty="0" smtClean="0"/>
              <a:t> </a:t>
            </a:r>
            <a:r>
              <a:rPr lang="de-DE" baseline="0" dirty="0" err="1" smtClean="0"/>
              <a:t>late</a:t>
            </a:r>
            <a:r>
              <a:rPr lang="de-DE" baseline="0" dirty="0" smtClean="0"/>
              <a:t> </a:t>
            </a:r>
            <a:r>
              <a:rPr lang="de-DE" baseline="0" dirty="0" err="1" smtClean="0"/>
              <a:t>for</a:t>
            </a:r>
            <a:r>
              <a:rPr lang="de-DE" baseline="0" dirty="0" smtClean="0"/>
              <a:t> a </a:t>
            </a:r>
            <a:r>
              <a:rPr lang="de-DE" baseline="0" dirty="0" err="1" smtClean="0"/>
              <a:t>meal</a:t>
            </a:r>
            <a:r>
              <a:rPr lang="de-DE" baseline="0" dirty="0" smtClean="0"/>
              <a:t> </a:t>
            </a:r>
            <a:r>
              <a:rPr lang="de-DE" baseline="0" dirty="0" err="1" smtClean="0"/>
              <a:t>bolus</a:t>
            </a:r>
            <a:r>
              <a:rPr lang="de-DE" baseline="0" dirty="0" smtClean="0"/>
              <a:t> </a:t>
            </a:r>
            <a:r>
              <a:rPr lang="de-DE" baseline="0" dirty="0" err="1" smtClean="0"/>
              <a:t>to</a:t>
            </a:r>
            <a:r>
              <a:rPr lang="de-DE" baseline="0" dirty="0" smtClean="0"/>
              <a:t> </a:t>
            </a:r>
            <a:r>
              <a:rPr lang="de-DE" baseline="0" dirty="0" err="1" smtClean="0"/>
              <a:t>take</a:t>
            </a:r>
            <a:r>
              <a:rPr lang="de-DE" baseline="0" dirty="0" smtClean="0"/>
              <a:t> </a:t>
            </a:r>
            <a:r>
              <a:rPr lang="de-DE" baseline="0" dirty="0" err="1" smtClean="0"/>
              <a:t>effective</a:t>
            </a:r>
            <a:r>
              <a:rPr lang="de-DE" baseline="0" dirty="0" smtClean="0"/>
              <a:t> care.  </a:t>
            </a:r>
            <a:r>
              <a:rPr lang="de-DE" baseline="0" dirty="0" err="1" smtClean="0"/>
              <a:t>Notably</a:t>
            </a:r>
            <a:r>
              <a:rPr lang="de-DE" baseline="0" dirty="0" smtClean="0"/>
              <a:t> </a:t>
            </a:r>
            <a:r>
              <a:rPr lang="de-DE" baseline="0" dirty="0" err="1" smtClean="0"/>
              <a:t>fats</a:t>
            </a:r>
            <a:r>
              <a:rPr lang="de-DE" baseline="0" dirty="0" smtClean="0"/>
              <a:t> </a:t>
            </a:r>
            <a:r>
              <a:rPr lang="de-DE" baseline="0" dirty="0" err="1" smtClean="0"/>
              <a:t>can</a:t>
            </a:r>
            <a:r>
              <a:rPr lang="de-DE" baseline="0" dirty="0" smtClean="0"/>
              <a:t> also </a:t>
            </a:r>
            <a:r>
              <a:rPr lang="de-DE" baseline="0" dirty="0" err="1" smtClean="0"/>
              <a:t>interfere</a:t>
            </a:r>
            <a:r>
              <a:rPr lang="de-DE" baseline="0" dirty="0" smtClean="0"/>
              <a:t> </a:t>
            </a:r>
            <a:r>
              <a:rPr lang="de-DE" baseline="0" dirty="0" err="1" smtClean="0"/>
              <a:t>with</a:t>
            </a:r>
            <a:r>
              <a:rPr lang="de-DE" baseline="0" dirty="0" smtClean="0"/>
              <a:t> </a:t>
            </a:r>
            <a:r>
              <a:rPr lang="de-DE" baseline="0" dirty="0" err="1" smtClean="0"/>
              <a:t>absorption</a:t>
            </a:r>
            <a:r>
              <a:rPr lang="de-DE" baseline="0" dirty="0" smtClean="0"/>
              <a:t> </a:t>
            </a:r>
            <a:r>
              <a:rPr lang="de-DE" baseline="0" dirty="0" err="1" smtClean="0"/>
              <a:t>speed</a:t>
            </a:r>
            <a:r>
              <a:rPr lang="de-DE" baseline="0" dirty="0" smtClean="0"/>
              <a:t> and </a:t>
            </a:r>
            <a:r>
              <a:rPr lang="de-DE" baseline="0" dirty="0" err="1" smtClean="0"/>
              <a:t>insulin</a:t>
            </a:r>
            <a:r>
              <a:rPr lang="de-DE" baseline="0" dirty="0" smtClean="0"/>
              <a:t> </a:t>
            </a:r>
            <a:r>
              <a:rPr lang="de-DE" baseline="0" dirty="0" err="1" smtClean="0"/>
              <a:t>requirements</a:t>
            </a:r>
            <a:r>
              <a:rPr lang="de-DE" baseline="0" dirty="0" smtClean="0"/>
              <a:t> </a:t>
            </a:r>
            <a:r>
              <a:rPr lang="de-DE" baseline="0" dirty="0" err="1" smtClean="0"/>
              <a:t>for</a:t>
            </a:r>
            <a:r>
              <a:rPr lang="de-DE" baseline="0" dirty="0" smtClean="0"/>
              <a:t> </a:t>
            </a:r>
            <a:r>
              <a:rPr lang="de-DE" baseline="0" dirty="0" err="1" smtClean="0"/>
              <a:t>carbohydrates</a:t>
            </a:r>
            <a:r>
              <a:rPr lang="de-DE" baseline="0" dirty="0" smtClean="0"/>
              <a:t>.</a:t>
            </a:r>
          </a:p>
          <a:p>
            <a:r>
              <a:rPr lang="de-DE" baseline="0" dirty="0" smtClean="0"/>
              <a:t>Also, </a:t>
            </a:r>
            <a:r>
              <a:rPr lang="de-DE" baseline="0" dirty="0" err="1" smtClean="0"/>
              <a:t>there</a:t>
            </a:r>
            <a:r>
              <a:rPr lang="de-DE" baseline="0" dirty="0" smtClean="0"/>
              <a:t> </a:t>
            </a:r>
            <a:r>
              <a:rPr lang="de-DE" baseline="0" dirty="0" err="1" smtClean="0"/>
              <a:t>is</a:t>
            </a:r>
            <a:r>
              <a:rPr lang="de-DE" baseline="0" dirty="0" smtClean="0"/>
              <a:t> a </a:t>
            </a:r>
            <a:r>
              <a:rPr lang="de-DE" baseline="0" dirty="0" err="1" smtClean="0"/>
              <a:t>maximum</a:t>
            </a:r>
            <a:r>
              <a:rPr lang="de-DE" baseline="0" dirty="0" smtClean="0"/>
              <a:t> </a:t>
            </a:r>
            <a:r>
              <a:rPr lang="de-DE" baseline="0" dirty="0" err="1" smtClean="0"/>
              <a:t>hourly</a:t>
            </a:r>
            <a:r>
              <a:rPr lang="de-DE" baseline="0" dirty="0" smtClean="0"/>
              <a:t> </a:t>
            </a:r>
            <a:r>
              <a:rPr lang="de-DE" baseline="0" dirty="0" err="1" smtClean="0"/>
              <a:t>capacity</a:t>
            </a:r>
            <a:r>
              <a:rPr lang="de-DE" baseline="0" dirty="0" smtClean="0"/>
              <a:t>:  </a:t>
            </a:r>
            <a:r>
              <a:rPr lang="de-DE" sz="1200" dirty="0" smtClean="0"/>
              <a:t>30 g </a:t>
            </a:r>
            <a:r>
              <a:rPr lang="de-DE" sz="1200" dirty="0" err="1" smtClean="0"/>
              <a:t>is</a:t>
            </a:r>
            <a:r>
              <a:rPr lang="de-DE" sz="1200" dirty="0" smtClean="0"/>
              <a:t> </a:t>
            </a:r>
            <a:r>
              <a:rPr lang="de-DE" sz="1200" dirty="0" err="1" smtClean="0"/>
              <a:t>the</a:t>
            </a:r>
            <a:r>
              <a:rPr lang="de-DE" sz="1200" dirty="0" smtClean="0"/>
              <a:t> </a:t>
            </a:r>
            <a:r>
              <a:rPr lang="de-DE" sz="1200" dirty="0" err="1" smtClean="0"/>
              <a:t>usual</a:t>
            </a:r>
            <a:r>
              <a:rPr lang="de-DE" sz="1200" dirty="0" smtClean="0"/>
              <a:t> </a:t>
            </a:r>
            <a:r>
              <a:rPr lang="de-DE" sz="1200" dirty="0" err="1" smtClean="0"/>
              <a:t>maximum</a:t>
            </a:r>
            <a:r>
              <a:rPr lang="de-DE" sz="1200" dirty="0" smtClean="0"/>
              <a:t> </a:t>
            </a:r>
            <a:r>
              <a:rPr lang="de-DE" sz="1200" dirty="0" err="1" smtClean="0"/>
              <a:t>hourly</a:t>
            </a:r>
            <a:r>
              <a:rPr lang="de-DE" sz="1200" dirty="0" smtClean="0"/>
              <a:t> </a:t>
            </a:r>
            <a:r>
              <a:rPr lang="de-DE" sz="1200" dirty="0" err="1" smtClean="0"/>
              <a:t>carb</a:t>
            </a:r>
            <a:r>
              <a:rPr lang="de-DE" sz="1200" dirty="0" smtClean="0"/>
              <a:t> </a:t>
            </a:r>
            <a:r>
              <a:rPr lang="de-DE" sz="1200" dirty="0" err="1" smtClean="0"/>
              <a:t>absorption</a:t>
            </a:r>
            <a:r>
              <a:rPr lang="de-DE" sz="1200" dirty="0" smtClean="0"/>
              <a:t> </a:t>
            </a:r>
            <a:r>
              <a:rPr lang="de-DE" sz="1200" baseline="0" dirty="0" smtClean="0"/>
              <a:t> (</a:t>
            </a:r>
            <a:r>
              <a:rPr lang="de-DE" sz="900" dirty="0" smtClean="0">
                <a:solidFill>
                  <a:schemeClr val="bg1">
                    <a:lumMod val="50000"/>
                  </a:schemeClr>
                </a:solidFill>
              </a:rPr>
              <a:t>YDMV,</a:t>
            </a:r>
            <a:r>
              <a:rPr lang="de-DE" sz="900" baseline="0" dirty="0" smtClean="0">
                <a:solidFill>
                  <a:schemeClr val="bg1">
                    <a:lumMod val="50000"/>
                  </a:schemeClr>
                </a:solidFill>
              </a:rPr>
              <a:t> </a:t>
            </a:r>
            <a:r>
              <a:rPr lang="de-DE" sz="900" dirty="0" err="1" smtClean="0">
                <a:solidFill>
                  <a:schemeClr val="bg1">
                    <a:lumMod val="50000"/>
                  </a:schemeClr>
                </a:solidFill>
              </a:rPr>
              <a:t>notably</a:t>
            </a:r>
            <a:r>
              <a:rPr lang="de-DE" sz="900" dirty="0" smtClean="0">
                <a:solidFill>
                  <a:schemeClr val="bg1">
                    <a:lumMod val="50000"/>
                  </a:schemeClr>
                </a:solidFill>
              </a:rPr>
              <a:t> </a:t>
            </a:r>
            <a:r>
              <a:rPr lang="de-DE" sz="900" dirty="0" err="1" smtClean="0">
                <a:solidFill>
                  <a:schemeClr val="bg1">
                    <a:lumMod val="50000"/>
                  </a:schemeClr>
                </a:solidFill>
              </a:rPr>
              <a:t>with</a:t>
            </a:r>
            <a:r>
              <a:rPr lang="de-DE" sz="900" dirty="0" smtClean="0">
                <a:solidFill>
                  <a:schemeClr val="bg1">
                    <a:lumMod val="50000"/>
                  </a:schemeClr>
                </a:solidFill>
              </a:rPr>
              <a:t> </a:t>
            </a:r>
            <a:r>
              <a:rPr lang="de-DE" sz="900" dirty="0" err="1" smtClean="0">
                <a:solidFill>
                  <a:schemeClr val="bg1">
                    <a:lumMod val="50000"/>
                  </a:schemeClr>
                </a:solidFill>
              </a:rPr>
              <a:t>gastroparesis</a:t>
            </a:r>
            <a:r>
              <a:rPr lang="de-DE" sz="900" dirty="0" smtClean="0">
                <a:solidFill>
                  <a:schemeClr val="bg1">
                    <a:lumMod val="50000"/>
                  </a:schemeClr>
                </a:solidFill>
              </a:rPr>
              <a:t>).</a:t>
            </a:r>
            <a:endParaRPr lang="de-DE" dirty="0" smtClean="0"/>
          </a:p>
          <a:p>
            <a:r>
              <a:rPr lang="de-DE" dirty="0" smtClean="0"/>
              <a:t>Main </a:t>
            </a:r>
            <a:r>
              <a:rPr lang="de-DE" dirty="0" err="1" smtClean="0"/>
              <a:t>meals</a:t>
            </a:r>
            <a:r>
              <a:rPr lang="de-DE" dirty="0" smtClean="0"/>
              <a:t> </a:t>
            </a:r>
            <a:r>
              <a:rPr lang="de-DE" dirty="0" err="1" smtClean="0"/>
              <a:t>often</a:t>
            </a:r>
            <a:r>
              <a:rPr lang="de-DE" dirty="0" smtClean="0"/>
              <a:t> </a:t>
            </a:r>
            <a:r>
              <a:rPr lang="de-DE" dirty="0" err="1" smtClean="0"/>
              <a:t>contain</a:t>
            </a:r>
            <a:r>
              <a:rPr lang="de-DE" dirty="0" smtClean="0"/>
              <a:t> </a:t>
            </a:r>
            <a:r>
              <a:rPr lang="de-DE" dirty="0" err="1" smtClean="0"/>
              <a:t>enough</a:t>
            </a:r>
            <a:r>
              <a:rPr lang="de-DE" dirty="0" smtClean="0"/>
              <a:t> </a:t>
            </a:r>
            <a:r>
              <a:rPr lang="de-DE" dirty="0" err="1" smtClean="0"/>
              <a:t>components</a:t>
            </a:r>
            <a:r>
              <a:rPr lang="de-DE" dirty="0" smtClean="0"/>
              <a:t> </a:t>
            </a:r>
            <a:r>
              <a:rPr lang="de-DE" dirty="0" err="1" smtClean="0"/>
              <a:t>with</a:t>
            </a:r>
            <a:r>
              <a:rPr lang="de-DE" dirty="0" smtClean="0"/>
              <a:t> high </a:t>
            </a:r>
            <a:r>
              <a:rPr lang="de-DE" dirty="0" err="1" smtClean="0"/>
              <a:t>or</a:t>
            </a:r>
            <a:r>
              <a:rPr lang="de-DE" dirty="0" smtClean="0"/>
              <a:t> </a:t>
            </a:r>
            <a:r>
              <a:rPr lang="de-DE" dirty="0" err="1" smtClean="0"/>
              <a:t>very</a:t>
            </a:r>
            <a:r>
              <a:rPr lang="de-DE" dirty="0" smtClean="0"/>
              <a:t> high </a:t>
            </a:r>
            <a:r>
              <a:rPr lang="de-DE" dirty="0" err="1" smtClean="0"/>
              <a:t>effect</a:t>
            </a:r>
            <a:r>
              <a:rPr lang="de-DE" dirty="0" smtClean="0"/>
              <a:t> on </a:t>
            </a:r>
            <a:r>
              <a:rPr lang="de-DE" dirty="0" err="1" smtClean="0"/>
              <a:t>glucose</a:t>
            </a:r>
            <a:r>
              <a:rPr lang="de-DE" dirty="0" smtClean="0"/>
              <a:t>, </a:t>
            </a:r>
            <a:r>
              <a:rPr lang="de-DE" dirty="0" err="1" smtClean="0"/>
              <a:t>to</a:t>
            </a:r>
            <a:r>
              <a:rPr lang="de-DE" dirty="0" smtClean="0"/>
              <a:t> </a:t>
            </a:r>
            <a:r>
              <a:rPr lang="de-DE" dirty="0" err="1" smtClean="0"/>
              <a:t>supply</a:t>
            </a:r>
            <a:r>
              <a:rPr lang="de-DE" dirty="0" smtClean="0"/>
              <a:t> 30 g </a:t>
            </a:r>
            <a:r>
              <a:rPr lang="de-DE" dirty="0" err="1" smtClean="0"/>
              <a:t>for</a:t>
            </a:r>
            <a:r>
              <a:rPr lang="de-DE" dirty="0" smtClean="0"/>
              <a:t> </a:t>
            </a:r>
            <a:r>
              <a:rPr lang="de-DE" dirty="0" err="1" smtClean="0"/>
              <a:t>absorption</a:t>
            </a:r>
            <a:r>
              <a:rPr lang="de-DE" dirty="0" smtClean="0"/>
              <a:t> in </a:t>
            </a:r>
            <a:r>
              <a:rPr lang="de-DE" dirty="0" err="1" smtClean="0"/>
              <a:t>the</a:t>
            </a:r>
            <a:r>
              <a:rPr lang="de-DE" dirty="0" smtClean="0"/>
              <a:t> 1st </a:t>
            </a:r>
            <a:r>
              <a:rPr lang="de-DE" dirty="0" err="1" smtClean="0"/>
              <a:t>hour</a:t>
            </a:r>
            <a:r>
              <a:rPr lang="de-DE" dirty="0" smtClean="0"/>
              <a:t>, and </a:t>
            </a:r>
            <a:r>
              <a:rPr lang="de-DE" dirty="0" err="1" smtClean="0"/>
              <a:t>more</a:t>
            </a:r>
            <a:r>
              <a:rPr lang="de-DE" dirty="0" smtClean="0"/>
              <a:t>, </a:t>
            </a:r>
            <a:r>
              <a:rPr lang="de-DE" dirty="0" err="1" smtClean="0"/>
              <a:t>then</a:t>
            </a:r>
            <a:r>
              <a:rPr lang="de-DE" dirty="0" smtClean="0"/>
              <a:t> </a:t>
            </a:r>
            <a:r>
              <a:rPr lang="de-DE" dirty="0" err="1" smtClean="0"/>
              <a:t>including</a:t>
            </a:r>
            <a:r>
              <a:rPr lang="de-DE" dirty="0" smtClean="0"/>
              <a:t> moderate EBG, </a:t>
            </a:r>
            <a:r>
              <a:rPr lang="de-DE" dirty="0" err="1" smtClean="0"/>
              <a:t>for</a:t>
            </a:r>
            <a:r>
              <a:rPr lang="de-DE" dirty="0" smtClean="0"/>
              <a:t> 30 g in </a:t>
            </a:r>
            <a:r>
              <a:rPr lang="de-DE" dirty="0" err="1" smtClean="0"/>
              <a:t>the</a:t>
            </a:r>
            <a:r>
              <a:rPr lang="de-DE" dirty="0" smtClean="0"/>
              <a:t> </a:t>
            </a:r>
            <a:r>
              <a:rPr lang="de-DE" dirty="0" err="1" smtClean="0"/>
              <a:t>second</a:t>
            </a:r>
            <a:r>
              <a:rPr lang="de-DE" dirty="0" smtClean="0"/>
              <a:t> </a:t>
            </a:r>
            <a:r>
              <a:rPr lang="de-DE" dirty="0" err="1" smtClean="0"/>
              <a:t>hour</a:t>
            </a:r>
            <a:r>
              <a:rPr lang="de-DE" dirty="0" smtClean="0"/>
              <a:t>.</a:t>
            </a:r>
          </a:p>
          <a:p>
            <a:r>
              <a:rPr lang="de-DE" dirty="0" smtClean="0"/>
              <a:t>So, </a:t>
            </a:r>
            <a:r>
              <a:rPr lang="de-DE" dirty="0" err="1" smtClean="0"/>
              <a:t>for</a:t>
            </a:r>
            <a:r>
              <a:rPr lang="de-DE" dirty="0" smtClean="0"/>
              <a:t> </a:t>
            </a:r>
            <a:r>
              <a:rPr lang="de-DE" dirty="0" err="1" smtClean="0"/>
              <a:t>the</a:t>
            </a:r>
            <a:r>
              <a:rPr lang="de-DE" dirty="0" smtClean="0"/>
              <a:t> fast </a:t>
            </a:r>
            <a:r>
              <a:rPr lang="de-DE" dirty="0" err="1" smtClean="0"/>
              <a:t>insulins</a:t>
            </a:r>
            <a:r>
              <a:rPr lang="de-DE" dirty="0" smtClean="0"/>
              <a:t> (</a:t>
            </a:r>
            <a:r>
              <a:rPr lang="de-DE" dirty="0" err="1" smtClean="0"/>
              <a:t>Fiasp</a:t>
            </a:r>
            <a:r>
              <a:rPr lang="de-DE" dirty="0" smtClean="0"/>
              <a:t> </a:t>
            </a:r>
            <a:r>
              <a:rPr lang="de-DE" dirty="0" err="1" smtClean="0"/>
              <a:t>or</a:t>
            </a:r>
            <a:r>
              <a:rPr lang="de-DE" dirty="0" smtClean="0"/>
              <a:t> </a:t>
            </a:r>
            <a:r>
              <a:rPr lang="de-DE" dirty="0" err="1" smtClean="0"/>
              <a:t>Lyumjev</a:t>
            </a:r>
            <a:r>
              <a:rPr lang="de-DE" dirty="0" smtClean="0"/>
              <a:t>)</a:t>
            </a:r>
            <a:r>
              <a:rPr lang="de-DE" baseline="0" dirty="0" smtClean="0"/>
              <a:t> </a:t>
            </a:r>
            <a:r>
              <a:rPr lang="de-DE" baseline="0" dirty="0" err="1" smtClean="0"/>
              <a:t>we</a:t>
            </a:r>
            <a:r>
              <a:rPr lang="de-DE" baseline="0" dirty="0" smtClean="0"/>
              <a:t> </a:t>
            </a:r>
            <a:r>
              <a:rPr lang="de-DE" baseline="0" dirty="0" err="1" smtClean="0"/>
              <a:t>usually</a:t>
            </a:r>
            <a:r>
              <a:rPr lang="de-DE" baseline="0" dirty="0" smtClean="0"/>
              <a:t> </a:t>
            </a:r>
            <a:r>
              <a:rPr lang="de-DE" baseline="0" dirty="0" err="1" smtClean="0"/>
              <a:t>use</a:t>
            </a:r>
            <a:r>
              <a:rPr lang="de-DE" baseline="0" dirty="0" smtClean="0"/>
              <a:t> </a:t>
            </a:r>
            <a:r>
              <a:rPr lang="de-DE" baseline="0" dirty="0" err="1" smtClean="0"/>
              <a:t>for</a:t>
            </a:r>
            <a:r>
              <a:rPr lang="de-DE" baseline="0" dirty="0" smtClean="0"/>
              <a:t> </a:t>
            </a:r>
            <a:r>
              <a:rPr lang="de-DE" baseline="0" dirty="0" err="1" smtClean="0"/>
              <a:t>looping</a:t>
            </a:r>
            <a:r>
              <a:rPr lang="de-DE" baseline="0" dirty="0" smtClean="0"/>
              <a:t>, </a:t>
            </a:r>
            <a:r>
              <a:rPr lang="de-DE" baseline="0" dirty="0" err="1" smtClean="0"/>
              <a:t>our</a:t>
            </a:r>
            <a:r>
              <a:rPr lang="de-DE" baseline="0" dirty="0" smtClean="0"/>
              <a:t> initial </a:t>
            </a:r>
            <a:r>
              <a:rPr lang="de-DE" baseline="0" dirty="0" err="1" smtClean="0"/>
              <a:t>bolus</a:t>
            </a:r>
            <a:r>
              <a:rPr lang="de-DE" baseline="0" dirty="0" smtClean="0"/>
              <a:t> </a:t>
            </a:r>
            <a:r>
              <a:rPr lang="de-DE" baseline="0" dirty="0" err="1" smtClean="0"/>
              <a:t>usually</a:t>
            </a:r>
            <a:r>
              <a:rPr lang="de-DE" baseline="0" dirty="0" smtClean="0"/>
              <a:t> </a:t>
            </a:r>
            <a:r>
              <a:rPr lang="de-DE" baseline="0" dirty="0" err="1" smtClean="0"/>
              <a:t>should</a:t>
            </a:r>
            <a:r>
              <a:rPr lang="de-DE" baseline="0" dirty="0" smtClean="0"/>
              <a:t> </a:t>
            </a:r>
            <a:r>
              <a:rPr lang="de-DE" baseline="0" dirty="0" err="1" smtClean="0"/>
              <a:t>cover</a:t>
            </a:r>
            <a:r>
              <a:rPr lang="de-DE" baseline="0" dirty="0" smtClean="0"/>
              <a:t> 60g.</a:t>
            </a:r>
            <a:endParaRPr lang="de-DE" dirty="0" smtClean="0"/>
          </a:p>
          <a:p>
            <a:r>
              <a:rPr lang="de-DE" dirty="0" err="1" smtClean="0"/>
              <a:t>However</a:t>
            </a:r>
            <a:r>
              <a:rPr lang="de-DE" dirty="0" smtClean="0"/>
              <a:t>, </a:t>
            </a:r>
            <a:r>
              <a:rPr lang="de-DE" dirty="0" err="1" smtClean="0"/>
              <a:t>low</a:t>
            </a:r>
            <a:r>
              <a:rPr lang="de-DE" dirty="0" smtClean="0"/>
              <a:t> </a:t>
            </a:r>
            <a:r>
              <a:rPr lang="de-DE" dirty="0" err="1" smtClean="0"/>
              <a:t>carb</a:t>
            </a:r>
            <a:r>
              <a:rPr lang="de-DE" dirty="0" smtClean="0"/>
              <a:t>/</a:t>
            </a:r>
            <a:r>
              <a:rPr lang="de-DE" dirty="0" err="1" smtClean="0"/>
              <a:t>keto</a:t>
            </a:r>
            <a:r>
              <a:rPr lang="de-DE" dirty="0" smtClean="0"/>
              <a:t> </a:t>
            </a:r>
            <a:r>
              <a:rPr lang="de-DE" dirty="0" err="1" smtClean="0"/>
              <a:t>diets</a:t>
            </a:r>
            <a:r>
              <a:rPr lang="de-DE" dirty="0" smtClean="0"/>
              <a:t> </a:t>
            </a:r>
            <a:r>
              <a:rPr lang="de-DE" dirty="0" err="1" smtClean="0"/>
              <a:t>can</a:t>
            </a:r>
            <a:r>
              <a:rPr lang="de-DE" dirty="0" smtClean="0"/>
              <a:t> </a:t>
            </a:r>
            <a:r>
              <a:rPr lang="de-DE" dirty="0" err="1" smtClean="0"/>
              <a:t>show</a:t>
            </a:r>
            <a:r>
              <a:rPr lang="de-DE" dirty="0" smtClean="0"/>
              <a:t> </a:t>
            </a:r>
            <a:r>
              <a:rPr lang="de-DE" dirty="0" err="1" smtClean="0"/>
              <a:t>lower</a:t>
            </a:r>
            <a:r>
              <a:rPr lang="de-DE" dirty="0" smtClean="0"/>
              <a:t> initial </a:t>
            </a:r>
            <a:r>
              <a:rPr lang="de-DE" dirty="0" err="1" smtClean="0"/>
              <a:t>carb</a:t>
            </a:r>
            <a:r>
              <a:rPr lang="de-DE" dirty="0" smtClean="0"/>
              <a:t> </a:t>
            </a:r>
            <a:r>
              <a:rPr lang="de-DE" dirty="0" err="1" smtClean="0"/>
              <a:t>amounts</a:t>
            </a:r>
            <a:r>
              <a:rPr lang="de-DE" dirty="0" smtClean="0"/>
              <a:t> </a:t>
            </a:r>
            <a:r>
              <a:rPr lang="de-DE" dirty="0" err="1" smtClean="0"/>
              <a:t>absorbed</a:t>
            </a:r>
            <a:r>
              <a:rPr lang="de-DE" dirty="0" smtClean="0"/>
              <a:t> (</a:t>
            </a:r>
            <a:r>
              <a:rPr lang="de-DE" dirty="0" err="1" smtClean="0"/>
              <a:t>as</a:t>
            </a:r>
            <a:r>
              <a:rPr lang="de-DE" dirty="0" smtClean="0"/>
              <a:t> </a:t>
            </a:r>
            <a:r>
              <a:rPr lang="de-DE" dirty="0" err="1" smtClean="0"/>
              <a:t>is</a:t>
            </a:r>
            <a:r>
              <a:rPr lang="de-DE" dirty="0" smtClean="0"/>
              <a:t> </a:t>
            </a:r>
            <a:r>
              <a:rPr lang="de-DE" dirty="0" err="1" smtClean="0"/>
              <a:t>the</a:t>
            </a:r>
            <a:r>
              <a:rPr lang="de-DE" dirty="0" smtClean="0"/>
              <a:t> </a:t>
            </a:r>
            <a:r>
              <a:rPr lang="de-DE" dirty="0" err="1" smtClean="0"/>
              <a:t>case</a:t>
            </a:r>
            <a:r>
              <a:rPr lang="de-DE" dirty="0" smtClean="0"/>
              <a:t> </a:t>
            </a:r>
            <a:r>
              <a:rPr lang="de-DE" dirty="0" err="1" smtClean="0"/>
              <a:t>for</a:t>
            </a:r>
            <a:r>
              <a:rPr lang="de-DE" dirty="0" smtClean="0"/>
              <a:t> minor </a:t>
            </a:r>
            <a:r>
              <a:rPr lang="de-DE" dirty="0" err="1" smtClean="0"/>
              <a:t>meals</a:t>
            </a:r>
            <a:r>
              <a:rPr lang="de-DE" dirty="0" smtClean="0"/>
              <a:t> </a:t>
            </a:r>
            <a:r>
              <a:rPr lang="de-DE" dirty="0" err="1" smtClean="0"/>
              <a:t>or</a:t>
            </a:r>
            <a:r>
              <a:rPr lang="de-DE" dirty="0" smtClean="0"/>
              <a:t> </a:t>
            </a:r>
            <a:r>
              <a:rPr lang="de-DE" dirty="0" err="1" smtClean="0"/>
              <a:t>snacks</a:t>
            </a:r>
            <a:r>
              <a:rPr lang="de-DE" dirty="0" smtClean="0"/>
              <a:t>).</a:t>
            </a:r>
          </a:p>
          <a:p>
            <a:r>
              <a:rPr lang="de-DE" dirty="0" err="1" smtClean="0"/>
              <a:t>Any</a:t>
            </a:r>
            <a:r>
              <a:rPr lang="de-DE" dirty="0" smtClean="0"/>
              <a:t> </a:t>
            </a:r>
            <a:r>
              <a:rPr lang="de-DE" dirty="0" err="1" smtClean="0"/>
              <a:t>meal</a:t>
            </a:r>
            <a:r>
              <a:rPr lang="de-DE" dirty="0" smtClean="0"/>
              <a:t> </a:t>
            </a:r>
            <a:r>
              <a:rPr lang="de-DE" dirty="0" err="1" smtClean="0"/>
              <a:t>can</a:t>
            </a:r>
            <a:r>
              <a:rPr lang="de-DE" dirty="0" smtClean="0"/>
              <a:t> </a:t>
            </a:r>
            <a:r>
              <a:rPr lang="de-DE" dirty="0" err="1" smtClean="0"/>
              <a:t>display</a:t>
            </a:r>
            <a:r>
              <a:rPr lang="de-DE" dirty="0" smtClean="0"/>
              <a:t> </a:t>
            </a:r>
            <a:r>
              <a:rPr lang="de-DE" dirty="0" err="1" smtClean="0"/>
              <a:t>unique</a:t>
            </a:r>
            <a:r>
              <a:rPr lang="de-DE" dirty="0" smtClean="0"/>
              <a:t> </a:t>
            </a:r>
            <a:r>
              <a:rPr lang="de-DE" dirty="0" err="1" smtClean="0"/>
              <a:t>absorption</a:t>
            </a:r>
            <a:r>
              <a:rPr lang="de-DE" dirty="0" smtClean="0"/>
              <a:t> </a:t>
            </a:r>
            <a:r>
              <a:rPr lang="de-DE" dirty="0" err="1" smtClean="0"/>
              <a:t>pattern</a:t>
            </a:r>
            <a:r>
              <a:rPr lang="de-DE" dirty="0" smtClean="0"/>
              <a:t> in </a:t>
            </a:r>
            <a:r>
              <a:rPr lang="de-DE" dirty="0" err="1" smtClean="0"/>
              <a:t>the</a:t>
            </a:r>
            <a:r>
              <a:rPr lang="de-DE" dirty="0" smtClean="0"/>
              <a:t> </a:t>
            </a:r>
            <a:r>
              <a:rPr lang="de-DE" dirty="0" err="1" smtClean="0"/>
              <a:t>later</a:t>
            </a:r>
            <a:r>
              <a:rPr lang="de-DE" dirty="0" smtClean="0"/>
              <a:t> </a:t>
            </a:r>
            <a:r>
              <a:rPr lang="de-DE" dirty="0" err="1" smtClean="0"/>
              <a:t>hours</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7</a:t>
            </a:fld>
            <a:endParaRPr lang="de-DE"/>
          </a:p>
        </p:txBody>
      </p:sp>
    </p:spTree>
    <p:extLst>
      <p:ext uri="{BB962C8B-B14F-4D97-AF65-F5344CB8AC3E}">
        <p14:creationId xmlns:p14="http://schemas.microsoft.com/office/powerpoint/2010/main" val="703928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dirty="0" smtClean="0">
                <a:solidFill>
                  <a:srgbClr val="0070C0"/>
                </a:solidFill>
              </a:rPr>
              <a:t>Proteins </a:t>
            </a:r>
            <a:r>
              <a:rPr lang="de-DE" sz="1200" b="0" dirty="0" smtClean="0"/>
              <a:t>and </a:t>
            </a:r>
            <a:r>
              <a:rPr lang="de-DE" sz="1200" b="0" dirty="0" err="1" smtClean="0">
                <a:solidFill>
                  <a:srgbClr val="0070C0"/>
                </a:solidFill>
              </a:rPr>
              <a:t>fats</a:t>
            </a:r>
            <a:r>
              <a:rPr lang="de-DE" sz="1200" b="0" dirty="0" smtClean="0">
                <a:solidFill>
                  <a:srgbClr val="0070C0"/>
                </a:solidFill>
              </a:rPr>
              <a:t> </a:t>
            </a:r>
            <a:r>
              <a:rPr lang="de-DE" sz="1200" b="0" dirty="0" err="1" smtClean="0"/>
              <a:t>can</a:t>
            </a:r>
            <a:r>
              <a:rPr lang="de-DE" sz="1200" b="0" dirty="0" smtClean="0"/>
              <a:t> </a:t>
            </a:r>
            <a:r>
              <a:rPr lang="de-DE" sz="1200" b="0" dirty="0" err="1" smtClean="0"/>
              <a:t>be</a:t>
            </a:r>
            <a:r>
              <a:rPr lang="de-DE" sz="1200" b="0" dirty="0" smtClean="0"/>
              <a:t> </a:t>
            </a:r>
            <a:r>
              <a:rPr lang="de-DE" sz="1200" b="0" dirty="0" err="1" smtClean="0"/>
              <a:t>counted</a:t>
            </a:r>
            <a:r>
              <a:rPr lang="de-DE" sz="1200" b="0" dirty="0" smtClean="0"/>
              <a:t> </a:t>
            </a:r>
            <a:r>
              <a:rPr lang="de-DE" sz="1200" b="0" dirty="0" err="1" smtClean="0"/>
              <a:t>as</a:t>
            </a:r>
            <a:r>
              <a:rPr lang="de-DE" sz="1200" b="0" dirty="0" smtClean="0"/>
              <a:t> </a:t>
            </a:r>
            <a:r>
              <a:rPr lang="de-DE" sz="1200" b="0" dirty="0" err="1" smtClean="0"/>
              <a:t>grams</a:t>
            </a:r>
            <a:r>
              <a:rPr lang="de-DE" sz="1200" b="0" dirty="0" smtClean="0"/>
              <a:t> </a:t>
            </a:r>
            <a:r>
              <a:rPr lang="de-DE" sz="1200" b="0" dirty="0" err="1" smtClean="0"/>
              <a:t>of</a:t>
            </a:r>
            <a:r>
              <a:rPr lang="de-DE" sz="1200" b="0" dirty="0" smtClean="0"/>
              <a:t> </a:t>
            </a:r>
            <a:r>
              <a:rPr lang="de-DE" sz="1200" b="1" dirty="0" smtClean="0">
                <a:solidFill>
                  <a:schemeClr val="accent5"/>
                </a:solidFill>
              </a:rPr>
              <a:t>„</a:t>
            </a:r>
            <a:r>
              <a:rPr lang="de-DE" sz="1200" b="1" dirty="0" err="1" smtClean="0">
                <a:solidFill>
                  <a:schemeClr val="accent5"/>
                </a:solidFill>
              </a:rPr>
              <a:t>extended“Carbs</a:t>
            </a:r>
            <a:r>
              <a:rPr lang="de-DE" sz="1200" b="1" dirty="0" smtClean="0">
                <a:solidFill>
                  <a:schemeClr val="accent5"/>
                </a:solidFill>
              </a:rPr>
              <a:t> </a:t>
            </a:r>
            <a:r>
              <a:rPr lang="de-DE" sz="1200" b="0" dirty="0" err="1" smtClean="0"/>
              <a:t>using</a:t>
            </a:r>
            <a:r>
              <a:rPr lang="de-DE" sz="1200" b="0" dirty="0" smtClean="0"/>
              <a:t> </a:t>
            </a:r>
            <a:r>
              <a:rPr lang="de-DE" sz="1200" b="0" dirty="0" err="1" smtClean="0"/>
              <a:t>factors</a:t>
            </a:r>
            <a:r>
              <a:rPr lang="de-DE" sz="1200" b="0" baseline="0" dirty="0" smtClean="0"/>
              <a:t> </a:t>
            </a:r>
            <a:r>
              <a:rPr lang="de-DE" sz="1200" b="0" dirty="0" smtClean="0"/>
              <a:t>50-60</a:t>
            </a:r>
            <a:r>
              <a:rPr lang="de-DE" sz="1200" b="0" dirty="0" smtClean="0">
                <a:solidFill>
                  <a:srgbClr val="0070C0"/>
                </a:solidFill>
              </a:rPr>
              <a:t>%</a:t>
            </a:r>
            <a:r>
              <a:rPr lang="de-DE" sz="1200" b="0" dirty="0" smtClean="0"/>
              <a:t> per gram </a:t>
            </a:r>
            <a:r>
              <a:rPr lang="de-DE" sz="1200" b="0" dirty="0" err="1" smtClean="0"/>
              <a:t>of</a:t>
            </a:r>
            <a:r>
              <a:rPr lang="de-DE" sz="1200" b="0" dirty="0" smtClean="0"/>
              <a:t> </a:t>
            </a:r>
            <a:r>
              <a:rPr lang="de-DE" sz="1200" b="0" dirty="0" err="1" smtClean="0"/>
              <a:t>protein</a:t>
            </a:r>
            <a:r>
              <a:rPr lang="de-DE" sz="1200" b="0" dirty="0" smtClean="0"/>
              <a:t>,</a:t>
            </a:r>
            <a:r>
              <a:rPr lang="de-DE" sz="1200" b="0" baseline="0" dirty="0" smtClean="0"/>
              <a:t> and </a:t>
            </a:r>
            <a:r>
              <a:rPr lang="de-DE" sz="1200" b="0" dirty="0" smtClean="0"/>
              <a:t>10-20</a:t>
            </a:r>
            <a:r>
              <a:rPr lang="de-DE" sz="1200" b="0" dirty="0" smtClean="0">
                <a:solidFill>
                  <a:srgbClr val="0070C0"/>
                </a:solidFill>
              </a:rPr>
              <a:t>%</a:t>
            </a:r>
            <a:r>
              <a:rPr lang="de-DE" sz="1200" b="0" dirty="0" smtClean="0"/>
              <a:t> per gram </a:t>
            </a:r>
            <a:r>
              <a:rPr lang="de-DE" sz="1200" b="0" dirty="0" err="1" smtClean="0"/>
              <a:t>of</a:t>
            </a:r>
            <a:r>
              <a:rPr lang="de-DE" sz="1200" b="0" baseline="0" dirty="0" smtClean="0"/>
              <a:t> </a:t>
            </a:r>
            <a:r>
              <a:rPr lang="de-DE" sz="1200" b="0" dirty="0" err="1" smtClean="0"/>
              <a:t>fat</a:t>
            </a:r>
            <a:r>
              <a:rPr lang="de-DE" sz="1200" b="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dirty="0" smtClean="0"/>
              <a:t>(</a:t>
            </a:r>
            <a:r>
              <a:rPr lang="de-DE" sz="1200" b="0" dirty="0" err="1" smtClean="0"/>
              <a:t>There</a:t>
            </a:r>
            <a:r>
              <a:rPr lang="de-DE" sz="1200" b="0" dirty="0" smtClean="0"/>
              <a:t> </a:t>
            </a:r>
            <a:r>
              <a:rPr lang="de-DE" sz="1200" b="0" dirty="0" err="1" smtClean="0"/>
              <a:t>is</a:t>
            </a:r>
            <a:r>
              <a:rPr lang="de-DE" sz="1200" b="0" dirty="0" smtClean="0"/>
              <a:t> an additional </a:t>
            </a:r>
            <a:r>
              <a:rPr lang="de-DE" sz="1200" b="0" dirty="0" err="1" smtClean="0"/>
              <a:t>effect</a:t>
            </a:r>
            <a:r>
              <a:rPr lang="de-DE" sz="1200" b="0" dirty="0" smtClean="0"/>
              <a:t> </a:t>
            </a:r>
            <a:r>
              <a:rPr lang="de-DE" sz="1200" b="0" dirty="0" err="1" smtClean="0"/>
              <a:t>from</a:t>
            </a:r>
            <a:r>
              <a:rPr lang="de-DE" sz="1200" b="0" dirty="0" smtClean="0">
                <a:solidFill>
                  <a:srgbClr val="0070C0"/>
                </a:solidFill>
              </a:rPr>
              <a:t> </a:t>
            </a:r>
            <a:r>
              <a:rPr lang="de-DE" sz="1200" b="0" dirty="0" err="1" smtClean="0">
                <a:solidFill>
                  <a:srgbClr val="0070C0"/>
                </a:solidFill>
              </a:rPr>
              <a:t>fat</a:t>
            </a:r>
            <a:r>
              <a:rPr lang="de-DE" sz="1200" b="0" dirty="0" smtClean="0">
                <a:solidFill>
                  <a:srgbClr val="0070C0"/>
                </a:solidFill>
              </a:rPr>
              <a:t> </a:t>
            </a:r>
            <a:r>
              <a:rPr lang="de-DE" sz="1200" b="0" dirty="0" smtClean="0"/>
              <a:t>(and also </a:t>
            </a:r>
            <a:r>
              <a:rPr lang="de-DE" sz="1200" b="0" dirty="0" err="1" smtClean="0"/>
              <a:t>from</a:t>
            </a:r>
            <a:r>
              <a:rPr lang="de-DE" sz="1200" b="0" dirty="0" smtClean="0"/>
              <a:t> </a:t>
            </a:r>
            <a:r>
              <a:rPr lang="de-DE" sz="1200" b="0" dirty="0" err="1" smtClean="0"/>
              <a:t>fibre</a:t>
            </a:r>
            <a:r>
              <a:rPr lang="de-DE" sz="1200" b="0" dirty="0" smtClean="0"/>
              <a:t>) </a:t>
            </a:r>
            <a:r>
              <a:rPr lang="de-DE" sz="1200" b="0" dirty="0" err="1" smtClean="0"/>
              <a:t>to</a:t>
            </a:r>
            <a:r>
              <a:rPr lang="de-DE" sz="1200" b="0" dirty="0" smtClean="0"/>
              <a:t> </a:t>
            </a:r>
            <a:r>
              <a:rPr lang="de-DE" sz="1200" b="0" dirty="0" err="1" smtClean="0">
                <a:solidFill>
                  <a:srgbClr val="0070C0"/>
                </a:solidFill>
              </a:rPr>
              <a:t>slow</a:t>
            </a:r>
            <a:r>
              <a:rPr lang="de-DE" sz="1200" b="0" dirty="0" smtClean="0">
                <a:solidFill>
                  <a:srgbClr val="0070C0"/>
                </a:solidFill>
              </a:rPr>
              <a:t> down </a:t>
            </a:r>
            <a:r>
              <a:rPr lang="de-DE" sz="1200" b="0" dirty="0" err="1" smtClean="0">
                <a:solidFill>
                  <a:srgbClr val="0070C0"/>
                </a:solidFill>
              </a:rPr>
              <a:t>absorption</a:t>
            </a:r>
            <a:r>
              <a:rPr lang="de-DE" sz="1200" b="0" dirty="0" smtClean="0">
                <a:solidFill>
                  <a:srgbClr val="0070C0"/>
                </a:solidFill>
              </a:rPr>
              <a:t> </a:t>
            </a:r>
            <a:r>
              <a:rPr lang="de-DE" sz="1200" b="0" dirty="0" err="1" smtClean="0">
                <a:solidFill>
                  <a:srgbClr val="0070C0"/>
                </a:solidFill>
              </a:rPr>
              <a:t>of</a:t>
            </a:r>
            <a:r>
              <a:rPr lang="de-DE" sz="1200" b="0" dirty="0" smtClean="0">
                <a:solidFill>
                  <a:srgbClr val="0070C0"/>
                </a:solidFill>
              </a:rPr>
              <a:t> </a:t>
            </a:r>
            <a:r>
              <a:rPr lang="de-DE" sz="1200" b="0" dirty="0" err="1" smtClean="0">
                <a:solidFill>
                  <a:srgbClr val="0070C0"/>
                </a:solidFill>
              </a:rPr>
              <a:t>carbs</a:t>
            </a:r>
            <a:r>
              <a:rPr lang="de-DE" sz="1200" b="0" dirty="0" smtClean="0">
                <a:solidFill>
                  <a:srgbClr val="0070C0"/>
                </a:solidFill>
              </a:rPr>
              <a:t>, so </a:t>
            </a:r>
            <a:r>
              <a:rPr lang="de-DE" sz="1200" b="0" u="sng" dirty="0" err="1" smtClean="0">
                <a:solidFill>
                  <a:srgbClr val="0070C0"/>
                </a:solidFill>
              </a:rPr>
              <a:t>it</a:t>
            </a:r>
            <a:r>
              <a:rPr lang="de-DE" sz="1200" b="0" u="sng" dirty="0" smtClean="0">
                <a:solidFill>
                  <a:srgbClr val="0070C0"/>
                </a:solidFill>
              </a:rPr>
              <a:t> </a:t>
            </a:r>
            <a:r>
              <a:rPr lang="de-DE" sz="1200" b="0" u="sng" dirty="0" err="1" smtClean="0">
                <a:solidFill>
                  <a:srgbClr val="0070C0"/>
                </a:solidFill>
              </a:rPr>
              <a:t>may</a:t>
            </a:r>
            <a:r>
              <a:rPr lang="de-DE" sz="1200" b="0" u="sng" dirty="0" smtClean="0">
                <a:solidFill>
                  <a:srgbClr val="0070C0"/>
                </a:solidFill>
              </a:rPr>
              <a:t> </a:t>
            </a:r>
            <a:r>
              <a:rPr lang="de-DE" sz="1200" b="0" u="sng" dirty="0" err="1" smtClean="0">
                <a:solidFill>
                  <a:srgbClr val="0070C0"/>
                </a:solidFill>
              </a:rPr>
              <a:t>seem</a:t>
            </a:r>
            <a:r>
              <a:rPr lang="de-DE" sz="1200" b="0" u="sng" dirty="0" smtClean="0">
                <a:solidFill>
                  <a:srgbClr val="0070C0"/>
                </a:solidFill>
              </a:rPr>
              <a:t> </a:t>
            </a:r>
            <a:r>
              <a:rPr lang="de-DE" sz="1200" b="0" u="sng" dirty="0" err="1" smtClean="0">
                <a:solidFill>
                  <a:srgbClr val="0070C0"/>
                </a:solidFill>
              </a:rPr>
              <a:t>that</a:t>
            </a:r>
            <a:r>
              <a:rPr lang="de-DE" sz="1200" b="0" u="sng" dirty="0" smtClean="0">
                <a:solidFill>
                  <a:srgbClr val="0070C0"/>
                </a:solidFill>
              </a:rPr>
              <a:t> </a:t>
            </a:r>
            <a:r>
              <a:rPr lang="de-DE" sz="1200" b="0" u="sng" dirty="0" err="1" smtClean="0">
                <a:solidFill>
                  <a:srgbClr val="0070C0"/>
                </a:solidFill>
              </a:rPr>
              <a:t>fats</a:t>
            </a:r>
            <a:r>
              <a:rPr lang="de-DE" sz="1200" b="0" u="sng" dirty="0" smtClean="0">
                <a:solidFill>
                  <a:srgbClr val="0070C0"/>
                </a:solidFill>
              </a:rPr>
              <a:t> </a:t>
            </a:r>
            <a:r>
              <a:rPr lang="de-DE" sz="1200" b="0" u="sng" dirty="0" err="1" smtClean="0">
                <a:solidFill>
                  <a:srgbClr val="0070C0"/>
                </a:solidFill>
              </a:rPr>
              <a:t>translate</a:t>
            </a:r>
            <a:r>
              <a:rPr lang="de-DE" sz="1200" b="0" u="sng" dirty="0" smtClean="0">
                <a:solidFill>
                  <a:srgbClr val="0070C0"/>
                </a:solidFill>
              </a:rPr>
              <a:t> </a:t>
            </a:r>
            <a:r>
              <a:rPr lang="de-DE" sz="1200" b="0" u="sng" dirty="0" err="1" smtClean="0">
                <a:solidFill>
                  <a:srgbClr val="0070C0"/>
                </a:solidFill>
              </a:rPr>
              <a:t>to</a:t>
            </a:r>
            <a:r>
              <a:rPr lang="de-DE" sz="1200" b="0" u="sng" dirty="0" smtClean="0">
                <a:solidFill>
                  <a:srgbClr val="0070C0"/>
                </a:solidFill>
              </a:rPr>
              <a:t> a </a:t>
            </a:r>
            <a:r>
              <a:rPr lang="de-DE" sz="1200" b="0" u="sng" dirty="0" err="1" smtClean="0">
                <a:solidFill>
                  <a:srgbClr val="0070C0"/>
                </a:solidFill>
              </a:rPr>
              <a:t>higher</a:t>
            </a:r>
            <a:r>
              <a:rPr lang="de-DE" sz="1200" b="0" u="sng" dirty="0" smtClean="0">
                <a:solidFill>
                  <a:srgbClr val="0070C0"/>
                </a:solidFill>
              </a:rPr>
              <a:t> % </a:t>
            </a:r>
            <a:r>
              <a:rPr lang="de-DE" sz="1200" b="0" u="sng" dirty="0" err="1" smtClean="0">
                <a:solidFill>
                  <a:srgbClr val="0070C0"/>
                </a:solidFill>
              </a:rPr>
              <a:t>into</a:t>
            </a:r>
            <a:r>
              <a:rPr lang="de-DE" sz="1200" b="0" u="sng" dirty="0" smtClean="0">
                <a:solidFill>
                  <a:srgbClr val="0070C0"/>
                </a:solidFill>
              </a:rPr>
              <a:t> </a:t>
            </a:r>
            <a:r>
              <a:rPr lang="de-DE" sz="1200" b="0" u="sng" dirty="0" err="1" smtClean="0">
                <a:solidFill>
                  <a:srgbClr val="0070C0"/>
                </a:solidFill>
              </a:rPr>
              <a:t>late</a:t>
            </a:r>
            <a:r>
              <a:rPr lang="de-DE" sz="1200" b="0" u="sng" dirty="0" smtClean="0">
                <a:solidFill>
                  <a:srgbClr val="0070C0"/>
                </a:solidFill>
              </a:rPr>
              <a:t> </a:t>
            </a:r>
            <a:r>
              <a:rPr lang="de-DE" sz="1200" b="0" u="sng" dirty="0" err="1" smtClean="0">
                <a:solidFill>
                  <a:srgbClr val="0070C0"/>
                </a:solidFill>
              </a:rPr>
              <a:t>carbs</a:t>
            </a:r>
            <a:r>
              <a:rPr lang="de-DE" sz="1200" b="0" dirty="0" smtClean="0">
                <a:solidFill>
                  <a:srgbClr val="0070C0"/>
                </a:solidFill>
              </a:rPr>
              <a:t>.)</a:t>
            </a:r>
          </a:p>
          <a:p>
            <a:r>
              <a:rPr lang="de-DE" sz="1200" dirty="0" err="1" smtClean="0"/>
              <a:t>Instead</a:t>
            </a:r>
            <a:r>
              <a:rPr lang="de-DE" sz="1200" baseline="0" dirty="0" smtClean="0"/>
              <a:t> </a:t>
            </a:r>
            <a:r>
              <a:rPr lang="de-DE" sz="1200" baseline="0" dirty="0" err="1" smtClean="0"/>
              <a:t>of</a:t>
            </a:r>
            <a:r>
              <a:rPr lang="de-DE" sz="1200" baseline="0" dirty="0" smtClean="0"/>
              <a:t> </a:t>
            </a:r>
            <a:r>
              <a:rPr lang="de-DE" sz="1200" baseline="0" dirty="0" err="1" smtClean="0"/>
              <a:t>using</a:t>
            </a:r>
            <a:r>
              <a:rPr lang="de-DE" sz="1200" baseline="0" dirty="0" smtClean="0"/>
              <a:t> </a:t>
            </a:r>
            <a:r>
              <a:rPr lang="de-DE" sz="1200" baseline="0" dirty="0" err="1" smtClean="0"/>
              <a:t>these</a:t>
            </a:r>
            <a:r>
              <a:rPr lang="de-DE" sz="1200" baseline="0" dirty="0" smtClean="0"/>
              <a:t> % </a:t>
            </a:r>
            <a:r>
              <a:rPr lang="de-DE" sz="1200" baseline="0" dirty="0" err="1" smtClean="0"/>
              <a:t>conversions</a:t>
            </a:r>
            <a:r>
              <a:rPr lang="de-DE" sz="1200" baseline="0" dirty="0" smtClean="0"/>
              <a:t>, </a:t>
            </a:r>
            <a:r>
              <a:rPr lang="de-DE" sz="1200" baseline="0" dirty="0" err="1" smtClean="0"/>
              <a:t>there</a:t>
            </a:r>
            <a:r>
              <a:rPr lang="de-DE" sz="1200" baseline="0" dirty="0" smtClean="0"/>
              <a:t> </a:t>
            </a:r>
            <a:r>
              <a:rPr lang="de-DE" sz="1200" baseline="0" dirty="0" err="1" smtClean="0"/>
              <a:t>is</a:t>
            </a:r>
            <a:r>
              <a:rPr lang="de-DE" sz="1200" baseline="0" dirty="0" smtClean="0"/>
              <a:t> </a:t>
            </a:r>
            <a:r>
              <a:rPr lang="de-DE" sz="1200" baseline="0" dirty="0" err="1" smtClean="0"/>
              <a:t>another</a:t>
            </a:r>
            <a:r>
              <a:rPr lang="de-DE" sz="1200" baseline="0" dirty="0" smtClean="0"/>
              <a:t> </a:t>
            </a:r>
            <a:r>
              <a:rPr lang="de-DE" sz="1200" baseline="0" dirty="0" err="1" smtClean="0"/>
              <a:t>calculation</a:t>
            </a:r>
            <a:r>
              <a:rPr lang="de-DE" sz="1200" baseline="0" dirty="0" smtClean="0"/>
              <a:t> via kcal </a:t>
            </a:r>
            <a:r>
              <a:rPr lang="de-DE" sz="1200" baseline="0" dirty="0" err="1" smtClean="0"/>
              <a:t>from</a:t>
            </a:r>
            <a:r>
              <a:rPr lang="de-DE" sz="1200" baseline="0" dirty="0" smtClean="0"/>
              <a:t> </a:t>
            </a:r>
            <a:r>
              <a:rPr lang="de-DE" sz="1200" baseline="0" dirty="0" err="1" smtClean="0"/>
              <a:t>fat</a:t>
            </a:r>
            <a:r>
              <a:rPr lang="de-DE" sz="1200" baseline="0" dirty="0" smtClean="0"/>
              <a:t> and </a:t>
            </a:r>
            <a:r>
              <a:rPr lang="de-DE" sz="1200" baseline="0" dirty="0" err="1" smtClean="0"/>
              <a:t>protein</a:t>
            </a:r>
            <a:r>
              <a:rPr lang="de-DE" sz="1200" baseline="0" dirty="0" smtClean="0"/>
              <a:t> (</a:t>
            </a:r>
            <a:r>
              <a:rPr lang="de-DE" sz="1200" baseline="0" dirty="0" err="1" smtClean="0"/>
              <a:t>see</a:t>
            </a:r>
            <a:r>
              <a:rPr lang="de-DE" sz="1200" baseline="0" dirty="0" smtClean="0"/>
              <a:t> FPU; p.29-30).</a:t>
            </a:r>
            <a:endParaRPr lang="de-DE" sz="1200" dirty="0" smtClean="0"/>
          </a:p>
          <a:p>
            <a:r>
              <a:rPr lang="de-DE" sz="1200" dirty="0" smtClean="0"/>
              <a:t> „e-“</a:t>
            </a:r>
            <a:r>
              <a:rPr lang="de-DE" sz="1200" dirty="0" err="1" smtClean="0"/>
              <a:t>Carbs</a:t>
            </a:r>
            <a:r>
              <a:rPr lang="de-DE" sz="1200" dirty="0" smtClean="0"/>
              <a:t> also </a:t>
            </a:r>
            <a:r>
              <a:rPr lang="de-DE" sz="1200" dirty="0" err="1" smtClean="0"/>
              <a:t>require</a:t>
            </a:r>
            <a:r>
              <a:rPr lang="de-DE" sz="1200" dirty="0" smtClean="0"/>
              <a:t> </a:t>
            </a:r>
            <a:r>
              <a:rPr lang="de-DE" sz="1200" dirty="0" err="1" smtClean="0"/>
              <a:t>insulin</a:t>
            </a:r>
            <a:r>
              <a:rPr lang="de-DE" sz="1200" dirty="0" smtClean="0"/>
              <a:t>, and </a:t>
            </a:r>
            <a:r>
              <a:rPr lang="de-DE" sz="1200" dirty="0" err="1" smtClean="0"/>
              <a:t>are</a:t>
            </a:r>
            <a:r>
              <a:rPr lang="de-DE" sz="1200" dirty="0" smtClean="0"/>
              <a:t> </a:t>
            </a:r>
            <a:r>
              <a:rPr lang="de-DE" sz="1200" b="0" dirty="0" err="1" smtClean="0">
                <a:solidFill>
                  <a:srgbClr val="0070C0"/>
                </a:solidFill>
              </a:rPr>
              <a:t>entered</a:t>
            </a:r>
            <a:r>
              <a:rPr lang="de-DE" sz="1200" b="0" dirty="0" smtClean="0">
                <a:solidFill>
                  <a:srgbClr val="0070C0"/>
                </a:solidFill>
              </a:rPr>
              <a:t> </a:t>
            </a:r>
            <a:r>
              <a:rPr lang="de-DE" sz="1200" b="0" dirty="0" err="1" smtClean="0">
                <a:solidFill>
                  <a:srgbClr val="0070C0"/>
                </a:solidFill>
              </a:rPr>
              <a:t>for</a:t>
            </a:r>
            <a:r>
              <a:rPr lang="de-DE" sz="1200" b="0" dirty="0" smtClean="0">
                <a:solidFill>
                  <a:srgbClr val="0070C0"/>
                </a:solidFill>
              </a:rPr>
              <a:t> </a:t>
            </a:r>
            <a:r>
              <a:rPr lang="de-DE" sz="1200" b="0" dirty="0" err="1" smtClean="0">
                <a:solidFill>
                  <a:srgbClr val="0070C0"/>
                </a:solidFill>
              </a:rPr>
              <a:t>hours</a:t>
            </a:r>
            <a:r>
              <a:rPr lang="de-DE" sz="1200" b="0" dirty="0" smtClean="0">
                <a:solidFill>
                  <a:srgbClr val="0070C0"/>
                </a:solidFill>
              </a:rPr>
              <a:t> 3 -~7 </a:t>
            </a:r>
            <a:r>
              <a:rPr lang="de-DE" sz="1200" dirty="0" smtClean="0"/>
              <a:t>after </a:t>
            </a:r>
            <a:r>
              <a:rPr lang="de-DE" sz="1200" dirty="0" err="1" smtClean="0"/>
              <a:t>the</a:t>
            </a:r>
            <a:r>
              <a:rPr lang="de-DE" sz="1200" dirty="0" smtClean="0"/>
              <a:t> </a:t>
            </a:r>
            <a:r>
              <a:rPr lang="de-DE" sz="1200" dirty="0" err="1" smtClean="0"/>
              <a:t>meal</a:t>
            </a:r>
            <a:r>
              <a:rPr lang="de-DE" sz="1200" dirty="0" smtClean="0"/>
              <a:t> (</a:t>
            </a:r>
            <a:r>
              <a:rPr lang="de-DE" sz="1200" dirty="0" err="1" smtClean="0"/>
              <a:t>without</a:t>
            </a:r>
            <a:r>
              <a:rPr lang="de-DE" sz="1200" dirty="0" smtClean="0"/>
              <a:t> </a:t>
            </a:r>
            <a:r>
              <a:rPr lang="de-DE" sz="1200" dirty="0" err="1" smtClean="0"/>
              <a:t>giving</a:t>
            </a:r>
            <a:r>
              <a:rPr lang="de-DE" sz="1200" dirty="0" smtClean="0"/>
              <a:t> a </a:t>
            </a:r>
            <a:r>
              <a:rPr lang="de-DE" sz="1200" dirty="0" err="1" smtClean="0"/>
              <a:t>bolus</a:t>
            </a:r>
            <a:r>
              <a:rPr lang="de-DE" sz="1200" dirty="0" smtClean="0"/>
              <a:t> </a:t>
            </a:r>
            <a:r>
              <a:rPr lang="de-DE" sz="1200" dirty="0" err="1" smtClean="0"/>
              <a:t>for</a:t>
            </a:r>
            <a:r>
              <a:rPr lang="de-DE" sz="1200" dirty="0" smtClean="0"/>
              <a:t> </a:t>
            </a:r>
            <a:r>
              <a:rPr lang="de-DE" sz="1200" dirty="0" err="1" smtClean="0"/>
              <a:t>it</a:t>
            </a:r>
            <a:r>
              <a:rPr lang="de-DE" sz="1200" dirty="0" smtClean="0"/>
              <a:t>)</a:t>
            </a:r>
          </a:p>
          <a:p>
            <a:r>
              <a:rPr lang="de-DE" sz="1200" dirty="0" smtClean="0"/>
              <a:t>„Real“ </a:t>
            </a:r>
            <a:r>
              <a:rPr lang="de-DE" sz="1200" dirty="0" err="1" smtClean="0"/>
              <a:t>carbs</a:t>
            </a:r>
            <a:r>
              <a:rPr lang="de-DE" sz="1200" dirty="0" smtClean="0"/>
              <a:t> </a:t>
            </a:r>
            <a:r>
              <a:rPr lang="de-DE" sz="1200" dirty="0" err="1" smtClean="0"/>
              <a:t>that</a:t>
            </a:r>
            <a:r>
              <a:rPr lang="de-DE" sz="1200" dirty="0" smtClean="0"/>
              <a:t> </a:t>
            </a:r>
            <a:r>
              <a:rPr lang="de-DE" sz="1200" dirty="0" err="1" smtClean="0"/>
              <a:t>were</a:t>
            </a:r>
            <a:r>
              <a:rPr lang="de-DE" sz="1200" dirty="0" smtClean="0"/>
              <a:t> </a:t>
            </a:r>
            <a:r>
              <a:rPr lang="de-DE" sz="1200" b="0" u="sng" dirty="0" smtClean="0"/>
              <a:t>not</a:t>
            </a:r>
            <a:r>
              <a:rPr lang="de-DE" sz="1200" dirty="0" smtClean="0"/>
              <a:t> </a:t>
            </a:r>
            <a:r>
              <a:rPr lang="de-DE" sz="1200" dirty="0" err="1" smtClean="0"/>
              <a:t>absorbed</a:t>
            </a:r>
            <a:r>
              <a:rPr lang="de-DE" sz="1200" dirty="0" smtClean="0"/>
              <a:t> </a:t>
            </a:r>
            <a:r>
              <a:rPr lang="de-DE" sz="1200" dirty="0" err="1" smtClean="0"/>
              <a:t>while</a:t>
            </a:r>
            <a:r>
              <a:rPr lang="de-DE" sz="1200" dirty="0" smtClean="0"/>
              <a:t> </a:t>
            </a:r>
            <a:r>
              <a:rPr lang="de-DE" sz="1200" dirty="0" err="1" smtClean="0"/>
              <a:t>the</a:t>
            </a:r>
            <a:r>
              <a:rPr lang="de-DE" sz="1200" dirty="0" smtClean="0"/>
              <a:t> </a:t>
            </a:r>
            <a:r>
              <a:rPr lang="de-DE" sz="1200" dirty="0" err="1" smtClean="0"/>
              <a:t>user</a:t>
            </a:r>
            <a:r>
              <a:rPr lang="de-DE" sz="1200" dirty="0" smtClean="0"/>
              <a:t> </a:t>
            </a:r>
            <a:r>
              <a:rPr lang="de-DE" sz="1200" dirty="0" err="1" smtClean="0"/>
              <a:t>bolus</a:t>
            </a:r>
            <a:r>
              <a:rPr lang="de-DE" sz="1200" dirty="0" smtClean="0"/>
              <a:t> was </a:t>
            </a:r>
            <a:r>
              <a:rPr lang="de-DE" sz="1200" dirty="0" err="1" smtClean="0"/>
              <a:t>very</a:t>
            </a:r>
            <a:r>
              <a:rPr lang="de-DE" sz="1200" dirty="0" smtClean="0"/>
              <a:t> </a:t>
            </a:r>
            <a:r>
              <a:rPr lang="de-DE" sz="1200" dirty="0" err="1" smtClean="0"/>
              <a:t>active</a:t>
            </a:r>
            <a:r>
              <a:rPr lang="de-DE" sz="1200" dirty="0" smtClean="0"/>
              <a:t> </a:t>
            </a:r>
            <a:r>
              <a:rPr lang="de-DE" sz="1200" dirty="0" err="1" smtClean="0"/>
              <a:t>are</a:t>
            </a:r>
            <a:r>
              <a:rPr lang="de-DE" sz="1200" dirty="0" smtClean="0"/>
              <a:t> </a:t>
            </a:r>
            <a:r>
              <a:rPr lang="de-DE" sz="1200" dirty="0" err="1" smtClean="0"/>
              <a:t>added</a:t>
            </a:r>
            <a:r>
              <a:rPr lang="de-DE" sz="1200" dirty="0" smtClean="0"/>
              <a:t> </a:t>
            </a:r>
            <a:r>
              <a:rPr lang="de-DE" sz="1200" dirty="0" err="1" smtClean="0"/>
              <a:t>to</a:t>
            </a:r>
            <a:r>
              <a:rPr lang="de-DE" sz="1200" dirty="0" smtClean="0"/>
              <a:t> </a:t>
            </a:r>
            <a:r>
              <a:rPr lang="de-DE" sz="1200" dirty="0" err="1" smtClean="0"/>
              <a:t>these</a:t>
            </a:r>
            <a:r>
              <a:rPr lang="de-DE" sz="1200" dirty="0" smtClean="0"/>
              <a:t> e-</a:t>
            </a:r>
            <a:r>
              <a:rPr lang="de-DE" sz="1200" dirty="0" err="1" smtClean="0"/>
              <a:t>Carbs</a:t>
            </a:r>
            <a:r>
              <a:rPr lang="de-DE" sz="1200" dirty="0" smtClean="0"/>
              <a:t>.</a:t>
            </a:r>
          </a:p>
          <a:p>
            <a:r>
              <a:rPr lang="de-DE" sz="1200" dirty="0" err="1" smtClean="0"/>
              <a:t>Often</a:t>
            </a:r>
            <a:r>
              <a:rPr lang="de-DE" sz="1200" dirty="0" smtClean="0"/>
              <a:t>, </a:t>
            </a:r>
            <a:r>
              <a:rPr lang="de-DE" sz="1200" dirty="0" err="1" smtClean="0"/>
              <a:t>fats</a:t>
            </a:r>
            <a:r>
              <a:rPr lang="de-DE" sz="1200" dirty="0" smtClean="0"/>
              <a:t> </a:t>
            </a:r>
            <a:r>
              <a:rPr lang="de-DE" sz="1200" dirty="0" err="1" smtClean="0"/>
              <a:t>create</a:t>
            </a:r>
            <a:r>
              <a:rPr lang="de-DE" sz="1200" dirty="0" smtClean="0"/>
              <a:t> </a:t>
            </a:r>
            <a:r>
              <a:rPr lang="de-DE" sz="1200" dirty="0" err="1" smtClean="0"/>
              <a:t>complications</a:t>
            </a:r>
            <a:r>
              <a:rPr lang="de-DE" sz="1200" dirty="0" smtClean="0"/>
              <a:t> </a:t>
            </a:r>
            <a:r>
              <a:rPr lang="de-DE" sz="1200" dirty="0" err="1" smtClean="0"/>
              <a:t>several</a:t>
            </a:r>
            <a:r>
              <a:rPr lang="de-DE" sz="1200" dirty="0" smtClean="0"/>
              <a:t> </a:t>
            </a:r>
            <a:r>
              <a:rPr lang="de-DE" sz="1200" dirty="0" err="1" smtClean="0"/>
              <a:t>hours</a:t>
            </a:r>
            <a:r>
              <a:rPr lang="de-DE" sz="1200" dirty="0" smtClean="0"/>
              <a:t> after a </a:t>
            </a:r>
            <a:r>
              <a:rPr lang="de-DE" sz="1200" dirty="0" err="1" smtClean="0"/>
              <a:t>meal</a:t>
            </a:r>
            <a:r>
              <a:rPr lang="de-DE" sz="1200" dirty="0" smtClean="0"/>
              <a:t> </a:t>
            </a:r>
            <a:r>
              <a:rPr lang="de-DE" sz="1200" dirty="0" err="1" smtClean="0"/>
              <a:t>through</a:t>
            </a:r>
            <a:r>
              <a:rPr lang="de-DE" sz="1200" dirty="0" smtClean="0"/>
              <a:t> </a:t>
            </a:r>
            <a:r>
              <a:rPr lang="de-DE" sz="1200" dirty="0" err="1" smtClean="0"/>
              <a:t>intermittent</a:t>
            </a:r>
            <a:r>
              <a:rPr lang="de-DE" sz="1200" dirty="0" smtClean="0"/>
              <a:t> </a:t>
            </a:r>
            <a:r>
              <a:rPr lang="de-DE" sz="1200" dirty="0" err="1" smtClean="0"/>
              <a:t>insulin</a:t>
            </a:r>
            <a:r>
              <a:rPr lang="de-DE" sz="1200" dirty="0" smtClean="0"/>
              <a:t> </a:t>
            </a:r>
            <a:r>
              <a:rPr lang="de-DE" sz="1200" dirty="0" err="1" smtClean="0"/>
              <a:t>resistance</a:t>
            </a:r>
            <a:r>
              <a:rPr lang="de-DE" sz="1200" dirty="0" smtClean="0"/>
              <a:t> at high </a:t>
            </a:r>
            <a:r>
              <a:rPr lang="de-DE" sz="1200" dirty="0" err="1" smtClean="0"/>
              <a:t>glucose</a:t>
            </a:r>
            <a:r>
              <a:rPr lang="de-DE" sz="1200" dirty="0" smtClean="0"/>
              <a:t> </a:t>
            </a:r>
            <a:r>
              <a:rPr lang="de-DE" sz="1200" dirty="0" err="1" smtClean="0"/>
              <a:t>values</a:t>
            </a:r>
            <a:r>
              <a:rPr lang="de-DE" sz="1200" dirty="0" smtClean="0"/>
              <a:t>. </a:t>
            </a:r>
            <a:r>
              <a:rPr lang="de-DE" i="1" dirty="0" smtClean="0">
                <a:solidFill>
                  <a:schemeClr val="bg1">
                    <a:lumMod val="50000"/>
                  </a:schemeClr>
                </a:solidFill>
              </a:rPr>
              <a:t>(More </a:t>
            </a:r>
            <a:r>
              <a:rPr lang="de-DE" i="1" dirty="0" err="1" smtClean="0">
                <a:solidFill>
                  <a:schemeClr val="bg1">
                    <a:lumMod val="50000"/>
                  </a:schemeClr>
                </a:solidFill>
              </a:rPr>
              <a:t>see</a:t>
            </a:r>
            <a:r>
              <a:rPr lang="de-DE" i="1" dirty="0" smtClean="0">
                <a:solidFill>
                  <a:schemeClr val="bg1">
                    <a:lumMod val="50000"/>
                  </a:schemeClr>
                </a:solidFill>
              </a:rPr>
              <a:t> </a:t>
            </a:r>
            <a:r>
              <a:rPr lang="de-DE" i="1" dirty="0" err="1" smtClean="0">
                <a:solidFill>
                  <a:schemeClr val="bg1">
                    <a:lumMod val="50000"/>
                  </a:schemeClr>
                </a:solidFill>
              </a:rPr>
              <a:t>chapter</a:t>
            </a:r>
            <a:r>
              <a:rPr lang="de-DE" i="1" dirty="0" smtClean="0">
                <a:solidFill>
                  <a:schemeClr val="bg1">
                    <a:lumMod val="50000"/>
                  </a:schemeClr>
                </a:solidFill>
              </a:rPr>
              <a:t> on </a:t>
            </a:r>
            <a:r>
              <a:rPr lang="de-DE" i="1" dirty="0" err="1" smtClean="0">
                <a:solidFill>
                  <a:schemeClr val="bg1">
                    <a:lumMod val="50000"/>
                  </a:schemeClr>
                </a:solidFill>
              </a:rPr>
              <a:t>late</a:t>
            </a:r>
            <a:r>
              <a:rPr lang="de-DE" i="1" dirty="0" smtClean="0">
                <a:solidFill>
                  <a:schemeClr val="bg1">
                    <a:lumMod val="50000"/>
                  </a:schemeClr>
                </a:solidFill>
              </a:rPr>
              <a:t> </a:t>
            </a:r>
            <a:r>
              <a:rPr lang="de-DE" i="1" dirty="0" err="1" smtClean="0">
                <a:solidFill>
                  <a:schemeClr val="bg1">
                    <a:lumMod val="50000"/>
                  </a:schemeClr>
                </a:solidFill>
              </a:rPr>
              <a:t>phase</a:t>
            </a:r>
            <a:r>
              <a:rPr lang="de-DE" i="1" dirty="0" smtClean="0">
                <a:solidFill>
                  <a:schemeClr val="bg1">
                    <a:lumMod val="50000"/>
                  </a:schemeClr>
                </a:solidFill>
              </a:rPr>
              <a:t> </a:t>
            </a:r>
            <a:r>
              <a:rPr lang="de-DE" i="1" dirty="0" err="1" smtClean="0">
                <a:solidFill>
                  <a:schemeClr val="bg1">
                    <a:lumMod val="50000"/>
                  </a:schemeClr>
                </a:solidFill>
              </a:rPr>
              <a:t>of</a:t>
            </a:r>
            <a:r>
              <a:rPr lang="de-DE" i="1" dirty="0" smtClean="0">
                <a:solidFill>
                  <a:schemeClr val="bg1">
                    <a:lumMod val="50000"/>
                  </a:schemeClr>
                </a:solidFill>
              </a:rPr>
              <a:t> </a:t>
            </a:r>
            <a:r>
              <a:rPr lang="de-DE" i="1" dirty="0" err="1" smtClean="0">
                <a:solidFill>
                  <a:schemeClr val="bg1">
                    <a:lumMod val="50000"/>
                  </a:schemeClr>
                </a:solidFill>
              </a:rPr>
              <a:t>meal</a:t>
            </a:r>
            <a:r>
              <a:rPr lang="de-DE" i="1" dirty="0" smtClean="0">
                <a:solidFill>
                  <a:schemeClr val="bg1">
                    <a:lumMod val="50000"/>
                  </a:schemeClr>
                </a:solidFill>
              </a:rPr>
              <a:t>, p.27 ff). </a:t>
            </a:r>
            <a:endParaRPr lang="de-DE" sz="1200" dirty="0" smtClean="0"/>
          </a:p>
          <a:p>
            <a:r>
              <a:rPr lang="de-DE" dirty="0" smtClean="0"/>
              <a:t>---------------------------------------------------------------------------------------------------------------------------------------------------</a:t>
            </a:r>
          </a:p>
          <a:p>
            <a:r>
              <a:rPr lang="de-DE" dirty="0" err="1" smtClean="0"/>
              <a:t>Discussion</a:t>
            </a:r>
            <a:r>
              <a:rPr lang="de-DE" dirty="0" smtClean="0"/>
              <a:t> </a:t>
            </a:r>
            <a:r>
              <a:rPr lang="de-DE" dirty="0" err="1" smtClean="0"/>
              <a:t>regarding</a:t>
            </a:r>
            <a:r>
              <a:rPr lang="de-DE" dirty="0" smtClean="0"/>
              <a:t> </a:t>
            </a:r>
            <a:r>
              <a:rPr lang="de-DE" dirty="0" err="1" smtClean="0"/>
              <a:t>factor</a:t>
            </a:r>
            <a:r>
              <a:rPr lang="de-DE" dirty="0" smtClean="0"/>
              <a:t> </a:t>
            </a:r>
            <a:r>
              <a:rPr lang="de-DE" dirty="0" err="1" smtClean="0"/>
              <a:t>for</a:t>
            </a:r>
            <a:r>
              <a:rPr lang="de-DE" dirty="0" smtClean="0"/>
              <a:t> </a:t>
            </a:r>
            <a:r>
              <a:rPr lang="de-DE" dirty="0" err="1" smtClean="0"/>
              <a:t>fats</a:t>
            </a:r>
            <a:r>
              <a:rPr lang="de-DE" dirty="0" smtClean="0"/>
              <a:t>: Alternatives </a:t>
            </a:r>
            <a:r>
              <a:rPr lang="de-DE" dirty="0" err="1" smtClean="0"/>
              <a:t>are</a:t>
            </a:r>
            <a:r>
              <a:rPr lang="de-DE" dirty="0" smtClean="0"/>
              <a:t> (A) </a:t>
            </a:r>
            <a:r>
              <a:rPr lang="de-DE" dirty="0" err="1" smtClean="0"/>
              <a:t>Use</a:t>
            </a:r>
            <a:r>
              <a:rPr lang="de-DE" dirty="0" smtClean="0"/>
              <a:t> </a:t>
            </a:r>
            <a:r>
              <a:rPr lang="de-DE" baseline="0" dirty="0" smtClean="0"/>
              <a:t>a </a:t>
            </a:r>
            <a:r>
              <a:rPr lang="de-DE" baseline="0" dirty="0" err="1" smtClean="0"/>
              <a:t>low</a:t>
            </a:r>
            <a:r>
              <a:rPr lang="de-DE" baseline="0" dirty="0" smtClean="0"/>
              <a:t> </a:t>
            </a:r>
            <a:r>
              <a:rPr lang="de-DE" baseline="0" dirty="0" err="1" smtClean="0"/>
              <a:t>factor</a:t>
            </a:r>
            <a:r>
              <a:rPr lang="de-DE" baseline="0" dirty="0" smtClean="0"/>
              <a:t> </a:t>
            </a:r>
            <a:r>
              <a:rPr lang="de-DE" baseline="0" dirty="0" err="1" smtClean="0"/>
              <a:t>of</a:t>
            </a:r>
            <a:r>
              <a:rPr lang="de-DE" baseline="0" dirty="0" smtClean="0"/>
              <a:t> 10 – </a:t>
            </a:r>
            <a:r>
              <a:rPr lang="de-DE" baseline="0" dirty="0" err="1" smtClean="0"/>
              <a:t>max</a:t>
            </a:r>
            <a:r>
              <a:rPr lang="de-DE" baseline="0" dirty="0" smtClean="0"/>
              <a:t> 20% </a:t>
            </a:r>
            <a:r>
              <a:rPr lang="de-DE" baseline="0" dirty="0" err="1" smtClean="0"/>
              <a:t>for</a:t>
            </a:r>
            <a:r>
              <a:rPr lang="de-DE" baseline="0" dirty="0" smtClean="0"/>
              <a:t> </a:t>
            </a:r>
            <a:r>
              <a:rPr lang="de-DE" baseline="0" dirty="0" err="1" smtClean="0"/>
              <a:t>fats</a:t>
            </a:r>
            <a:r>
              <a:rPr lang="de-DE" baseline="0" dirty="0" smtClean="0"/>
              <a:t>; plus </a:t>
            </a:r>
            <a:r>
              <a:rPr lang="de-DE" baseline="0" dirty="0" err="1" smtClean="0"/>
              <a:t>apply</a:t>
            </a:r>
            <a:r>
              <a:rPr lang="de-DE" baseline="0" dirty="0" smtClean="0"/>
              <a:t> </a:t>
            </a:r>
            <a:r>
              <a:rPr lang="de-DE" baseline="0" dirty="0" err="1" smtClean="0"/>
              <a:t>stronger</a:t>
            </a:r>
            <a:r>
              <a:rPr lang="de-DE" baseline="0" dirty="0" smtClean="0"/>
              <a:t> ISF </a:t>
            </a:r>
            <a:r>
              <a:rPr lang="de-DE" baseline="0" dirty="0" err="1" smtClean="0"/>
              <a:t>when</a:t>
            </a:r>
            <a:r>
              <a:rPr lang="de-DE" baseline="0" dirty="0" smtClean="0"/>
              <a:t> </a:t>
            </a:r>
            <a:r>
              <a:rPr lang="de-DE" baseline="0" dirty="0" err="1" smtClean="0"/>
              <a:t>glucose</a:t>
            </a:r>
            <a:r>
              <a:rPr lang="de-DE" baseline="0" dirty="0" smtClean="0"/>
              <a:t> </a:t>
            </a:r>
            <a:r>
              <a:rPr lang="de-DE" baseline="0" dirty="0" err="1" smtClean="0"/>
              <a:t>is</a:t>
            </a:r>
            <a:r>
              <a:rPr lang="de-DE" baseline="0" dirty="0" smtClean="0"/>
              <a:t> stuck on high </a:t>
            </a:r>
            <a:r>
              <a:rPr lang="de-DE" baseline="0" dirty="0" err="1" smtClean="0"/>
              <a:t>values</a:t>
            </a:r>
            <a:r>
              <a:rPr lang="de-DE" baseline="0" dirty="0" smtClean="0"/>
              <a:t>.  - </a:t>
            </a:r>
            <a:r>
              <a:rPr lang="de-DE" baseline="0" dirty="0" err="1" smtClean="0"/>
              <a:t>Or</a:t>
            </a:r>
            <a:r>
              <a:rPr lang="de-DE" baseline="0" dirty="0" smtClean="0"/>
              <a:t> (B), </a:t>
            </a:r>
            <a:r>
              <a:rPr lang="de-DE" baseline="0" dirty="0" err="1" smtClean="0"/>
              <a:t>Apply</a:t>
            </a:r>
            <a:r>
              <a:rPr lang="de-DE" baseline="0" dirty="0" smtClean="0"/>
              <a:t> a </a:t>
            </a:r>
            <a:r>
              <a:rPr lang="de-DE" baseline="0" dirty="0" err="1" smtClean="0"/>
              <a:t>bigger</a:t>
            </a:r>
            <a:r>
              <a:rPr lang="de-DE" baseline="0" dirty="0" smtClean="0"/>
              <a:t> %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conversion</a:t>
            </a:r>
            <a:r>
              <a:rPr lang="de-DE" baseline="0" dirty="0" smtClean="0"/>
              <a:t> </a:t>
            </a:r>
            <a:r>
              <a:rPr lang="de-DE" baseline="0" dirty="0" err="1" smtClean="0"/>
              <a:t>that</a:t>
            </a:r>
            <a:r>
              <a:rPr lang="de-DE" baseline="0" dirty="0" smtClean="0"/>
              <a:t> </a:t>
            </a:r>
            <a:r>
              <a:rPr lang="de-DE" baseline="0" dirty="0" err="1" smtClean="0"/>
              <a:t>exaggerates</a:t>
            </a:r>
            <a:r>
              <a:rPr lang="de-DE" baseline="0" dirty="0" smtClean="0"/>
              <a:t> </a:t>
            </a:r>
            <a:r>
              <a:rPr lang="de-DE" baseline="0" dirty="0" err="1" smtClean="0"/>
              <a:t>carbs</a:t>
            </a:r>
            <a:r>
              <a:rPr lang="de-DE" baseline="0" dirty="0" smtClean="0"/>
              <a:t> </a:t>
            </a:r>
            <a:r>
              <a:rPr lang="de-DE" baseline="0" dirty="0" err="1" smtClean="0"/>
              <a:t>from</a:t>
            </a:r>
            <a:r>
              <a:rPr lang="de-DE" baseline="0" dirty="0" smtClean="0"/>
              <a:t> </a:t>
            </a:r>
            <a:r>
              <a:rPr lang="de-DE" baseline="0" dirty="0" err="1" smtClean="0"/>
              <a:t>fats</a:t>
            </a:r>
            <a:r>
              <a:rPr lang="de-DE" baseline="0" dirty="0" smtClean="0"/>
              <a:t>, and </a:t>
            </a:r>
            <a:r>
              <a:rPr lang="de-DE" baseline="0" dirty="0" err="1" smtClean="0"/>
              <a:t>this</a:t>
            </a:r>
            <a:r>
              <a:rPr lang="de-DE" baseline="0" dirty="0" smtClean="0"/>
              <a:t> </a:t>
            </a:r>
            <a:r>
              <a:rPr lang="de-DE" baseline="0" dirty="0" err="1" smtClean="0"/>
              <a:t>way</a:t>
            </a:r>
            <a:r>
              <a:rPr lang="de-DE" baseline="0" dirty="0" smtClean="0"/>
              <a:t> also </a:t>
            </a:r>
            <a:r>
              <a:rPr lang="de-DE" baseline="0" dirty="0" err="1" smtClean="0"/>
              <a:t>gets</a:t>
            </a:r>
            <a:r>
              <a:rPr lang="de-DE" baseline="0" dirty="0" smtClean="0"/>
              <a:t> </a:t>
            </a:r>
            <a:r>
              <a:rPr lang="de-DE" baseline="0" dirty="0" err="1" smtClean="0"/>
              <a:t>them</a:t>
            </a:r>
            <a:r>
              <a:rPr lang="de-DE" baseline="0" dirty="0" smtClean="0"/>
              <a:t> </a:t>
            </a:r>
            <a:r>
              <a:rPr lang="de-DE" baseline="0" dirty="0" err="1" smtClean="0"/>
              <a:t>covered</a:t>
            </a:r>
            <a:r>
              <a:rPr lang="de-DE" baseline="0" dirty="0" smtClean="0"/>
              <a:t> </a:t>
            </a:r>
            <a:r>
              <a:rPr lang="de-DE" baseline="0" dirty="0" err="1" smtClean="0"/>
              <a:t>with</a:t>
            </a:r>
            <a:r>
              <a:rPr lang="de-DE" baseline="0" dirty="0" smtClean="0"/>
              <a:t> </a:t>
            </a:r>
            <a:r>
              <a:rPr lang="de-DE" baseline="0" dirty="0" err="1" smtClean="0"/>
              <a:t>more</a:t>
            </a:r>
            <a:r>
              <a:rPr lang="de-DE" baseline="0" dirty="0" smtClean="0"/>
              <a:t> </a:t>
            </a:r>
            <a:r>
              <a:rPr lang="de-DE" baseline="0" dirty="0" err="1" smtClean="0"/>
              <a:t>insulin</a:t>
            </a:r>
            <a:r>
              <a:rPr lang="de-DE" baseline="0" dirty="0" smtClean="0"/>
              <a:t>.</a:t>
            </a:r>
          </a:p>
          <a:p>
            <a:r>
              <a:rPr lang="de-DE" baseline="0" dirty="0" err="1" smtClean="0"/>
              <a:t>For</a:t>
            </a:r>
            <a:r>
              <a:rPr lang="de-DE" baseline="0" dirty="0" smtClean="0"/>
              <a:t> </a:t>
            </a:r>
            <a:r>
              <a:rPr lang="de-DE" baseline="0" dirty="0" err="1" smtClean="0"/>
              <a:t>the</a:t>
            </a:r>
            <a:r>
              <a:rPr lang="de-DE" baseline="0" dirty="0" smtClean="0"/>
              <a:t> </a:t>
            </a:r>
            <a:r>
              <a:rPr lang="de-DE" baseline="0" dirty="0" err="1" smtClean="0"/>
              <a:t>AndroidAPS</a:t>
            </a:r>
            <a:r>
              <a:rPr lang="de-DE" baseline="0" dirty="0" smtClean="0"/>
              <a:t> </a:t>
            </a:r>
            <a:r>
              <a:rPr lang="de-DE" baseline="0" dirty="0" err="1" smtClean="0"/>
              <a:t>loop</a:t>
            </a:r>
            <a:r>
              <a:rPr lang="de-DE" baseline="0" dirty="0" smtClean="0"/>
              <a:t>, </a:t>
            </a:r>
            <a:r>
              <a:rPr lang="de-DE" baseline="0" dirty="0" err="1" smtClean="0"/>
              <a:t>which</a:t>
            </a:r>
            <a:r>
              <a:rPr lang="de-DE" baseline="0" dirty="0" smtClean="0"/>
              <a:t> </a:t>
            </a:r>
            <a:r>
              <a:rPr lang="de-DE" baseline="0" dirty="0" err="1" smtClean="0"/>
              <a:t>does</a:t>
            </a:r>
            <a:r>
              <a:rPr lang="de-DE" baseline="0" dirty="0" smtClean="0"/>
              <a:t> not </a:t>
            </a:r>
            <a:r>
              <a:rPr lang="de-DE" baseline="0" dirty="0" err="1" smtClean="0"/>
              <a:t>react</a:t>
            </a:r>
            <a:r>
              <a:rPr lang="de-DE" baseline="0" dirty="0" smtClean="0"/>
              <a:t> </a:t>
            </a:r>
            <a:r>
              <a:rPr lang="de-DE" baseline="0" dirty="0" err="1" smtClean="0"/>
              <a:t>directly</a:t>
            </a:r>
            <a:r>
              <a:rPr lang="de-DE" baseline="0" dirty="0" smtClean="0"/>
              <a:t> on </a:t>
            </a:r>
            <a:r>
              <a:rPr lang="de-DE" baseline="0" dirty="0" err="1" smtClean="0"/>
              <a:t>grams</a:t>
            </a:r>
            <a:r>
              <a:rPr lang="de-DE" baseline="0" dirty="0" smtClean="0"/>
              <a:t> </a:t>
            </a:r>
            <a:r>
              <a:rPr lang="de-DE" baseline="0" dirty="0" err="1" smtClean="0"/>
              <a:t>of</a:t>
            </a:r>
            <a:r>
              <a:rPr lang="de-DE" baseline="0" dirty="0" smtClean="0"/>
              <a:t> „e“-</a:t>
            </a:r>
            <a:r>
              <a:rPr lang="de-DE" baseline="0" dirty="0" err="1" smtClean="0"/>
              <a:t>carbs</a:t>
            </a:r>
            <a:r>
              <a:rPr lang="de-DE" baseline="0" dirty="0" smtClean="0"/>
              <a:t> </a:t>
            </a:r>
            <a:r>
              <a:rPr lang="de-DE" baseline="0" dirty="0" err="1" smtClean="0"/>
              <a:t>entered</a:t>
            </a:r>
            <a:r>
              <a:rPr lang="de-DE" baseline="0" dirty="0" smtClean="0"/>
              <a:t>, </a:t>
            </a:r>
            <a:r>
              <a:rPr lang="de-DE" baseline="0" dirty="0" err="1" smtClean="0"/>
              <a:t>the</a:t>
            </a:r>
            <a:r>
              <a:rPr lang="de-DE" baseline="0" dirty="0" smtClean="0"/>
              <a:t> </a:t>
            </a:r>
            <a:r>
              <a:rPr lang="de-DE" baseline="0" dirty="0" err="1" smtClean="0"/>
              <a:t>mode</a:t>
            </a:r>
            <a:r>
              <a:rPr lang="de-DE" baseline="0" dirty="0" smtClean="0"/>
              <a:t> </a:t>
            </a:r>
            <a:r>
              <a:rPr lang="de-DE" baseline="0" dirty="0" err="1" smtClean="0"/>
              <a:t>with</a:t>
            </a:r>
            <a:r>
              <a:rPr lang="de-DE" baseline="0" dirty="0" smtClean="0"/>
              <a:t> </a:t>
            </a:r>
            <a:r>
              <a:rPr lang="de-DE" baseline="0" dirty="0" err="1" smtClean="0"/>
              <a:t>temporary</a:t>
            </a:r>
            <a:r>
              <a:rPr lang="de-DE" baseline="0" dirty="0" smtClean="0"/>
              <a:t> </a:t>
            </a:r>
            <a:r>
              <a:rPr lang="de-DE" baseline="0" dirty="0" err="1" smtClean="0"/>
              <a:t>elevated</a:t>
            </a:r>
            <a:r>
              <a:rPr lang="de-DE" baseline="0" dirty="0" smtClean="0"/>
              <a:t> ISF </a:t>
            </a:r>
            <a:r>
              <a:rPr lang="de-DE" baseline="0" dirty="0" err="1" smtClean="0"/>
              <a:t>is</a:t>
            </a:r>
            <a:r>
              <a:rPr lang="de-DE" baseline="0" dirty="0" smtClean="0"/>
              <a:t> </a:t>
            </a:r>
            <a:r>
              <a:rPr lang="de-DE" baseline="0" dirty="0" err="1" smtClean="0"/>
              <a:t>more</a:t>
            </a:r>
            <a:r>
              <a:rPr lang="de-DE" baseline="0" dirty="0" smtClean="0"/>
              <a:t> </a:t>
            </a:r>
            <a:r>
              <a:rPr lang="de-DE" baseline="0" dirty="0" err="1" smtClean="0"/>
              <a:t>effective</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8</a:t>
            </a:fld>
            <a:endParaRPr lang="de-DE"/>
          </a:p>
        </p:txBody>
      </p:sp>
    </p:spTree>
    <p:extLst>
      <p:ext uri="{BB962C8B-B14F-4D97-AF65-F5344CB8AC3E}">
        <p14:creationId xmlns:p14="http://schemas.microsoft.com/office/powerpoint/2010/main" val="2766078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smtClean="0"/>
              <a:t>Insulin on </a:t>
            </a:r>
            <a:r>
              <a:rPr lang="de-DE" sz="1200" dirty="0" err="1" smtClean="0"/>
              <a:t>bord</a:t>
            </a:r>
            <a:r>
              <a:rPr lang="de-DE" sz="1200" dirty="0" smtClean="0"/>
              <a:t> </a:t>
            </a:r>
            <a:r>
              <a:rPr lang="de-DE" sz="1200" dirty="0" err="1" smtClean="0"/>
              <a:t>shows</a:t>
            </a:r>
            <a:r>
              <a:rPr lang="de-DE" sz="1200" dirty="0" smtClean="0"/>
              <a:t> </a:t>
            </a:r>
            <a:r>
              <a:rPr lang="de-DE" sz="1200" dirty="0" err="1" smtClean="0"/>
              <a:t>how</a:t>
            </a:r>
            <a:r>
              <a:rPr lang="de-DE" sz="1200" dirty="0" smtClean="0"/>
              <a:t> </a:t>
            </a:r>
            <a:r>
              <a:rPr lang="de-DE" sz="1200" dirty="0" err="1" smtClean="0"/>
              <a:t>much</a:t>
            </a:r>
            <a:r>
              <a:rPr lang="de-DE" sz="1200" dirty="0" smtClean="0"/>
              <a:t> </a:t>
            </a:r>
            <a:r>
              <a:rPr lang="de-DE" sz="1200" dirty="0" err="1" smtClean="0"/>
              <a:t>insulin</a:t>
            </a:r>
            <a:r>
              <a:rPr lang="de-DE" sz="1200" dirty="0" smtClean="0"/>
              <a:t> </a:t>
            </a:r>
            <a:r>
              <a:rPr lang="de-DE" sz="1200" dirty="0" err="1" smtClean="0"/>
              <a:t>is</a:t>
            </a:r>
            <a:r>
              <a:rPr lang="de-DE" sz="1200" dirty="0" smtClean="0"/>
              <a:t> </a:t>
            </a:r>
            <a:r>
              <a:rPr lang="de-DE" sz="1200" dirty="0" err="1" smtClean="0"/>
              <a:t>available</a:t>
            </a:r>
            <a:r>
              <a:rPr lang="de-DE" sz="1200" dirty="0" smtClean="0"/>
              <a:t> </a:t>
            </a:r>
            <a:r>
              <a:rPr lang="de-DE" sz="1200" dirty="0" err="1" smtClean="0"/>
              <a:t>for</a:t>
            </a:r>
            <a:r>
              <a:rPr lang="de-DE" sz="1200" dirty="0" smtClean="0"/>
              <a:t> </a:t>
            </a:r>
            <a:r>
              <a:rPr lang="de-DE" sz="1200" dirty="0" err="1" smtClean="0"/>
              <a:t>activity</a:t>
            </a:r>
            <a:r>
              <a:rPr lang="de-DE" sz="1200" dirty="0" smtClean="0"/>
              <a:t> </a:t>
            </a:r>
            <a:r>
              <a:rPr lang="de-DE" sz="1200" u="sng" dirty="0" smtClean="0"/>
              <a:t>in </a:t>
            </a:r>
            <a:r>
              <a:rPr lang="de-DE" sz="1200" u="sng" dirty="0" err="1" smtClean="0"/>
              <a:t>the</a:t>
            </a:r>
            <a:r>
              <a:rPr lang="de-DE" sz="1200" u="sng" dirty="0" smtClean="0"/>
              <a:t> </a:t>
            </a:r>
            <a:r>
              <a:rPr lang="de-DE" sz="1200" u="sng" dirty="0" err="1" smtClean="0"/>
              <a:t>upcoming</a:t>
            </a:r>
            <a:r>
              <a:rPr lang="de-DE" sz="1200" u="sng" dirty="0" smtClean="0"/>
              <a:t> </a:t>
            </a:r>
            <a:r>
              <a:rPr lang="de-DE" sz="1200" u="sng" dirty="0" err="1" smtClean="0"/>
              <a:t>hours</a:t>
            </a:r>
            <a:r>
              <a:rPr lang="de-DE" sz="1200" dirty="0" smtClean="0"/>
              <a:t>. </a:t>
            </a:r>
          </a:p>
          <a:p>
            <a:r>
              <a:rPr lang="de-DE" sz="1200" dirty="0" err="1" smtClean="0"/>
              <a:t>Ideally</a:t>
            </a:r>
            <a:r>
              <a:rPr lang="de-DE" sz="1200" dirty="0" smtClean="0"/>
              <a:t> (like in </a:t>
            </a:r>
            <a:r>
              <a:rPr lang="de-DE" sz="1200" dirty="0" err="1" smtClean="0"/>
              <a:t>AndroidAPS</a:t>
            </a:r>
            <a:r>
              <a:rPr lang="de-DE" sz="1200" dirty="0" smtClean="0"/>
              <a:t>) </a:t>
            </a:r>
            <a:r>
              <a:rPr lang="de-DE" sz="1200" dirty="0" err="1" smtClean="0"/>
              <a:t>iob</a:t>
            </a:r>
            <a:r>
              <a:rPr lang="de-DE" sz="1200" dirty="0" smtClean="0"/>
              <a:t> </a:t>
            </a:r>
            <a:r>
              <a:rPr lang="de-DE" sz="1200" dirty="0" err="1" smtClean="0"/>
              <a:t>is</a:t>
            </a:r>
            <a:r>
              <a:rPr lang="de-DE" sz="1200" dirty="0" smtClean="0"/>
              <a:t> </a:t>
            </a:r>
            <a:r>
              <a:rPr lang="de-DE" sz="1200" dirty="0" err="1" smtClean="0"/>
              <a:t>defined</a:t>
            </a:r>
            <a:r>
              <a:rPr lang="de-DE" sz="1200" dirty="0" smtClean="0"/>
              <a:t> </a:t>
            </a:r>
            <a:r>
              <a:rPr lang="de-DE" sz="1200" dirty="0" err="1" smtClean="0"/>
              <a:t>as</a:t>
            </a:r>
            <a:r>
              <a:rPr lang="de-DE" sz="1200" dirty="0" smtClean="0"/>
              <a:t> </a:t>
            </a:r>
            <a:r>
              <a:rPr lang="de-DE" sz="1200" dirty="0" err="1" smtClean="0"/>
              <a:t>insulin</a:t>
            </a:r>
            <a:r>
              <a:rPr lang="de-DE" sz="1200" dirty="0" smtClean="0"/>
              <a:t> </a:t>
            </a:r>
            <a:r>
              <a:rPr lang="de-DE" sz="1200" i="1" dirty="0" err="1" smtClean="0"/>
              <a:t>above</a:t>
            </a:r>
            <a:r>
              <a:rPr lang="de-DE" sz="1200" i="1" dirty="0" smtClean="0"/>
              <a:t> </a:t>
            </a:r>
            <a:r>
              <a:rPr lang="de-DE" sz="1200" i="1" dirty="0" err="1" smtClean="0"/>
              <a:t>the</a:t>
            </a:r>
            <a:r>
              <a:rPr lang="de-DE" sz="1200" i="1" dirty="0" smtClean="0"/>
              <a:t> basal </a:t>
            </a:r>
            <a:r>
              <a:rPr lang="de-DE" sz="1200" i="1" dirty="0" err="1" smtClean="0"/>
              <a:t>needs</a:t>
            </a:r>
            <a:r>
              <a:rPr lang="de-DE" sz="1200" i="1" dirty="0" smtClean="0"/>
              <a:t> </a:t>
            </a:r>
            <a:r>
              <a:rPr lang="de-DE" sz="1200" dirty="0" err="1" smtClean="0"/>
              <a:t>as</a:t>
            </a:r>
            <a:r>
              <a:rPr lang="de-DE" sz="1200" dirty="0" smtClean="0"/>
              <a:t> </a:t>
            </a:r>
            <a:r>
              <a:rPr lang="de-DE" sz="1200" dirty="0" err="1" smtClean="0"/>
              <a:t>defined</a:t>
            </a:r>
            <a:r>
              <a:rPr lang="de-DE" sz="1200" dirty="0" smtClean="0"/>
              <a:t> in </a:t>
            </a:r>
            <a:r>
              <a:rPr lang="de-DE" sz="1200" dirty="0" err="1" smtClean="0"/>
              <a:t>profile</a:t>
            </a:r>
            <a:r>
              <a:rPr lang="de-DE" sz="1200" dirty="0" smtClean="0"/>
              <a:t>. </a:t>
            </a:r>
            <a:r>
              <a:rPr lang="de-DE" sz="1200" dirty="0" err="1" smtClean="0"/>
              <a:t>That</a:t>
            </a:r>
            <a:r>
              <a:rPr lang="de-DE" sz="1200" dirty="0" smtClean="0"/>
              <a:t> </a:t>
            </a:r>
            <a:r>
              <a:rPr lang="de-DE" sz="1200" dirty="0" err="1" smtClean="0"/>
              <a:t>way</a:t>
            </a:r>
            <a:r>
              <a:rPr lang="de-DE" sz="1200" dirty="0" smtClean="0"/>
              <a:t>, </a:t>
            </a:r>
            <a:r>
              <a:rPr lang="de-DE" sz="1200" dirty="0" err="1" smtClean="0"/>
              <a:t>it</a:t>
            </a:r>
            <a:r>
              <a:rPr lang="de-DE" sz="1200" dirty="0" smtClean="0"/>
              <a:t> </a:t>
            </a:r>
            <a:r>
              <a:rPr lang="de-DE" sz="1200" dirty="0" err="1" smtClean="0"/>
              <a:t>is</a:t>
            </a:r>
            <a:r>
              <a:rPr lang="de-DE" sz="1200" dirty="0" smtClean="0"/>
              <a:t> </a:t>
            </a:r>
            <a:r>
              <a:rPr lang="de-DE" sz="1200" dirty="0" err="1" smtClean="0"/>
              <a:t>always</a:t>
            </a:r>
            <a:r>
              <a:rPr lang="de-DE" sz="1200" dirty="0" smtClean="0"/>
              <a:t> </a:t>
            </a:r>
            <a:r>
              <a:rPr lang="de-DE" sz="1200" dirty="0" err="1" smtClean="0"/>
              <a:t>clear</a:t>
            </a:r>
            <a:r>
              <a:rPr lang="de-DE" sz="1200" dirty="0" smtClean="0"/>
              <a:t> </a:t>
            </a:r>
            <a:r>
              <a:rPr lang="de-DE" sz="1200" dirty="0" err="1" smtClean="0"/>
              <a:t>how</a:t>
            </a:r>
            <a:r>
              <a:rPr lang="de-DE" sz="1200" dirty="0" smtClean="0"/>
              <a:t> </a:t>
            </a:r>
            <a:r>
              <a:rPr lang="de-DE" sz="1200" dirty="0" err="1" smtClean="0"/>
              <a:t>much</a:t>
            </a:r>
            <a:r>
              <a:rPr lang="de-DE" sz="1200" dirty="0" smtClean="0"/>
              <a:t> </a:t>
            </a:r>
            <a:r>
              <a:rPr lang="de-DE" sz="1200" dirty="0" err="1" smtClean="0"/>
              <a:t>is</a:t>
            </a:r>
            <a:r>
              <a:rPr lang="de-DE" sz="1200" dirty="0" smtClean="0"/>
              <a:t> </a:t>
            </a:r>
            <a:r>
              <a:rPr lang="de-DE" sz="1200" dirty="0" err="1" smtClean="0"/>
              <a:t>there</a:t>
            </a:r>
            <a:r>
              <a:rPr lang="de-DE" sz="1200" dirty="0" smtClean="0"/>
              <a:t> </a:t>
            </a:r>
            <a:r>
              <a:rPr lang="de-DE" sz="1200" dirty="0" err="1" smtClean="0"/>
              <a:t>for</a:t>
            </a:r>
            <a:r>
              <a:rPr lang="de-DE" sz="1200" baseline="0" dirty="0" smtClean="0"/>
              <a:t> </a:t>
            </a:r>
            <a:r>
              <a:rPr lang="de-DE" sz="1200" baseline="0" dirty="0" err="1" smtClean="0"/>
              <a:t>correction</a:t>
            </a:r>
            <a:r>
              <a:rPr lang="de-DE" sz="1200" baseline="0" dirty="0" smtClean="0"/>
              <a:t>-</a:t>
            </a:r>
            <a:r>
              <a:rPr lang="de-DE" sz="1200" baseline="0" dirty="0" err="1" smtClean="0"/>
              <a:t>to</a:t>
            </a:r>
            <a:r>
              <a:rPr lang="de-DE" sz="1200" baseline="0" dirty="0" smtClean="0"/>
              <a:t>-target, </a:t>
            </a:r>
            <a:r>
              <a:rPr lang="de-DE" sz="1200" baseline="0" dirty="0" err="1" smtClean="0"/>
              <a:t>or</a:t>
            </a:r>
            <a:r>
              <a:rPr lang="de-DE" sz="1200" baseline="0" dirty="0" smtClean="0"/>
              <a:t> </a:t>
            </a:r>
            <a:r>
              <a:rPr lang="de-DE" sz="1200" baseline="0" dirty="0" err="1" smtClean="0"/>
              <a:t>for</a:t>
            </a:r>
            <a:r>
              <a:rPr lang="de-DE" sz="1200" baseline="0" dirty="0" smtClean="0"/>
              <a:t> </a:t>
            </a:r>
            <a:r>
              <a:rPr lang="de-DE" sz="1200" baseline="0" dirty="0" err="1" smtClean="0"/>
              <a:t>more</a:t>
            </a:r>
            <a:r>
              <a:rPr lang="de-DE" sz="1200" baseline="0" dirty="0" smtClean="0"/>
              <a:t> </a:t>
            </a:r>
            <a:r>
              <a:rPr lang="de-DE" sz="1200" baseline="0" dirty="0" err="1" smtClean="0"/>
              <a:t>carbs</a:t>
            </a:r>
            <a:r>
              <a:rPr lang="de-DE" sz="1200" baseline="0" dirty="0" smtClean="0"/>
              <a:t> </a:t>
            </a:r>
            <a:r>
              <a:rPr lang="de-DE" sz="1200" baseline="0" dirty="0" err="1" smtClean="0"/>
              <a:t>becoming</a:t>
            </a:r>
            <a:r>
              <a:rPr lang="de-DE" sz="1200" baseline="0" dirty="0" smtClean="0"/>
              <a:t> </a:t>
            </a:r>
            <a:r>
              <a:rPr lang="de-DE" sz="1200" baseline="0" dirty="0" err="1" smtClean="0"/>
              <a:t>absorbed</a:t>
            </a:r>
            <a:r>
              <a:rPr lang="de-DE" sz="1200" baseline="0" dirty="0" smtClean="0"/>
              <a:t>.</a:t>
            </a:r>
            <a:endParaRPr lang="de-DE" sz="1200" dirty="0" smtClean="0"/>
          </a:p>
          <a:p>
            <a:pPr marL="342900" indent="-342900">
              <a:buFontTx/>
              <a:buChar char="-"/>
            </a:pPr>
            <a:r>
              <a:rPr lang="de-DE" sz="1200" dirty="0" smtClean="0"/>
              <a:t>Negative </a:t>
            </a:r>
            <a:r>
              <a:rPr lang="de-DE" sz="1200" dirty="0" err="1" smtClean="0"/>
              <a:t>iob</a:t>
            </a:r>
            <a:r>
              <a:rPr lang="de-DE" sz="1200" dirty="0" smtClean="0"/>
              <a:t> </a:t>
            </a:r>
            <a:r>
              <a:rPr lang="de-DE" sz="1200" dirty="0" err="1" smtClean="0"/>
              <a:t>then</a:t>
            </a:r>
            <a:r>
              <a:rPr lang="de-DE" sz="1200" dirty="0" smtClean="0"/>
              <a:t> </a:t>
            </a:r>
            <a:r>
              <a:rPr lang="de-DE" sz="1200" dirty="0" err="1" smtClean="0"/>
              <a:t>indicates</a:t>
            </a:r>
            <a:r>
              <a:rPr lang="de-DE" sz="1200" dirty="0" smtClean="0"/>
              <a:t> </a:t>
            </a:r>
            <a:r>
              <a:rPr lang="de-DE" sz="1200" dirty="0" err="1" smtClean="0"/>
              <a:t>that</a:t>
            </a:r>
            <a:r>
              <a:rPr lang="de-DE" sz="1200" dirty="0" smtClean="0"/>
              <a:t> </a:t>
            </a:r>
            <a:r>
              <a:rPr lang="de-DE" sz="1200" dirty="0" err="1" smtClean="0"/>
              <a:t>less</a:t>
            </a:r>
            <a:r>
              <a:rPr lang="de-DE" sz="1200" dirty="0" smtClean="0"/>
              <a:t> </a:t>
            </a:r>
            <a:r>
              <a:rPr lang="de-DE" sz="1200" dirty="0" err="1" smtClean="0"/>
              <a:t>than</a:t>
            </a:r>
            <a:r>
              <a:rPr lang="de-DE" sz="1200" dirty="0" smtClean="0"/>
              <a:t> basal </a:t>
            </a:r>
            <a:r>
              <a:rPr lang="de-DE" sz="1200" dirty="0" err="1" smtClean="0"/>
              <a:t>need</a:t>
            </a:r>
            <a:r>
              <a:rPr lang="de-DE" sz="1200" dirty="0" smtClean="0"/>
              <a:t> </a:t>
            </a:r>
            <a:r>
              <a:rPr lang="de-DE" sz="1200" dirty="0" err="1" smtClean="0"/>
              <a:t>is</a:t>
            </a:r>
            <a:r>
              <a:rPr lang="de-DE" sz="1200" dirty="0" smtClean="0"/>
              <a:t> on </a:t>
            </a:r>
            <a:r>
              <a:rPr lang="de-DE" sz="1200" dirty="0" err="1" smtClean="0"/>
              <a:t>bord</a:t>
            </a:r>
            <a:r>
              <a:rPr lang="de-DE" sz="1200" dirty="0" smtClean="0"/>
              <a:t>. This will not </a:t>
            </a:r>
            <a:r>
              <a:rPr lang="de-DE" sz="1200" dirty="0" err="1" smtClean="0"/>
              <a:t>occur</a:t>
            </a:r>
            <a:r>
              <a:rPr lang="de-DE" sz="1200" dirty="0" smtClean="0"/>
              <a:t> at</a:t>
            </a:r>
            <a:r>
              <a:rPr lang="de-DE" sz="1200" baseline="0" dirty="0" smtClean="0"/>
              <a:t> </a:t>
            </a:r>
            <a:r>
              <a:rPr lang="de-DE" sz="1200" baseline="0" dirty="0" err="1" smtClean="0"/>
              <a:t>meal</a:t>
            </a:r>
            <a:r>
              <a:rPr lang="de-DE" sz="1200" baseline="0" dirty="0" smtClean="0"/>
              <a:t> time. </a:t>
            </a:r>
            <a:r>
              <a:rPr lang="de-DE" sz="1200" dirty="0" smtClean="0"/>
              <a:t> </a:t>
            </a:r>
          </a:p>
          <a:p>
            <a:pPr marL="342900" indent="-342900">
              <a:buFontTx/>
              <a:buChar char="-"/>
            </a:pPr>
            <a:r>
              <a:rPr lang="de-DE" sz="1200" dirty="0" err="1" smtClean="0"/>
              <a:t>Posititive</a:t>
            </a:r>
            <a:r>
              <a:rPr lang="de-DE" sz="1200" dirty="0" smtClean="0"/>
              <a:t> </a:t>
            </a:r>
            <a:r>
              <a:rPr lang="de-DE" sz="1200" dirty="0" err="1" smtClean="0"/>
              <a:t>iob</a:t>
            </a:r>
            <a:r>
              <a:rPr lang="de-DE" sz="1200" dirty="0" smtClean="0"/>
              <a:t> </a:t>
            </a:r>
            <a:r>
              <a:rPr lang="de-DE" sz="1200" dirty="0" err="1" smtClean="0"/>
              <a:t>indicates</a:t>
            </a:r>
            <a:r>
              <a:rPr lang="de-DE" sz="1200" dirty="0" smtClean="0"/>
              <a:t> </a:t>
            </a:r>
            <a:r>
              <a:rPr lang="de-DE" sz="1200" dirty="0" err="1" smtClean="0"/>
              <a:t>there</a:t>
            </a:r>
            <a:r>
              <a:rPr lang="de-DE" sz="1200" dirty="0" smtClean="0"/>
              <a:t> </a:t>
            </a:r>
            <a:r>
              <a:rPr lang="de-DE" sz="1200" dirty="0" err="1" smtClean="0"/>
              <a:t>is</a:t>
            </a:r>
            <a:r>
              <a:rPr lang="de-DE" sz="1200" dirty="0" smtClean="0"/>
              <a:t> </a:t>
            </a:r>
            <a:r>
              <a:rPr lang="de-DE" sz="1200" dirty="0" err="1" smtClean="0"/>
              <a:t>insulin</a:t>
            </a:r>
            <a:r>
              <a:rPr lang="de-DE" sz="1200" dirty="0" smtClean="0"/>
              <a:t> </a:t>
            </a:r>
            <a:r>
              <a:rPr lang="de-DE" sz="1200" dirty="0" err="1" smtClean="0"/>
              <a:t>available</a:t>
            </a:r>
            <a:r>
              <a:rPr lang="de-DE" sz="1200" dirty="0" smtClean="0"/>
              <a:t> </a:t>
            </a:r>
            <a:r>
              <a:rPr lang="de-DE" sz="1200" dirty="0" err="1" smtClean="0"/>
              <a:t>to</a:t>
            </a:r>
            <a:r>
              <a:rPr lang="de-DE" sz="1200" dirty="0" smtClean="0"/>
              <a:t> </a:t>
            </a:r>
            <a:r>
              <a:rPr lang="de-DE" sz="1200" dirty="0" err="1" smtClean="0"/>
              <a:t>cover</a:t>
            </a:r>
            <a:r>
              <a:rPr lang="de-DE" sz="1200" dirty="0" smtClean="0"/>
              <a:t> </a:t>
            </a:r>
            <a:r>
              <a:rPr lang="de-DE" sz="1200" dirty="0" err="1" smtClean="0"/>
              <a:t>more</a:t>
            </a:r>
            <a:r>
              <a:rPr lang="de-DE" sz="1200" dirty="0" smtClean="0"/>
              <a:t> </a:t>
            </a:r>
            <a:r>
              <a:rPr lang="de-DE" sz="1200" dirty="0" err="1" smtClean="0"/>
              <a:t>expected</a:t>
            </a:r>
            <a:r>
              <a:rPr lang="de-DE" sz="1200" dirty="0" smtClean="0"/>
              <a:t> </a:t>
            </a:r>
            <a:r>
              <a:rPr lang="de-DE" sz="1200" dirty="0" err="1" smtClean="0"/>
              <a:t>carb</a:t>
            </a:r>
            <a:r>
              <a:rPr lang="de-DE" sz="1200" dirty="0" smtClean="0"/>
              <a:t> </a:t>
            </a:r>
            <a:r>
              <a:rPr lang="de-DE" sz="1200" dirty="0" err="1" smtClean="0"/>
              <a:t>absorption</a:t>
            </a:r>
            <a:r>
              <a:rPr lang="de-DE" sz="1200" dirty="0" smtClean="0"/>
              <a:t>, </a:t>
            </a:r>
            <a:r>
              <a:rPr lang="de-DE" sz="1200" dirty="0" err="1" smtClean="0"/>
              <a:t>or</a:t>
            </a:r>
            <a:r>
              <a:rPr lang="de-DE" sz="1200" dirty="0" smtClean="0"/>
              <a:t> </a:t>
            </a:r>
            <a:r>
              <a:rPr lang="de-DE" sz="1200" dirty="0" err="1" smtClean="0"/>
              <a:t>to</a:t>
            </a:r>
            <a:r>
              <a:rPr lang="de-DE" sz="1200" dirty="0" smtClean="0"/>
              <a:t> </a:t>
            </a:r>
            <a:r>
              <a:rPr lang="de-DE" sz="1200" dirty="0" err="1" smtClean="0"/>
              <a:t>correct</a:t>
            </a:r>
            <a:r>
              <a:rPr lang="de-DE" sz="1200" dirty="0" smtClean="0"/>
              <a:t> high </a:t>
            </a:r>
            <a:r>
              <a:rPr lang="de-DE" sz="1200" dirty="0" err="1" smtClean="0"/>
              <a:t>glucose</a:t>
            </a:r>
            <a:r>
              <a:rPr lang="de-DE" sz="1200" dirty="0" smtClean="0"/>
              <a:t> </a:t>
            </a:r>
            <a:r>
              <a:rPr lang="de-DE" sz="1200" dirty="0" err="1" smtClean="0"/>
              <a:t>values</a:t>
            </a:r>
            <a:r>
              <a:rPr lang="de-DE" sz="1200" dirty="0" smtClean="0"/>
              <a:t>. </a:t>
            </a:r>
            <a:r>
              <a:rPr lang="de-DE" sz="1200" dirty="0" err="1" smtClean="0"/>
              <a:t>Therefore</a:t>
            </a:r>
            <a:r>
              <a:rPr lang="de-DE" sz="1200" dirty="0" smtClean="0"/>
              <a:t>, </a:t>
            </a:r>
            <a:r>
              <a:rPr lang="de-DE" sz="1200" dirty="0" err="1" smtClean="0"/>
              <a:t>the</a:t>
            </a:r>
            <a:r>
              <a:rPr lang="de-DE" sz="1200" dirty="0" smtClean="0"/>
              <a:t> </a:t>
            </a:r>
            <a:r>
              <a:rPr lang="de-DE" sz="1200" dirty="0" err="1" smtClean="0"/>
              <a:t>iob</a:t>
            </a:r>
            <a:r>
              <a:rPr lang="de-DE" sz="1200" dirty="0" smtClean="0"/>
              <a:t> </a:t>
            </a:r>
            <a:r>
              <a:rPr lang="de-DE" sz="1200" dirty="0" err="1" smtClean="0"/>
              <a:t>should</a:t>
            </a:r>
            <a:r>
              <a:rPr lang="de-DE" sz="1200" dirty="0" smtClean="0"/>
              <a:t> „</a:t>
            </a:r>
            <a:r>
              <a:rPr lang="de-DE" sz="1200" dirty="0" err="1" smtClean="0"/>
              <a:t>match</a:t>
            </a:r>
            <a:r>
              <a:rPr lang="de-DE" sz="1200" dirty="0" smtClean="0"/>
              <a:t>“ </a:t>
            </a:r>
            <a:r>
              <a:rPr lang="de-DE" sz="1200" dirty="0" err="1" smtClean="0"/>
              <a:t>the</a:t>
            </a:r>
            <a:r>
              <a:rPr lang="de-DE" sz="1200" dirty="0" smtClean="0"/>
              <a:t> </a:t>
            </a:r>
            <a:r>
              <a:rPr lang="de-DE" sz="1200" dirty="0" err="1" smtClean="0"/>
              <a:t>insulin</a:t>
            </a:r>
            <a:r>
              <a:rPr lang="de-DE" sz="1200" dirty="0" smtClean="0"/>
              <a:t> </a:t>
            </a:r>
            <a:r>
              <a:rPr lang="de-DE" sz="1200" dirty="0" err="1" smtClean="0"/>
              <a:t>need</a:t>
            </a:r>
            <a:r>
              <a:rPr lang="de-DE" sz="1200" dirty="0" smtClean="0"/>
              <a:t> </a:t>
            </a:r>
            <a:r>
              <a:rPr lang="de-DE" sz="1200" dirty="0" err="1" smtClean="0"/>
              <a:t>for</a:t>
            </a:r>
            <a:r>
              <a:rPr lang="de-DE" sz="1200" dirty="0" smtClean="0"/>
              <a:t> </a:t>
            </a:r>
            <a:r>
              <a:rPr lang="de-DE" sz="1200" dirty="0" err="1" smtClean="0"/>
              <a:t>unabsorbed</a:t>
            </a:r>
            <a:r>
              <a:rPr lang="de-DE" sz="1200" dirty="0" smtClean="0"/>
              <a:t> </a:t>
            </a:r>
            <a:r>
              <a:rPr lang="de-DE" sz="1200" dirty="0" err="1" smtClean="0"/>
              <a:t>carbs</a:t>
            </a:r>
            <a:r>
              <a:rPr lang="de-DE" sz="1200" dirty="0" smtClean="0"/>
              <a:t> ( </a:t>
            </a:r>
            <a:r>
              <a:rPr lang="de-DE" sz="1200" dirty="0" err="1" smtClean="0"/>
              <a:t>which</a:t>
            </a:r>
            <a:r>
              <a:rPr lang="de-DE" sz="1200" dirty="0" smtClean="0"/>
              <a:t> </a:t>
            </a:r>
            <a:r>
              <a:rPr lang="de-DE" sz="1200" dirty="0" err="1" smtClean="0"/>
              <a:t>can</a:t>
            </a:r>
            <a:r>
              <a:rPr lang="de-DE" sz="1200" dirty="0" smtClean="0"/>
              <a:t> </a:t>
            </a:r>
            <a:r>
              <a:rPr lang="de-DE" sz="1200" dirty="0" err="1" smtClean="0"/>
              <a:t>be</a:t>
            </a:r>
            <a:r>
              <a:rPr lang="de-DE" sz="1200" dirty="0" smtClean="0"/>
              <a:t> </a:t>
            </a:r>
            <a:r>
              <a:rPr lang="de-DE" sz="1200" dirty="0" err="1" smtClean="0"/>
              <a:t>calculated</a:t>
            </a:r>
            <a:r>
              <a:rPr lang="de-DE" sz="1200" dirty="0" smtClean="0"/>
              <a:t> </a:t>
            </a:r>
            <a:r>
              <a:rPr lang="de-DE" sz="1200" dirty="0" err="1" smtClean="0"/>
              <a:t>as</a:t>
            </a:r>
            <a:r>
              <a:rPr lang="de-DE" sz="1200" dirty="0" smtClean="0"/>
              <a:t> =</a:t>
            </a:r>
            <a:r>
              <a:rPr lang="de-DE" sz="1200" dirty="0" err="1" smtClean="0"/>
              <a:t>cob</a:t>
            </a:r>
            <a:r>
              <a:rPr lang="de-DE" sz="1200" dirty="0" smtClean="0"/>
              <a:t>/IC </a:t>
            </a:r>
            <a:r>
              <a:rPr lang="de-DE" sz="1200" dirty="0" err="1" smtClean="0"/>
              <a:t>factor</a:t>
            </a:r>
            <a:r>
              <a:rPr lang="de-DE" sz="1200" dirty="0" smtClean="0"/>
              <a:t>), plus </a:t>
            </a:r>
            <a:r>
              <a:rPr lang="de-DE" sz="1200" dirty="0" err="1" smtClean="0"/>
              <a:t>for</a:t>
            </a:r>
            <a:r>
              <a:rPr lang="de-DE" sz="1200" dirty="0" smtClean="0"/>
              <a:t> </a:t>
            </a:r>
            <a:r>
              <a:rPr lang="de-DE" sz="1200" dirty="0" err="1" smtClean="0"/>
              <a:t>corrections</a:t>
            </a:r>
            <a:r>
              <a:rPr lang="de-DE" sz="1200" dirty="0" smtClean="0"/>
              <a:t> ( </a:t>
            </a:r>
            <a:r>
              <a:rPr lang="de-DE" sz="1200" dirty="0" err="1" smtClean="0"/>
              <a:t>which</a:t>
            </a:r>
            <a:r>
              <a:rPr lang="de-DE" sz="1200" dirty="0" smtClean="0"/>
              <a:t> </a:t>
            </a:r>
            <a:r>
              <a:rPr lang="de-DE" sz="1200" dirty="0" err="1" smtClean="0"/>
              <a:t>can</a:t>
            </a:r>
            <a:r>
              <a:rPr lang="de-DE" sz="1200" dirty="0" smtClean="0"/>
              <a:t> </a:t>
            </a:r>
            <a:r>
              <a:rPr lang="de-DE" sz="1200" dirty="0" err="1" smtClean="0"/>
              <a:t>be</a:t>
            </a:r>
            <a:r>
              <a:rPr lang="de-DE" sz="1200" dirty="0" smtClean="0"/>
              <a:t> </a:t>
            </a:r>
            <a:r>
              <a:rPr lang="de-DE" sz="1200" dirty="0" err="1" smtClean="0"/>
              <a:t>calculated</a:t>
            </a:r>
            <a:r>
              <a:rPr lang="de-DE" sz="1200" dirty="0" smtClean="0"/>
              <a:t> via =delta-glucose/ISF </a:t>
            </a:r>
            <a:r>
              <a:rPr lang="de-DE" sz="1200" dirty="0" err="1" smtClean="0"/>
              <a:t>factor</a:t>
            </a:r>
            <a:r>
              <a:rPr lang="de-DE" sz="1200" dirty="0" smtClean="0"/>
              <a:t>). </a:t>
            </a:r>
          </a:p>
          <a:p>
            <a:pPr marL="0" indent="0">
              <a:buFontTx/>
              <a:buNone/>
            </a:pPr>
            <a:r>
              <a:rPr lang="de-DE" sz="1200" dirty="0" err="1" smtClean="0"/>
              <a:t>However</a:t>
            </a:r>
            <a:r>
              <a:rPr lang="de-DE" sz="1200" dirty="0" smtClean="0"/>
              <a:t>, </a:t>
            </a:r>
            <a:r>
              <a:rPr lang="de-DE" sz="1200" dirty="0" err="1" smtClean="0"/>
              <a:t>the</a:t>
            </a:r>
            <a:r>
              <a:rPr lang="de-DE" sz="1200" dirty="0" smtClean="0"/>
              <a:t> </a:t>
            </a:r>
            <a:r>
              <a:rPr lang="de-DE" sz="1200" dirty="0" err="1" smtClean="0"/>
              <a:t>iob</a:t>
            </a:r>
            <a:r>
              <a:rPr lang="de-DE" sz="1200" dirty="0" smtClean="0"/>
              <a:t> </a:t>
            </a:r>
            <a:r>
              <a:rPr lang="de-DE" sz="1200" dirty="0" err="1" smtClean="0"/>
              <a:t>information</a:t>
            </a:r>
            <a:r>
              <a:rPr lang="de-DE" sz="1200" dirty="0" smtClean="0"/>
              <a:t> </a:t>
            </a:r>
            <a:r>
              <a:rPr lang="de-DE" sz="1200" b="1" dirty="0" err="1" smtClean="0"/>
              <a:t>cannot</a:t>
            </a:r>
            <a:r>
              <a:rPr lang="de-DE" sz="1200" b="1" dirty="0" smtClean="0"/>
              <a:t> </a:t>
            </a:r>
            <a:r>
              <a:rPr lang="de-DE" sz="1200" b="1" dirty="0" err="1" smtClean="0"/>
              <a:t>tell</a:t>
            </a:r>
            <a:r>
              <a:rPr lang="de-DE" sz="1200" b="1" dirty="0" smtClean="0"/>
              <a:t> </a:t>
            </a:r>
            <a:r>
              <a:rPr lang="de-DE" sz="1200" b="1" dirty="0" err="1" smtClean="0"/>
              <a:t>when</a:t>
            </a:r>
            <a:r>
              <a:rPr lang="de-DE" sz="1200" b="1" dirty="0" smtClean="0"/>
              <a:t>/</a:t>
            </a:r>
            <a:r>
              <a:rPr lang="de-DE" sz="1200" b="1" dirty="0" err="1" smtClean="0"/>
              <a:t>how</a:t>
            </a:r>
            <a:r>
              <a:rPr lang="de-DE" sz="1200" b="1" dirty="0" smtClean="0"/>
              <a:t> strong </a:t>
            </a:r>
            <a:r>
              <a:rPr lang="de-DE" sz="1200" b="1" dirty="0" err="1" smtClean="0"/>
              <a:t>this</a:t>
            </a:r>
            <a:r>
              <a:rPr lang="de-DE" sz="1200" b="1" dirty="0" smtClean="0"/>
              <a:t> </a:t>
            </a:r>
            <a:r>
              <a:rPr lang="de-DE" sz="1200" b="1" dirty="0" err="1" smtClean="0"/>
              <a:t>insulin</a:t>
            </a:r>
            <a:r>
              <a:rPr lang="de-DE" sz="1200" b="1" dirty="0" smtClean="0"/>
              <a:t> </a:t>
            </a:r>
            <a:r>
              <a:rPr lang="de-DE" sz="1200" b="1" dirty="0" err="1" smtClean="0"/>
              <a:t>actually</a:t>
            </a:r>
            <a:r>
              <a:rPr lang="de-DE" sz="1200" b="1" dirty="0" smtClean="0"/>
              <a:t> </a:t>
            </a:r>
            <a:r>
              <a:rPr lang="de-DE" sz="1200" b="1" dirty="0" err="1" smtClean="0"/>
              <a:t>provides</a:t>
            </a:r>
            <a:r>
              <a:rPr lang="de-DE" sz="1200" b="1" dirty="0" smtClean="0"/>
              <a:t> </a:t>
            </a:r>
            <a:r>
              <a:rPr lang="de-DE" sz="1200" b="1" dirty="0" err="1" smtClean="0"/>
              <a:t>activity</a:t>
            </a:r>
            <a:r>
              <a:rPr lang="de-DE" sz="1200" b="1" dirty="0" smtClean="0"/>
              <a:t>.</a:t>
            </a:r>
            <a:r>
              <a:rPr lang="de-DE" sz="1200" dirty="0" smtClean="0"/>
              <a:t> </a:t>
            </a:r>
            <a:r>
              <a:rPr lang="de-DE" sz="1200" dirty="0" err="1" smtClean="0"/>
              <a:t>Therefore</a:t>
            </a:r>
            <a:r>
              <a:rPr lang="de-DE" sz="1200" dirty="0" smtClean="0"/>
              <a:t> an „</a:t>
            </a:r>
            <a:r>
              <a:rPr lang="de-DE" sz="1200" dirty="0" err="1" smtClean="0"/>
              <a:t>overall</a:t>
            </a:r>
            <a:r>
              <a:rPr lang="de-DE" sz="1200" dirty="0" smtClean="0"/>
              <a:t> </a:t>
            </a:r>
            <a:r>
              <a:rPr lang="de-DE" sz="1200" dirty="0" err="1" smtClean="0"/>
              <a:t>match</a:t>
            </a:r>
            <a:r>
              <a:rPr lang="de-DE" sz="1200" dirty="0" smtClean="0"/>
              <a:t> </a:t>
            </a:r>
            <a:r>
              <a:rPr lang="de-DE" sz="1200" dirty="0" err="1" smtClean="0"/>
              <a:t>for</a:t>
            </a:r>
            <a:r>
              <a:rPr lang="de-DE" sz="1200" dirty="0" smtClean="0"/>
              <a:t> </a:t>
            </a:r>
            <a:r>
              <a:rPr lang="de-DE" sz="1200" dirty="0" err="1" smtClean="0"/>
              <a:t>the</a:t>
            </a:r>
            <a:r>
              <a:rPr lang="de-DE" sz="1200" dirty="0" smtClean="0"/>
              <a:t> </a:t>
            </a:r>
            <a:r>
              <a:rPr lang="de-DE" sz="1200" dirty="0" err="1" smtClean="0"/>
              <a:t>next</a:t>
            </a:r>
            <a:r>
              <a:rPr lang="de-DE" sz="1200" dirty="0" smtClean="0"/>
              <a:t> </a:t>
            </a:r>
            <a:r>
              <a:rPr lang="de-DE" sz="1200" dirty="0" err="1" smtClean="0"/>
              <a:t>couple</a:t>
            </a:r>
            <a:r>
              <a:rPr lang="de-DE" sz="1200" dirty="0" smtClean="0"/>
              <a:t> </a:t>
            </a:r>
            <a:r>
              <a:rPr lang="de-DE" sz="1200" dirty="0" err="1" smtClean="0"/>
              <a:t>of</a:t>
            </a:r>
            <a:r>
              <a:rPr lang="de-DE" sz="1200" dirty="0" smtClean="0"/>
              <a:t> </a:t>
            </a:r>
            <a:r>
              <a:rPr lang="de-DE" sz="1200" dirty="0" err="1" smtClean="0"/>
              <a:t>hours</a:t>
            </a:r>
            <a:r>
              <a:rPr lang="de-DE" sz="1200" dirty="0" smtClean="0"/>
              <a:t>“ </a:t>
            </a:r>
            <a:r>
              <a:rPr lang="de-DE" sz="1200" dirty="0" err="1" smtClean="0"/>
              <a:t>of</a:t>
            </a:r>
            <a:r>
              <a:rPr lang="de-DE" sz="1200" dirty="0" smtClean="0"/>
              <a:t> </a:t>
            </a:r>
            <a:r>
              <a:rPr lang="de-DE" sz="1200" dirty="0" err="1" smtClean="0"/>
              <a:t>iob</a:t>
            </a:r>
            <a:r>
              <a:rPr lang="de-DE" sz="1200" dirty="0" smtClean="0"/>
              <a:t> </a:t>
            </a:r>
            <a:r>
              <a:rPr lang="de-DE" sz="1200" dirty="0" err="1" smtClean="0"/>
              <a:t>with</a:t>
            </a:r>
            <a:r>
              <a:rPr lang="de-DE" sz="1200" dirty="0" smtClean="0"/>
              <a:t> </a:t>
            </a:r>
            <a:r>
              <a:rPr lang="de-DE" sz="1200" dirty="0" err="1" smtClean="0"/>
              <a:t>cob</a:t>
            </a:r>
            <a:r>
              <a:rPr lang="de-DE" sz="1200" dirty="0" smtClean="0"/>
              <a:t> </a:t>
            </a:r>
            <a:r>
              <a:rPr lang="de-DE" sz="1200" dirty="0" err="1" smtClean="0"/>
              <a:t>might</a:t>
            </a:r>
            <a:r>
              <a:rPr lang="de-DE" sz="1200" dirty="0" smtClean="0"/>
              <a:t> not </a:t>
            </a:r>
            <a:r>
              <a:rPr lang="de-DE" sz="1200" dirty="0" err="1" smtClean="0"/>
              <a:t>be</a:t>
            </a:r>
            <a:r>
              <a:rPr lang="de-DE" sz="1200" dirty="0" smtClean="0"/>
              <a:t> </a:t>
            </a:r>
            <a:r>
              <a:rPr lang="de-DE" sz="1200" dirty="0" err="1" smtClean="0"/>
              <a:t>good</a:t>
            </a:r>
            <a:r>
              <a:rPr lang="de-DE" sz="1200" dirty="0" smtClean="0"/>
              <a:t> </a:t>
            </a:r>
            <a:r>
              <a:rPr lang="de-DE" sz="1200" dirty="0" err="1" smtClean="0"/>
              <a:t>enough</a:t>
            </a:r>
            <a:r>
              <a:rPr lang="de-DE" sz="1200" dirty="0" smtClean="0"/>
              <a:t>. </a:t>
            </a:r>
          </a:p>
          <a:p>
            <a:pPr marL="0" indent="0">
              <a:buFontTx/>
              <a:buNone/>
            </a:pPr>
            <a:r>
              <a:rPr lang="de-DE" sz="1200" dirty="0" err="1" smtClean="0"/>
              <a:t>Fortunately</a:t>
            </a:r>
            <a:r>
              <a:rPr lang="de-DE" sz="1200" dirty="0" smtClean="0"/>
              <a:t>, </a:t>
            </a:r>
            <a:r>
              <a:rPr lang="de-DE" sz="1200" dirty="0" err="1" smtClean="0"/>
              <a:t>the</a:t>
            </a:r>
            <a:r>
              <a:rPr lang="de-DE" sz="1200" dirty="0" smtClean="0"/>
              <a:t> </a:t>
            </a:r>
            <a:r>
              <a:rPr lang="de-DE" sz="1200" dirty="0" err="1" smtClean="0"/>
              <a:t>loop</a:t>
            </a:r>
            <a:r>
              <a:rPr lang="de-DE" sz="1200" dirty="0" smtClean="0"/>
              <a:t> </a:t>
            </a:r>
            <a:r>
              <a:rPr lang="de-DE" sz="1200" dirty="0" err="1" smtClean="0"/>
              <a:t>records</a:t>
            </a:r>
            <a:r>
              <a:rPr lang="de-DE" sz="1200" dirty="0" smtClean="0"/>
              <a:t> all </a:t>
            </a:r>
            <a:r>
              <a:rPr lang="de-DE" sz="1200" dirty="0" err="1" smtClean="0"/>
              <a:t>insulin</a:t>
            </a:r>
            <a:r>
              <a:rPr lang="de-DE" sz="1200" dirty="0" smtClean="0"/>
              <a:t> </a:t>
            </a:r>
            <a:r>
              <a:rPr lang="de-DE" sz="1200" dirty="0" err="1" smtClean="0"/>
              <a:t>deliveries</a:t>
            </a:r>
            <a:r>
              <a:rPr lang="de-DE" sz="1200" dirty="0" smtClean="0"/>
              <a:t>, and </a:t>
            </a:r>
            <a:r>
              <a:rPr lang="de-DE" sz="1200" dirty="0" err="1" smtClean="0"/>
              <a:t>calculates</a:t>
            </a:r>
            <a:r>
              <a:rPr lang="de-DE" sz="1200" dirty="0" smtClean="0"/>
              <a:t> </a:t>
            </a:r>
            <a:r>
              <a:rPr lang="de-DE" sz="1200" dirty="0" err="1" smtClean="0"/>
              <a:t>the</a:t>
            </a:r>
            <a:r>
              <a:rPr lang="de-DE" sz="1200" dirty="0" smtClean="0"/>
              <a:t> </a:t>
            </a:r>
            <a:r>
              <a:rPr lang="de-DE" sz="1200" dirty="0" err="1" smtClean="0"/>
              <a:t>aggregate</a:t>
            </a:r>
            <a:r>
              <a:rPr lang="de-DE" sz="1200" dirty="0" smtClean="0"/>
              <a:t> </a:t>
            </a:r>
            <a:r>
              <a:rPr lang="de-DE" sz="1200" dirty="0" err="1" smtClean="0"/>
              <a:t>activity</a:t>
            </a:r>
            <a:r>
              <a:rPr lang="de-DE" sz="1200" dirty="0" smtClean="0"/>
              <a:t> </a:t>
            </a:r>
            <a:r>
              <a:rPr lang="de-DE" sz="1200" dirty="0" err="1" smtClean="0"/>
              <a:t>curve</a:t>
            </a:r>
            <a:r>
              <a:rPr lang="de-DE" sz="1200" dirty="0" smtClean="0"/>
              <a:t>. This </a:t>
            </a:r>
            <a:r>
              <a:rPr lang="de-DE" sz="1200" dirty="0" err="1" smtClean="0"/>
              <a:t>enables</a:t>
            </a:r>
            <a:r>
              <a:rPr lang="de-DE" sz="1200" dirty="0" smtClean="0"/>
              <a:t> </a:t>
            </a:r>
            <a:r>
              <a:rPr lang="de-DE" sz="1200" dirty="0" err="1" smtClean="0"/>
              <a:t>predictions</a:t>
            </a:r>
            <a:r>
              <a:rPr lang="de-DE" sz="1200" dirty="0" smtClean="0"/>
              <a:t> </a:t>
            </a:r>
            <a:r>
              <a:rPr lang="de-DE" sz="1200" dirty="0" err="1" smtClean="0"/>
              <a:t>for</a:t>
            </a:r>
            <a:r>
              <a:rPr lang="de-DE" sz="1200" dirty="0" smtClean="0"/>
              <a:t> </a:t>
            </a:r>
            <a:r>
              <a:rPr lang="de-DE" sz="1200" dirty="0" err="1" smtClean="0"/>
              <a:t>every</a:t>
            </a:r>
            <a:r>
              <a:rPr lang="de-DE" sz="1200" dirty="0" smtClean="0"/>
              <a:t> 5-minute </a:t>
            </a:r>
            <a:r>
              <a:rPr lang="de-DE" sz="1200" dirty="0" err="1" smtClean="0"/>
              <a:t>segment</a:t>
            </a:r>
            <a:r>
              <a:rPr lang="de-DE" sz="1200" dirty="0" smtClean="0"/>
              <a:t> in </a:t>
            </a:r>
            <a:r>
              <a:rPr lang="de-DE" sz="1200" dirty="0" err="1" smtClean="0"/>
              <a:t>the</a:t>
            </a:r>
            <a:r>
              <a:rPr lang="de-DE" sz="1200" dirty="0" smtClean="0"/>
              <a:t> </a:t>
            </a:r>
            <a:r>
              <a:rPr lang="de-DE" sz="1200" dirty="0" err="1" smtClean="0"/>
              <a:t>future</a:t>
            </a:r>
            <a:r>
              <a:rPr lang="de-DE" sz="1200" dirty="0" smtClean="0"/>
              <a:t>. PLUS </a:t>
            </a:r>
            <a:r>
              <a:rPr lang="de-DE" sz="1200" dirty="0" err="1" smtClean="0"/>
              <a:t>the</a:t>
            </a:r>
            <a:r>
              <a:rPr lang="de-DE" sz="1200" dirty="0" smtClean="0"/>
              <a:t> </a:t>
            </a:r>
            <a:r>
              <a:rPr lang="de-DE" sz="1200" dirty="0" err="1" smtClean="0"/>
              <a:t>loop</a:t>
            </a:r>
            <a:r>
              <a:rPr lang="de-DE" sz="1200" dirty="0" smtClean="0"/>
              <a:t> </a:t>
            </a:r>
            <a:r>
              <a:rPr lang="de-DE" sz="1200" dirty="0" err="1" smtClean="0"/>
              <a:t>can</a:t>
            </a:r>
            <a:r>
              <a:rPr lang="de-DE" sz="1200" dirty="0" smtClean="0"/>
              <a:t> </a:t>
            </a:r>
            <a:r>
              <a:rPr lang="de-DE" sz="1200" dirty="0" err="1" smtClean="0"/>
              <a:t>calculate</a:t>
            </a:r>
            <a:r>
              <a:rPr lang="de-DE" sz="1200" dirty="0" smtClean="0"/>
              <a:t>, </a:t>
            </a:r>
            <a:r>
              <a:rPr lang="de-DE" sz="1200" dirty="0" err="1" smtClean="0"/>
              <a:t>how</a:t>
            </a:r>
            <a:r>
              <a:rPr lang="de-DE" sz="1200" dirty="0" smtClean="0"/>
              <a:t> </a:t>
            </a:r>
            <a:r>
              <a:rPr lang="de-DE" sz="1200" dirty="0" err="1" smtClean="0"/>
              <a:t>insulin</a:t>
            </a:r>
            <a:r>
              <a:rPr lang="de-DE" sz="1200" dirty="0" smtClean="0"/>
              <a:t> </a:t>
            </a:r>
            <a:r>
              <a:rPr lang="de-DE" sz="1200" dirty="0" err="1" smtClean="0"/>
              <a:t>above</a:t>
            </a:r>
            <a:r>
              <a:rPr lang="de-DE" sz="1200" dirty="0" smtClean="0"/>
              <a:t> (</a:t>
            </a:r>
            <a:r>
              <a:rPr lang="de-DE" sz="1200" dirty="0" err="1" smtClean="0"/>
              <a:t>or</a:t>
            </a:r>
            <a:r>
              <a:rPr lang="de-DE" sz="1200" dirty="0" smtClean="0"/>
              <a:t> also </a:t>
            </a:r>
            <a:r>
              <a:rPr lang="de-DE" sz="1200" dirty="0" err="1" smtClean="0"/>
              <a:t>below</a:t>
            </a:r>
            <a:r>
              <a:rPr lang="de-DE" sz="1200" dirty="0" smtClean="0"/>
              <a:t>) basal </a:t>
            </a:r>
            <a:r>
              <a:rPr lang="de-DE" sz="1200" dirty="0" err="1" smtClean="0"/>
              <a:t>need</a:t>
            </a:r>
            <a:r>
              <a:rPr lang="de-DE" sz="1200" dirty="0" smtClean="0"/>
              <a:t> </a:t>
            </a:r>
            <a:r>
              <a:rPr lang="de-DE" sz="1200" dirty="0" err="1" smtClean="0"/>
              <a:t>it</a:t>
            </a:r>
            <a:r>
              <a:rPr lang="de-DE" sz="1200" dirty="0" smtClean="0"/>
              <a:t> </a:t>
            </a:r>
            <a:r>
              <a:rPr lang="de-DE" sz="1200" dirty="0" err="1" smtClean="0"/>
              <a:t>gives</a:t>
            </a:r>
            <a:r>
              <a:rPr lang="de-DE" sz="1200" dirty="0" smtClean="0"/>
              <a:t> (</a:t>
            </a:r>
            <a:r>
              <a:rPr lang="de-DE" sz="1200" dirty="0" err="1" smtClean="0"/>
              <a:t>withholds</a:t>
            </a:r>
            <a:r>
              <a:rPr lang="de-DE" sz="1200" dirty="0" smtClean="0"/>
              <a:t>), </a:t>
            </a:r>
            <a:r>
              <a:rPr lang="de-DE" sz="1200" dirty="0" err="1" smtClean="0"/>
              <a:t>works</a:t>
            </a:r>
            <a:r>
              <a:rPr lang="de-DE" sz="1200" dirty="0" smtClean="0"/>
              <a:t> out „on top“ </a:t>
            </a:r>
            <a:r>
              <a:rPr lang="de-DE" sz="1200" dirty="0" err="1" smtClean="0"/>
              <a:t>of</a:t>
            </a:r>
            <a:r>
              <a:rPr lang="de-DE" sz="1200" dirty="0" smtClean="0"/>
              <a:t> </a:t>
            </a:r>
            <a:r>
              <a:rPr lang="de-DE" sz="1200" dirty="0" err="1" smtClean="0"/>
              <a:t>that</a:t>
            </a:r>
            <a:r>
              <a:rPr lang="de-DE" sz="1200" dirty="0" smtClean="0"/>
              <a:t> </a:t>
            </a:r>
            <a:r>
              <a:rPr lang="de-DE" sz="1200" b="1" dirty="0" err="1" smtClean="0"/>
              <a:t>activity</a:t>
            </a:r>
            <a:r>
              <a:rPr lang="de-DE" sz="1200" b="1" dirty="0" smtClean="0"/>
              <a:t> </a:t>
            </a:r>
            <a:r>
              <a:rPr lang="de-DE" sz="1200" b="1" dirty="0" err="1" smtClean="0"/>
              <a:t>pattern</a:t>
            </a:r>
            <a:r>
              <a:rPr lang="de-DE" sz="1200" dirty="0" smtClean="0"/>
              <a:t>, </a:t>
            </a:r>
            <a:r>
              <a:rPr lang="de-DE" sz="1200" dirty="0" err="1" smtClean="0"/>
              <a:t>increasing</a:t>
            </a:r>
            <a:r>
              <a:rPr lang="de-DE" sz="1200" dirty="0" smtClean="0"/>
              <a:t> (</a:t>
            </a:r>
            <a:r>
              <a:rPr lang="de-DE" sz="1200" dirty="0" err="1" smtClean="0"/>
              <a:t>or</a:t>
            </a:r>
            <a:r>
              <a:rPr lang="de-DE" sz="1200" dirty="0" smtClean="0"/>
              <a:t> </a:t>
            </a:r>
            <a:r>
              <a:rPr lang="de-DE" sz="1200" dirty="0" err="1" smtClean="0"/>
              <a:t>decreasing</a:t>
            </a:r>
            <a:r>
              <a:rPr lang="de-DE" sz="1200" dirty="0" smtClean="0"/>
              <a:t>) </a:t>
            </a:r>
            <a:r>
              <a:rPr lang="de-DE" sz="1200" dirty="0" err="1" smtClean="0"/>
              <a:t>available</a:t>
            </a:r>
            <a:r>
              <a:rPr lang="de-DE" sz="1200" dirty="0" smtClean="0"/>
              <a:t> „power“ </a:t>
            </a:r>
            <a:r>
              <a:rPr lang="de-DE" sz="1200" dirty="0" err="1" smtClean="0"/>
              <a:t>every</a:t>
            </a:r>
            <a:r>
              <a:rPr lang="de-DE" sz="1200" dirty="0" smtClean="0"/>
              <a:t> 5 </a:t>
            </a:r>
            <a:r>
              <a:rPr lang="de-DE" sz="1200" dirty="0" err="1" smtClean="0"/>
              <a:t>minutes</a:t>
            </a:r>
            <a:r>
              <a:rPr lang="de-DE" sz="1200" dirty="0" smtClean="0"/>
              <a:t> in </a:t>
            </a:r>
            <a:r>
              <a:rPr lang="de-DE" sz="1200" dirty="0" err="1" smtClean="0"/>
              <a:t>the</a:t>
            </a:r>
            <a:r>
              <a:rPr lang="de-DE" sz="1200" dirty="0" smtClean="0"/>
              <a:t> </a:t>
            </a:r>
            <a:r>
              <a:rPr lang="de-DE" sz="1200" dirty="0" err="1" smtClean="0"/>
              <a:t>future</a:t>
            </a:r>
            <a:r>
              <a:rPr lang="de-DE" sz="1200" dirty="0" smtClean="0"/>
              <a:t>. </a:t>
            </a:r>
            <a:r>
              <a:rPr lang="de-DE" sz="1200" dirty="0" smtClean="0">
                <a:solidFill>
                  <a:schemeClr val="bg1">
                    <a:lumMod val="65000"/>
                  </a:schemeClr>
                </a:solidFill>
              </a:rPr>
              <a:t>(</a:t>
            </a:r>
            <a:r>
              <a:rPr lang="de-DE" sz="1200" dirty="0" err="1" smtClean="0">
                <a:solidFill>
                  <a:schemeClr val="bg1">
                    <a:lumMod val="65000"/>
                  </a:schemeClr>
                </a:solidFill>
              </a:rPr>
              <a:t>It</a:t>
            </a:r>
            <a:r>
              <a:rPr lang="de-DE" sz="1200" dirty="0" smtClean="0">
                <a:solidFill>
                  <a:schemeClr val="bg1">
                    <a:lumMod val="65000"/>
                  </a:schemeClr>
                </a:solidFill>
              </a:rPr>
              <a:t>  </a:t>
            </a:r>
            <a:r>
              <a:rPr lang="de-DE" sz="1200" dirty="0" err="1" smtClean="0">
                <a:solidFill>
                  <a:schemeClr val="bg1">
                    <a:lumMod val="65000"/>
                  </a:schemeClr>
                </a:solidFill>
              </a:rPr>
              <a:t>immediately</a:t>
            </a:r>
            <a:r>
              <a:rPr lang="de-DE" sz="1200" dirty="0" smtClean="0">
                <a:solidFill>
                  <a:schemeClr val="bg1">
                    <a:lumMod val="65000"/>
                  </a:schemeClr>
                </a:solidFill>
              </a:rPr>
              <a:t> </a:t>
            </a:r>
            <a:r>
              <a:rPr lang="de-DE" sz="1200" dirty="0" err="1" smtClean="0">
                <a:solidFill>
                  <a:schemeClr val="bg1">
                    <a:lumMod val="65000"/>
                  </a:schemeClr>
                </a:solidFill>
              </a:rPr>
              <a:t>adds</a:t>
            </a:r>
            <a:r>
              <a:rPr lang="de-DE" sz="1200" dirty="0" smtClean="0">
                <a:solidFill>
                  <a:schemeClr val="bg1">
                    <a:lumMod val="65000"/>
                  </a:schemeClr>
                </a:solidFill>
              </a:rPr>
              <a:t> </a:t>
            </a:r>
            <a:r>
              <a:rPr lang="de-DE" sz="1200" dirty="0" err="1" smtClean="0">
                <a:solidFill>
                  <a:schemeClr val="bg1">
                    <a:lumMod val="65000"/>
                  </a:schemeClr>
                </a:solidFill>
              </a:rPr>
              <a:t>fully</a:t>
            </a:r>
            <a:r>
              <a:rPr lang="de-DE" sz="1200" dirty="0" smtClean="0">
                <a:solidFill>
                  <a:schemeClr val="bg1">
                    <a:lumMod val="65000"/>
                  </a:schemeClr>
                </a:solidFill>
              </a:rPr>
              <a:t> </a:t>
            </a:r>
            <a:r>
              <a:rPr lang="de-DE" sz="1200" dirty="0" err="1" smtClean="0">
                <a:solidFill>
                  <a:schemeClr val="bg1">
                    <a:lumMod val="65000"/>
                  </a:schemeClr>
                </a:solidFill>
              </a:rPr>
              <a:t>to</a:t>
            </a:r>
            <a:r>
              <a:rPr lang="de-DE" sz="1200" dirty="0" smtClean="0">
                <a:solidFill>
                  <a:schemeClr val="bg1">
                    <a:lumMod val="65000"/>
                  </a:schemeClr>
                </a:solidFill>
              </a:rPr>
              <a:t> </a:t>
            </a:r>
            <a:r>
              <a:rPr lang="de-DE" sz="1200" dirty="0" err="1" smtClean="0">
                <a:solidFill>
                  <a:schemeClr val="bg1">
                    <a:lumMod val="65000"/>
                  </a:schemeClr>
                </a:solidFill>
              </a:rPr>
              <a:t>iob</a:t>
            </a:r>
            <a:r>
              <a:rPr lang="de-DE" sz="1200" dirty="0" smtClean="0">
                <a:solidFill>
                  <a:schemeClr val="bg1">
                    <a:lumMod val="65000"/>
                  </a:schemeClr>
                </a:solidFill>
              </a:rPr>
              <a:t>, but </a:t>
            </a:r>
            <a:r>
              <a:rPr lang="de-DE" sz="1200" dirty="0" err="1" smtClean="0">
                <a:solidFill>
                  <a:schemeClr val="bg1">
                    <a:lumMod val="65000"/>
                  </a:schemeClr>
                </a:solidFill>
              </a:rPr>
              <a:t>that</a:t>
            </a:r>
            <a:r>
              <a:rPr lang="de-DE" sz="1200" dirty="0" smtClean="0">
                <a:solidFill>
                  <a:schemeClr val="bg1">
                    <a:lumMod val="65000"/>
                  </a:schemeClr>
                </a:solidFill>
              </a:rPr>
              <a:t> </a:t>
            </a:r>
            <a:r>
              <a:rPr lang="de-DE" sz="1200" dirty="0" err="1" smtClean="0">
                <a:solidFill>
                  <a:schemeClr val="bg1">
                    <a:lumMod val="65000"/>
                  </a:schemeClr>
                </a:solidFill>
              </a:rPr>
              <a:t>is</a:t>
            </a:r>
            <a:r>
              <a:rPr lang="de-DE" sz="1200" dirty="0" smtClean="0">
                <a:solidFill>
                  <a:schemeClr val="bg1">
                    <a:lumMod val="65000"/>
                  </a:schemeClr>
                </a:solidFill>
              </a:rPr>
              <a:t> </a:t>
            </a:r>
            <a:r>
              <a:rPr lang="de-DE" sz="1200" dirty="0" err="1" smtClean="0">
                <a:solidFill>
                  <a:schemeClr val="bg1">
                    <a:lumMod val="65000"/>
                  </a:schemeClr>
                </a:solidFill>
              </a:rPr>
              <a:t>only</a:t>
            </a:r>
            <a:r>
              <a:rPr lang="de-DE" sz="1200" dirty="0" smtClean="0">
                <a:solidFill>
                  <a:schemeClr val="bg1">
                    <a:lumMod val="65000"/>
                  </a:schemeClr>
                </a:solidFill>
              </a:rPr>
              <a:t> </a:t>
            </a:r>
            <a:r>
              <a:rPr lang="de-DE" sz="1200" dirty="0" err="1" smtClean="0">
                <a:solidFill>
                  <a:schemeClr val="bg1">
                    <a:lumMod val="65000"/>
                  </a:schemeClr>
                </a:solidFill>
              </a:rPr>
              <a:t>the</a:t>
            </a:r>
            <a:r>
              <a:rPr lang="de-DE" sz="1200" dirty="0" smtClean="0">
                <a:solidFill>
                  <a:schemeClr val="bg1">
                    <a:lumMod val="65000"/>
                  </a:schemeClr>
                </a:solidFill>
              </a:rPr>
              <a:t> trivial </a:t>
            </a:r>
            <a:r>
              <a:rPr lang="de-DE" sz="1200" dirty="0" err="1" smtClean="0">
                <a:solidFill>
                  <a:schemeClr val="bg1">
                    <a:lumMod val="65000"/>
                  </a:schemeClr>
                </a:solidFill>
              </a:rPr>
              <a:t>part</a:t>
            </a:r>
            <a:r>
              <a:rPr lang="de-DE" sz="1200" dirty="0" smtClean="0">
                <a:solidFill>
                  <a:schemeClr val="bg1">
                    <a:lumMod val="65000"/>
                  </a:schemeClr>
                </a:solidFill>
              </a:rPr>
              <a:t> </a:t>
            </a:r>
            <a:r>
              <a:rPr lang="de-DE" sz="1200" dirty="0" err="1" smtClean="0">
                <a:solidFill>
                  <a:schemeClr val="bg1">
                    <a:lumMod val="65000"/>
                  </a:schemeClr>
                </a:solidFill>
              </a:rPr>
              <a:t>of</a:t>
            </a:r>
            <a:r>
              <a:rPr lang="de-DE" sz="1200" dirty="0" smtClean="0">
                <a:solidFill>
                  <a:schemeClr val="bg1">
                    <a:lumMod val="65000"/>
                  </a:schemeClr>
                </a:solidFill>
              </a:rPr>
              <a:t> </a:t>
            </a:r>
            <a:r>
              <a:rPr lang="de-DE" sz="1200" dirty="0" err="1" smtClean="0">
                <a:solidFill>
                  <a:schemeClr val="bg1">
                    <a:lumMod val="65000"/>
                  </a:schemeClr>
                </a:solidFill>
              </a:rPr>
              <a:t>the</a:t>
            </a:r>
            <a:r>
              <a:rPr lang="de-DE" sz="1200" dirty="0" smtClean="0">
                <a:solidFill>
                  <a:schemeClr val="bg1">
                    <a:lumMod val="65000"/>
                  </a:schemeClr>
                </a:solidFill>
              </a:rPr>
              <a:t> </a:t>
            </a:r>
            <a:r>
              <a:rPr lang="de-DE" sz="1200" dirty="0" err="1" smtClean="0">
                <a:solidFill>
                  <a:schemeClr val="bg1">
                    <a:lumMod val="65000"/>
                  </a:schemeClr>
                </a:solidFill>
              </a:rPr>
              <a:t>story</a:t>
            </a:r>
            <a:r>
              <a:rPr lang="de-DE" sz="1200" dirty="0" smtClean="0">
                <a:solidFill>
                  <a:schemeClr val="bg1">
                    <a:lumMod val="65000"/>
                  </a:schemeClr>
                </a:solidFill>
              </a:rPr>
              <a:t>). </a:t>
            </a:r>
          </a:p>
          <a:p>
            <a:pPr marL="342900" indent="-342900">
              <a:buFontTx/>
              <a:buChar char="-"/>
            </a:pPr>
            <a:endParaRPr lang="de-DE" sz="1200" dirty="0" smtClean="0">
              <a:solidFill>
                <a:schemeClr val="bg1">
                  <a:lumMod val="65000"/>
                </a:schemeClr>
              </a:solidFill>
            </a:endParaRPr>
          </a:p>
          <a:p>
            <a:pPr marL="0" indent="0">
              <a:buFontTx/>
              <a:buNone/>
            </a:pPr>
            <a:endParaRPr lang="de-DE" sz="1200" dirty="0" smtClean="0">
              <a:solidFill>
                <a:schemeClr val="bg1">
                  <a:lumMod val="65000"/>
                </a:schemeClr>
              </a:solidFill>
            </a:endParaRPr>
          </a:p>
          <a:p>
            <a:pPr marL="342900" indent="-342900">
              <a:buFontTx/>
              <a:buChar char="-"/>
            </a:pPr>
            <a:endParaRPr lang="de-DE" sz="1200" dirty="0" smtClean="0">
              <a:solidFill>
                <a:schemeClr val="bg1">
                  <a:lumMod val="65000"/>
                </a:schemeClr>
              </a:solidFill>
            </a:endParaRPr>
          </a:p>
          <a:p>
            <a:endParaRPr lang="de-DE" dirty="0"/>
          </a:p>
        </p:txBody>
      </p:sp>
      <p:sp>
        <p:nvSpPr>
          <p:cNvPr id="4" name="Foliennummernplatzhalter 3"/>
          <p:cNvSpPr>
            <a:spLocks noGrp="1"/>
          </p:cNvSpPr>
          <p:nvPr>
            <p:ph type="sldNum" sz="quarter" idx="10"/>
          </p:nvPr>
        </p:nvSpPr>
        <p:spPr/>
        <p:txBody>
          <a:bodyPr/>
          <a:lstStyle/>
          <a:p>
            <a:fld id="{170FF799-14E3-487A-9755-B4D298262597}" type="slidenum">
              <a:rPr lang="de-DE" smtClean="0"/>
              <a:t>9</a:t>
            </a:fld>
            <a:endParaRPr lang="de-DE"/>
          </a:p>
        </p:txBody>
      </p:sp>
    </p:spTree>
    <p:extLst>
      <p:ext uri="{BB962C8B-B14F-4D97-AF65-F5344CB8AC3E}">
        <p14:creationId xmlns:p14="http://schemas.microsoft.com/office/powerpoint/2010/main" val="2534956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161F030C-5E85-4DE4-BCA9-31594FED627A}" type="datetime1">
              <a:rPr lang="de-DE" smtClean="0"/>
              <a:t>26.04.2023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BA07554-AD06-4E27-83F9-18CA09205DF6}" type="slidenum">
              <a:rPr lang="de-DE" smtClean="0"/>
              <a:t>‹Nr.›</a:t>
            </a:fld>
            <a:endParaRPr lang="de-DE"/>
          </a:p>
        </p:txBody>
      </p:sp>
    </p:spTree>
    <p:extLst>
      <p:ext uri="{BB962C8B-B14F-4D97-AF65-F5344CB8AC3E}">
        <p14:creationId xmlns:p14="http://schemas.microsoft.com/office/powerpoint/2010/main" val="3665466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3BD26629-A7EC-48C0-B85B-91B9268BE4C5}" type="datetime1">
              <a:rPr lang="de-DE" smtClean="0"/>
              <a:t>26.04.2023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BA07554-AD06-4E27-83F9-18CA09205DF6}" type="slidenum">
              <a:rPr lang="de-DE" smtClean="0"/>
              <a:t>‹Nr.›</a:t>
            </a:fld>
            <a:endParaRPr lang="de-DE"/>
          </a:p>
        </p:txBody>
      </p:sp>
    </p:spTree>
    <p:extLst>
      <p:ext uri="{BB962C8B-B14F-4D97-AF65-F5344CB8AC3E}">
        <p14:creationId xmlns:p14="http://schemas.microsoft.com/office/powerpoint/2010/main" val="1183022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D3DA2263-D65B-43F1-9B13-E49213519C00}" type="datetime1">
              <a:rPr lang="de-DE" smtClean="0"/>
              <a:t>26.04.2023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BA07554-AD06-4E27-83F9-18CA09205DF6}" type="slidenum">
              <a:rPr lang="de-DE" smtClean="0"/>
              <a:t>‹Nr.›</a:t>
            </a:fld>
            <a:endParaRPr lang="de-DE"/>
          </a:p>
        </p:txBody>
      </p:sp>
    </p:spTree>
    <p:extLst>
      <p:ext uri="{BB962C8B-B14F-4D97-AF65-F5344CB8AC3E}">
        <p14:creationId xmlns:p14="http://schemas.microsoft.com/office/powerpoint/2010/main" val="44573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4EF67834-2275-4938-AB00-7AF67D3669A0}" type="datetime1">
              <a:rPr lang="de-DE" smtClean="0"/>
              <a:t>26.04.2023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9080863" y="230188"/>
            <a:ext cx="2743200" cy="365125"/>
          </a:xfrm>
        </p:spPr>
        <p:txBody>
          <a:bodyPr/>
          <a:lstStyle/>
          <a:p>
            <a:fld id="{FBA07554-AD06-4E27-83F9-18CA09205DF6}" type="slidenum">
              <a:rPr lang="de-DE" smtClean="0"/>
              <a:t>‹Nr.›</a:t>
            </a:fld>
            <a:endParaRPr lang="de-DE"/>
          </a:p>
        </p:txBody>
      </p:sp>
    </p:spTree>
    <p:extLst>
      <p:ext uri="{BB962C8B-B14F-4D97-AF65-F5344CB8AC3E}">
        <p14:creationId xmlns:p14="http://schemas.microsoft.com/office/powerpoint/2010/main" val="31763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655310F7-AF87-4AED-9637-59D652E2E251}" type="datetime1">
              <a:rPr lang="de-DE" smtClean="0"/>
              <a:t>26.04.2023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BA07554-AD06-4E27-83F9-18CA09205DF6}" type="slidenum">
              <a:rPr lang="de-DE" smtClean="0"/>
              <a:t>‹Nr.›</a:t>
            </a:fld>
            <a:endParaRPr lang="de-DE"/>
          </a:p>
        </p:txBody>
      </p:sp>
    </p:spTree>
    <p:extLst>
      <p:ext uri="{BB962C8B-B14F-4D97-AF65-F5344CB8AC3E}">
        <p14:creationId xmlns:p14="http://schemas.microsoft.com/office/powerpoint/2010/main" val="1110507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CE52B9C1-631F-491E-AEB9-44F361DA8B39}" type="datetime1">
              <a:rPr lang="de-DE" smtClean="0"/>
              <a:t>26.04.2023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FBA07554-AD06-4E27-83F9-18CA09205DF6}" type="slidenum">
              <a:rPr lang="de-DE" smtClean="0"/>
              <a:t>‹Nr.›</a:t>
            </a:fld>
            <a:endParaRPr lang="de-DE"/>
          </a:p>
        </p:txBody>
      </p:sp>
    </p:spTree>
    <p:extLst>
      <p:ext uri="{BB962C8B-B14F-4D97-AF65-F5344CB8AC3E}">
        <p14:creationId xmlns:p14="http://schemas.microsoft.com/office/powerpoint/2010/main" val="3001819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7B283E89-12EE-460F-8737-7C093F15A0E1}" type="datetime1">
              <a:rPr lang="de-DE" smtClean="0"/>
              <a:t>26.04.2023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BA07554-AD06-4E27-83F9-18CA09205DF6}" type="slidenum">
              <a:rPr lang="de-DE" smtClean="0"/>
              <a:t>‹Nr.›</a:t>
            </a:fld>
            <a:endParaRPr lang="de-DE"/>
          </a:p>
        </p:txBody>
      </p:sp>
    </p:spTree>
    <p:extLst>
      <p:ext uri="{BB962C8B-B14F-4D97-AF65-F5344CB8AC3E}">
        <p14:creationId xmlns:p14="http://schemas.microsoft.com/office/powerpoint/2010/main" val="274538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81F0A20D-573F-4A39-85C6-717E58F39ADE}" type="datetime1">
              <a:rPr lang="de-DE" smtClean="0"/>
              <a:t>26.04.2023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BA07554-AD06-4E27-83F9-18CA09205DF6}" type="slidenum">
              <a:rPr lang="de-DE" smtClean="0"/>
              <a:t>‹Nr.›</a:t>
            </a:fld>
            <a:endParaRPr lang="de-DE"/>
          </a:p>
        </p:txBody>
      </p:sp>
    </p:spTree>
    <p:extLst>
      <p:ext uri="{BB962C8B-B14F-4D97-AF65-F5344CB8AC3E}">
        <p14:creationId xmlns:p14="http://schemas.microsoft.com/office/powerpoint/2010/main" val="297505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C15733B-3B84-476B-AE4F-1FEB94BEBD66}" type="datetime1">
              <a:rPr lang="de-DE" smtClean="0"/>
              <a:t>26.04.2023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FBA07554-AD06-4E27-83F9-18CA09205DF6}" type="slidenum">
              <a:rPr lang="de-DE" smtClean="0"/>
              <a:t>‹Nr.›</a:t>
            </a:fld>
            <a:endParaRPr lang="de-DE"/>
          </a:p>
        </p:txBody>
      </p:sp>
    </p:spTree>
    <p:extLst>
      <p:ext uri="{BB962C8B-B14F-4D97-AF65-F5344CB8AC3E}">
        <p14:creationId xmlns:p14="http://schemas.microsoft.com/office/powerpoint/2010/main" val="77514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AF3639D4-698C-42E2-ACDF-2B455252D7C5}" type="datetime1">
              <a:rPr lang="de-DE" smtClean="0"/>
              <a:t>26.04.2023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FBA07554-AD06-4E27-83F9-18CA09205DF6}" type="slidenum">
              <a:rPr lang="de-DE" smtClean="0"/>
              <a:t>‹Nr.›</a:t>
            </a:fld>
            <a:endParaRPr lang="de-DE"/>
          </a:p>
        </p:txBody>
      </p:sp>
    </p:spTree>
    <p:extLst>
      <p:ext uri="{BB962C8B-B14F-4D97-AF65-F5344CB8AC3E}">
        <p14:creationId xmlns:p14="http://schemas.microsoft.com/office/powerpoint/2010/main" val="2787027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AC14DCD0-1E7E-4C6F-809A-8C3FB18C9E91}" type="datetime1">
              <a:rPr lang="de-DE" smtClean="0"/>
              <a:t>26.04.2023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FBA07554-AD06-4E27-83F9-18CA09205DF6}" type="slidenum">
              <a:rPr lang="de-DE" smtClean="0"/>
              <a:t>‹Nr.›</a:t>
            </a:fld>
            <a:endParaRPr lang="de-DE"/>
          </a:p>
        </p:txBody>
      </p:sp>
    </p:spTree>
    <p:extLst>
      <p:ext uri="{BB962C8B-B14F-4D97-AF65-F5344CB8AC3E}">
        <p14:creationId xmlns:p14="http://schemas.microsoft.com/office/powerpoint/2010/main" val="266532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B96EC-BCD4-4B55-8E90-2E13F9BE02AB}" type="datetime1">
              <a:rPr lang="de-DE" smtClean="0"/>
              <a:t>26.04.2023</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07554-AD06-4E27-83F9-18CA09205DF6}" type="slidenum">
              <a:rPr lang="de-DE" smtClean="0"/>
              <a:t>‹Nr.›</a:t>
            </a:fld>
            <a:endParaRPr lang="de-DE"/>
          </a:p>
        </p:txBody>
      </p:sp>
    </p:spTree>
    <p:extLst>
      <p:ext uri="{BB962C8B-B14F-4D97-AF65-F5344CB8AC3E}">
        <p14:creationId xmlns:p14="http://schemas.microsoft.com/office/powerpoint/2010/main" val="2728481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github.com/danamlewis/artificialpancreasbook/"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ithub.com/danamlewis/artificialpancreasbook/"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artificialpancreasbook.com/8.-tips-and-tricks-for-real-life-with-an-ap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ugarmate.io/"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ww.ncbi.nlm.nih.gov/pubmed/19175902" TargetMode="Externa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facebook.com/groups/1782449781971680/user/100006430756965/?__cft__%5b0%5d=AZXmKKxzvgI2jS-YKIjUTMH0q_IJjI7IIIANlT7Yfw4XoPVuduQiiPOR2IyIfQ6ORbmVfb_27KQXN_lrqllFsogDcim5_tXRMP4XQ9AXU0FQlyhmUSV5FY2YlyX5EbaSGMqK9dsD1fm-pAsQr1ntyDR0gfempdFo3EUyJLiLZDygHJkvINH3Oiml9A_DQP86gmM&amp;__tn__=-UC,P-R" TargetMode="External"/><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loopandlearn.org/wp-content/uploads/2021/05/Bolusing-for-Meals-Part-1.pdf?fbclid=IwAR1nEvC9XkJUYGMnkr99eh_a43MnclQabDm9WmHny0OGg7Pt-4KV2CyCmgM" TargetMode="External"/><Relationship Id="rId5" Type="http://schemas.openxmlformats.org/officeDocument/2006/relationships/hyperlink" Target="https://youtu.be/yI4eMvUvNyk" TargetMode="External"/><Relationship Id="rId4" Type="http://schemas.openxmlformats.org/officeDocument/2006/relationships/hyperlink" Target="https://www.facebook.com/groups/TheLoopedGroup/permalink/2576582025891781/?__cft__%5b0%5d=AZXmKKxzvgI2jS-YKIjUTMH0q_IJjI7IIIANlT7Yfw4XoPVuduQiiPOR2IyIfQ6ORbmVfb_27KQXN_lrqllFsogDcim5_tXRMP4XQ9AXU0FQlyhmUSV5FY2YlyX5EbaSGMqK9dsD1fm-pAsQr1ntyDR0gfempdFo3EUyJLiLZDygHJkvINH3Oiml9A_DQP86gmM&amp;__tn__=,O,P-R"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youtube.com/watch?v=zs67r0pkgQM" TargetMode="External"/><Relationship Id="rId3" Type="http://schemas.openxmlformats.org/officeDocument/2006/relationships/hyperlink" Target="https://www.youtube.com/watch?v=UGtwnugWfKQ&amp;list=PLfnu6D6qjfHuY9jNeDBwB6F0xSlmnOGdV&amp;index=1&amp;ab_channel=SoCalLoopers&amp;fbclid=IwAR0MG0ZqbE905nExTy5AxZziMxToG1QE0XCoxYvbMPcSTFlo9zBuE6u4yos" TargetMode="External"/><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www.facebook.com/aurelia.dennis/videos/2803139476434947" TargetMode="External"/><Relationship Id="rId5" Type="http://schemas.openxmlformats.org/officeDocument/2006/relationships/hyperlink" Target="https://l.facebook.com/l.php?u=https://loopkit.github.io/loopdocs/operation/features/carbs/?fbclid%3DIwAR0OTtRWQrA5oabD9cYAs7t3hiNJrsDxllrBNjrPxRQnV-rQEJXR0nlqevM#mixed-carb-meals&amp;h=AT3aM2XjIohNCKZ2KzGx4ICbM84sGDbX_Ochb-krzw7VrSqN2MuDNI0uyq-jEnQy90EEmbaSDOSj-PcTIRxHDrkhWJschoMpn5mqkwDUHzgRngQsnp_4Y27b79PPfbQiKCI&amp;__tn__=-UK-R&amp;c[0]=AT1CTugEfJ_7QjDYZC8oR42_vd9AmL1aIYUHMtrfsEpwqd7T6IHQEKQIyHA4LpC3sdKSlSm1MMkouq8xZRDb_ld1-8HAqXLVXpKZBqEJoF9S0uUA7SEvVKqk1LbPiFBWPtewlDFVjR_3cfsv5HvUeVrlTnetI2e1DY-cqWOq8RLKleS7WpubeiIZDo3MzpJAlrCWpige72FjtKgiRw" TargetMode="External"/><Relationship Id="rId10" Type="http://schemas.openxmlformats.org/officeDocument/2006/relationships/hyperlink" Target="https://www.youtube.com/watch?v=GAmBGcFH3K8" TargetMode="External"/><Relationship Id="rId4" Type="http://schemas.openxmlformats.org/officeDocument/2006/relationships/hyperlink" Target="http://looptips.org/?fbclid=IwAR0doLu-7Z4vY-KpFVOIftlt3iOrof_Ogd-rpg7xlcI5xOT3WTE3bC0nA7s" TargetMode="External"/><Relationship Id="rId9" Type="http://schemas.openxmlformats.org/officeDocument/2006/relationships/hyperlink" Target="https://www.youtube.com/watch?v=4_5K9zH9CFc"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0.png"/><Relationship Id="rId7" Type="http://schemas.openxmlformats.org/officeDocument/2006/relationships/image" Target="../media/image24.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diabettech.com/oref1/lyumjev-a-fully-closed-loop-case-study-with-oref1" TargetMode="External"/><Relationship Id="rId4" Type="http://schemas.openxmlformats.org/officeDocument/2006/relationships/image" Target="../media/image27.jpe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l.facebook.com/l.php?u=https://diawatch.org/2019/12/30/Automation-use-it-wisely/?fbclid%3DIwAR23kZgr7_rjHOdav-Dv-QM7sSzsXbvFu5Gt49F7Vf2cJe0fSpHzuZ3wQPI&amp;h=AT3_HMTigi_CIXYxiVWwM1K9rguIyxl9t4WBWIoYBVJHNRPzg19X-kIZgo5qdDLhbyAchnXEY8C9Wv2IyfKLG7lhVJhXkdq6Nc7qsdEGX00JIyaCwNv8y7LBfB8mlTLBY0hHw26Qt9kA1rUGtALrpMY"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facebook.com/groups/AndroidAPSUsers/permalink/3092045561016840/"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www.facebook.com/groups/AndroidAPSUsers/permalink/309134019108737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iatribe.org/poster-now-available-42-factors-affect-blood-glucose"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diabetes.co.uk/blood-glucose/what-affects-blood-glucose-levels.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anamlewis/artificialpancreasboo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artificialpancreasbook.com/8.-tips-and-tricks-for-real-life-with-an-ap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rotWithShape="1">
          <a:blip r:embed="rId3"/>
          <a:srcRect l="29572" t="20381" r="15465" b="38857"/>
          <a:stretch/>
        </p:blipFill>
        <p:spPr>
          <a:xfrm>
            <a:off x="3436825" y="3065469"/>
            <a:ext cx="5214853" cy="2153479"/>
          </a:xfrm>
          <a:prstGeom prst="rect">
            <a:avLst/>
          </a:prstGeom>
        </p:spPr>
      </p:pic>
      <p:sp>
        <p:nvSpPr>
          <p:cNvPr id="2" name="Titel 1"/>
          <p:cNvSpPr>
            <a:spLocks noGrp="1"/>
          </p:cNvSpPr>
          <p:nvPr>
            <p:ph type="ctrTitle"/>
          </p:nvPr>
        </p:nvSpPr>
        <p:spPr>
          <a:xfrm>
            <a:off x="1195236" y="1294871"/>
            <a:ext cx="9750287" cy="1334448"/>
          </a:xfrm>
        </p:spPr>
        <p:txBody>
          <a:bodyPr>
            <a:normAutofit/>
          </a:bodyPr>
          <a:lstStyle/>
          <a:p>
            <a:r>
              <a:rPr lang="de-DE" sz="4000" b="1" dirty="0" err="1" smtClean="0">
                <a:solidFill>
                  <a:srgbClr val="7030A0"/>
                </a:solidFill>
              </a:rPr>
              <a:t>Meal</a:t>
            </a:r>
            <a:r>
              <a:rPr lang="de-DE" sz="4000" b="1" dirty="0" smtClean="0">
                <a:solidFill>
                  <a:srgbClr val="7030A0"/>
                </a:solidFill>
              </a:rPr>
              <a:t> Management in </a:t>
            </a:r>
            <a:r>
              <a:rPr lang="de-DE" sz="4000" b="1" dirty="0" err="1" smtClean="0">
                <a:solidFill>
                  <a:srgbClr val="7030A0"/>
                </a:solidFill>
              </a:rPr>
              <a:t>Closed</a:t>
            </a:r>
            <a:r>
              <a:rPr lang="de-DE" sz="4000" b="1" dirty="0" smtClean="0">
                <a:solidFill>
                  <a:srgbClr val="7030A0"/>
                </a:solidFill>
              </a:rPr>
              <a:t> Loop</a:t>
            </a:r>
            <a:br>
              <a:rPr lang="de-DE" sz="4000" b="1" dirty="0" smtClean="0">
                <a:solidFill>
                  <a:srgbClr val="7030A0"/>
                </a:solidFill>
              </a:rPr>
            </a:br>
            <a:r>
              <a:rPr lang="de-DE" sz="1400" b="1" dirty="0" smtClean="0">
                <a:solidFill>
                  <a:srgbClr val="7030A0"/>
                </a:solidFill>
              </a:rPr>
              <a:t> </a:t>
            </a:r>
            <a:endParaRPr lang="de-DE" sz="4000" b="1" dirty="0">
              <a:solidFill>
                <a:srgbClr val="7030A0"/>
              </a:solidFill>
            </a:endParaRPr>
          </a:p>
        </p:txBody>
      </p:sp>
      <p:sp>
        <p:nvSpPr>
          <p:cNvPr id="8" name="Rechteck 7"/>
          <p:cNvSpPr/>
          <p:nvPr/>
        </p:nvSpPr>
        <p:spPr>
          <a:xfrm>
            <a:off x="5912452" y="2988046"/>
            <a:ext cx="2791978" cy="2554545"/>
          </a:xfrm>
          <a:prstGeom prst="rect">
            <a:avLst/>
          </a:prstGeom>
          <a:solidFill>
            <a:schemeClr val="bg1"/>
          </a:solidFill>
        </p:spPr>
        <p:txBody>
          <a:bodyPr wrap="square">
            <a:spAutoFit/>
          </a:bodyPr>
          <a:lstStyle/>
          <a:p>
            <a:pPr algn="ctr"/>
            <a:r>
              <a:rPr lang="de-DE" sz="1600" b="1" dirty="0" err="1"/>
              <a:t>No</a:t>
            </a:r>
            <a:r>
              <a:rPr lang="de-DE" sz="1600" b="1" dirty="0"/>
              <a:t> </a:t>
            </a:r>
            <a:r>
              <a:rPr lang="de-DE" sz="1600" b="1" dirty="0" err="1"/>
              <a:t>medical</a:t>
            </a:r>
            <a:r>
              <a:rPr lang="de-DE" sz="1600" b="1" dirty="0"/>
              <a:t> </a:t>
            </a:r>
            <a:r>
              <a:rPr lang="de-DE" sz="1600" b="1" dirty="0" err="1"/>
              <a:t>advice</a:t>
            </a:r>
            <a:endParaRPr lang="de-DE" sz="1600" b="1" dirty="0"/>
          </a:p>
          <a:p>
            <a:pPr algn="ctr"/>
            <a:r>
              <a:rPr lang="de-DE" sz="1600" dirty="0"/>
              <a:t>Report </a:t>
            </a:r>
            <a:r>
              <a:rPr lang="de-DE" sz="1600" dirty="0" err="1"/>
              <a:t>shared</a:t>
            </a:r>
            <a:r>
              <a:rPr lang="de-DE" sz="1600" dirty="0"/>
              <a:t> </a:t>
            </a:r>
            <a:r>
              <a:rPr lang="de-DE" sz="1600" dirty="0" err="1"/>
              <a:t>by</a:t>
            </a:r>
            <a:r>
              <a:rPr lang="de-DE" sz="1600" dirty="0"/>
              <a:t> </a:t>
            </a:r>
            <a:r>
              <a:rPr lang="de-DE" sz="1600" dirty="0" smtClean="0"/>
              <a:t>DIY </a:t>
            </a:r>
            <a:r>
              <a:rPr lang="de-DE" sz="1600" dirty="0" err="1" smtClean="0"/>
              <a:t>loopers</a:t>
            </a:r>
            <a:r>
              <a:rPr lang="de-DE" sz="1600" dirty="0" smtClean="0"/>
              <a:t>, </a:t>
            </a:r>
            <a:r>
              <a:rPr lang="de-DE" sz="1600" dirty="0" err="1" smtClean="0"/>
              <a:t>to</a:t>
            </a:r>
            <a:r>
              <a:rPr lang="de-DE" sz="1600" dirty="0" smtClean="0"/>
              <a:t> </a:t>
            </a:r>
            <a:r>
              <a:rPr lang="de-DE" sz="1600" dirty="0" err="1"/>
              <a:t>stimulate</a:t>
            </a:r>
            <a:r>
              <a:rPr lang="de-DE" sz="1600" dirty="0"/>
              <a:t> </a:t>
            </a:r>
            <a:r>
              <a:rPr lang="de-DE" sz="1600" dirty="0" err="1"/>
              <a:t>debate</a:t>
            </a:r>
            <a:r>
              <a:rPr lang="de-DE" sz="1600" dirty="0"/>
              <a:t> and </a:t>
            </a:r>
            <a:r>
              <a:rPr lang="de-DE" sz="1600" dirty="0" err="1"/>
              <a:t>research</a:t>
            </a:r>
            <a:r>
              <a:rPr lang="de-DE" sz="1600" dirty="0"/>
              <a:t>.           </a:t>
            </a:r>
            <a:r>
              <a:rPr lang="de-DE" sz="1600" dirty="0" smtClean="0"/>
              <a:t>                                  The </a:t>
            </a:r>
            <a:r>
              <a:rPr lang="de-DE" sz="1600" dirty="0" err="1" smtClean="0"/>
              <a:t>author</a:t>
            </a:r>
            <a:r>
              <a:rPr lang="de-DE" sz="1600" dirty="0" smtClean="0"/>
              <a:t>/</a:t>
            </a:r>
            <a:r>
              <a:rPr lang="de-DE" sz="1600" dirty="0" err="1" smtClean="0"/>
              <a:t>cited</a:t>
            </a:r>
            <a:r>
              <a:rPr lang="de-DE" sz="1600" dirty="0" smtClean="0"/>
              <a:t> </a:t>
            </a:r>
            <a:r>
              <a:rPr lang="de-DE" sz="1600" dirty="0" err="1" smtClean="0"/>
              <a:t>colleagues</a:t>
            </a:r>
            <a:r>
              <a:rPr lang="de-DE" sz="1600" dirty="0" smtClean="0"/>
              <a:t> </a:t>
            </a:r>
            <a:r>
              <a:rPr lang="de-DE" sz="1600" dirty="0" err="1"/>
              <a:t>cannot</a:t>
            </a:r>
            <a:r>
              <a:rPr lang="de-DE" sz="1600" dirty="0"/>
              <a:t> </a:t>
            </a:r>
            <a:r>
              <a:rPr lang="de-DE" sz="1600" dirty="0" err="1"/>
              <a:t>guarantee</a:t>
            </a:r>
            <a:r>
              <a:rPr lang="de-DE" sz="1600" dirty="0"/>
              <a:t> </a:t>
            </a:r>
            <a:r>
              <a:rPr lang="de-DE" sz="1600" dirty="0" err="1" smtClean="0"/>
              <a:t>correctness</a:t>
            </a:r>
            <a:r>
              <a:rPr lang="de-DE" sz="1600" dirty="0" smtClean="0"/>
              <a:t> </a:t>
            </a:r>
            <a:r>
              <a:rPr lang="de-DE" sz="1600" dirty="0" err="1"/>
              <a:t>of</a:t>
            </a:r>
            <a:r>
              <a:rPr lang="de-DE" sz="1600" dirty="0"/>
              <a:t> </a:t>
            </a:r>
            <a:r>
              <a:rPr lang="de-DE" sz="1600" dirty="0" err="1"/>
              <a:t>content</a:t>
            </a:r>
            <a:r>
              <a:rPr lang="de-DE" sz="1600" dirty="0"/>
              <a:t> </a:t>
            </a:r>
            <a:r>
              <a:rPr lang="de-DE" sz="1600" dirty="0" err="1"/>
              <a:t>or</a:t>
            </a:r>
            <a:r>
              <a:rPr lang="de-DE" sz="1600" dirty="0"/>
              <a:t> </a:t>
            </a:r>
            <a:r>
              <a:rPr lang="de-DE" sz="1600" dirty="0" err="1"/>
              <a:t>applicability</a:t>
            </a:r>
            <a:r>
              <a:rPr lang="de-DE" sz="1600" dirty="0"/>
              <a:t> </a:t>
            </a:r>
            <a:r>
              <a:rPr lang="de-DE" sz="1600" dirty="0" err="1" smtClean="0"/>
              <a:t>to</a:t>
            </a:r>
            <a:r>
              <a:rPr lang="de-DE" sz="1600" dirty="0" smtClean="0"/>
              <a:t> </a:t>
            </a:r>
            <a:r>
              <a:rPr lang="de-DE" sz="1600" dirty="0" err="1"/>
              <a:t>other</a:t>
            </a:r>
            <a:r>
              <a:rPr lang="de-DE" sz="1600" dirty="0"/>
              <a:t> </a:t>
            </a:r>
            <a:r>
              <a:rPr lang="de-DE" sz="1600" dirty="0" err="1"/>
              <a:t>patients</a:t>
            </a:r>
            <a:r>
              <a:rPr lang="de-DE" sz="1600" dirty="0"/>
              <a:t>, </a:t>
            </a:r>
            <a:r>
              <a:rPr lang="de-DE" sz="1600" dirty="0" smtClean="0"/>
              <a:t>                                   and </a:t>
            </a:r>
            <a:r>
              <a:rPr lang="de-DE" sz="1600" dirty="0" err="1" smtClean="0"/>
              <a:t>assume</a:t>
            </a:r>
            <a:r>
              <a:rPr lang="de-DE" sz="1600" dirty="0" smtClean="0"/>
              <a:t> </a:t>
            </a:r>
            <a:r>
              <a:rPr lang="de-DE" sz="1600" dirty="0" err="1"/>
              <a:t>no</a:t>
            </a:r>
            <a:r>
              <a:rPr lang="de-DE" sz="1600" dirty="0"/>
              <a:t> </a:t>
            </a:r>
            <a:r>
              <a:rPr lang="de-DE" sz="1600" dirty="0" err="1"/>
              <a:t>liablity</a:t>
            </a:r>
            <a:r>
              <a:rPr lang="de-DE" sz="1600" dirty="0" smtClean="0"/>
              <a:t>.</a:t>
            </a:r>
          </a:p>
          <a:p>
            <a:pPr algn="ctr"/>
            <a:r>
              <a:rPr lang="de-DE" sz="1600" dirty="0" smtClean="0"/>
              <a:t>  </a:t>
            </a:r>
            <a:endParaRPr lang="de-DE" sz="1600" dirty="0"/>
          </a:p>
        </p:txBody>
      </p:sp>
      <p:sp>
        <p:nvSpPr>
          <p:cNvPr id="9" name="Untertitel 2"/>
          <p:cNvSpPr txBox="1">
            <a:spLocks/>
          </p:cNvSpPr>
          <p:nvPr/>
        </p:nvSpPr>
        <p:spPr>
          <a:xfrm>
            <a:off x="3823017" y="4983787"/>
            <a:ext cx="5065376" cy="1989908"/>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de-DE" dirty="0" smtClean="0"/>
          </a:p>
          <a:p>
            <a:endParaRPr lang="de-DE" dirty="0" smtClean="0"/>
          </a:p>
          <a:p>
            <a:r>
              <a:rPr lang="de-DE" dirty="0" err="1" smtClean="0"/>
              <a:t>BerNie</a:t>
            </a:r>
            <a:r>
              <a:rPr lang="de-DE" dirty="0" smtClean="0"/>
              <a:t>  ( de.loopercommunity.org </a:t>
            </a:r>
            <a:r>
              <a:rPr lang="de-DE" dirty="0"/>
              <a:t>)</a:t>
            </a:r>
            <a:endParaRPr lang="de-DE" dirty="0" smtClean="0"/>
          </a:p>
          <a:p>
            <a:r>
              <a:rPr lang="de-DE" dirty="0" smtClean="0">
                <a:solidFill>
                  <a:schemeClr val="bg1">
                    <a:lumMod val="65000"/>
                  </a:schemeClr>
                </a:solidFill>
              </a:rPr>
              <a:t>15 Jun 2022   </a:t>
            </a:r>
          </a:p>
          <a:p>
            <a:r>
              <a:rPr lang="de-DE" dirty="0" smtClean="0">
                <a:solidFill>
                  <a:schemeClr val="bg1">
                    <a:lumMod val="65000"/>
                  </a:schemeClr>
                </a:solidFill>
              </a:rPr>
              <a:t> </a:t>
            </a:r>
            <a:endParaRPr lang="de-DE" dirty="0">
              <a:solidFill>
                <a:schemeClr val="bg1">
                  <a:lumMod val="50000"/>
                </a:schemeClr>
              </a:solidFill>
            </a:endParaRPr>
          </a:p>
        </p:txBody>
      </p:sp>
      <p:sp>
        <p:nvSpPr>
          <p:cNvPr id="10" name="Foliennummernplatzhalter 3"/>
          <p:cNvSpPr txBox="1">
            <a:spLocks/>
          </p:cNvSpPr>
          <p:nvPr/>
        </p:nvSpPr>
        <p:spPr>
          <a:xfrm>
            <a:off x="8888393" y="271186"/>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  </a:t>
            </a:r>
            <a:endParaRPr lang="de-DE" sz="1800" dirty="0">
              <a:solidFill>
                <a:schemeClr val="tx1"/>
              </a:solidFill>
            </a:endParaRPr>
          </a:p>
        </p:txBody>
      </p:sp>
    </p:spTree>
    <p:extLst>
      <p:ext uri="{BB962C8B-B14F-4D97-AF65-F5344CB8AC3E}">
        <p14:creationId xmlns:p14="http://schemas.microsoft.com/office/powerpoint/2010/main" val="40599555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BAA3D4B-910D-49F8-AFF9-5679323B694D}"/>
              </a:ext>
            </a:extLst>
          </p:cNvPr>
          <p:cNvSpPr>
            <a:spLocks noGrp="1"/>
          </p:cNvSpPr>
          <p:nvPr>
            <p:ph type="title"/>
          </p:nvPr>
        </p:nvSpPr>
        <p:spPr>
          <a:xfrm>
            <a:off x="4052078" y="0"/>
            <a:ext cx="10515600" cy="1325563"/>
          </a:xfrm>
        </p:spPr>
        <p:txBody>
          <a:bodyPr>
            <a:normAutofit/>
          </a:bodyPr>
          <a:lstStyle/>
          <a:p>
            <a:r>
              <a:rPr lang="de-DE" sz="1800" b="1" i="1" dirty="0" smtClean="0">
                <a:solidFill>
                  <a:schemeClr val="bg1">
                    <a:lumMod val="65000"/>
                  </a:schemeClr>
                </a:solidFill>
              </a:rPr>
              <a:t> </a:t>
            </a:r>
            <a:r>
              <a:rPr lang="de-DE" sz="3600" b="1" dirty="0" smtClean="0">
                <a:solidFill>
                  <a:srgbClr val="7030A0"/>
                </a:solidFill>
              </a:rPr>
              <a:t>Insulin </a:t>
            </a:r>
            <a:r>
              <a:rPr lang="de-DE" sz="3600" b="1" dirty="0" err="1" smtClean="0">
                <a:solidFill>
                  <a:srgbClr val="7030A0"/>
                </a:solidFill>
              </a:rPr>
              <a:t>activity</a:t>
            </a:r>
            <a:endParaRPr lang="de-DE" sz="3600" b="1" dirty="0">
              <a:solidFill>
                <a:srgbClr val="7030A0"/>
              </a:solidFill>
            </a:endParaRPr>
          </a:p>
        </p:txBody>
      </p:sp>
      <p:sp>
        <p:nvSpPr>
          <p:cNvPr id="10" name="Textfeld 9">
            <a:extLst>
              <a:ext uri="{FF2B5EF4-FFF2-40B4-BE49-F238E27FC236}">
                <a16:creationId xmlns="" xmlns:a16="http://schemas.microsoft.com/office/drawing/2014/main" id="{2DB1F0A5-D2F8-455B-B697-0897318598B1}"/>
              </a:ext>
            </a:extLst>
          </p:cNvPr>
          <p:cNvSpPr txBox="1"/>
          <p:nvPr/>
        </p:nvSpPr>
        <p:spPr>
          <a:xfrm>
            <a:off x="7420803" y="5380672"/>
            <a:ext cx="4105275" cy="646331"/>
          </a:xfrm>
          <a:prstGeom prst="rect">
            <a:avLst/>
          </a:prstGeom>
          <a:noFill/>
        </p:spPr>
        <p:txBody>
          <a:bodyPr wrap="square" rtlCol="0">
            <a:spAutoFit/>
          </a:bodyPr>
          <a:lstStyle/>
          <a:p>
            <a:endParaRPr lang="de-DE" dirty="0"/>
          </a:p>
          <a:p>
            <a:r>
              <a:rPr lang="de-DE" dirty="0" smtClean="0"/>
              <a:t> </a:t>
            </a:r>
            <a:endParaRPr lang="de-DE" dirty="0"/>
          </a:p>
        </p:txBody>
      </p:sp>
      <p:sp>
        <p:nvSpPr>
          <p:cNvPr id="3" name="Textfeld 2"/>
          <p:cNvSpPr txBox="1"/>
          <p:nvPr/>
        </p:nvSpPr>
        <p:spPr>
          <a:xfrm>
            <a:off x="246697" y="1010445"/>
            <a:ext cx="11940209" cy="830997"/>
          </a:xfrm>
          <a:prstGeom prst="rect">
            <a:avLst/>
          </a:prstGeom>
          <a:noFill/>
        </p:spPr>
        <p:txBody>
          <a:bodyPr wrap="square" rtlCol="0">
            <a:spAutoFit/>
          </a:bodyPr>
          <a:lstStyle/>
          <a:p>
            <a:r>
              <a:rPr lang="de-DE" sz="2400" dirty="0" err="1" smtClean="0"/>
              <a:t>Activity</a:t>
            </a:r>
            <a:r>
              <a:rPr lang="de-DE" sz="2400" dirty="0" smtClean="0"/>
              <a:t> </a:t>
            </a:r>
            <a:r>
              <a:rPr lang="de-DE" sz="2400" dirty="0" err="1" smtClean="0"/>
              <a:t>curves</a:t>
            </a:r>
            <a:r>
              <a:rPr lang="de-DE" sz="2400" dirty="0" smtClean="0"/>
              <a:t> </a:t>
            </a:r>
            <a:r>
              <a:rPr lang="de-DE" sz="2400" dirty="0" err="1" smtClean="0"/>
              <a:t>for</a:t>
            </a:r>
            <a:r>
              <a:rPr lang="de-DE" sz="2400" dirty="0" smtClean="0"/>
              <a:t> different </a:t>
            </a:r>
            <a:r>
              <a:rPr lang="de-DE" sz="2400" dirty="0" err="1" smtClean="0"/>
              <a:t>insulins</a:t>
            </a:r>
            <a:r>
              <a:rPr lang="de-DE" sz="2400" dirty="0" smtClean="0"/>
              <a:t> </a:t>
            </a:r>
            <a:r>
              <a:rPr lang="de-DE" sz="2000" dirty="0" smtClean="0"/>
              <a:t>(</a:t>
            </a:r>
            <a:r>
              <a:rPr lang="de-DE" sz="2000" b="1" dirty="0" smtClean="0">
                <a:solidFill>
                  <a:srgbClr val="0070C0"/>
                </a:solidFill>
              </a:rPr>
              <a:t>1 </a:t>
            </a:r>
            <a:r>
              <a:rPr lang="de-DE" sz="2000" b="1" dirty="0" err="1" smtClean="0">
                <a:solidFill>
                  <a:srgbClr val="0070C0"/>
                </a:solidFill>
              </a:rPr>
              <a:t>bolus</a:t>
            </a:r>
            <a:r>
              <a:rPr lang="de-DE" sz="2000" dirty="0" smtClean="0"/>
              <a:t>)</a:t>
            </a:r>
          </a:p>
          <a:p>
            <a:endParaRPr lang="de-DE" sz="2400" dirty="0"/>
          </a:p>
        </p:txBody>
      </p:sp>
      <p:pic>
        <p:nvPicPr>
          <p:cNvPr id="18" name="Grafik 17" descr="28734122-0efb3e0e-73e8-11e7-9ffd-05dfffcc6ff5"/>
          <p:cNvPicPr/>
          <p:nvPr/>
        </p:nvPicPr>
        <p:blipFill>
          <a:blip r:embed="rId3">
            <a:extLst>
              <a:ext uri="{28A0092B-C50C-407E-A947-70E740481C1C}">
                <a14:useLocalDpi xmlns:a14="http://schemas.microsoft.com/office/drawing/2010/main" val="0"/>
              </a:ext>
            </a:extLst>
          </a:blip>
          <a:srcRect/>
          <a:stretch>
            <a:fillRect/>
          </a:stretch>
        </p:blipFill>
        <p:spPr bwMode="auto">
          <a:xfrm>
            <a:off x="246697" y="2196122"/>
            <a:ext cx="6305717" cy="4668967"/>
          </a:xfrm>
          <a:prstGeom prst="rect">
            <a:avLst/>
          </a:prstGeom>
          <a:noFill/>
          <a:ln>
            <a:noFill/>
          </a:ln>
        </p:spPr>
      </p:pic>
      <p:sp>
        <p:nvSpPr>
          <p:cNvPr id="11" name="Textfeld 10"/>
          <p:cNvSpPr txBox="1"/>
          <p:nvPr/>
        </p:nvSpPr>
        <p:spPr>
          <a:xfrm>
            <a:off x="251790" y="1575118"/>
            <a:ext cx="5569749" cy="1477328"/>
          </a:xfrm>
          <a:prstGeom prst="rect">
            <a:avLst/>
          </a:prstGeom>
          <a:noFill/>
        </p:spPr>
        <p:txBody>
          <a:bodyPr wrap="square" rtlCol="0">
            <a:spAutoFit/>
          </a:bodyPr>
          <a:lstStyle/>
          <a:p>
            <a:r>
              <a:rPr lang="de-DE" sz="2400" dirty="0" err="1" smtClean="0"/>
              <a:t>Depending</a:t>
            </a:r>
            <a:r>
              <a:rPr lang="de-DE" sz="2400" dirty="0" smtClean="0"/>
              <a:t> on DIA </a:t>
            </a:r>
            <a:r>
              <a:rPr lang="de-DE" sz="2400" dirty="0"/>
              <a:t>(5 </a:t>
            </a:r>
            <a:r>
              <a:rPr lang="de-DE" sz="2400" dirty="0" err="1" smtClean="0"/>
              <a:t>or</a:t>
            </a:r>
            <a:r>
              <a:rPr lang="de-DE" sz="2400" dirty="0" smtClean="0"/>
              <a:t> </a:t>
            </a:r>
            <a:r>
              <a:rPr lang="de-DE" sz="2400" dirty="0"/>
              <a:t>6 h; </a:t>
            </a:r>
            <a:r>
              <a:rPr lang="de-DE" sz="2400" i="1" dirty="0"/>
              <a:t>7 </a:t>
            </a:r>
            <a:r>
              <a:rPr lang="de-DE" sz="2400" i="1" dirty="0" smtClean="0"/>
              <a:t>not in </a:t>
            </a:r>
            <a:r>
              <a:rPr lang="de-DE" sz="2400" i="1" dirty="0" err="1" smtClean="0"/>
              <a:t>pic</a:t>
            </a:r>
            <a:r>
              <a:rPr lang="de-DE" sz="2400" i="1" dirty="0" smtClean="0"/>
              <a:t>.! </a:t>
            </a:r>
            <a:r>
              <a:rPr lang="de-DE" sz="2400" dirty="0"/>
              <a:t>) </a:t>
            </a:r>
            <a:r>
              <a:rPr lang="de-DE" sz="2400" dirty="0" err="1" smtClean="0"/>
              <a:t>or</a:t>
            </a:r>
            <a:r>
              <a:rPr lang="de-DE" sz="2400" dirty="0" smtClean="0"/>
              <a:t> </a:t>
            </a:r>
            <a:r>
              <a:rPr lang="de-DE" sz="2400" dirty="0"/>
              <a:t>time-</a:t>
            </a:r>
            <a:r>
              <a:rPr lang="de-DE" sz="2400" dirty="0" err="1"/>
              <a:t>to</a:t>
            </a:r>
            <a:r>
              <a:rPr lang="de-DE" sz="2400" dirty="0"/>
              <a:t>-peak (45 – 75 min) </a:t>
            </a:r>
            <a:r>
              <a:rPr lang="de-DE" sz="2400" dirty="0" err="1" smtClean="0"/>
              <a:t>very</a:t>
            </a:r>
            <a:r>
              <a:rPr lang="de-DE" sz="2400" dirty="0" smtClean="0"/>
              <a:t> different </a:t>
            </a:r>
            <a:r>
              <a:rPr lang="de-DE" sz="2400" dirty="0" err="1" smtClean="0"/>
              <a:t>activity</a:t>
            </a:r>
            <a:r>
              <a:rPr lang="de-DE" sz="2400" dirty="0" smtClean="0"/>
              <a:t> </a:t>
            </a:r>
            <a:r>
              <a:rPr lang="de-DE" sz="2400" dirty="0" err="1" smtClean="0"/>
              <a:t>profiles</a:t>
            </a:r>
            <a:r>
              <a:rPr lang="de-DE" sz="2400" dirty="0" smtClean="0"/>
              <a:t> </a:t>
            </a:r>
            <a:r>
              <a:rPr lang="de-DE" sz="2400" dirty="0" err="1" smtClean="0"/>
              <a:t>result</a:t>
            </a:r>
            <a:r>
              <a:rPr lang="de-DE" sz="2400" dirty="0" smtClean="0"/>
              <a:t>:</a:t>
            </a:r>
            <a:endParaRPr lang="de-DE" sz="2400" dirty="0"/>
          </a:p>
          <a:p>
            <a:endParaRPr lang="de-DE" dirty="0"/>
          </a:p>
        </p:txBody>
      </p:sp>
      <p:sp>
        <p:nvSpPr>
          <p:cNvPr id="12" name="Textfeld 11"/>
          <p:cNvSpPr txBox="1"/>
          <p:nvPr/>
        </p:nvSpPr>
        <p:spPr>
          <a:xfrm>
            <a:off x="6221894" y="1708484"/>
            <a:ext cx="4570432" cy="3934327"/>
          </a:xfrm>
          <a:prstGeom prst="rect">
            <a:avLst/>
          </a:prstGeom>
          <a:noFill/>
        </p:spPr>
        <p:txBody>
          <a:bodyPr wrap="square" rtlCol="0">
            <a:spAutoFit/>
          </a:bodyPr>
          <a:lstStyle/>
          <a:p>
            <a:endParaRPr lang="de-DE" dirty="0"/>
          </a:p>
        </p:txBody>
      </p:sp>
      <p:pic>
        <p:nvPicPr>
          <p:cNvPr id="13" name="Grafik 12"/>
          <p:cNvPicPr>
            <a:picLocks noChangeAspect="1"/>
          </p:cNvPicPr>
          <p:nvPr/>
        </p:nvPicPr>
        <p:blipFill rotWithShape="1">
          <a:blip r:embed="rId4"/>
          <a:srcRect t="34211" b="21052"/>
          <a:stretch/>
        </p:blipFill>
        <p:spPr>
          <a:xfrm>
            <a:off x="7037862" y="2032903"/>
            <a:ext cx="5154137" cy="4825097"/>
          </a:xfrm>
          <a:prstGeom prst="rect">
            <a:avLst/>
          </a:prstGeom>
        </p:spPr>
      </p:pic>
      <p:cxnSp>
        <p:nvCxnSpPr>
          <p:cNvPr id="19" name="Gerader Verbinder 18"/>
          <p:cNvCxnSpPr/>
          <p:nvPr/>
        </p:nvCxnSpPr>
        <p:spPr>
          <a:xfrm flipV="1">
            <a:off x="915844" y="2748008"/>
            <a:ext cx="78874" cy="3565196"/>
          </a:xfrm>
          <a:prstGeom prst="line">
            <a:avLst/>
          </a:prstGeom>
          <a:ln w="3175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flipH="1" flipV="1">
            <a:off x="4469373" y="5380672"/>
            <a:ext cx="15744" cy="1012795"/>
          </a:xfrm>
          <a:prstGeom prst="line">
            <a:avLst/>
          </a:prstGeom>
          <a:ln w="317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4" name="Foliennummernplatzhalter 3"/>
          <p:cNvSpPr>
            <a:spLocks noGrp="1"/>
          </p:cNvSpPr>
          <p:nvPr>
            <p:ph type="sldNum" sz="quarter" idx="12"/>
          </p:nvPr>
        </p:nvSpPr>
        <p:spPr/>
        <p:txBody>
          <a:bodyPr/>
          <a:lstStyle/>
          <a:p>
            <a:fld id="{FBA07554-AD06-4E27-83F9-18CA09205DF6}" type="slidenum">
              <a:rPr lang="de-DE" smtClean="0"/>
              <a:t>10</a:t>
            </a:fld>
            <a:endParaRPr lang="de-DE"/>
          </a:p>
        </p:txBody>
      </p:sp>
      <p:sp>
        <p:nvSpPr>
          <p:cNvPr id="5" name="Rechteck 4"/>
          <p:cNvSpPr/>
          <p:nvPr/>
        </p:nvSpPr>
        <p:spPr>
          <a:xfrm>
            <a:off x="146728" y="1550006"/>
            <a:ext cx="6104765" cy="5269132"/>
          </a:xfrm>
          <a:prstGeom prst="rect">
            <a:avLst/>
          </a:prstGeom>
          <a:solidFill>
            <a:schemeClr val="bg2">
              <a:lumMod val="25000"/>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1" name="Gerader Verbinder 20"/>
          <p:cNvCxnSpPr/>
          <p:nvPr/>
        </p:nvCxnSpPr>
        <p:spPr>
          <a:xfrm flipV="1">
            <a:off x="2657468" y="2800591"/>
            <a:ext cx="48554" cy="3574552"/>
          </a:xfrm>
          <a:prstGeom prst="line">
            <a:avLst/>
          </a:prstGeom>
          <a:ln w="317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a:xfrm>
            <a:off x="711204" y="5954685"/>
            <a:ext cx="476412" cy="369332"/>
          </a:xfrm>
          <a:prstGeom prst="rect">
            <a:avLst/>
          </a:prstGeom>
          <a:noFill/>
        </p:spPr>
        <p:txBody>
          <a:bodyPr wrap="none" rtlCol="0">
            <a:spAutoFit/>
          </a:bodyPr>
          <a:lstStyle/>
          <a:p>
            <a:r>
              <a:rPr lang="de-DE" dirty="0" smtClean="0">
                <a:solidFill>
                  <a:srgbClr val="7030A0"/>
                </a:solidFill>
              </a:rPr>
              <a:t>20‘</a:t>
            </a:r>
            <a:endParaRPr lang="de-DE" dirty="0">
              <a:solidFill>
                <a:srgbClr val="7030A0"/>
              </a:solidFill>
            </a:endParaRPr>
          </a:p>
        </p:txBody>
      </p:sp>
      <p:sp>
        <p:nvSpPr>
          <p:cNvPr id="24" name="Textfeld 23"/>
          <p:cNvSpPr txBox="1"/>
          <p:nvPr/>
        </p:nvSpPr>
        <p:spPr>
          <a:xfrm>
            <a:off x="2290589" y="5973518"/>
            <a:ext cx="768159" cy="369332"/>
          </a:xfrm>
          <a:prstGeom prst="rect">
            <a:avLst/>
          </a:prstGeom>
          <a:noFill/>
        </p:spPr>
        <p:txBody>
          <a:bodyPr wrap="none" rtlCol="0">
            <a:spAutoFit/>
          </a:bodyPr>
          <a:lstStyle/>
          <a:p>
            <a:r>
              <a:rPr lang="de-DE" dirty="0" smtClean="0">
                <a:solidFill>
                  <a:srgbClr val="7030A0"/>
                </a:solidFill>
              </a:rPr>
              <a:t>2 h20‘</a:t>
            </a:r>
            <a:endParaRPr lang="de-DE" dirty="0">
              <a:solidFill>
                <a:srgbClr val="7030A0"/>
              </a:solidFill>
            </a:endParaRPr>
          </a:p>
        </p:txBody>
      </p:sp>
      <p:sp>
        <p:nvSpPr>
          <p:cNvPr id="25" name="Textfeld 24"/>
          <p:cNvSpPr txBox="1"/>
          <p:nvPr/>
        </p:nvSpPr>
        <p:spPr>
          <a:xfrm>
            <a:off x="4255669" y="5091430"/>
            <a:ext cx="476412" cy="369332"/>
          </a:xfrm>
          <a:prstGeom prst="rect">
            <a:avLst/>
          </a:prstGeom>
          <a:noFill/>
        </p:spPr>
        <p:txBody>
          <a:bodyPr wrap="none" rtlCol="0">
            <a:spAutoFit/>
          </a:bodyPr>
          <a:lstStyle/>
          <a:p>
            <a:r>
              <a:rPr lang="de-DE" dirty="0" smtClean="0">
                <a:solidFill>
                  <a:srgbClr val="7030A0"/>
                </a:solidFill>
              </a:rPr>
              <a:t>4 h</a:t>
            </a:r>
            <a:endParaRPr lang="de-DE" dirty="0">
              <a:solidFill>
                <a:srgbClr val="7030A0"/>
              </a:solidFill>
            </a:endParaRPr>
          </a:p>
        </p:txBody>
      </p:sp>
      <p:sp>
        <p:nvSpPr>
          <p:cNvPr id="22" name="Pfeil nach links und rechts 21"/>
          <p:cNvSpPr/>
          <p:nvPr/>
        </p:nvSpPr>
        <p:spPr>
          <a:xfrm>
            <a:off x="955281" y="5138035"/>
            <a:ext cx="1702187" cy="886100"/>
          </a:xfrm>
          <a:prstGeom prst="lef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t>high </a:t>
            </a:r>
            <a:r>
              <a:rPr lang="de-DE" sz="1400" dirty="0" err="1" smtClean="0"/>
              <a:t>activity</a:t>
            </a:r>
            <a:endParaRPr lang="de-DE" sz="1400" dirty="0"/>
          </a:p>
        </p:txBody>
      </p:sp>
      <p:sp>
        <p:nvSpPr>
          <p:cNvPr id="6" name="Textfeld 5"/>
          <p:cNvSpPr txBox="1"/>
          <p:nvPr/>
        </p:nvSpPr>
        <p:spPr>
          <a:xfrm>
            <a:off x="6967780" y="895208"/>
            <a:ext cx="5219126" cy="1015663"/>
          </a:xfrm>
          <a:prstGeom prst="rect">
            <a:avLst/>
          </a:prstGeom>
          <a:noFill/>
        </p:spPr>
        <p:txBody>
          <a:bodyPr wrap="square" rtlCol="0">
            <a:spAutoFit/>
          </a:bodyPr>
          <a:lstStyle/>
          <a:p>
            <a:r>
              <a:rPr lang="de-DE" sz="2000" dirty="0" err="1" smtClean="0"/>
              <a:t>Activity</a:t>
            </a:r>
            <a:r>
              <a:rPr lang="de-DE" sz="2000" dirty="0" smtClean="0"/>
              <a:t> </a:t>
            </a:r>
            <a:r>
              <a:rPr lang="de-DE" sz="2000" b="1" dirty="0" err="1">
                <a:solidFill>
                  <a:srgbClr val="0070C0"/>
                </a:solidFill>
              </a:rPr>
              <a:t>curve</a:t>
            </a:r>
            <a:r>
              <a:rPr lang="de-DE" sz="2000" b="1" dirty="0">
                <a:solidFill>
                  <a:srgbClr val="0070C0"/>
                </a:solidFill>
              </a:rPr>
              <a:t> </a:t>
            </a:r>
            <a:r>
              <a:rPr lang="de-DE" sz="2000" b="1" dirty="0" err="1" smtClean="0">
                <a:solidFill>
                  <a:srgbClr val="0070C0"/>
                </a:solidFill>
              </a:rPr>
              <a:t>from</a:t>
            </a:r>
            <a:r>
              <a:rPr lang="de-DE" sz="2000" b="1" dirty="0" smtClean="0">
                <a:solidFill>
                  <a:srgbClr val="0070C0"/>
                </a:solidFill>
              </a:rPr>
              <a:t> 2 „</a:t>
            </a:r>
            <a:r>
              <a:rPr lang="de-DE" sz="2000" b="1" dirty="0" err="1" smtClean="0">
                <a:solidFill>
                  <a:srgbClr val="0070C0"/>
                </a:solidFill>
              </a:rPr>
              <a:t>user</a:t>
            </a:r>
            <a:r>
              <a:rPr lang="de-DE" sz="2000" b="1" dirty="0" smtClean="0">
                <a:solidFill>
                  <a:srgbClr val="0070C0"/>
                </a:solidFill>
              </a:rPr>
              <a:t>“ </a:t>
            </a:r>
            <a:r>
              <a:rPr lang="de-DE" sz="2000" b="1" dirty="0" err="1" smtClean="0">
                <a:solidFill>
                  <a:srgbClr val="0070C0"/>
                </a:solidFill>
              </a:rPr>
              <a:t>boli</a:t>
            </a:r>
            <a:r>
              <a:rPr lang="de-DE" sz="2000" b="1" dirty="0" smtClean="0">
                <a:solidFill>
                  <a:srgbClr val="0070C0"/>
                </a:solidFill>
              </a:rPr>
              <a:t> + </a:t>
            </a:r>
            <a:r>
              <a:rPr lang="de-DE" sz="2000" b="1" dirty="0" err="1" smtClean="0">
                <a:solidFill>
                  <a:srgbClr val="0070C0"/>
                </a:solidFill>
              </a:rPr>
              <a:t>from</a:t>
            </a:r>
            <a:r>
              <a:rPr lang="de-DE" sz="2000" b="1" dirty="0" smtClean="0">
                <a:solidFill>
                  <a:srgbClr val="0070C0"/>
                </a:solidFill>
              </a:rPr>
              <a:t> </a:t>
            </a:r>
            <a:r>
              <a:rPr lang="de-DE" sz="2000" b="1" dirty="0" err="1" smtClean="0">
                <a:solidFill>
                  <a:srgbClr val="0070C0"/>
                </a:solidFill>
              </a:rPr>
              <a:t>micro-boli</a:t>
            </a:r>
            <a:r>
              <a:rPr lang="de-DE" sz="2000" b="1" dirty="0" smtClean="0">
                <a:solidFill>
                  <a:srgbClr val="0070C0"/>
                </a:solidFill>
              </a:rPr>
              <a:t> + </a:t>
            </a:r>
            <a:r>
              <a:rPr lang="de-DE" sz="2000" b="1" dirty="0" err="1" smtClean="0">
                <a:solidFill>
                  <a:srgbClr val="0070C0"/>
                </a:solidFill>
              </a:rPr>
              <a:t>temp</a:t>
            </a:r>
            <a:r>
              <a:rPr lang="de-DE" sz="2000" b="1" dirty="0" smtClean="0">
                <a:solidFill>
                  <a:srgbClr val="0070C0"/>
                </a:solidFill>
              </a:rPr>
              <a:t>. basal </a:t>
            </a:r>
            <a:r>
              <a:rPr lang="de-DE" sz="2000" b="1" dirty="0" err="1" smtClean="0">
                <a:solidFill>
                  <a:srgbClr val="0070C0"/>
                </a:solidFill>
              </a:rPr>
              <a:t>modulation</a:t>
            </a:r>
            <a:r>
              <a:rPr lang="de-DE" sz="2000" b="1" dirty="0" smtClean="0">
                <a:solidFill>
                  <a:srgbClr val="0070C0"/>
                </a:solidFill>
              </a:rPr>
              <a:t> </a:t>
            </a:r>
            <a:r>
              <a:rPr lang="de-DE" sz="2000" dirty="0" err="1" smtClean="0"/>
              <a:t>by</a:t>
            </a:r>
            <a:r>
              <a:rPr lang="de-DE" sz="2000" dirty="0" smtClean="0"/>
              <a:t> </a:t>
            </a:r>
            <a:r>
              <a:rPr lang="de-DE" sz="2000" dirty="0" err="1" smtClean="0"/>
              <a:t>the</a:t>
            </a:r>
            <a:r>
              <a:rPr lang="de-DE" sz="2000" dirty="0" smtClean="0"/>
              <a:t> </a:t>
            </a:r>
            <a:r>
              <a:rPr lang="de-DE" sz="2000" dirty="0" err="1" smtClean="0"/>
              <a:t>loop</a:t>
            </a:r>
            <a:r>
              <a:rPr lang="de-DE" sz="2000" dirty="0" smtClean="0"/>
              <a:t>. (</a:t>
            </a:r>
            <a:r>
              <a:rPr lang="de-DE" sz="2000" dirty="0" err="1" smtClean="0"/>
              <a:t>Example</a:t>
            </a:r>
            <a:r>
              <a:rPr lang="de-DE" sz="2000" dirty="0" smtClean="0"/>
              <a:t> </a:t>
            </a:r>
            <a:r>
              <a:rPr lang="de-DE" sz="2000" dirty="0" err="1" smtClean="0"/>
              <a:t>from</a:t>
            </a:r>
            <a:r>
              <a:rPr lang="de-DE" sz="2000" dirty="0" smtClean="0"/>
              <a:t> </a:t>
            </a:r>
            <a:r>
              <a:rPr lang="de-DE" sz="2000" dirty="0" err="1" smtClean="0"/>
              <a:t>AndroidAPS</a:t>
            </a:r>
            <a:r>
              <a:rPr lang="de-DE" sz="2000" dirty="0" smtClean="0"/>
              <a:t>, </a:t>
            </a:r>
            <a:r>
              <a:rPr lang="de-DE" sz="2000" dirty="0" err="1" smtClean="0"/>
              <a:t>yellow</a:t>
            </a:r>
            <a:r>
              <a:rPr lang="de-DE" sz="2000" dirty="0" smtClean="0"/>
              <a:t> </a:t>
            </a:r>
            <a:r>
              <a:rPr lang="de-DE" sz="2000" dirty="0" err="1" smtClean="0"/>
              <a:t>thin</a:t>
            </a:r>
            <a:r>
              <a:rPr lang="de-DE" sz="2000" dirty="0" smtClean="0"/>
              <a:t> </a:t>
            </a:r>
            <a:r>
              <a:rPr lang="de-DE" sz="2000" dirty="0" err="1" smtClean="0"/>
              <a:t>curve</a:t>
            </a:r>
            <a:r>
              <a:rPr lang="de-DE" sz="2000" dirty="0" smtClean="0"/>
              <a:t>:)</a:t>
            </a:r>
            <a:endParaRPr lang="de-DE" sz="2000" dirty="0"/>
          </a:p>
        </p:txBody>
      </p:sp>
      <p:cxnSp>
        <p:nvCxnSpPr>
          <p:cNvPr id="8" name="Gerade Verbindung mit Pfeil 7"/>
          <p:cNvCxnSpPr/>
          <p:nvPr/>
        </p:nvCxnSpPr>
        <p:spPr>
          <a:xfrm flipH="1">
            <a:off x="9240863" y="1910871"/>
            <a:ext cx="1492202" cy="1325298"/>
          </a:xfrm>
          <a:prstGeom prst="straightConnector1">
            <a:avLst/>
          </a:prstGeom>
          <a:ln w="44450">
            <a:solidFill>
              <a:srgbClr val="FF66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10880203" y="1919378"/>
            <a:ext cx="560284" cy="2611227"/>
          </a:xfrm>
          <a:prstGeom prst="straightConnector1">
            <a:avLst/>
          </a:prstGeom>
          <a:ln w="44450">
            <a:solidFill>
              <a:srgbClr val="FF66FF"/>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11210192" y="4607549"/>
            <a:ext cx="1036374" cy="338554"/>
          </a:xfrm>
          <a:prstGeom prst="rect">
            <a:avLst/>
          </a:prstGeom>
          <a:noFill/>
        </p:spPr>
        <p:txBody>
          <a:bodyPr wrap="none" rtlCol="0">
            <a:spAutoFit/>
          </a:bodyPr>
          <a:lstStyle/>
          <a:p>
            <a:r>
              <a:rPr lang="de-DE" sz="1600" dirty="0" err="1" smtClean="0">
                <a:solidFill>
                  <a:srgbClr val="FC7881"/>
                </a:solidFill>
              </a:rPr>
              <a:t>prediction</a:t>
            </a:r>
            <a:endParaRPr lang="de-DE" sz="1600" dirty="0">
              <a:solidFill>
                <a:srgbClr val="FC7881"/>
              </a:solidFill>
            </a:endParaRPr>
          </a:p>
        </p:txBody>
      </p:sp>
      <p:sp>
        <p:nvSpPr>
          <p:cNvPr id="27"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DE" sz="1800" dirty="0">
              <a:solidFill>
                <a:schemeClr val="tx1"/>
              </a:solidFill>
            </a:endParaRPr>
          </a:p>
        </p:txBody>
      </p:sp>
      <p:pic>
        <p:nvPicPr>
          <p:cNvPr id="28" name="Grafik 27"/>
          <p:cNvPicPr>
            <a:picLocks noChangeAspect="1"/>
          </p:cNvPicPr>
          <p:nvPr/>
        </p:nvPicPr>
        <p:blipFill rotWithShape="1">
          <a:blip r:embed="rId5"/>
          <a:srcRect l="30125" t="25555" r="45813" b="34667"/>
          <a:stretch/>
        </p:blipFill>
        <p:spPr>
          <a:xfrm>
            <a:off x="5665787" y="3142740"/>
            <a:ext cx="1024337" cy="952500"/>
          </a:xfrm>
          <a:prstGeom prst="rect">
            <a:avLst/>
          </a:prstGeom>
        </p:spPr>
      </p:pic>
      <p:sp>
        <p:nvSpPr>
          <p:cNvPr id="7" name="Textfeld 6"/>
          <p:cNvSpPr txBox="1"/>
          <p:nvPr/>
        </p:nvSpPr>
        <p:spPr>
          <a:xfrm>
            <a:off x="927737" y="6145266"/>
            <a:ext cx="1653594" cy="276999"/>
          </a:xfrm>
          <a:prstGeom prst="rect">
            <a:avLst/>
          </a:prstGeom>
          <a:noFill/>
        </p:spPr>
        <p:txBody>
          <a:bodyPr wrap="none" rtlCol="0">
            <a:spAutoFit/>
          </a:bodyPr>
          <a:lstStyle/>
          <a:p>
            <a:r>
              <a:rPr lang="de-DE" sz="1200" dirty="0" smtClean="0">
                <a:solidFill>
                  <a:srgbClr val="7030A0"/>
                </a:solidFill>
              </a:rPr>
              <a:t>5‘ </a:t>
            </a:r>
            <a:r>
              <a:rPr lang="de-DE" sz="1200" dirty="0" err="1" smtClean="0">
                <a:solidFill>
                  <a:srgbClr val="7030A0"/>
                </a:solidFill>
              </a:rPr>
              <a:t>added</a:t>
            </a:r>
            <a:r>
              <a:rPr lang="de-DE" sz="1200" dirty="0" smtClean="0">
                <a:solidFill>
                  <a:srgbClr val="7030A0"/>
                </a:solidFill>
              </a:rPr>
              <a:t> </a:t>
            </a:r>
            <a:r>
              <a:rPr lang="de-DE" sz="1200" dirty="0" err="1" smtClean="0">
                <a:solidFill>
                  <a:srgbClr val="7030A0"/>
                </a:solidFill>
              </a:rPr>
              <a:t>for</a:t>
            </a:r>
            <a:r>
              <a:rPr lang="de-DE" sz="1200" dirty="0" smtClean="0">
                <a:solidFill>
                  <a:srgbClr val="7030A0"/>
                </a:solidFill>
              </a:rPr>
              <a:t> CGM </a:t>
            </a:r>
            <a:r>
              <a:rPr lang="de-DE" sz="1200" dirty="0" err="1" smtClean="0">
                <a:solidFill>
                  <a:srgbClr val="7030A0"/>
                </a:solidFill>
              </a:rPr>
              <a:t>delay</a:t>
            </a:r>
            <a:endParaRPr lang="de-DE" sz="1200" dirty="0">
              <a:solidFill>
                <a:srgbClr val="7030A0"/>
              </a:solidFill>
            </a:endParaRPr>
          </a:p>
        </p:txBody>
      </p:sp>
      <p:sp>
        <p:nvSpPr>
          <p:cNvPr id="29" name="Textfeld 28"/>
          <p:cNvSpPr txBox="1"/>
          <p:nvPr/>
        </p:nvSpPr>
        <p:spPr>
          <a:xfrm>
            <a:off x="1080137" y="6297666"/>
            <a:ext cx="1653594" cy="276999"/>
          </a:xfrm>
          <a:prstGeom prst="rect">
            <a:avLst/>
          </a:prstGeom>
          <a:noFill/>
        </p:spPr>
        <p:txBody>
          <a:bodyPr wrap="none" rtlCol="0">
            <a:spAutoFit/>
          </a:bodyPr>
          <a:lstStyle/>
          <a:p>
            <a:r>
              <a:rPr lang="de-DE" sz="1200" dirty="0" smtClean="0">
                <a:solidFill>
                  <a:srgbClr val="7030A0"/>
                </a:solidFill>
              </a:rPr>
              <a:t>5‘ </a:t>
            </a:r>
            <a:r>
              <a:rPr lang="de-DE" sz="1200" dirty="0" err="1" smtClean="0">
                <a:solidFill>
                  <a:srgbClr val="7030A0"/>
                </a:solidFill>
              </a:rPr>
              <a:t>added</a:t>
            </a:r>
            <a:r>
              <a:rPr lang="de-DE" sz="1200" dirty="0" smtClean="0">
                <a:solidFill>
                  <a:srgbClr val="7030A0"/>
                </a:solidFill>
              </a:rPr>
              <a:t> </a:t>
            </a:r>
            <a:r>
              <a:rPr lang="de-DE" sz="1200" dirty="0" err="1" smtClean="0">
                <a:solidFill>
                  <a:srgbClr val="7030A0"/>
                </a:solidFill>
              </a:rPr>
              <a:t>for</a:t>
            </a:r>
            <a:r>
              <a:rPr lang="de-DE" sz="1200" dirty="0" smtClean="0">
                <a:solidFill>
                  <a:srgbClr val="7030A0"/>
                </a:solidFill>
              </a:rPr>
              <a:t> CGM </a:t>
            </a:r>
            <a:r>
              <a:rPr lang="de-DE" sz="1200" dirty="0" err="1" smtClean="0">
                <a:solidFill>
                  <a:srgbClr val="7030A0"/>
                </a:solidFill>
              </a:rPr>
              <a:t>delay</a:t>
            </a:r>
            <a:endParaRPr lang="de-DE" sz="1200" dirty="0">
              <a:solidFill>
                <a:srgbClr val="7030A0"/>
              </a:solidFill>
            </a:endParaRPr>
          </a:p>
        </p:txBody>
      </p:sp>
      <p:sp>
        <p:nvSpPr>
          <p:cNvPr id="30" name="Textfeld 29"/>
          <p:cNvSpPr txBox="1"/>
          <p:nvPr/>
        </p:nvSpPr>
        <p:spPr>
          <a:xfrm>
            <a:off x="8822281" y="5972158"/>
            <a:ext cx="679994" cy="307777"/>
          </a:xfrm>
          <a:prstGeom prst="rect">
            <a:avLst/>
          </a:prstGeom>
          <a:noFill/>
        </p:spPr>
        <p:txBody>
          <a:bodyPr wrap="none" rtlCol="0">
            <a:spAutoFit/>
          </a:bodyPr>
          <a:lstStyle/>
          <a:p>
            <a:r>
              <a:rPr lang="de-DE" sz="1400" b="1" dirty="0" smtClean="0">
                <a:solidFill>
                  <a:schemeClr val="bg1"/>
                </a:solidFill>
              </a:rPr>
              <a:t> &lt;-  </a:t>
            </a:r>
            <a:r>
              <a:rPr lang="de-DE" sz="1400" b="1" dirty="0" err="1" smtClean="0">
                <a:solidFill>
                  <a:schemeClr val="bg1"/>
                </a:solidFill>
              </a:rPr>
              <a:t>iob</a:t>
            </a:r>
            <a:endParaRPr lang="de-DE" sz="1400" b="1" dirty="0">
              <a:solidFill>
                <a:schemeClr val="bg1"/>
              </a:solidFill>
            </a:endParaRPr>
          </a:p>
        </p:txBody>
      </p:sp>
      <p:sp>
        <p:nvSpPr>
          <p:cNvPr id="31" name="Textfeld 30"/>
          <p:cNvSpPr txBox="1"/>
          <p:nvPr/>
        </p:nvSpPr>
        <p:spPr>
          <a:xfrm>
            <a:off x="7366236" y="5880808"/>
            <a:ext cx="659155" cy="307777"/>
          </a:xfrm>
          <a:prstGeom prst="rect">
            <a:avLst/>
          </a:prstGeom>
          <a:noFill/>
        </p:spPr>
        <p:txBody>
          <a:bodyPr wrap="none" rtlCol="0">
            <a:spAutoFit/>
          </a:bodyPr>
          <a:lstStyle/>
          <a:p>
            <a:r>
              <a:rPr lang="de-DE" sz="1400" b="1" dirty="0" smtClean="0">
                <a:solidFill>
                  <a:schemeClr val="bg1"/>
                </a:solidFill>
              </a:rPr>
              <a:t> U  </a:t>
            </a:r>
            <a:r>
              <a:rPr lang="de-DE" sz="1400" b="1" dirty="0" err="1" smtClean="0">
                <a:solidFill>
                  <a:schemeClr val="bg1"/>
                </a:solidFill>
              </a:rPr>
              <a:t>iob</a:t>
            </a:r>
            <a:endParaRPr lang="de-DE" sz="1400" b="1" dirty="0">
              <a:solidFill>
                <a:schemeClr val="bg1"/>
              </a:solidFill>
            </a:endParaRPr>
          </a:p>
        </p:txBody>
      </p:sp>
      <p:sp>
        <p:nvSpPr>
          <p:cNvPr id="32" name="Textfeld 31"/>
          <p:cNvSpPr txBox="1"/>
          <p:nvPr/>
        </p:nvSpPr>
        <p:spPr>
          <a:xfrm>
            <a:off x="7340404" y="2253742"/>
            <a:ext cx="678840" cy="307777"/>
          </a:xfrm>
          <a:prstGeom prst="rect">
            <a:avLst/>
          </a:prstGeom>
          <a:noFill/>
        </p:spPr>
        <p:txBody>
          <a:bodyPr wrap="none" rtlCol="0">
            <a:spAutoFit/>
          </a:bodyPr>
          <a:lstStyle/>
          <a:p>
            <a:r>
              <a:rPr lang="de-DE" sz="1400" b="1" dirty="0" smtClean="0">
                <a:solidFill>
                  <a:schemeClr val="bg1"/>
                </a:solidFill>
              </a:rPr>
              <a:t> mg/dl</a:t>
            </a:r>
            <a:endParaRPr lang="de-DE" sz="1400" b="1" dirty="0">
              <a:solidFill>
                <a:schemeClr val="bg1"/>
              </a:solidFill>
            </a:endParaRPr>
          </a:p>
        </p:txBody>
      </p:sp>
      <p:sp>
        <p:nvSpPr>
          <p:cNvPr id="33" name="Textfeld 32"/>
          <p:cNvSpPr txBox="1"/>
          <p:nvPr/>
        </p:nvSpPr>
        <p:spPr>
          <a:xfrm>
            <a:off x="7644912" y="2658778"/>
            <a:ext cx="1110503" cy="307777"/>
          </a:xfrm>
          <a:prstGeom prst="rect">
            <a:avLst/>
          </a:prstGeom>
          <a:noFill/>
        </p:spPr>
        <p:txBody>
          <a:bodyPr wrap="square" rtlCol="0">
            <a:spAutoFit/>
          </a:bodyPr>
          <a:lstStyle/>
          <a:p>
            <a:r>
              <a:rPr lang="de-DE" sz="1400" b="1" dirty="0" smtClean="0">
                <a:solidFill>
                  <a:schemeClr val="bg1"/>
                </a:solidFill>
              </a:rPr>
              <a:t> &lt;-  </a:t>
            </a:r>
            <a:r>
              <a:rPr lang="de-DE" sz="1400" b="1" dirty="0" err="1" smtClean="0">
                <a:solidFill>
                  <a:schemeClr val="bg1"/>
                </a:solidFill>
              </a:rPr>
              <a:t>glucose</a:t>
            </a:r>
            <a:endParaRPr lang="de-DE" sz="1400" b="1" dirty="0">
              <a:solidFill>
                <a:schemeClr val="bg1"/>
              </a:solidFill>
            </a:endParaRPr>
          </a:p>
        </p:txBody>
      </p:sp>
    </p:spTree>
    <p:extLst>
      <p:ext uri="{BB962C8B-B14F-4D97-AF65-F5344CB8AC3E}">
        <p14:creationId xmlns:p14="http://schemas.microsoft.com/office/powerpoint/2010/main" val="1613377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kkord 7"/>
          <p:cNvSpPr/>
          <p:nvPr/>
        </p:nvSpPr>
        <p:spPr>
          <a:xfrm rot="14032847">
            <a:off x="-4657893" y="-3468894"/>
            <a:ext cx="11391354" cy="10704982"/>
          </a:xfrm>
          <a:prstGeom prst="chord">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3046434" y="146738"/>
            <a:ext cx="10937111" cy="1325563"/>
          </a:xfrm>
        </p:spPr>
        <p:txBody>
          <a:bodyPr>
            <a:normAutofit/>
          </a:bodyPr>
          <a:lstStyle/>
          <a:p>
            <a:r>
              <a:rPr lang="de-DE" sz="2400" b="1" dirty="0" smtClean="0">
                <a:solidFill>
                  <a:srgbClr val="7030A0"/>
                </a:solidFill>
              </a:rPr>
              <a:t> </a:t>
            </a:r>
            <a:r>
              <a:rPr lang="de-DE" sz="3600" b="1" dirty="0" err="1" smtClean="0">
                <a:solidFill>
                  <a:srgbClr val="7030A0"/>
                </a:solidFill>
              </a:rPr>
              <a:t>Nautical</a:t>
            </a:r>
            <a:r>
              <a:rPr lang="de-DE" sz="3600" b="1" dirty="0" smtClean="0">
                <a:solidFill>
                  <a:srgbClr val="7030A0"/>
                </a:solidFill>
              </a:rPr>
              <a:t> </a:t>
            </a:r>
            <a:r>
              <a:rPr lang="de-DE" sz="3600" b="1" dirty="0" err="1" smtClean="0">
                <a:solidFill>
                  <a:srgbClr val="7030A0"/>
                </a:solidFill>
              </a:rPr>
              <a:t>analogy</a:t>
            </a:r>
            <a:r>
              <a:rPr lang="de-DE" sz="2400" b="1" dirty="0" smtClean="0">
                <a:solidFill>
                  <a:srgbClr val="7030A0"/>
                </a:solidFill>
              </a:rPr>
              <a:t>…  </a:t>
            </a:r>
            <a:endParaRPr lang="de-DE" sz="2400" b="1" dirty="0">
              <a:solidFill>
                <a:srgbClr val="7030A0"/>
              </a:solidFill>
            </a:endParaRPr>
          </a:p>
        </p:txBody>
      </p:sp>
      <p:sp>
        <p:nvSpPr>
          <p:cNvPr id="9" name="Rechteck 8"/>
          <p:cNvSpPr/>
          <p:nvPr/>
        </p:nvSpPr>
        <p:spPr>
          <a:xfrm rot="18353507">
            <a:off x="1178703" y="3671164"/>
            <a:ext cx="6464032" cy="90114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p:nvCxnSpPr>
        <p:spPr>
          <a:xfrm flipV="1">
            <a:off x="2897430" y="1670229"/>
            <a:ext cx="3803374" cy="5334000"/>
          </a:xfrm>
          <a:prstGeom prst="line">
            <a:avLst/>
          </a:prstGeom>
          <a:ln w="889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flipV="1">
            <a:off x="2237875" y="1045774"/>
            <a:ext cx="3803374" cy="5334000"/>
          </a:xfrm>
          <a:prstGeom prst="line">
            <a:avLst/>
          </a:prstGeom>
          <a:ln w="88900">
            <a:solidFill>
              <a:srgbClr val="FFCC00"/>
            </a:solidFill>
            <a:prstDash val="dash"/>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V="1">
            <a:off x="2594344" y="1338435"/>
            <a:ext cx="4045911" cy="5665795"/>
          </a:xfrm>
          <a:prstGeom prst="straightConnector1">
            <a:avLst/>
          </a:prstGeom>
          <a:ln w="762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5596002" y="3788321"/>
            <a:ext cx="693353" cy="358094"/>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flipH="1">
            <a:off x="4065243" y="3670059"/>
            <a:ext cx="1444486" cy="2080591"/>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flipH="1" flipV="1">
            <a:off x="4194314" y="5751444"/>
            <a:ext cx="660729" cy="533609"/>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9" name="Ellipse 28"/>
          <p:cNvSpPr/>
          <p:nvPr/>
        </p:nvSpPr>
        <p:spPr>
          <a:xfrm>
            <a:off x="5639402" y="3372440"/>
            <a:ext cx="391072" cy="343126"/>
          </a:xfrm>
          <a:prstGeom prst="ellipse">
            <a:avLst/>
          </a:prstGeom>
          <a:solidFill>
            <a:schemeClr val="accent4">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p:cNvSpPr/>
          <p:nvPr/>
        </p:nvSpPr>
        <p:spPr>
          <a:xfrm>
            <a:off x="5926715" y="3033995"/>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p:cNvSpPr/>
          <p:nvPr/>
        </p:nvSpPr>
        <p:spPr>
          <a:xfrm>
            <a:off x="6137812" y="3085450"/>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p:cNvSpPr/>
          <p:nvPr/>
        </p:nvSpPr>
        <p:spPr>
          <a:xfrm>
            <a:off x="6370155" y="3136244"/>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p:cNvSpPr/>
          <p:nvPr/>
        </p:nvSpPr>
        <p:spPr>
          <a:xfrm>
            <a:off x="6289355" y="2304106"/>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AutoShape 2" descr="Image result for bild bierkrug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7" name="Grafik 36"/>
          <p:cNvPicPr/>
          <p:nvPr/>
        </p:nvPicPr>
        <p:blipFill rotWithShape="1">
          <a:blip r:embed="rId4"/>
          <a:srcRect l="3836" t="29865" r="45503" b="13227"/>
          <a:stretch/>
        </p:blipFill>
        <p:spPr bwMode="auto">
          <a:xfrm>
            <a:off x="6700804" y="793273"/>
            <a:ext cx="1343189" cy="700423"/>
          </a:xfrm>
          <a:prstGeom prst="rect">
            <a:avLst/>
          </a:prstGeom>
          <a:ln>
            <a:noFill/>
          </a:ln>
          <a:extLst>
            <a:ext uri="{53640926-AAD7-44D8-BBD7-CCE9431645EC}">
              <a14:shadowObscured xmlns:a14="http://schemas.microsoft.com/office/drawing/2010/main"/>
            </a:ext>
          </a:extLst>
        </p:spPr>
      </p:pic>
      <p:pic>
        <p:nvPicPr>
          <p:cNvPr id="38" name="Grafik 37" descr="Image result for piktogramm schwimmen"/>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5043" y="4534531"/>
            <a:ext cx="807085" cy="800100"/>
          </a:xfrm>
          <a:prstGeom prst="rect">
            <a:avLst/>
          </a:prstGeom>
          <a:noFill/>
          <a:ln>
            <a:noFill/>
          </a:ln>
        </p:spPr>
      </p:pic>
      <p:sp>
        <p:nvSpPr>
          <p:cNvPr id="41" name="Titel 1"/>
          <p:cNvSpPr txBox="1">
            <a:spLocks/>
          </p:cNvSpPr>
          <p:nvPr/>
        </p:nvSpPr>
        <p:spPr>
          <a:xfrm>
            <a:off x="6618261" y="392133"/>
            <a:ext cx="5568664" cy="6555852"/>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de-DE" sz="2400" b="1" dirty="0" err="1" smtClean="0"/>
              <a:t>Orienting</a:t>
            </a:r>
            <a:r>
              <a:rPr lang="de-DE" sz="2400" dirty="0" smtClean="0"/>
              <a:t> a </a:t>
            </a:r>
            <a:r>
              <a:rPr lang="de-DE" sz="2400" dirty="0" err="1" smtClean="0"/>
              <a:t>boat</a:t>
            </a:r>
            <a:r>
              <a:rPr lang="de-DE" sz="2400" dirty="0" smtClean="0"/>
              <a:t> </a:t>
            </a:r>
            <a:r>
              <a:rPr lang="de-DE" sz="2400" b="1" dirty="0" err="1" smtClean="0"/>
              <a:t>to</a:t>
            </a:r>
            <a:r>
              <a:rPr lang="de-DE" sz="2400" b="1" dirty="0" smtClean="0"/>
              <a:t> a </a:t>
            </a:r>
            <a:r>
              <a:rPr lang="de-DE" sz="2400" b="1" dirty="0" err="1" smtClean="0"/>
              <a:t>target</a:t>
            </a:r>
            <a:r>
              <a:rPr lang="de-DE" sz="2400" b="1" dirty="0" smtClean="0"/>
              <a:t> </a:t>
            </a:r>
            <a:r>
              <a:rPr lang="de-DE" sz="2400" dirty="0" smtClean="0"/>
              <a:t>(</a:t>
            </a:r>
            <a:r>
              <a:rPr lang="de-DE" sz="2400" dirty="0" err="1" smtClean="0"/>
              <a:t>tip</a:t>
            </a:r>
            <a:r>
              <a:rPr lang="de-DE" sz="2400" dirty="0" smtClean="0"/>
              <a:t> not </a:t>
            </a:r>
            <a:r>
              <a:rPr lang="de-DE" sz="2400" dirty="0" err="1" smtClean="0"/>
              <a:t>going</a:t>
            </a:r>
            <a:r>
              <a:rPr lang="de-DE" sz="2400" dirty="0" smtClean="0"/>
              <a:t> off </a:t>
            </a:r>
            <a:r>
              <a:rPr lang="de-DE" sz="2400" dirty="0" err="1" smtClean="0"/>
              <a:t>the</a:t>
            </a:r>
            <a:r>
              <a:rPr lang="de-DE" sz="2400" dirty="0" smtClean="0"/>
              <a:t> </a:t>
            </a:r>
            <a:r>
              <a:rPr lang="de-DE" sz="2400" dirty="0" err="1" smtClean="0"/>
              <a:t>dotted</a:t>
            </a:r>
            <a:r>
              <a:rPr lang="de-DE" sz="2400" dirty="0" smtClean="0"/>
              <a:t> </a:t>
            </a:r>
            <a:r>
              <a:rPr lang="de-DE" sz="2400" dirty="0" err="1" smtClean="0"/>
              <a:t>blue</a:t>
            </a:r>
            <a:r>
              <a:rPr lang="de-DE" sz="2400" dirty="0" smtClean="0"/>
              <a:t> </a:t>
            </a:r>
            <a:r>
              <a:rPr lang="de-DE" sz="2400" dirty="0" err="1" smtClean="0"/>
              <a:t>line</a:t>
            </a:r>
            <a:r>
              <a:rPr lang="de-DE" sz="2400" dirty="0" smtClean="0"/>
              <a:t>) </a:t>
            </a:r>
            <a:r>
              <a:rPr lang="de-DE" sz="2400" dirty="0" err="1" smtClean="0"/>
              <a:t>is</a:t>
            </a:r>
            <a:r>
              <a:rPr lang="de-DE" sz="2400" dirty="0" smtClean="0"/>
              <a:t> </a:t>
            </a:r>
            <a:r>
              <a:rPr lang="de-DE" sz="2400" dirty="0" err="1" smtClean="0"/>
              <a:t>very</a:t>
            </a:r>
            <a:r>
              <a:rPr lang="de-DE" sz="2400" dirty="0" smtClean="0"/>
              <a:t> </a:t>
            </a:r>
            <a:r>
              <a:rPr lang="de-DE" sz="2400" dirty="0" err="1" smtClean="0"/>
              <a:t>important</a:t>
            </a:r>
            <a:endParaRPr lang="de-DE" sz="2400" dirty="0" smtClean="0"/>
          </a:p>
          <a:p>
            <a:pPr marL="342900" indent="-342900">
              <a:buFont typeface="Arial" panose="020B0604020202020204" pitchFamily="34" charset="0"/>
              <a:buChar char="•"/>
            </a:pPr>
            <a:endParaRPr lang="de-DE" sz="2400" dirty="0" smtClean="0"/>
          </a:p>
          <a:p>
            <a:pPr marL="342900" indent="-342900">
              <a:buFont typeface="Arial" panose="020B0604020202020204" pitchFamily="34" charset="0"/>
              <a:buChar char="•"/>
            </a:pPr>
            <a:r>
              <a:rPr lang="de-DE" sz="2400" dirty="0" err="1" smtClean="0"/>
              <a:t>To</a:t>
            </a:r>
            <a:r>
              <a:rPr lang="de-DE" sz="2400" dirty="0" smtClean="0"/>
              <a:t> </a:t>
            </a:r>
            <a:r>
              <a:rPr lang="de-DE" sz="2400" dirty="0" err="1" smtClean="0"/>
              <a:t>achieve</a:t>
            </a:r>
            <a:r>
              <a:rPr lang="de-DE" sz="2400" dirty="0" smtClean="0"/>
              <a:t> </a:t>
            </a:r>
            <a:r>
              <a:rPr lang="de-DE" sz="2400" dirty="0" err="1" smtClean="0"/>
              <a:t>this</a:t>
            </a:r>
            <a:r>
              <a:rPr lang="de-DE" sz="2400" dirty="0" smtClean="0"/>
              <a:t>, </a:t>
            </a:r>
            <a:r>
              <a:rPr lang="de-DE" sz="2400" b="1" dirty="0" smtClean="0"/>
              <a:t>permanent </a:t>
            </a:r>
            <a:r>
              <a:rPr lang="de-DE" sz="2400" b="1" u="sng" dirty="0" err="1" smtClean="0"/>
              <a:t>little</a:t>
            </a:r>
            <a:r>
              <a:rPr lang="de-DE" sz="2400" b="1" u="sng" dirty="0" smtClean="0"/>
              <a:t> </a:t>
            </a:r>
            <a:r>
              <a:rPr lang="de-DE" sz="2400" b="1" dirty="0" err="1" smtClean="0"/>
              <a:t>strokes</a:t>
            </a:r>
            <a:r>
              <a:rPr lang="de-DE" sz="2400" dirty="0" smtClean="0"/>
              <a:t> must </a:t>
            </a:r>
            <a:r>
              <a:rPr lang="de-DE" sz="2400" dirty="0" err="1" smtClean="0"/>
              <a:t>be</a:t>
            </a:r>
            <a:r>
              <a:rPr lang="de-DE" sz="2400" dirty="0" smtClean="0"/>
              <a:t> </a:t>
            </a:r>
            <a:r>
              <a:rPr lang="de-DE" sz="2400" dirty="0" err="1" smtClean="0"/>
              <a:t>made</a:t>
            </a:r>
            <a:r>
              <a:rPr lang="de-DE" sz="2400" dirty="0" smtClean="0"/>
              <a:t> </a:t>
            </a:r>
            <a:r>
              <a:rPr lang="de-DE" sz="2400" b="1" dirty="0" smtClean="0"/>
              <a:t>on </a:t>
            </a:r>
            <a:r>
              <a:rPr lang="de-DE" sz="2400" b="1" dirty="0" err="1" smtClean="0"/>
              <a:t>both</a:t>
            </a:r>
            <a:r>
              <a:rPr lang="de-DE" sz="2400" b="1" dirty="0" smtClean="0"/>
              <a:t> </a:t>
            </a:r>
            <a:r>
              <a:rPr lang="de-DE" sz="2400" b="1" dirty="0" err="1" smtClean="0"/>
              <a:t>sides</a:t>
            </a:r>
            <a:r>
              <a:rPr lang="de-DE" sz="2400" b="1" dirty="0" smtClean="0"/>
              <a:t>  </a:t>
            </a:r>
            <a:r>
              <a:rPr lang="de-DE" sz="2400" dirty="0" smtClean="0"/>
              <a:t>                                   (~ </a:t>
            </a:r>
            <a:r>
              <a:rPr lang="de-DE" sz="2400" dirty="0" err="1" smtClean="0"/>
              <a:t>adding</a:t>
            </a:r>
            <a:r>
              <a:rPr lang="de-DE" sz="2400" dirty="0" smtClean="0"/>
              <a:t>/</a:t>
            </a:r>
            <a:r>
              <a:rPr lang="de-DE" sz="2400" dirty="0" err="1" smtClean="0"/>
              <a:t>holding</a:t>
            </a:r>
            <a:r>
              <a:rPr lang="de-DE" sz="2400" dirty="0" smtClean="0"/>
              <a:t> back </a:t>
            </a:r>
            <a:r>
              <a:rPr lang="de-DE" sz="2400" dirty="0" err="1" smtClean="0"/>
              <a:t>small</a:t>
            </a:r>
            <a:r>
              <a:rPr lang="de-DE" sz="2400" dirty="0" smtClean="0"/>
              <a:t> </a:t>
            </a:r>
            <a:r>
              <a:rPr lang="de-DE" sz="2400" dirty="0" err="1" smtClean="0"/>
              <a:t>insulin</a:t>
            </a:r>
            <a:r>
              <a:rPr lang="de-DE" sz="2400" dirty="0" smtClean="0"/>
              <a:t> </a:t>
            </a:r>
            <a:r>
              <a:rPr lang="de-DE" sz="2400" dirty="0" err="1" smtClean="0"/>
              <a:t>amounts</a:t>
            </a:r>
            <a:r>
              <a:rPr lang="de-DE" sz="2400" dirty="0" smtClean="0"/>
              <a:t>, „TBRs“). </a:t>
            </a:r>
          </a:p>
          <a:p>
            <a:pPr marL="342900" indent="-342900">
              <a:buFont typeface="Arial" panose="020B0604020202020204" pitchFamily="34" charset="0"/>
              <a:buChar char="•"/>
            </a:pPr>
            <a:r>
              <a:rPr lang="de-DE" sz="2400" dirty="0" smtClean="0"/>
              <a:t>Even just </a:t>
            </a:r>
            <a:r>
              <a:rPr lang="de-DE" sz="2400" dirty="0" err="1" smtClean="0"/>
              <a:t>stopping</a:t>
            </a:r>
            <a:r>
              <a:rPr lang="de-DE" sz="2400" dirty="0" smtClean="0"/>
              <a:t> </a:t>
            </a:r>
            <a:r>
              <a:rPr lang="de-DE" sz="2400" dirty="0" err="1" smtClean="0"/>
              <a:t>to</a:t>
            </a:r>
            <a:r>
              <a:rPr lang="de-DE" sz="2400" dirty="0" smtClean="0"/>
              <a:t> do </a:t>
            </a:r>
            <a:r>
              <a:rPr lang="de-DE" sz="2400" dirty="0" err="1" smtClean="0"/>
              <a:t>this</a:t>
            </a:r>
            <a:r>
              <a:rPr lang="de-DE" sz="2400" dirty="0"/>
              <a:t> </a:t>
            </a:r>
            <a:r>
              <a:rPr lang="de-DE" sz="2400" dirty="0" smtClean="0"/>
              <a:t>=&gt; </a:t>
            </a:r>
            <a:r>
              <a:rPr lang="de-DE" sz="2400" dirty="0" err="1" smtClean="0"/>
              <a:t>Momentum</a:t>
            </a:r>
            <a:r>
              <a:rPr lang="de-DE" sz="2400" dirty="0" smtClean="0"/>
              <a:t> </a:t>
            </a:r>
            <a:r>
              <a:rPr lang="de-DE" sz="2400" dirty="0" err="1" smtClean="0"/>
              <a:t>from</a:t>
            </a:r>
            <a:r>
              <a:rPr lang="de-DE" sz="2400" dirty="0" smtClean="0"/>
              <a:t> </a:t>
            </a:r>
            <a:r>
              <a:rPr lang="de-DE" sz="2400" dirty="0" err="1" smtClean="0"/>
              <a:t>the</a:t>
            </a:r>
            <a:r>
              <a:rPr lang="de-DE" sz="2400" dirty="0" smtClean="0"/>
              <a:t> last </a:t>
            </a:r>
            <a:r>
              <a:rPr lang="de-DE" sz="2400" dirty="0" err="1" smtClean="0"/>
              <a:t>stroke</a:t>
            </a:r>
            <a:r>
              <a:rPr lang="de-DE" sz="2400" dirty="0" smtClean="0"/>
              <a:t> </a:t>
            </a:r>
            <a:r>
              <a:rPr lang="de-DE" sz="2400" dirty="0" err="1" smtClean="0"/>
              <a:t>would</a:t>
            </a:r>
            <a:r>
              <a:rPr lang="de-DE" sz="2400" dirty="0" smtClean="0"/>
              <a:t> </a:t>
            </a:r>
            <a:r>
              <a:rPr lang="de-DE" sz="2400" dirty="0" err="1" smtClean="0"/>
              <a:t>make</a:t>
            </a:r>
            <a:r>
              <a:rPr lang="de-DE" sz="2400" dirty="0" smtClean="0"/>
              <a:t> </a:t>
            </a:r>
            <a:r>
              <a:rPr lang="de-DE" sz="2400" dirty="0" err="1" smtClean="0"/>
              <a:t>the</a:t>
            </a:r>
            <a:r>
              <a:rPr lang="de-DE" sz="2400" dirty="0" smtClean="0"/>
              <a:t> </a:t>
            </a:r>
            <a:r>
              <a:rPr lang="de-DE" sz="2400" dirty="0" err="1" smtClean="0"/>
              <a:t>boat</a:t>
            </a:r>
            <a:r>
              <a:rPr lang="de-DE" sz="2400" dirty="0" smtClean="0"/>
              <a:t> </a:t>
            </a:r>
            <a:r>
              <a:rPr lang="de-DE" sz="2400" dirty="0" err="1" smtClean="0"/>
              <a:t>loose</a:t>
            </a:r>
            <a:r>
              <a:rPr lang="de-DE" sz="2400" dirty="0" smtClean="0"/>
              <a:t> </a:t>
            </a:r>
            <a:r>
              <a:rPr lang="de-DE" sz="2400" dirty="0" err="1" smtClean="0"/>
              <a:t>course</a:t>
            </a:r>
            <a:r>
              <a:rPr lang="de-DE" sz="2400" dirty="0" smtClean="0"/>
              <a:t> </a:t>
            </a:r>
          </a:p>
          <a:p>
            <a:pPr marL="342900" indent="-342900">
              <a:buFont typeface="Arial" panose="020B0604020202020204" pitchFamily="34" charset="0"/>
              <a:buChar char="•"/>
            </a:pPr>
            <a:endParaRPr lang="de-DE" sz="2400" dirty="0"/>
          </a:p>
          <a:p>
            <a:r>
              <a:rPr lang="de-DE" sz="2400" b="1" dirty="0" smtClean="0">
                <a:solidFill>
                  <a:srgbClr val="0070C0"/>
                </a:solidFill>
              </a:rPr>
              <a:t>Relaxed </a:t>
            </a:r>
            <a:r>
              <a:rPr lang="de-DE" sz="2400" b="1" dirty="0" err="1" smtClean="0">
                <a:solidFill>
                  <a:srgbClr val="0070C0"/>
                </a:solidFill>
              </a:rPr>
              <a:t>even</a:t>
            </a:r>
            <a:r>
              <a:rPr lang="de-DE" sz="2400" b="1" dirty="0" smtClean="0">
                <a:solidFill>
                  <a:srgbClr val="0070C0"/>
                </a:solidFill>
              </a:rPr>
              <a:t> </a:t>
            </a:r>
            <a:r>
              <a:rPr lang="de-DE" sz="2400" b="1" dirty="0" err="1" smtClean="0">
                <a:solidFill>
                  <a:srgbClr val="0070C0"/>
                </a:solidFill>
              </a:rPr>
              <a:t>going</a:t>
            </a:r>
            <a:r>
              <a:rPr lang="de-DE" sz="2400" b="1" dirty="0" smtClean="0">
                <a:solidFill>
                  <a:srgbClr val="0070C0"/>
                </a:solidFill>
              </a:rPr>
              <a:t> .. </a:t>
            </a:r>
            <a:r>
              <a:rPr lang="de-DE" sz="2400" b="1" dirty="0" err="1" smtClean="0">
                <a:solidFill>
                  <a:srgbClr val="0070C0"/>
                </a:solidFill>
              </a:rPr>
              <a:t>until</a:t>
            </a:r>
            <a:r>
              <a:rPr lang="de-DE" sz="2400" b="1" dirty="0" smtClean="0">
                <a:solidFill>
                  <a:srgbClr val="0070C0"/>
                </a:solidFill>
              </a:rPr>
              <a:t> </a:t>
            </a:r>
            <a:r>
              <a:rPr lang="de-DE" sz="2400" b="1" dirty="0" err="1" smtClean="0">
                <a:solidFill>
                  <a:srgbClr val="0070C0"/>
                </a:solidFill>
              </a:rPr>
              <a:t>disturbances</a:t>
            </a:r>
            <a:r>
              <a:rPr lang="de-DE" sz="2400" b="1" dirty="0" smtClean="0">
                <a:solidFill>
                  <a:srgbClr val="0070C0"/>
                </a:solidFill>
              </a:rPr>
              <a:t> </a:t>
            </a:r>
            <a:r>
              <a:rPr lang="de-DE" sz="2400" b="1" dirty="0" err="1" smtClean="0">
                <a:solidFill>
                  <a:srgbClr val="0070C0"/>
                </a:solidFill>
              </a:rPr>
              <a:t>come</a:t>
            </a:r>
            <a:r>
              <a:rPr lang="de-DE" sz="2400" b="1" dirty="0" smtClean="0">
                <a:solidFill>
                  <a:srgbClr val="0070C0"/>
                </a:solidFill>
              </a:rPr>
              <a:t> </a:t>
            </a:r>
            <a:r>
              <a:rPr lang="de-DE" sz="2400" b="1" dirty="0" err="1" smtClean="0">
                <a:solidFill>
                  <a:srgbClr val="0070C0"/>
                </a:solidFill>
              </a:rPr>
              <a:t>up</a:t>
            </a:r>
            <a:r>
              <a:rPr lang="de-DE" sz="2400" b="1" dirty="0" smtClean="0">
                <a:solidFill>
                  <a:srgbClr val="0070C0"/>
                </a:solidFill>
              </a:rPr>
              <a:t> !</a:t>
            </a:r>
          </a:p>
          <a:p>
            <a:endParaRPr lang="de-DE" sz="2400" b="1" dirty="0">
              <a:solidFill>
                <a:srgbClr val="0070C0"/>
              </a:solidFill>
            </a:endParaRPr>
          </a:p>
          <a:p>
            <a:pPr marL="457200" indent="-457200">
              <a:buFont typeface="Arial" panose="020B0604020202020204" pitchFamily="34" charset="0"/>
              <a:buChar char="•"/>
            </a:pPr>
            <a:r>
              <a:rPr lang="de-DE" sz="2400" dirty="0" err="1" smtClean="0"/>
              <a:t>Preparing</a:t>
            </a:r>
            <a:r>
              <a:rPr lang="de-DE" sz="2400" dirty="0" smtClean="0"/>
              <a:t> </a:t>
            </a:r>
            <a:r>
              <a:rPr lang="de-DE" sz="2400" dirty="0" err="1" smtClean="0"/>
              <a:t>for</a:t>
            </a:r>
            <a:r>
              <a:rPr lang="de-DE" sz="2400" dirty="0" smtClean="0"/>
              <a:t> </a:t>
            </a:r>
            <a:r>
              <a:rPr lang="de-DE" sz="2400" dirty="0" err="1" smtClean="0"/>
              <a:t>disturbances</a:t>
            </a:r>
            <a:r>
              <a:rPr lang="de-DE" sz="2400" dirty="0" smtClean="0"/>
              <a:t>:  </a:t>
            </a:r>
            <a:r>
              <a:rPr lang="de-DE" sz="2400" dirty="0" err="1" smtClean="0"/>
              <a:t>How</a:t>
            </a:r>
            <a:r>
              <a:rPr lang="de-DE" sz="2400" dirty="0" smtClean="0"/>
              <a:t> </a:t>
            </a:r>
            <a:r>
              <a:rPr lang="de-DE" sz="2400" dirty="0" err="1" smtClean="0"/>
              <a:t>close</a:t>
            </a:r>
            <a:r>
              <a:rPr lang="de-DE" sz="2400" dirty="0" smtClean="0"/>
              <a:t> </a:t>
            </a:r>
            <a:r>
              <a:rPr lang="de-DE" sz="2400" dirty="0" err="1" smtClean="0"/>
              <a:t>to</a:t>
            </a:r>
            <a:r>
              <a:rPr lang="de-DE" sz="2400" dirty="0" smtClean="0"/>
              <a:t> </a:t>
            </a:r>
            <a:r>
              <a:rPr lang="de-DE" sz="2400" dirty="0" err="1" smtClean="0"/>
              <a:t>the</a:t>
            </a:r>
            <a:r>
              <a:rPr lang="de-DE" sz="2400" dirty="0" smtClean="0"/>
              <a:t> </a:t>
            </a:r>
            <a:r>
              <a:rPr lang="de-DE" sz="2400" dirty="0" err="1" smtClean="0"/>
              <a:t>red</a:t>
            </a:r>
            <a:r>
              <a:rPr lang="de-DE" sz="2400" dirty="0" smtClean="0"/>
              <a:t> </a:t>
            </a:r>
            <a:r>
              <a:rPr lang="de-DE" sz="2400" dirty="0" err="1" smtClean="0"/>
              <a:t>line</a:t>
            </a:r>
            <a:r>
              <a:rPr lang="de-DE" sz="2400" dirty="0" smtClean="0"/>
              <a:t> </a:t>
            </a:r>
            <a:r>
              <a:rPr lang="de-DE" sz="2400" dirty="0" err="1" smtClean="0"/>
              <a:t>should</a:t>
            </a:r>
            <a:r>
              <a:rPr lang="de-DE" sz="2400" dirty="0" smtClean="0"/>
              <a:t> </a:t>
            </a:r>
            <a:r>
              <a:rPr lang="de-DE" sz="2400" dirty="0" err="1" smtClean="0"/>
              <a:t>my</a:t>
            </a:r>
            <a:r>
              <a:rPr lang="de-DE" sz="2400" dirty="0" smtClean="0"/>
              <a:t> </a:t>
            </a:r>
            <a:r>
              <a:rPr lang="de-DE" sz="2400" dirty="0" err="1" smtClean="0"/>
              <a:t>target</a:t>
            </a:r>
            <a:r>
              <a:rPr lang="de-DE" sz="2400" dirty="0" smtClean="0"/>
              <a:t> </a:t>
            </a:r>
            <a:r>
              <a:rPr lang="de-DE" sz="2400" dirty="0" err="1" smtClean="0"/>
              <a:t>be</a:t>
            </a:r>
            <a:r>
              <a:rPr lang="de-DE" sz="2400" dirty="0" smtClean="0"/>
              <a:t> </a:t>
            </a:r>
            <a:r>
              <a:rPr lang="de-DE" sz="2400" dirty="0" err="1" smtClean="0"/>
              <a:t>set</a:t>
            </a:r>
            <a:r>
              <a:rPr lang="de-DE" sz="2400" dirty="0" smtClean="0"/>
              <a:t> ? (~ </a:t>
            </a:r>
            <a:r>
              <a:rPr lang="de-DE" sz="2400" dirty="0" err="1" smtClean="0"/>
              <a:t>how</a:t>
            </a:r>
            <a:r>
              <a:rPr lang="de-DE" sz="2400" dirty="0" smtClean="0"/>
              <a:t> </a:t>
            </a:r>
            <a:r>
              <a:rPr lang="de-DE" sz="2400" dirty="0" err="1" smtClean="0"/>
              <a:t>much</a:t>
            </a:r>
            <a:r>
              <a:rPr lang="de-DE" sz="2400" dirty="0" smtClean="0"/>
              <a:t> „</a:t>
            </a:r>
            <a:r>
              <a:rPr lang="de-DE" sz="2400" dirty="0" err="1" smtClean="0"/>
              <a:t>buffer</a:t>
            </a:r>
            <a:r>
              <a:rPr lang="de-DE" sz="2400" dirty="0" smtClean="0"/>
              <a:t>“ </a:t>
            </a:r>
            <a:r>
              <a:rPr lang="de-DE" sz="2400" dirty="0" err="1" smtClean="0"/>
              <a:t>should</a:t>
            </a:r>
            <a:r>
              <a:rPr lang="de-DE" sz="2400" dirty="0" smtClean="0"/>
              <a:t> </a:t>
            </a:r>
            <a:r>
              <a:rPr lang="de-DE" sz="2400" dirty="0" err="1" smtClean="0"/>
              <a:t>your</a:t>
            </a:r>
            <a:r>
              <a:rPr lang="de-DE" sz="2400" dirty="0" smtClean="0"/>
              <a:t> </a:t>
            </a:r>
            <a:r>
              <a:rPr lang="de-DE" sz="2400" dirty="0" err="1" smtClean="0"/>
              <a:t>glucose</a:t>
            </a:r>
            <a:r>
              <a:rPr lang="de-DE" sz="2400" dirty="0" smtClean="0"/>
              <a:t> </a:t>
            </a:r>
            <a:r>
              <a:rPr lang="de-DE" sz="2400" dirty="0" err="1" smtClean="0"/>
              <a:t>target</a:t>
            </a:r>
            <a:r>
              <a:rPr lang="de-DE" sz="2400" dirty="0" smtClean="0"/>
              <a:t> </a:t>
            </a:r>
            <a:r>
              <a:rPr lang="de-DE" sz="2400" dirty="0" err="1" smtClean="0"/>
              <a:t>have</a:t>
            </a:r>
            <a:r>
              <a:rPr lang="de-DE" sz="2400" dirty="0" smtClean="0"/>
              <a:t> vs. </a:t>
            </a:r>
            <a:r>
              <a:rPr lang="de-DE" sz="2400" dirty="0" err="1" smtClean="0"/>
              <a:t>the</a:t>
            </a:r>
            <a:r>
              <a:rPr lang="de-DE" sz="2400" dirty="0" smtClean="0"/>
              <a:t> </a:t>
            </a:r>
            <a:r>
              <a:rPr lang="de-DE" sz="2400" dirty="0" err="1" smtClean="0"/>
              <a:t>hypo</a:t>
            </a:r>
            <a:r>
              <a:rPr lang="de-DE" sz="2400" dirty="0" smtClean="0"/>
              <a:t> </a:t>
            </a:r>
            <a:r>
              <a:rPr lang="de-DE" sz="2400" dirty="0" err="1" smtClean="0"/>
              <a:t>border</a:t>
            </a:r>
            <a:r>
              <a:rPr lang="de-DE" sz="2400" dirty="0" smtClean="0"/>
              <a:t>?).</a:t>
            </a:r>
          </a:p>
        </p:txBody>
      </p:sp>
      <p:pic>
        <p:nvPicPr>
          <p:cNvPr id="42" name="Grafik 41" descr="Kanu, Paar, Reihe, Wasser, Remi, Boot"/>
          <p:cNvPicPr/>
          <p:nvPr/>
        </p:nvPicPr>
        <p:blipFill rotWithShape="1">
          <a:blip r:embed="rId6">
            <a:extLst>
              <a:ext uri="{28A0092B-C50C-407E-A947-70E740481C1C}">
                <a14:useLocalDpi xmlns:a14="http://schemas.microsoft.com/office/drawing/2010/main" val="0"/>
              </a:ext>
            </a:extLst>
          </a:blip>
          <a:srcRect t="21081" r="6353" b="10281"/>
          <a:stretch/>
        </p:blipFill>
        <p:spPr bwMode="auto">
          <a:xfrm rot="20070482">
            <a:off x="1624384" y="4898190"/>
            <a:ext cx="2623313" cy="1653967"/>
          </a:xfrm>
          <a:prstGeom prst="rect">
            <a:avLst/>
          </a:prstGeom>
          <a:noFill/>
          <a:ln>
            <a:noFill/>
          </a:ln>
          <a:extLst>
            <a:ext uri="{53640926-AAD7-44D8-BBD7-CCE9431645EC}">
              <a14:shadowObscured xmlns:a14="http://schemas.microsoft.com/office/drawing/2010/main"/>
            </a:ext>
          </a:extLst>
        </p:spPr>
      </p:pic>
      <p:cxnSp>
        <p:nvCxnSpPr>
          <p:cNvPr id="45" name="Gerader Verbinder 44"/>
          <p:cNvCxnSpPr/>
          <p:nvPr/>
        </p:nvCxnSpPr>
        <p:spPr>
          <a:xfrm flipV="1">
            <a:off x="3276841" y="6100069"/>
            <a:ext cx="261774" cy="361500"/>
          </a:xfrm>
          <a:prstGeom prst="line">
            <a:avLst/>
          </a:prstGeom>
          <a:ln w="88900">
            <a:solidFill>
              <a:srgbClr val="FF0000">
                <a:alpha val="59000"/>
              </a:srgb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a:xfrm flipV="1">
            <a:off x="2479838" y="5680694"/>
            <a:ext cx="261774" cy="361500"/>
          </a:xfrm>
          <a:prstGeom prst="line">
            <a:avLst/>
          </a:prstGeom>
          <a:ln w="88900">
            <a:solidFill>
              <a:srgbClr val="FFCC00">
                <a:alpha val="62000"/>
              </a:srgbClr>
            </a:solidFill>
          </a:ln>
        </p:spPr>
        <p:style>
          <a:lnRef idx="1">
            <a:schemeClr val="accent1"/>
          </a:lnRef>
          <a:fillRef idx="0">
            <a:schemeClr val="accent1"/>
          </a:fillRef>
          <a:effectRef idx="0">
            <a:schemeClr val="accent1"/>
          </a:effectRef>
          <a:fontRef idx="minor">
            <a:schemeClr val="tx1"/>
          </a:fontRef>
        </p:style>
      </p:cxnSp>
      <p:sp>
        <p:nvSpPr>
          <p:cNvPr id="27" name="Foliennummernplatzhalter 3"/>
          <p:cNvSpPr txBox="1">
            <a:spLocks/>
          </p:cNvSpPr>
          <p:nvPr/>
        </p:nvSpPr>
        <p:spPr>
          <a:xfrm>
            <a:off x="8970435" y="209570"/>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11</a:t>
            </a:r>
            <a:endParaRPr lang="de-DE" sz="1800" dirty="0">
              <a:solidFill>
                <a:schemeClr val="tx1"/>
              </a:solidFill>
            </a:endParaRPr>
          </a:p>
        </p:txBody>
      </p:sp>
      <p:pic>
        <p:nvPicPr>
          <p:cNvPr id="24" name="Grafik 23"/>
          <p:cNvPicPr/>
          <p:nvPr/>
        </p:nvPicPr>
        <p:blipFill rotWithShape="1">
          <a:blip r:embed="rId4"/>
          <a:srcRect l="3836" t="29865" r="45503" b="13227"/>
          <a:stretch/>
        </p:blipFill>
        <p:spPr bwMode="auto">
          <a:xfrm>
            <a:off x="6252885" y="740979"/>
            <a:ext cx="809334" cy="5080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88817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kkord 7"/>
          <p:cNvSpPr/>
          <p:nvPr/>
        </p:nvSpPr>
        <p:spPr>
          <a:xfrm rot="14032847">
            <a:off x="-4646318" y="-3435766"/>
            <a:ext cx="11391354" cy="10704982"/>
          </a:xfrm>
          <a:prstGeom prst="chord">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2897430" y="-123739"/>
            <a:ext cx="10937111" cy="1325563"/>
          </a:xfrm>
          <a:solidFill>
            <a:schemeClr val="bg1"/>
          </a:solidFill>
        </p:spPr>
        <p:txBody>
          <a:bodyPr>
            <a:normAutofit/>
          </a:bodyPr>
          <a:lstStyle/>
          <a:p>
            <a:r>
              <a:rPr lang="de-DE" sz="3600" b="1" dirty="0" smtClean="0">
                <a:solidFill>
                  <a:srgbClr val="7030A0"/>
                </a:solidFill>
              </a:rPr>
              <a:t>     </a:t>
            </a:r>
            <a:r>
              <a:rPr lang="de-DE" sz="3600" b="1" dirty="0" err="1" smtClean="0">
                <a:solidFill>
                  <a:srgbClr val="7030A0"/>
                </a:solidFill>
              </a:rPr>
              <a:t>Sluggish</a:t>
            </a:r>
            <a:r>
              <a:rPr lang="de-DE" sz="3600" b="1" dirty="0" smtClean="0">
                <a:solidFill>
                  <a:srgbClr val="7030A0"/>
                </a:solidFill>
              </a:rPr>
              <a:t> </a:t>
            </a:r>
            <a:r>
              <a:rPr lang="de-DE" sz="3600" b="1" dirty="0" err="1" smtClean="0">
                <a:solidFill>
                  <a:srgbClr val="7030A0"/>
                </a:solidFill>
              </a:rPr>
              <a:t>delayed</a:t>
            </a:r>
            <a:r>
              <a:rPr lang="de-DE" sz="3600" b="1" dirty="0" smtClean="0">
                <a:solidFill>
                  <a:srgbClr val="7030A0"/>
                </a:solidFill>
              </a:rPr>
              <a:t> </a:t>
            </a:r>
            <a:r>
              <a:rPr lang="de-DE" sz="3600" b="1" dirty="0" err="1" smtClean="0">
                <a:solidFill>
                  <a:srgbClr val="7030A0"/>
                </a:solidFill>
              </a:rPr>
              <a:t>control</a:t>
            </a:r>
            <a:endParaRPr lang="de-DE" sz="3600" b="1" dirty="0">
              <a:solidFill>
                <a:srgbClr val="7030A0"/>
              </a:solidFill>
            </a:endParaRPr>
          </a:p>
        </p:txBody>
      </p:sp>
      <p:sp>
        <p:nvSpPr>
          <p:cNvPr id="9" name="Rechteck 8"/>
          <p:cNvSpPr/>
          <p:nvPr/>
        </p:nvSpPr>
        <p:spPr>
          <a:xfrm rot="18353507">
            <a:off x="1178703" y="3671164"/>
            <a:ext cx="6464032" cy="90114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p:nvCxnSpPr>
        <p:spPr>
          <a:xfrm flipV="1">
            <a:off x="2897430" y="1670229"/>
            <a:ext cx="3803374" cy="5334000"/>
          </a:xfrm>
          <a:prstGeom prst="line">
            <a:avLst/>
          </a:prstGeom>
          <a:ln w="889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flipV="1">
            <a:off x="2237875" y="1045774"/>
            <a:ext cx="3803374" cy="5334000"/>
          </a:xfrm>
          <a:prstGeom prst="line">
            <a:avLst/>
          </a:prstGeom>
          <a:ln w="88900">
            <a:solidFill>
              <a:srgbClr val="FFCC00"/>
            </a:solidFill>
            <a:prstDash val="dash"/>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V="1">
            <a:off x="2594344" y="1338435"/>
            <a:ext cx="4045911" cy="5665795"/>
          </a:xfrm>
          <a:prstGeom prst="straightConnector1">
            <a:avLst/>
          </a:prstGeom>
          <a:ln w="762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5596002" y="3788321"/>
            <a:ext cx="693353" cy="358094"/>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flipH="1">
            <a:off x="4065243" y="3670059"/>
            <a:ext cx="1444486" cy="2080591"/>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flipH="1" flipV="1">
            <a:off x="4194314" y="5751444"/>
            <a:ext cx="660729" cy="533609"/>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9" name="Ellipse 28"/>
          <p:cNvSpPr/>
          <p:nvPr/>
        </p:nvSpPr>
        <p:spPr>
          <a:xfrm>
            <a:off x="5639402" y="3372440"/>
            <a:ext cx="391072" cy="343126"/>
          </a:xfrm>
          <a:prstGeom prst="ellipse">
            <a:avLst/>
          </a:prstGeom>
          <a:solidFill>
            <a:schemeClr val="accent4">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AutoShape 2" descr="Image result for bild bierkrug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7" name="Grafik 36"/>
          <p:cNvPicPr/>
          <p:nvPr/>
        </p:nvPicPr>
        <p:blipFill rotWithShape="1">
          <a:blip r:embed="rId4"/>
          <a:srcRect l="3836" t="29865" r="45503" b="13227"/>
          <a:stretch/>
        </p:blipFill>
        <p:spPr bwMode="auto">
          <a:xfrm>
            <a:off x="6670531" y="978919"/>
            <a:ext cx="809334" cy="508052"/>
          </a:xfrm>
          <a:prstGeom prst="rect">
            <a:avLst/>
          </a:prstGeom>
          <a:ln>
            <a:noFill/>
          </a:ln>
          <a:extLst>
            <a:ext uri="{53640926-AAD7-44D8-BBD7-CCE9431645EC}">
              <a14:shadowObscured xmlns:a14="http://schemas.microsoft.com/office/drawing/2010/main"/>
            </a:ext>
          </a:extLst>
        </p:spPr>
      </p:pic>
      <p:pic>
        <p:nvPicPr>
          <p:cNvPr id="38" name="Grafik 37" descr="Image result for piktogramm schwimmen"/>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5043" y="4534531"/>
            <a:ext cx="807085" cy="800100"/>
          </a:xfrm>
          <a:prstGeom prst="rect">
            <a:avLst/>
          </a:prstGeom>
          <a:noFill/>
          <a:ln>
            <a:noFill/>
          </a:ln>
        </p:spPr>
      </p:pic>
      <p:sp>
        <p:nvSpPr>
          <p:cNvPr id="40" name="Titel 1"/>
          <p:cNvSpPr txBox="1">
            <a:spLocks/>
          </p:cNvSpPr>
          <p:nvPr/>
        </p:nvSpPr>
        <p:spPr>
          <a:xfrm>
            <a:off x="8109145" y="1486970"/>
            <a:ext cx="4082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b="1" dirty="0" smtClean="0">
                <a:solidFill>
                  <a:srgbClr val="7030A0"/>
                </a:solidFill>
              </a:rPr>
              <a:t> </a:t>
            </a:r>
            <a:endParaRPr lang="de-DE" sz="2000" b="1" dirty="0">
              <a:solidFill>
                <a:srgbClr val="7030A0"/>
              </a:solidFill>
            </a:endParaRPr>
          </a:p>
        </p:txBody>
      </p:sp>
      <p:sp>
        <p:nvSpPr>
          <p:cNvPr id="41" name="Titel 1"/>
          <p:cNvSpPr txBox="1">
            <a:spLocks/>
          </p:cNvSpPr>
          <p:nvPr/>
        </p:nvSpPr>
        <p:spPr>
          <a:xfrm>
            <a:off x="6739356" y="1519800"/>
            <a:ext cx="5325748" cy="51194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err="1" smtClean="0"/>
              <a:t>If</a:t>
            </a:r>
            <a:r>
              <a:rPr lang="de-DE" sz="2400" dirty="0" smtClean="0"/>
              <a:t>, </a:t>
            </a:r>
            <a:r>
              <a:rPr lang="de-DE" sz="2400" dirty="0" err="1" smtClean="0"/>
              <a:t>by</a:t>
            </a:r>
            <a:r>
              <a:rPr lang="de-DE" sz="2400" dirty="0" smtClean="0"/>
              <a:t> </a:t>
            </a:r>
            <a:r>
              <a:rPr lang="de-DE" sz="2400" dirty="0" err="1" smtClean="0"/>
              <a:t>uneven</a:t>
            </a:r>
            <a:r>
              <a:rPr lang="de-DE" sz="2400" dirty="0" smtClean="0"/>
              <a:t> </a:t>
            </a:r>
            <a:r>
              <a:rPr lang="de-DE" sz="2400" dirty="0" err="1" smtClean="0"/>
              <a:t>paddling</a:t>
            </a:r>
            <a:r>
              <a:rPr lang="de-DE" sz="2400" dirty="0" smtClean="0"/>
              <a:t>, </a:t>
            </a:r>
            <a:r>
              <a:rPr lang="de-DE" sz="2400" dirty="0" err="1" smtClean="0"/>
              <a:t>or</a:t>
            </a:r>
            <a:r>
              <a:rPr lang="de-DE" sz="2400" dirty="0" smtClean="0"/>
              <a:t> </a:t>
            </a:r>
            <a:r>
              <a:rPr lang="de-DE" sz="2400" dirty="0" err="1" smtClean="0"/>
              <a:t>by</a:t>
            </a:r>
            <a:r>
              <a:rPr lang="de-DE" sz="2400" dirty="0" smtClean="0"/>
              <a:t> a </a:t>
            </a:r>
            <a:r>
              <a:rPr lang="de-DE" sz="2400" dirty="0" err="1" smtClean="0"/>
              <a:t>disturbance</a:t>
            </a:r>
            <a:r>
              <a:rPr lang="de-DE" sz="2400" dirty="0" smtClean="0"/>
              <a:t>, </a:t>
            </a:r>
            <a:r>
              <a:rPr lang="de-DE" sz="2400" dirty="0" err="1" smtClean="0"/>
              <a:t>my</a:t>
            </a:r>
            <a:r>
              <a:rPr lang="de-DE" sz="2400" dirty="0" smtClean="0"/>
              <a:t> </a:t>
            </a:r>
            <a:r>
              <a:rPr lang="de-DE" sz="2400" dirty="0" err="1" smtClean="0"/>
              <a:t>boat</a:t>
            </a:r>
            <a:r>
              <a:rPr lang="de-DE" sz="2400" dirty="0" smtClean="0"/>
              <a:t> </a:t>
            </a:r>
            <a:r>
              <a:rPr lang="de-DE" sz="2400" dirty="0" err="1" smtClean="0"/>
              <a:t>got</a:t>
            </a:r>
            <a:r>
              <a:rPr lang="de-DE" sz="2400" dirty="0" smtClean="0"/>
              <a:t> out </a:t>
            </a:r>
            <a:r>
              <a:rPr lang="de-DE" sz="2400" dirty="0" err="1" smtClean="0"/>
              <a:t>of</a:t>
            </a:r>
            <a:r>
              <a:rPr lang="de-DE" sz="2400" dirty="0" smtClean="0"/>
              <a:t> </a:t>
            </a:r>
            <a:r>
              <a:rPr lang="de-DE" sz="2400" dirty="0" err="1" smtClean="0"/>
              <a:t>line</a:t>
            </a:r>
            <a:r>
              <a:rPr lang="de-DE" sz="2400" dirty="0" smtClean="0"/>
              <a:t>:  </a:t>
            </a:r>
          </a:p>
          <a:p>
            <a:endParaRPr lang="de-DE" sz="2400" dirty="0" smtClean="0"/>
          </a:p>
          <a:p>
            <a:pPr marL="342900" indent="-342900">
              <a:buFont typeface="Arial" panose="020B0604020202020204" pitchFamily="34" charset="0"/>
              <a:buChar char="•"/>
            </a:pPr>
            <a:r>
              <a:rPr lang="de-DE" sz="2400" b="1" dirty="0" err="1" smtClean="0"/>
              <a:t>How</a:t>
            </a:r>
            <a:r>
              <a:rPr lang="de-DE" sz="2400" b="1" dirty="0" smtClean="0"/>
              <a:t> strong must I </a:t>
            </a:r>
            <a:r>
              <a:rPr lang="de-DE" sz="2400" b="1" dirty="0" err="1" smtClean="0"/>
              <a:t>correct</a:t>
            </a:r>
            <a:r>
              <a:rPr lang="de-DE" sz="2400" b="1" dirty="0" smtClean="0"/>
              <a:t> ?                       </a:t>
            </a:r>
            <a:r>
              <a:rPr lang="de-DE" sz="2400" dirty="0" err="1" smtClean="0"/>
              <a:t>Pretty</a:t>
            </a:r>
            <a:r>
              <a:rPr lang="de-DE" sz="2400" dirty="0" smtClean="0"/>
              <a:t> strong </a:t>
            </a:r>
            <a:r>
              <a:rPr lang="de-DE" sz="2400" dirty="0" err="1" smtClean="0"/>
              <a:t>because</a:t>
            </a:r>
            <a:r>
              <a:rPr lang="de-DE" sz="2400" dirty="0" smtClean="0"/>
              <a:t> </a:t>
            </a:r>
            <a:r>
              <a:rPr lang="de-DE" sz="2400" dirty="0" err="1" smtClean="0"/>
              <a:t>it</a:t>
            </a:r>
            <a:r>
              <a:rPr lang="de-DE" sz="2400" dirty="0" smtClean="0"/>
              <a:t> </a:t>
            </a:r>
            <a:r>
              <a:rPr lang="de-DE" sz="2400" dirty="0" err="1" smtClean="0"/>
              <a:t>seems</a:t>
            </a:r>
            <a:r>
              <a:rPr lang="de-DE" sz="2400" dirty="0" smtClean="0"/>
              <a:t> I must „break </a:t>
            </a:r>
            <a:r>
              <a:rPr lang="de-DE" sz="2400" dirty="0" err="1" smtClean="0"/>
              <a:t>momentum</a:t>
            </a:r>
            <a:r>
              <a:rPr lang="de-DE" sz="2400" dirty="0" smtClean="0"/>
              <a:t>“ in </a:t>
            </a:r>
            <a:r>
              <a:rPr lang="de-DE" sz="2400" dirty="0" err="1" smtClean="0"/>
              <a:t>the</a:t>
            </a:r>
            <a:r>
              <a:rPr lang="de-DE" sz="2400" dirty="0" smtClean="0"/>
              <a:t> </a:t>
            </a:r>
            <a:r>
              <a:rPr lang="de-DE" sz="2400" dirty="0" err="1" smtClean="0"/>
              <a:t>wrong</a:t>
            </a:r>
            <a:r>
              <a:rPr lang="de-DE" sz="2400" dirty="0" smtClean="0"/>
              <a:t> </a:t>
            </a:r>
            <a:r>
              <a:rPr lang="de-DE" sz="2400" dirty="0" err="1" smtClean="0"/>
              <a:t>direction</a:t>
            </a:r>
            <a:endParaRPr lang="de-DE" sz="2400" dirty="0" smtClean="0"/>
          </a:p>
          <a:p>
            <a:pPr marL="342900" indent="-342900">
              <a:buFont typeface="Arial" panose="020B0604020202020204" pitchFamily="34" charset="0"/>
              <a:buChar char="•"/>
            </a:pPr>
            <a:endParaRPr lang="de-DE" sz="2400" dirty="0" smtClean="0"/>
          </a:p>
          <a:p>
            <a:pPr marL="342900" indent="-342900">
              <a:buFont typeface="Arial" panose="020B0604020202020204" pitchFamily="34" charset="0"/>
              <a:buChar char="•"/>
            </a:pPr>
            <a:r>
              <a:rPr lang="de-DE" sz="2400" b="1" dirty="0" err="1" smtClean="0"/>
              <a:t>When</a:t>
            </a:r>
            <a:r>
              <a:rPr lang="de-DE" sz="2400" b="1" dirty="0" smtClean="0"/>
              <a:t> must I </a:t>
            </a:r>
            <a:r>
              <a:rPr lang="de-DE" sz="2400" b="1" dirty="0" err="1" smtClean="0"/>
              <a:t>stop</a:t>
            </a:r>
            <a:r>
              <a:rPr lang="de-DE" sz="2400" b="1" dirty="0" smtClean="0"/>
              <a:t> </a:t>
            </a:r>
            <a:r>
              <a:rPr lang="de-DE" sz="2400" b="1" dirty="0" err="1" smtClean="0"/>
              <a:t>to</a:t>
            </a:r>
            <a:r>
              <a:rPr lang="de-DE" sz="2400" b="1" dirty="0" smtClean="0"/>
              <a:t> </a:t>
            </a:r>
            <a:r>
              <a:rPr lang="de-DE" sz="2400" b="1" dirty="0" err="1" smtClean="0"/>
              <a:t>correct</a:t>
            </a:r>
            <a:r>
              <a:rPr lang="de-DE" sz="2400" b="1" dirty="0" smtClean="0"/>
              <a:t> ?               </a:t>
            </a:r>
            <a:r>
              <a:rPr lang="de-DE" sz="2400" dirty="0" err="1" smtClean="0"/>
              <a:t>Certainly</a:t>
            </a:r>
            <a:r>
              <a:rPr lang="de-DE" sz="2400" dirty="0" smtClean="0"/>
              <a:t> </a:t>
            </a:r>
            <a:r>
              <a:rPr lang="de-DE" sz="2400" i="1" dirty="0" err="1" smtClean="0"/>
              <a:t>well</a:t>
            </a:r>
            <a:r>
              <a:rPr lang="de-DE" sz="2400" i="1" dirty="0" smtClean="0"/>
              <a:t> </a:t>
            </a:r>
            <a:r>
              <a:rPr lang="de-DE" sz="2400" i="1" dirty="0" err="1" smtClean="0"/>
              <a:t>before</a:t>
            </a:r>
            <a:r>
              <a:rPr lang="de-DE" sz="2400" dirty="0" smtClean="0"/>
              <a:t>  </a:t>
            </a:r>
            <a:r>
              <a:rPr lang="de-DE" sz="2400" dirty="0" err="1" smtClean="0"/>
              <a:t>it</a:t>
            </a:r>
            <a:r>
              <a:rPr lang="de-DE" sz="2400" dirty="0" smtClean="0"/>
              <a:t> „</a:t>
            </a:r>
            <a:r>
              <a:rPr lang="de-DE" sz="2400" dirty="0" err="1" smtClean="0"/>
              <a:t>looks</a:t>
            </a:r>
            <a:r>
              <a:rPr lang="de-DE" sz="2400" dirty="0" smtClean="0"/>
              <a:t> </a:t>
            </a:r>
            <a:r>
              <a:rPr lang="de-DE" sz="2400" dirty="0" err="1" smtClean="0"/>
              <a:t>right</a:t>
            </a:r>
            <a:r>
              <a:rPr lang="de-DE" sz="2400" dirty="0" smtClean="0"/>
              <a:t>“ </a:t>
            </a:r>
            <a:r>
              <a:rPr lang="de-DE" sz="2400" dirty="0" err="1" smtClean="0"/>
              <a:t>again</a:t>
            </a:r>
            <a:r>
              <a:rPr lang="de-DE" sz="2400" dirty="0" smtClean="0"/>
              <a:t> – </a:t>
            </a:r>
            <a:r>
              <a:rPr lang="de-DE" sz="2400" dirty="0" err="1" smtClean="0"/>
              <a:t>because</a:t>
            </a:r>
            <a:r>
              <a:rPr lang="de-DE" sz="2400" dirty="0" smtClean="0"/>
              <a:t> </a:t>
            </a:r>
            <a:r>
              <a:rPr lang="de-DE" sz="2400" dirty="0" err="1" smtClean="0"/>
              <a:t>the</a:t>
            </a:r>
            <a:r>
              <a:rPr lang="de-DE" sz="2400" dirty="0" smtClean="0"/>
              <a:t> </a:t>
            </a:r>
            <a:r>
              <a:rPr lang="de-DE" sz="2400" dirty="0" err="1" smtClean="0"/>
              <a:t>effect</a:t>
            </a:r>
            <a:r>
              <a:rPr lang="de-DE" sz="2400" dirty="0" smtClean="0"/>
              <a:t> </a:t>
            </a:r>
            <a:r>
              <a:rPr lang="de-DE" sz="2400" dirty="0" err="1" smtClean="0"/>
              <a:t>is</a:t>
            </a:r>
            <a:r>
              <a:rPr lang="de-DE" sz="2400" dirty="0" smtClean="0"/>
              <a:t> not immediate, and also will not </a:t>
            </a:r>
            <a:r>
              <a:rPr lang="de-DE" sz="2400" dirty="0" err="1" smtClean="0"/>
              <a:t>stop</a:t>
            </a:r>
            <a:r>
              <a:rPr lang="de-DE" sz="2400" dirty="0" smtClean="0"/>
              <a:t> </a:t>
            </a:r>
            <a:r>
              <a:rPr lang="de-DE" sz="2400" dirty="0" err="1" smtClean="0"/>
              <a:t>right</a:t>
            </a:r>
            <a:r>
              <a:rPr lang="de-DE" sz="2400" dirty="0" smtClean="0"/>
              <a:t> </a:t>
            </a:r>
            <a:r>
              <a:rPr lang="de-DE" sz="2400" dirty="0" err="1" smtClean="0"/>
              <a:t>away</a:t>
            </a:r>
            <a:r>
              <a:rPr lang="de-DE" sz="2400" dirty="0" smtClean="0"/>
              <a:t>.  - </a:t>
            </a:r>
            <a:r>
              <a:rPr lang="de-DE" sz="2400" i="1" dirty="0" smtClean="0"/>
              <a:t>Else</a:t>
            </a:r>
            <a:r>
              <a:rPr lang="de-DE" sz="2400" dirty="0" smtClean="0"/>
              <a:t> </a:t>
            </a:r>
            <a:r>
              <a:rPr lang="de-DE" sz="2400" dirty="0" err="1" smtClean="0"/>
              <a:t>boat</a:t>
            </a:r>
            <a:r>
              <a:rPr lang="de-DE" sz="2400" dirty="0" smtClean="0"/>
              <a:t> will </a:t>
            </a:r>
            <a:r>
              <a:rPr lang="de-DE" sz="2400" dirty="0"/>
              <a:t>swing </a:t>
            </a:r>
            <a:r>
              <a:rPr lang="de-DE" sz="2400" dirty="0" err="1"/>
              <a:t>over</a:t>
            </a:r>
            <a:r>
              <a:rPr lang="de-DE" sz="2400" dirty="0"/>
              <a:t> </a:t>
            </a:r>
            <a:r>
              <a:rPr lang="de-DE" sz="2400" dirty="0" err="1"/>
              <a:t>the</a:t>
            </a:r>
            <a:r>
              <a:rPr lang="de-DE" sz="2400" dirty="0"/>
              <a:t> </a:t>
            </a:r>
            <a:r>
              <a:rPr lang="de-DE" sz="2400" dirty="0" err="1"/>
              <a:t>red</a:t>
            </a:r>
            <a:r>
              <a:rPr lang="de-DE" sz="2400" dirty="0"/>
              <a:t> </a:t>
            </a:r>
            <a:r>
              <a:rPr lang="de-DE" sz="2400" dirty="0" err="1"/>
              <a:t>line</a:t>
            </a:r>
            <a:r>
              <a:rPr lang="de-DE" sz="2400" dirty="0"/>
              <a:t> </a:t>
            </a:r>
            <a:r>
              <a:rPr lang="de-DE" sz="2400" dirty="0" err="1" smtClean="0"/>
              <a:t>into</a:t>
            </a:r>
            <a:r>
              <a:rPr lang="de-DE" sz="2400" dirty="0" smtClean="0"/>
              <a:t> </a:t>
            </a:r>
            <a:r>
              <a:rPr lang="de-DE" sz="2400" dirty="0" err="1" smtClean="0"/>
              <a:t>unsafe</a:t>
            </a:r>
            <a:r>
              <a:rPr lang="de-DE" sz="2400" dirty="0" smtClean="0"/>
              <a:t> </a:t>
            </a:r>
            <a:r>
              <a:rPr lang="de-DE" sz="2400" dirty="0" err="1" smtClean="0"/>
              <a:t>water</a:t>
            </a:r>
            <a:r>
              <a:rPr lang="de-DE" sz="2400" dirty="0" smtClean="0"/>
              <a:t> (~ </a:t>
            </a:r>
            <a:r>
              <a:rPr lang="de-DE" sz="2400" dirty="0" err="1" smtClean="0"/>
              <a:t>hypo</a:t>
            </a:r>
            <a:r>
              <a:rPr lang="de-DE" sz="2400" dirty="0" smtClean="0"/>
              <a:t> after </a:t>
            </a:r>
            <a:r>
              <a:rPr lang="de-DE" sz="2400" dirty="0" err="1" smtClean="0"/>
              <a:t>correcting</a:t>
            </a:r>
            <a:r>
              <a:rPr lang="de-DE" sz="2400" dirty="0" smtClean="0"/>
              <a:t> a high </a:t>
            </a:r>
            <a:r>
              <a:rPr lang="de-DE" sz="2400" dirty="0" err="1" smtClean="0"/>
              <a:t>glucose</a:t>
            </a:r>
            <a:r>
              <a:rPr lang="de-DE" sz="2400" dirty="0" smtClean="0"/>
              <a:t>)</a:t>
            </a:r>
            <a:endParaRPr lang="de-DE" sz="2400" dirty="0" smtClean="0">
              <a:solidFill>
                <a:schemeClr val="bg1">
                  <a:lumMod val="75000"/>
                </a:schemeClr>
              </a:solidFill>
            </a:endParaRPr>
          </a:p>
        </p:txBody>
      </p:sp>
      <p:pic>
        <p:nvPicPr>
          <p:cNvPr id="42" name="Grafik 41" descr="Kanu, Paar, Reihe, Wasser, Remi, Boot"/>
          <p:cNvPicPr/>
          <p:nvPr/>
        </p:nvPicPr>
        <p:blipFill rotWithShape="1">
          <a:blip r:embed="rId6">
            <a:extLst>
              <a:ext uri="{28A0092B-C50C-407E-A947-70E740481C1C}">
                <a14:useLocalDpi xmlns:a14="http://schemas.microsoft.com/office/drawing/2010/main" val="0"/>
              </a:ext>
            </a:extLst>
          </a:blip>
          <a:srcRect t="21081" r="6353" b="10281"/>
          <a:stretch/>
        </p:blipFill>
        <p:spPr bwMode="auto">
          <a:xfrm rot="17579412">
            <a:off x="2150727" y="4813154"/>
            <a:ext cx="2118360" cy="1165860"/>
          </a:xfrm>
          <a:prstGeom prst="rect">
            <a:avLst/>
          </a:prstGeom>
          <a:noFill/>
          <a:ln>
            <a:noFill/>
          </a:ln>
          <a:extLst>
            <a:ext uri="{53640926-AAD7-44D8-BBD7-CCE9431645EC}">
              <a14:shadowObscured xmlns:a14="http://schemas.microsoft.com/office/drawing/2010/main"/>
            </a:ext>
          </a:extLst>
        </p:spPr>
      </p:pic>
      <p:cxnSp>
        <p:nvCxnSpPr>
          <p:cNvPr id="45" name="Gerader Verbinder 44"/>
          <p:cNvCxnSpPr/>
          <p:nvPr/>
        </p:nvCxnSpPr>
        <p:spPr>
          <a:xfrm flipV="1">
            <a:off x="3276841" y="6100069"/>
            <a:ext cx="261774" cy="361500"/>
          </a:xfrm>
          <a:prstGeom prst="line">
            <a:avLst/>
          </a:prstGeom>
          <a:ln w="88900">
            <a:solidFill>
              <a:srgbClr val="FF0000">
                <a:alpha val="59000"/>
              </a:srgb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a:xfrm flipV="1">
            <a:off x="2479838" y="5680694"/>
            <a:ext cx="261774" cy="361500"/>
          </a:xfrm>
          <a:prstGeom prst="line">
            <a:avLst/>
          </a:prstGeom>
          <a:ln w="88900">
            <a:solidFill>
              <a:srgbClr val="FFCC00">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Gekrümmte Verbindung 4"/>
          <p:cNvCxnSpPr/>
          <p:nvPr/>
        </p:nvCxnSpPr>
        <p:spPr>
          <a:xfrm rot="16200000" flipV="1">
            <a:off x="3243093" y="4168297"/>
            <a:ext cx="449416" cy="47558"/>
          </a:xfrm>
          <a:prstGeom prst="curvedConnector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Gekrümmte Verbindung 42"/>
          <p:cNvCxnSpPr/>
          <p:nvPr/>
        </p:nvCxnSpPr>
        <p:spPr>
          <a:xfrm rot="5400000" flipH="1" flipV="1">
            <a:off x="3397019" y="3697043"/>
            <a:ext cx="268474" cy="208855"/>
          </a:xfrm>
          <a:prstGeom prst="curvedConnector3">
            <a:avLst/>
          </a:prstGeom>
          <a:ln w="635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Gekrümmte Verbindung 43"/>
          <p:cNvCxnSpPr/>
          <p:nvPr/>
        </p:nvCxnSpPr>
        <p:spPr>
          <a:xfrm flipV="1">
            <a:off x="3658281" y="3468873"/>
            <a:ext cx="452901" cy="143342"/>
          </a:xfrm>
          <a:prstGeom prst="curvedConnector3">
            <a:avLst>
              <a:gd name="adj1" fmla="val 4233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Gekrümmte Verbindung 45"/>
          <p:cNvCxnSpPr/>
          <p:nvPr/>
        </p:nvCxnSpPr>
        <p:spPr>
          <a:xfrm rot="10800000">
            <a:off x="4026584" y="3468079"/>
            <a:ext cx="1294579" cy="39044"/>
          </a:xfrm>
          <a:prstGeom prst="curvedConnector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Gekrümmte Verbindung 46"/>
          <p:cNvCxnSpPr/>
          <p:nvPr/>
        </p:nvCxnSpPr>
        <p:spPr>
          <a:xfrm rot="5400000" flipH="1" flipV="1">
            <a:off x="5154523" y="2965860"/>
            <a:ext cx="755150" cy="421871"/>
          </a:xfrm>
          <a:prstGeom prst="curvedConnector3">
            <a:avLst>
              <a:gd name="adj1" fmla="val 1321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9281" y="3667233"/>
            <a:ext cx="2583035" cy="1716414"/>
          </a:xfrm>
          <a:prstGeom prst="rect">
            <a:avLst/>
          </a:prstGeom>
        </p:spPr>
      </p:pic>
      <p:pic>
        <p:nvPicPr>
          <p:cNvPr id="35" name="Grafik 34" descr="Image result for containerschiff"/>
          <p:cNvPicPr/>
          <p:nvPr/>
        </p:nvPicPr>
        <p:blipFill rotWithShape="1">
          <a:blip r:embed="rId8">
            <a:extLst>
              <a:ext uri="{28A0092B-C50C-407E-A947-70E740481C1C}">
                <a14:useLocalDpi xmlns:a14="http://schemas.microsoft.com/office/drawing/2010/main" val="0"/>
              </a:ext>
            </a:extLst>
          </a:blip>
          <a:srcRect r="6303"/>
          <a:stretch/>
        </p:blipFill>
        <p:spPr bwMode="auto">
          <a:xfrm>
            <a:off x="-580792" y="1916726"/>
            <a:ext cx="2944546" cy="1508760"/>
          </a:xfrm>
          <a:prstGeom prst="rect">
            <a:avLst/>
          </a:prstGeom>
          <a:noFill/>
          <a:ln>
            <a:noFill/>
          </a:ln>
        </p:spPr>
      </p:pic>
      <p:sp>
        <p:nvSpPr>
          <p:cNvPr id="39"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12</a:t>
            </a:r>
            <a:endParaRPr lang="de-DE" sz="1800" dirty="0">
              <a:solidFill>
                <a:schemeClr val="tx1"/>
              </a:solidFill>
            </a:endParaRPr>
          </a:p>
        </p:txBody>
      </p:sp>
    </p:spTree>
    <p:extLst>
      <p:ext uri="{BB962C8B-B14F-4D97-AF65-F5344CB8AC3E}">
        <p14:creationId xmlns:p14="http://schemas.microsoft.com/office/powerpoint/2010/main" val="25884025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3960" y="-111020"/>
            <a:ext cx="10515600" cy="1325563"/>
          </a:xfrm>
        </p:spPr>
        <p:txBody>
          <a:bodyPr>
            <a:normAutofit/>
          </a:bodyPr>
          <a:lstStyle/>
          <a:p>
            <a:pPr algn="ctr"/>
            <a:r>
              <a:rPr lang="de-DE" sz="3600" b="1" dirty="0" smtClean="0">
                <a:solidFill>
                  <a:srgbClr val="7030A0"/>
                </a:solidFill>
              </a:rPr>
              <a:t>Basic </a:t>
            </a:r>
            <a:r>
              <a:rPr lang="de-DE" sz="3600" b="1" dirty="0" err="1" smtClean="0">
                <a:solidFill>
                  <a:srgbClr val="7030A0"/>
                </a:solidFill>
              </a:rPr>
              <a:t>parameters</a:t>
            </a:r>
            <a:r>
              <a:rPr lang="de-DE" sz="3600" b="1" dirty="0" smtClean="0">
                <a:solidFill>
                  <a:srgbClr val="7030A0"/>
                </a:solidFill>
              </a:rPr>
              <a:t> </a:t>
            </a:r>
            <a:r>
              <a:rPr lang="de-DE" sz="3600" b="1" dirty="0" err="1" smtClean="0">
                <a:solidFill>
                  <a:srgbClr val="7030A0"/>
                </a:solidFill>
              </a:rPr>
              <a:t>the</a:t>
            </a:r>
            <a:r>
              <a:rPr lang="de-DE" sz="3600" b="1" dirty="0" smtClean="0">
                <a:solidFill>
                  <a:srgbClr val="7030A0"/>
                </a:solidFill>
              </a:rPr>
              <a:t> </a:t>
            </a:r>
            <a:r>
              <a:rPr lang="de-DE" sz="3600" b="1" dirty="0" err="1" smtClean="0">
                <a:solidFill>
                  <a:srgbClr val="7030A0"/>
                </a:solidFill>
              </a:rPr>
              <a:t>loop</a:t>
            </a:r>
            <a:r>
              <a:rPr lang="de-DE" sz="3600" b="1" dirty="0" smtClean="0">
                <a:solidFill>
                  <a:srgbClr val="7030A0"/>
                </a:solidFill>
              </a:rPr>
              <a:t> </a:t>
            </a:r>
            <a:r>
              <a:rPr lang="de-DE" sz="3600" b="1" dirty="0" err="1" smtClean="0">
                <a:solidFill>
                  <a:srgbClr val="7030A0"/>
                </a:solidFill>
              </a:rPr>
              <a:t>needs</a:t>
            </a:r>
            <a:r>
              <a:rPr lang="de-DE" sz="3600" b="1" dirty="0" smtClean="0">
                <a:solidFill>
                  <a:srgbClr val="7030A0"/>
                </a:solidFill>
              </a:rPr>
              <a:t> </a:t>
            </a:r>
            <a:r>
              <a:rPr lang="de-DE" sz="3600" b="1" dirty="0" err="1" smtClean="0">
                <a:solidFill>
                  <a:srgbClr val="7030A0"/>
                </a:solidFill>
              </a:rPr>
              <a:t>for</a:t>
            </a:r>
            <a:r>
              <a:rPr lang="de-DE" sz="3600" b="1" dirty="0" smtClean="0">
                <a:solidFill>
                  <a:srgbClr val="7030A0"/>
                </a:solidFill>
              </a:rPr>
              <a:t> </a:t>
            </a:r>
            <a:r>
              <a:rPr lang="de-DE" sz="3600" b="1" dirty="0" err="1" smtClean="0">
                <a:solidFill>
                  <a:srgbClr val="7030A0"/>
                </a:solidFill>
              </a:rPr>
              <a:t>control</a:t>
            </a:r>
            <a:r>
              <a:rPr lang="de-DE" sz="3600" b="1" dirty="0" smtClean="0">
                <a:solidFill>
                  <a:srgbClr val="7030A0"/>
                </a:solidFill>
              </a:rPr>
              <a:t> </a:t>
            </a:r>
            <a:endParaRPr lang="de-DE" sz="3600" b="1" dirty="0">
              <a:solidFill>
                <a:srgbClr val="7030A0"/>
              </a:solidFill>
            </a:endParaRPr>
          </a:p>
        </p:txBody>
      </p:sp>
      <p:sp>
        <p:nvSpPr>
          <p:cNvPr id="3" name="Inhaltsplatzhalter 2"/>
          <p:cNvSpPr>
            <a:spLocks noGrp="1"/>
          </p:cNvSpPr>
          <p:nvPr>
            <p:ph idx="1"/>
          </p:nvPr>
        </p:nvSpPr>
        <p:spPr>
          <a:xfrm>
            <a:off x="393960" y="1106803"/>
            <a:ext cx="11682912" cy="6389588"/>
          </a:xfrm>
        </p:spPr>
        <p:txBody>
          <a:bodyPr lIns="0">
            <a:normAutofit/>
          </a:bodyPr>
          <a:lstStyle/>
          <a:p>
            <a:r>
              <a:rPr lang="de-DE" sz="2000" b="1" dirty="0" smtClean="0">
                <a:solidFill>
                  <a:srgbClr val="0070C0"/>
                </a:solidFill>
              </a:rPr>
              <a:t>DIA  </a:t>
            </a:r>
            <a:r>
              <a:rPr lang="de-DE" sz="2000" dirty="0" smtClean="0"/>
              <a:t>and </a:t>
            </a:r>
            <a:r>
              <a:rPr lang="de-DE" sz="2000" b="1" dirty="0" smtClean="0">
                <a:solidFill>
                  <a:srgbClr val="0070C0"/>
                </a:solidFill>
              </a:rPr>
              <a:t> time-</a:t>
            </a:r>
            <a:r>
              <a:rPr lang="de-DE" sz="2000" b="1" dirty="0" err="1" smtClean="0">
                <a:solidFill>
                  <a:srgbClr val="0070C0"/>
                </a:solidFill>
              </a:rPr>
              <a:t>to</a:t>
            </a:r>
            <a:r>
              <a:rPr lang="de-DE" sz="2000" b="1" dirty="0" smtClean="0">
                <a:solidFill>
                  <a:srgbClr val="0070C0"/>
                </a:solidFill>
              </a:rPr>
              <a:t>-peak</a:t>
            </a:r>
            <a:r>
              <a:rPr lang="de-DE" sz="2000" dirty="0" smtClean="0"/>
              <a:t> </a:t>
            </a:r>
            <a:r>
              <a:rPr lang="de-DE" sz="2000" dirty="0" err="1" smtClean="0"/>
              <a:t>characterize</a:t>
            </a:r>
            <a:r>
              <a:rPr lang="de-DE" sz="2000" dirty="0" smtClean="0"/>
              <a:t> </a:t>
            </a:r>
            <a:r>
              <a:rPr lang="de-DE" sz="2000" dirty="0" err="1" smtClean="0"/>
              <a:t>how</a:t>
            </a:r>
            <a:r>
              <a:rPr lang="de-DE" sz="2000" dirty="0" smtClean="0"/>
              <a:t> </a:t>
            </a:r>
            <a:r>
              <a:rPr lang="de-DE" sz="2000" dirty="0" err="1" smtClean="0"/>
              <a:t>the</a:t>
            </a:r>
            <a:r>
              <a:rPr lang="de-DE" sz="2000" dirty="0" smtClean="0"/>
              <a:t> </a:t>
            </a:r>
            <a:r>
              <a:rPr lang="de-DE" sz="2000" dirty="0" err="1" smtClean="0"/>
              <a:t>insulin</a:t>
            </a:r>
            <a:r>
              <a:rPr lang="de-DE" sz="2000" dirty="0" smtClean="0"/>
              <a:t> in </a:t>
            </a:r>
            <a:r>
              <a:rPr lang="de-DE" sz="2000" dirty="0" err="1" smtClean="0"/>
              <a:t>use</a:t>
            </a:r>
            <a:r>
              <a:rPr lang="de-DE" sz="2000" dirty="0" smtClean="0"/>
              <a:t> </a:t>
            </a:r>
            <a:r>
              <a:rPr lang="de-DE" sz="2000" dirty="0" err="1" smtClean="0"/>
              <a:t>develops</a:t>
            </a:r>
            <a:r>
              <a:rPr lang="de-DE" sz="2000" dirty="0" smtClean="0"/>
              <a:t> </a:t>
            </a:r>
            <a:r>
              <a:rPr lang="de-DE" sz="2000" dirty="0" err="1" smtClean="0"/>
              <a:t>activity</a:t>
            </a:r>
            <a:r>
              <a:rPr lang="de-DE" sz="2000" dirty="0" smtClean="0"/>
              <a:t>.</a:t>
            </a:r>
          </a:p>
          <a:p>
            <a:r>
              <a:rPr lang="de-DE" sz="2000" b="1" dirty="0" smtClean="0">
                <a:solidFill>
                  <a:srgbClr val="0070C0"/>
                </a:solidFill>
              </a:rPr>
              <a:t>Basal rate </a:t>
            </a:r>
            <a:r>
              <a:rPr lang="de-DE" sz="2000" dirty="0" err="1" smtClean="0"/>
              <a:t>describes</a:t>
            </a:r>
            <a:r>
              <a:rPr lang="de-DE" sz="2000" dirty="0" smtClean="0"/>
              <a:t> </a:t>
            </a:r>
            <a:r>
              <a:rPr lang="de-DE" sz="2000" dirty="0" err="1" smtClean="0"/>
              <a:t>the</a:t>
            </a:r>
            <a:r>
              <a:rPr lang="de-DE" sz="2000" dirty="0" smtClean="0"/>
              <a:t> </a:t>
            </a:r>
            <a:r>
              <a:rPr lang="de-DE" sz="2000" dirty="0" err="1" smtClean="0"/>
              <a:t>hourly</a:t>
            </a:r>
            <a:r>
              <a:rPr lang="de-DE" sz="2000" dirty="0" smtClean="0"/>
              <a:t> „</a:t>
            </a:r>
            <a:r>
              <a:rPr lang="de-DE" sz="2000" dirty="0" err="1" smtClean="0"/>
              <a:t>baseline</a:t>
            </a:r>
            <a:r>
              <a:rPr lang="de-DE" sz="2000" dirty="0" smtClean="0"/>
              <a:t>“ </a:t>
            </a:r>
            <a:r>
              <a:rPr lang="de-DE" sz="2000" dirty="0" err="1" smtClean="0"/>
              <a:t>insulin</a:t>
            </a:r>
            <a:r>
              <a:rPr lang="de-DE" sz="2000" dirty="0" smtClean="0"/>
              <a:t> </a:t>
            </a:r>
            <a:r>
              <a:rPr lang="de-DE" sz="2000" dirty="0" err="1" smtClean="0"/>
              <a:t>need</a:t>
            </a:r>
            <a:r>
              <a:rPr lang="de-DE" sz="2000" dirty="0" smtClean="0"/>
              <a:t> (= w/o </a:t>
            </a:r>
            <a:r>
              <a:rPr lang="de-DE" sz="2000" dirty="0" err="1" smtClean="0"/>
              <a:t>eating</a:t>
            </a:r>
            <a:r>
              <a:rPr lang="de-DE" sz="2000" dirty="0" smtClean="0"/>
              <a:t>, stress, </a:t>
            </a:r>
            <a:r>
              <a:rPr lang="de-DE" sz="2000" dirty="0" err="1" smtClean="0"/>
              <a:t>activity</a:t>
            </a:r>
            <a:r>
              <a:rPr lang="de-DE" sz="2000" dirty="0" smtClean="0"/>
              <a:t>). DIY </a:t>
            </a:r>
            <a:r>
              <a:rPr lang="de-DE" sz="2000" dirty="0" err="1" smtClean="0"/>
              <a:t>loops</a:t>
            </a:r>
            <a:r>
              <a:rPr lang="de-DE" sz="2000" dirty="0" smtClean="0"/>
              <a:t> </a:t>
            </a:r>
            <a:r>
              <a:rPr lang="de-DE" sz="2000" dirty="0" err="1" smtClean="0"/>
              <a:t>always</a:t>
            </a:r>
            <a:r>
              <a:rPr lang="de-DE" sz="2000" dirty="0" smtClean="0"/>
              <a:t> </a:t>
            </a:r>
            <a:r>
              <a:rPr lang="de-DE" sz="2000" dirty="0" err="1" smtClean="0"/>
              <a:t>calculate</a:t>
            </a:r>
            <a:r>
              <a:rPr lang="de-DE" sz="2000" dirty="0" smtClean="0"/>
              <a:t> </a:t>
            </a:r>
            <a:r>
              <a:rPr lang="de-DE" sz="2000" dirty="0" err="1" smtClean="0"/>
              <a:t>the</a:t>
            </a:r>
            <a:r>
              <a:rPr lang="de-DE" sz="2000" dirty="0" smtClean="0"/>
              <a:t> </a:t>
            </a:r>
            <a:r>
              <a:rPr lang="de-DE" sz="2000" b="1" dirty="0" err="1" smtClean="0">
                <a:solidFill>
                  <a:schemeClr val="accent1">
                    <a:lumMod val="75000"/>
                  </a:schemeClr>
                </a:solidFill>
              </a:rPr>
              <a:t>iob</a:t>
            </a:r>
            <a:r>
              <a:rPr lang="de-DE" sz="2000" dirty="0" smtClean="0"/>
              <a:t> (</a:t>
            </a:r>
            <a:r>
              <a:rPr lang="de-DE" sz="2000" dirty="0" err="1" smtClean="0"/>
              <a:t>insulin</a:t>
            </a:r>
            <a:r>
              <a:rPr lang="de-DE" sz="2000" dirty="0" smtClean="0"/>
              <a:t> on </a:t>
            </a:r>
            <a:r>
              <a:rPr lang="de-DE" sz="2000" dirty="0" err="1" smtClean="0"/>
              <a:t>bord</a:t>
            </a:r>
            <a:r>
              <a:rPr lang="de-DE" sz="2000" dirty="0" smtClean="0"/>
              <a:t>) </a:t>
            </a:r>
            <a:r>
              <a:rPr lang="de-DE" sz="2000" dirty="0" err="1" smtClean="0"/>
              <a:t>which</a:t>
            </a:r>
            <a:r>
              <a:rPr lang="de-DE" sz="2000" dirty="0"/>
              <a:t> </a:t>
            </a:r>
            <a:r>
              <a:rPr lang="de-DE" sz="2000" dirty="0" err="1" smtClean="0"/>
              <a:t>says</a:t>
            </a:r>
            <a:r>
              <a:rPr lang="de-DE" sz="2000" dirty="0" smtClean="0"/>
              <a:t> </a:t>
            </a:r>
            <a:r>
              <a:rPr lang="de-DE" sz="2000" dirty="0" err="1" smtClean="0"/>
              <a:t>how</a:t>
            </a:r>
            <a:r>
              <a:rPr lang="de-DE" sz="2000" dirty="0" smtClean="0"/>
              <a:t> </a:t>
            </a:r>
            <a:r>
              <a:rPr lang="de-DE" sz="2000" dirty="0" err="1" smtClean="0"/>
              <a:t>much</a:t>
            </a:r>
            <a:r>
              <a:rPr lang="de-DE" sz="2000" dirty="0" smtClean="0"/>
              <a:t> </a:t>
            </a:r>
            <a:r>
              <a:rPr lang="de-DE" sz="2000" dirty="0" err="1" smtClean="0"/>
              <a:t>above</a:t>
            </a:r>
            <a:r>
              <a:rPr lang="de-DE" sz="2000" dirty="0" smtClean="0"/>
              <a:t> (</a:t>
            </a:r>
            <a:r>
              <a:rPr lang="de-DE" sz="2000" dirty="0" err="1" smtClean="0"/>
              <a:t>or</a:t>
            </a:r>
            <a:r>
              <a:rPr lang="de-DE" sz="2000" dirty="0" smtClean="0"/>
              <a:t> </a:t>
            </a:r>
            <a:r>
              <a:rPr lang="de-DE" sz="2000" dirty="0" err="1" smtClean="0"/>
              <a:t>below</a:t>
            </a:r>
            <a:r>
              <a:rPr lang="de-DE" sz="2000" dirty="0" smtClean="0"/>
              <a:t>) basal </a:t>
            </a:r>
            <a:r>
              <a:rPr lang="de-DE" sz="2000" dirty="0" err="1" smtClean="0"/>
              <a:t>need</a:t>
            </a:r>
            <a:r>
              <a:rPr lang="de-DE" sz="2000" dirty="0" smtClean="0"/>
              <a:t> </a:t>
            </a:r>
            <a:r>
              <a:rPr lang="de-DE" sz="2000" dirty="0" err="1" smtClean="0"/>
              <a:t>is</a:t>
            </a:r>
            <a:r>
              <a:rPr lang="de-DE" sz="2000" dirty="0" smtClean="0"/>
              <a:t> </a:t>
            </a:r>
            <a:r>
              <a:rPr lang="de-DE" sz="2000" dirty="0" err="1" smtClean="0"/>
              <a:t>available</a:t>
            </a:r>
            <a:r>
              <a:rPr lang="de-DE" sz="2000" dirty="0" smtClean="0"/>
              <a:t> (e.g. </a:t>
            </a:r>
            <a:r>
              <a:rPr lang="de-DE" sz="2000" dirty="0" err="1" smtClean="0"/>
              <a:t>to</a:t>
            </a:r>
            <a:r>
              <a:rPr lang="de-DE" sz="2000" dirty="0" smtClean="0"/>
              <a:t> deal </a:t>
            </a:r>
            <a:r>
              <a:rPr lang="de-DE" sz="2000" dirty="0" err="1" smtClean="0"/>
              <a:t>with</a:t>
            </a:r>
            <a:r>
              <a:rPr lang="de-DE" sz="2000" dirty="0" smtClean="0"/>
              <a:t> </a:t>
            </a:r>
            <a:r>
              <a:rPr lang="de-DE" sz="2000" dirty="0" err="1" smtClean="0"/>
              <a:t>carbs</a:t>
            </a:r>
            <a:r>
              <a:rPr lang="de-DE" sz="2000" dirty="0" smtClean="0"/>
              <a:t> in </a:t>
            </a:r>
            <a:r>
              <a:rPr lang="de-DE" sz="2000" dirty="0" err="1" smtClean="0"/>
              <a:t>the</a:t>
            </a:r>
            <a:r>
              <a:rPr lang="de-DE" sz="2000" dirty="0" smtClean="0"/>
              <a:t> </a:t>
            </a:r>
            <a:r>
              <a:rPr lang="de-DE" sz="2000" dirty="0" err="1" smtClean="0"/>
              <a:t>next</a:t>
            </a:r>
            <a:r>
              <a:rPr lang="de-DE" sz="2000" dirty="0" smtClean="0"/>
              <a:t> </a:t>
            </a:r>
            <a:r>
              <a:rPr lang="de-DE" sz="2000" dirty="0" err="1" smtClean="0"/>
              <a:t>hours</a:t>
            </a:r>
            <a:r>
              <a:rPr lang="de-DE" sz="2000" dirty="0" smtClean="0"/>
              <a:t>). </a:t>
            </a:r>
          </a:p>
          <a:p>
            <a:r>
              <a:rPr lang="de-DE" sz="2000" dirty="0" smtClean="0"/>
              <a:t>The </a:t>
            </a:r>
            <a:r>
              <a:rPr lang="de-DE" sz="2000" b="1" dirty="0" err="1" smtClean="0">
                <a:solidFill>
                  <a:srgbClr val="0070C0"/>
                </a:solidFill>
              </a:rPr>
              <a:t>sensitivity</a:t>
            </a:r>
            <a:r>
              <a:rPr lang="de-DE" sz="2000" b="1" dirty="0" smtClean="0">
                <a:solidFill>
                  <a:srgbClr val="0070C0"/>
                </a:solidFill>
              </a:rPr>
              <a:t> </a:t>
            </a:r>
            <a:r>
              <a:rPr lang="de-DE" sz="2000" b="1" dirty="0" err="1" smtClean="0">
                <a:solidFill>
                  <a:srgbClr val="0070C0"/>
                </a:solidFill>
              </a:rPr>
              <a:t>factor</a:t>
            </a:r>
            <a:r>
              <a:rPr lang="de-DE" sz="2000" b="1" dirty="0" smtClean="0"/>
              <a:t>  </a:t>
            </a:r>
            <a:r>
              <a:rPr lang="de-DE" sz="2000" b="1" dirty="0" smtClean="0">
                <a:solidFill>
                  <a:srgbClr val="7030A0"/>
                </a:solidFill>
              </a:rPr>
              <a:t>ISF</a:t>
            </a:r>
            <a:r>
              <a:rPr lang="de-DE" sz="2000" b="1" dirty="0"/>
              <a:t> </a:t>
            </a:r>
            <a:r>
              <a:rPr lang="de-DE" sz="2000" b="1" i="1" dirty="0" smtClean="0">
                <a:solidFill>
                  <a:srgbClr val="7030A0"/>
                </a:solidFill>
              </a:rPr>
              <a:t>(</a:t>
            </a:r>
            <a:r>
              <a:rPr lang="de-DE" sz="2000" b="1" i="1" dirty="0">
                <a:solidFill>
                  <a:srgbClr val="7030A0"/>
                </a:solidFill>
              </a:rPr>
              <a:t>mg/</a:t>
            </a:r>
            <a:r>
              <a:rPr lang="de-DE" sz="2000" b="1" i="1" dirty="0" err="1">
                <a:solidFill>
                  <a:srgbClr val="7030A0"/>
                </a:solidFill>
              </a:rPr>
              <a:t>dL</a:t>
            </a:r>
            <a:r>
              <a:rPr lang="de-DE" sz="2000" b="1" i="1" dirty="0">
                <a:solidFill>
                  <a:srgbClr val="7030A0"/>
                </a:solidFill>
              </a:rPr>
              <a:t>)/</a:t>
            </a:r>
            <a:r>
              <a:rPr lang="de-DE" sz="2000" b="1" i="1" dirty="0" smtClean="0">
                <a:solidFill>
                  <a:srgbClr val="7030A0"/>
                </a:solidFill>
              </a:rPr>
              <a:t>U </a:t>
            </a:r>
            <a:r>
              <a:rPr lang="de-DE" sz="2000" dirty="0" err="1" smtClean="0"/>
              <a:t>describes</a:t>
            </a:r>
            <a:r>
              <a:rPr lang="de-DE" sz="2000" dirty="0" smtClean="0"/>
              <a:t> </a:t>
            </a:r>
            <a:r>
              <a:rPr lang="de-DE" sz="2000" dirty="0" err="1" smtClean="0"/>
              <a:t>how</a:t>
            </a:r>
            <a:r>
              <a:rPr lang="de-DE" sz="2000" dirty="0" smtClean="0"/>
              <a:t> </a:t>
            </a:r>
            <a:r>
              <a:rPr lang="de-DE" sz="2000" dirty="0" err="1" smtClean="0"/>
              <a:t>iob</a:t>
            </a:r>
            <a:r>
              <a:rPr lang="de-DE" sz="2000" dirty="0" smtClean="0"/>
              <a:t> will bring down high </a:t>
            </a:r>
            <a:r>
              <a:rPr lang="de-DE" sz="2000" dirty="0" err="1" smtClean="0"/>
              <a:t>glucose</a:t>
            </a:r>
            <a:endParaRPr lang="de-DE" sz="2000" dirty="0"/>
          </a:p>
          <a:p>
            <a:endParaRPr lang="de-DE" sz="2000" b="1" dirty="0" smtClean="0">
              <a:solidFill>
                <a:srgbClr val="0070C0"/>
              </a:solidFill>
            </a:endParaRPr>
          </a:p>
          <a:p>
            <a:r>
              <a:rPr lang="de-DE" sz="2000" dirty="0" smtClean="0"/>
              <a:t>The</a:t>
            </a:r>
            <a:r>
              <a:rPr lang="de-DE" sz="2000" b="1" dirty="0" smtClean="0">
                <a:solidFill>
                  <a:srgbClr val="0070C0"/>
                </a:solidFill>
              </a:rPr>
              <a:t> </a:t>
            </a:r>
            <a:r>
              <a:rPr lang="de-DE" sz="2000" b="1" dirty="0" err="1" smtClean="0">
                <a:solidFill>
                  <a:srgbClr val="0070C0"/>
                </a:solidFill>
              </a:rPr>
              <a:t>Carb</a:t>
            </a:r>
            <a:r>
              <a:rPr lang="de-DE" sz="2000" b="1" dirty="0" smtClean="0">
                <a:solidFill>
                  <a:srgbClr val="0070C0"/>
                </a:solidFill>
              </a:rPr>
              <a:t> Ratio  </a:t>
            </a:r>
            <a:r>
              <a:rPr lang="de-DE" sz="2000" b="1" dirty="0" smtClean="0">
                <a:solidFill>
                  <a:srgbClr val="7030A0"/>
                </a:solidFill>
              </a:rPr>
              <a:t>IC </a:t>
            </a:r>
            <a:r>
              <a:rPr lang="de-DE" sz="2000" b="1" i="1" dirty="0" smtClean="0">
                <a:solidFill>
                  <a:srgbClr val="7030A0"/>
                </a:solidFill>
              </a:rPr>
              <a:t>( g/U )</a:t>
            </a:r>
            <a:r>
              <a:rPr lang="de-DE" sz="2000" b="1" i="1" dirty="0" smtClean="0">
                <a:solidFill>
                  <a:srgbClr val="0070C0"/>
                </a:solidFill>
              </a:rPr>
              <a:t>  </a:t>
            </a:r>
            <a:r>
              <a:rPr lang="de-DE" sz="2000" dirty="0" err="1" smtClean="0"/>
              <a:t>describes</a:t>
            </a:r>
            <a:r>
              <a:rPr lang="de-DE" sz="2000" dirty="0" smtClean="0"/>
              <a:t> </a:t>
            </a:r>
            <a:r>
              <a:rPr lang="de-DE" sz="2000" dirty="0" err="1" smtClean="0"/>
              <a:t>for</a:t>
            </a:r>
            <a:r>
              <a:rPr lang="de-DE" sz="2000" dirty="0" smtClean="0"/>
              <a:t> </a:t>
            </a:r>
            <a:r>
              <a:rPr lang="de-DE" sz="2000" dirty="0" err="1" smtClean="0"/>
              <a:t>how</a:t>
            </a:r>
            <a:r>
              <a:rPr lang="de-DE" sz="2000" dirty="0" smtClean="0"/>
              <a:t> </a:t>
            </a:r>
            <a:r>
              <a:rPr lang="de-DE" sz="2000" dirty="0" err="1" smtClean="0"/>
              <a:t>many</a:t>
            </a:r>
            <a:r>
              <a:rPr lang="de-DE" sz="2000" dirty="0" smtClean="0"/>
              <a:t> g </a:t>
            </a:r>
            <a:r>
              <a:rPr lang="de-DE" sz="2000" dirty="0" err="1" smtClean="0"/>
              <a:t>carb</a:t>
            </a:r>
            <a:r>
              <a:rPr lang="de-DE" sz="2000" dirty="0" smtClean="0"/>
              <a:t> </a:t>
            </a:r>
            <a:r>
              <a:rPr lang="de-DE" sz="2000" dirty="0" err="1" smtClean="0"/>
              <a:t>one</a:t>
            </a:r>
            <a:r>
              <a:rPr lang="de-DE" sz="2000" dirty="0" smtClean="0"/>
              <a:t> </a:t>
            </a:r>
            <a:r>
              <a:rPr lang="de-DE" sz="2000" dirty="0" err="1" smtClean="0"/>
              <a:t>unit</a:t>
            </a:r>
            <a:r>
              <a:rPr lang="de-DE" sz="2000" dirty="0" smtClean="0"/>
              <a:t> </a:t>
            </a:r>
            <a:r>
              <a:rPr lang="de-DE" sz="2000" dirty="0" err="1" smtClean="0"/>
              <a:t>of</a:t>
            </a:r>
            <a:r>
              <a:rPr lang="de-DE" sz="2000" dirty="0" smtClean="0"/>
              <a:t> </a:t>
            </a:r>
            <a:r>
              <a:rPr lang="de-DE" sz="2000" dirty="0" err="1" smtClean="0"/>
              <a:t>insulin</a:t>
            </a:r>
            <a:r>
              <a:rPr lang="de-DE" sz="2000" dirty="0" smtClean="0"/>
              <a:t> </a:t>
            </a:r>
            <a:r>
              <a:rPr lang="de-DE" sz="2000" dirty="0" err="1" smtClean="0"/>
              <a:t>suffices</a:t>
            </a:r>
            <a:r>
              <a:rPr lang="de-DE" sz="2000" dirty="0" smtClean="0"/>
              <a:t>.   </a:t>
            </a:r>
          </a:p>
          <a:p>
            <a:endParaRPr lang="de-DE" sz="2000" dirty="0"/>
          </a:p>
          <a:p>
            <a:endParaRPr lang="de-DE" sz="2000" dirty="0" smtClean="0"/>
          </a:p>
          <a:p>
            <a:pPr marL="0" indent="0">
              <a:buNone/>
            </a:pPr>
            <a:endParaRPr lang="de-DE" sz="2000" dirty="0" smtClean="0"/>
          </a:p>
          <a:p>
            <a:pPr marL="0" indent="0">
              <a:buNone/>
            </a:pPr>
            <a:r>
              <a:rPr lang="de-DE" sz="2400" dirty="0" smtClean="0"/>
              <a:t>      </a:t>
            </a:r>
            <a:endParaRPr lang="de-DE" sz="2400" dirty="0"/>
          </a:p>
        </p:txBody>
      </p:sp>
      <p:sp>
        <p:nvSpPr>
          <p:cNvPr id="5" name="Textfeld 4"/>
          <p:cNvSpPr txBox="1"/>
          <p:nvPr/>
        </p:nvSpPr>
        <p:spPr>
          <a:xfrm>
            <a:off x="6338888" y="3639980"/>
            <a:ext cx="5214756" cy="1323439"/>
          </a:xfrm>
          <a:prstGeom prst="rect">
            <a:avLst/>
          </a:prstGeom>
          <a:noFill/>
        </p:spPr>
        <p:txBody>
          <a:bodyPr wrap="square" rtlCol="0">
            <a:spAutoFit/>
          </a:bodyPr>
          <a:lstStyle/>
          <a:p>
            <a:r>
              <a:rPr lang="de-DE" sz="2000" dirty="0" smtClean="0"/>
              <a:t>Such </a:t>
            </a:r>
            <a:r>
              <a:rPr lang="de-DE" sz="2000" u="sng" dirty="0" smtClean="0"/>
              <a:t>additional </a:t>
            </a:r>
            <a:r>
              <a:rPr lang="de-DE" sz="2000" u="sng" dirty="0" err="1" smtClean="0"/>
              <a:t>data</a:t>
            </a:r>
            <a:r>
              <a:rPr lang="de-DE" sz="2000" u="sng" dirty="0" smtClean="0"/>
              <a:t>, </a:t>
            </a:r>
            <a:r>
              <a:rPr lang="de-DE" sz="2000" dirty="0" smtClean="0"/>
              <a:t>and </a:t>
            </a:r>
            <a:r>
              <a:rPr lang="de-DE" sz="2000" u="sng" dirty="0" err="1" smtClean="0"/>
              <a:t>correct</a:t>
            </a:r>
            <a:r>
              <a:rPr lang="de-DE" sz="2000" u="sng" dirty="0" smtClean="0"/>
              <a:t> </a:t>
            </a:r>
            <a:r>
              <a:rPr lang="de-DE" sz="2000" b="1" u="sng" dirty="0" err="1" smtClean="0">
                <a:solidFill>
                  <a:schemeClr val="accent1">
                    <a:lumMod val="75000"/>
                  </a:schemeClr>
                </a:solidFill>
              </a:rPr>
              <a:t>carb</a:t>
            </a:r>
            <a:r>
              <a:rPr lang="de-DE" sz="2000" b="1" u="sng" dirty="0" smtClean="0">
                <a:solidFill>
                  <a:schemeClr val="accent1">
                    <a:lumMod val="75000"/>
                  </a:schemeClr>
                </a:solidFill>
              </a:rPr>
              <a:t> </a:t>
            </a:r>
            <a:r>
              <a:rPr lang="de-DE" sz="2000" b="1" u="sng" dirty="0" err="1" smtClean="0">
                <a:solidFill>
                  <a:schemeClr val="accent1">
                    <a:lumMod val="75000"/>
                  </a:schemeClr>
                </a:solidFill>
              </a:rPr>
              <a:t>amount</a:t>
            </a:r>
            <a:r>
              <a:rPr lang="de-DE" sz="2000" u="sng" dirty="0" err="1" smtClean="0"/>
              <a:t>s</a:t>
            </a:r>
            <a:r>
              <a:rPr lang="de-DE" sz="2000" dirty="0" smtClean="0"/>
              <a:t>,</a:t>
            </a:r>
            <a:r>
              <a:rPr lang="de-DE" sz="2000" u="sng" dirty="0" smtClean="0"/>
              <a:t> </a:t>
            </a:r>
            <a:r>
              <a:rPr lang="de-DE" sz="2000" dirty="0" err="1" smtClean="0"/>
              <a:t>are</a:t>
            </a:r>
            <a:r>
              <a:rPr lang="de-DE" sz="2000" dirty="0" smtClean="0"/>
              <a:t> essential in </a:t>
            </a:r>
            <a:r>
              <a:rPr lang="de-DE" sz="2000" dirty="0" err="1" smtClean="0"/>
              <a:t>some</a:t>
            </a:r>
            <a:r>
              <a:rPr lang="de-DE" sz="2000" dirty="0" smtClean="0"/>
              <a:t> </a:t>
            </a:r>
            <a:r>
              <a:rPr lang="de-DE" sz="2000" dirty="0" err="1" smtClean="0"/>
              <a:t>loops</a:t>
            </a:r>
            <a:r>
              <a:rPr lang="de-DE" sz="2000" dirty="0" smtClean="0"/>
              <a:t> (e.g. iOS Loop). </a:t>
            </a:r>
            <a:r>
              <a:rPr lang="de-DE" sz="2000" dirty="0" err="1" smtClean="0"/>
              <a:t>Others</a:t>
            </a:r>
            <a:r>
              <a:rPr lang="de-DE" sz="2000" dirty="0" smtClean="0"/>
              <a:t> (e.g. </a:t>
            </a:r>
            <a:r>
              <a:rPr lang="de-DE" sz="2000" dirty="0" err="1" smtClean="0"/>
              <a:t>AndroidAPS</a:t>
            </a:r>
            <a:r>
              <a:rPr lang="de-DE" sz="2000" dirty="0" smtClean="0"/>
              <a:t>) </a:t>
            </a:r>
            <a:r>
              <a:rPr lang="de-DE" sz="2000" dirty="0" err="1" smtClean="0"/>
              <a:t>primarily</a:t>
            </a:r>
            <a:r>
              <a:rPr lang="de-DE" sz="2000" dirty="0" smtClean="0"/>
              <a:t> </a:t>
            </a:r>
            <a:r>
              <a:rPr lang="de-DE" sz="2000" dirty="0" err="1" smtClean="0"/>
              <a:t>conclude</a:t>
            </a:r>
            <a:r>
              <a:rPr lang="de-DE" sz="2000" dirty="0" smtClean="0"/>
              <a:t> on </a:t>
            </a:r>
            <a:r>
              <a:rPr lang="de-DE" sz="2000" dirty="0" err="1" smtClean="0"/>
              <a:t>carb</a:t>
            </a:r>
            <a:r>
              <a:rPr lang="de-DE" sz="2000" dirty="0" smtClean="0"/>
              <a:t> </a:t>
            </a:r>
            <a:r>
              <a:rPr lang="de-DE" sz="2000" dirty="0" err="1" smtClean="0"/>
              <a:t>absorption</a:t>
            </a:r>
            <a:r>
              <a:rPr lang="de-DE" sz="2000" dirty="0" smtClean="0"/>
              <a:t> </a:t>
            </a:r>
            <a:r>
              <a:rPr lang="de-DE" sz="2000" dirty="0" err="1" smtClean="0"/>
              <a:t>from</a:t>
            </a:r>
            <a:r>
              <a:rPr lang="de-DE" sz="2000" dirty="0" smtClean="0"/>
              <a:t> </a:t>
            </a:r>
            <a:r>
              <a:rPr lang="de-DE" sz="2000" dirty="0" err="1" smtClean="0"/>
              <a:t>the</a:t>
            </a:r>
            <a:r>
              <a:rPr lang="de-DE" sz="2000" dirty="0" smtClean="0"/>
              <a:t> </a:t>
            </a:r>
            <a:r>
              <a:rPr lang="de-DE" sz="2000" dirty="0" err="1" smtClean="0"/>
              <a:t>glucose</a:t>
            </a:r>
            <a:r>
              <a:rPr lang="de-DE" sz="2000" dirty="0" smtClean="0"/>
              <a:t> </a:t>
            </a:r>
            <a:r>
              <a:rPr lang="de-DE" sz="2000" dirty="0" err="1" smtClean="0"/>
              <a:t>curve</a:t>
            </a:r>
            <a:r>
              <a:rPr lang="de-DE" sz="2000" dirty="0" smtClean="0"/>
              <a:t>.   </a:t>
            </a:r>
            <a:endParaRPr lang="de-DE" sz="2000" dirty="0"/>
          </a:p>
        </p:txBody>
      </p:sp>
      <p:sp>
        <p:nvSpPr>
          <p:cNvPr id="6" name="Textfeld 5"/>
          <p:cNvSpPr txBox="1"/>
          <p:nvPr/>
        </p:nvSpPr>
        <p:spPr>
          <a:xfrm>
            <a:off x="651270" y="3639980"/>
            <a:ext cx="5584146" cy="1908215"/>
          </a:xfrm>
          <a:prstGeom prst="rect">
            <a:avLst/>
          </a:prstGeom>
          <a:noFill/>
        </p:spPr>
        <p:txBody>
          <a:bodyPr wrap="square" rtlCol="0">
            <a:spAutoFit/>
          </a:bodyPr>
          <a:lstStyle/>
          <a:p>
            <a:pPr marL="342900" indent="-342900">
              <a:buFont typeface="Arial" panose="020B0604020202020204" pitchFamily="34" charset="0"/>
              <a:buChar char="•"/>
            </a:pPr>
            <a:r>
              <a:rPr lang="de-DE" sz="2000" dirty="0" smtClean="0"/>
              <a:t>The </a:t>
            </a:r>
            <a:r>
              <a:rPr lang="de-DE" sz="2000" u="sng" dirty="0" err="1" smtClean="0"/>
              <a:t>carbs</a:t>
            </a:r>
            <a:r>
              <a:rPr lang="de-DE" sz="2000" u="sng" dirty="0" smtClean="0"/>
              <a:t> </a:t>
            </a:r>
            <a:r>
              <a:rPr lang="de-DE" sz="2000" dirty="0" err="1" smtClean="0"/>
              <a:t>can</a:t>
            </a:r>
            <a:r>
              <a:rPr lang="de-DE" sz="2000" dirty="0" smtClean="0"/>
              <a:t> </a:t>
            </a:r>
            <a:r>
              <a:rPr lang="de-DE" sz="2000" dirty="0" err="1" smtClean="0"/>
              <a:t>be</a:t>
            </a:r>
            <a:r>
              <a:rPr lang="de-DE" sz="2000" dirty="0" smtClean="0"/>
              <a:t> </a:t>
            </a:r>
            <a:r>
              <a:rPr lang="de-DE" sz="2000" dirty="0" err="1" smtClean="0"/>
              <a:t>further</a:t>
            </a:r>
            <a:r>
              <a:rPr lang="de-DE" sz="2000" dirty="0" smtClean="0"/>
              <a:t> </a:t>
            </a:r>
            <a:r>
              <a:rPr lang="de-DE" sz="2000" dirty="0" err="1" smtClean="0"/>
              <a:t>characterized</a:t>
            </a:r>
            <a:r>
              <a:rPr lang="de-DE" sz="2000" dirty="0" smtClean="0"/>
              <a:t> </a:t>
            </a:r>
            <a:r>
              <a:rPr lang="de-DE" sz="2000" dirty="0" err="1" smtClean="0"/>
              <a:t>by</a:t>
            </a:r>
            <a:r>
              <a:rPr lang="de-DE" sz="2000" dirty="0" smtClean="0"/>
              <a:t> </a:t>
            </a:r>
            <a:r>
              <a:rPr lang="de-DE" sz="2000" dirty="0" err="1" smtClean="0"/>
              <a:t>glycemic</a:t>
            </a:r>
            <a:r>
              <a:rPr lang="de-DE" sz="2000" dirty="0" smtClean="0"/>
              <a:t> </a:t>
            </a:r>
            <a:r>
              <a:rPr lang="de-DE" sz="2000" dirty="0" err="1"/>
              <a:t>i</a:t>
            </a:r>
            <a:r>
              <a:rPr lang="de-DE" sz="2000" dirty="0" err="1" smtClean="0"/>
              <a:t>ndex</a:t>
            </a:r>
            <a:r>
              <a:rPr lang="de-DE" sz="2000" dirty="0"/>
              <a:t>, </a:t>
            </a:r>
            <a:r>
              <a:rPr lang="de-DE" sz="2000" b="1" dirty="0" err="1">
                <a:solidFill>
                  <a:schemeClr val="accent1">
                    <a:lumMod val="75000"/>
                  </a:schemeClr>
                </a:solidFill>
              </a:rPr>
              <a:t>meal</a:t>
            </a:r>
            <a:r>
              <a:rPr lang="de-DE" sz="2000" b="1" dirty="0">
                <a:solidFill>
                  <a:schemeClr val="accent1">
                    <a:lumMod val="75000"/>
                  </a:schemeClr>
                </a:solidFill>
              </a:rPr>
              <a:t> </a:t>
            </a:r>
            <a:r>
              <a:rPr lang="de-DE" sz="2000" b="1" dirty="0" err="1" smtClean="0">
                <a:solidFill>
                  <a:schemeClr val="accent1">
                    <a:lumMod val="75000"/>
                  </a:schemeClr>
                </a:solidFill>
              </a:rPr>
              <a:t>absorption</a:t>
            </a:r>
            <a:r>
              <a:rPr lang="de-DE" sz="2000" b="1" dirty="0" smtClean="0">
                <a:solidFill>
                  <a:schemeClr val="accent1">
                    <a:lumMod val="75000"/>
                  </a:schemeClr>
                </a:solidFill>
              </a:rPr>
              <a:t> </a:t>
            </a:r>
            <a:r>
              <a:rPr lang="de-DE" sz="2000" b="1" dirty="0">
                <a:solidFill>
                  <a:schemeClr val="accent1">
                    <a:lumMod val="75000"/>
                  </a:schemeClr>
                </a:solidFill>
              </a:rPr>
              <a:t>time</a:t>
            </a:r>
            <a:r>
              <a:rPr lang="de-DE" sz="2000" dirty="0"/>
              <a:t>, </a:t>
            </a:r>
            <a:r>
              <a:rPr lang="de-DE" sz="2000" dirty="0" err="1"/>
              <a:t>max</a:t>
            </a:r>
            <a:r>
              <a:rPr lang="de-DE" sz="2000" dirty="0"/>
              <a:t> </a:t>
            </a:r>
            <a:r>
              <a:rPr lang="de-DE" sz="2000" dirty="0" err="1" smtClean="0"/>
              <a:t>carb</a:t>
            </a:r>
            <a:r>
              <a:rPr lang="de-DE" sz="2000" dirty="0" smtClean="0"/>
              <a:t> </a:t>
            </a:r>
            <a:r>
              <a:rPr lang="de-DE" sz="2000" dirty="0" err="1" smtClean="0"/>
              <a:t>absorption</a:t>
            </a:r>
            <a:r>
              <a:rPr lang="de-DE" sz="2000" dirty="0" smtClean="0"/>
              <a:t> </a:t>
            </a:r>
            <a:r>
              <a:rPr lang="de-DE" sz="2000" dirty="0"/>
              <a:t>rate, </a:t>
            </a:r>
            <a:r>
              <a:rPr lang="de-DE" sz="2000" dirty="0" err="1" smtClean="0"/>
              <a:t>carb</a:t>
            </a:r>
            <a:r>
              <a:rPr lang="de-DE" sz="2000" dirty="0" smtClean="0"/>
              <a:t> </a:t>
            </a:r>
            <a:r>
              <a:rPr lang="de-DE" sz="2000" dirty="0" err="1" smtClean="0"/>
              <a:t>impact</a:t>
            </a:r>
            <a:r>
              <a:rPr lang="de-DE" sz="2000" dirty="0" smtClean="0"/>
              <a:t> per </a:t>
            </a:r>
            <a:r>
              <a:rPr lang="de-DE" sz="2000" dirty="0" err="1" smtClean="0"/>
              <a:t>minute</a:t>
            </a:r>
            <a:endParaRPr lang="de-DE" sz="2000" dirty="0" smtClean="0"/>
          </a:p>
          <a:p>
            <a:pPr marL="342900" indent="-342900">
              <a:buFont typeface="Arial" panose="020B0604020202020204" pitchFamily="34" charset="0"/>
              <a:buChar char="•"/>
            </a:pPr>
            <a:r>
              <a:rPr lang="de-DE" sz="2000" dirty="0"/>
              <a:t>Also </a:t>
            </a:r>
            <a:r>
              <a:rPr lang="de-DE" sz="2000" dirty="0" err="1">
                <a:solidFill>
                  <a:schemeClr val="accent1">
                    <a:lumMod val="75000"/>
                  </a:schemeClr>
                </a:solidFill>
              </a:rPr>
              <a:t>fat</a:t>
            </a:r>
            <a:r>
              <a:rPr lang="de-DE" sz="2000" dirty="0">
                <a:solidFill>
                  <a:schemeClr val="accent1">
                    <a:lumMod val="75000"/>
                  </a:schemeClr>
                </a:solidFill>
              </a:rPr>
              <a:t> and </a:t>
            </a:r>
            <a:r>
              <a:rPr lang="de-DE" sz="2000" dirty="0" err="1">
                <a:solidFill>
                  <a:schemeClr val="accent1">
                    <a:lumMod val="75000"/>
                  </a:schemeClr>
                </a:solidFill>
              </a:rPr>
              <a:t>protein</a:t>
            </a:r>
            <a:r>
              <a:rPr lang="de-DE" sz="2000" dirty="0">
                <a:solidFill>
                  <a:schemeClr val="accent1">
                    <a:lumMod val="75000"/>
                  </a:schemeClr>
                </a:solidFill>
              </a:rPr>
              <a:t> </a:t>
            </a:r>
            <a:r>
              <a:rPr lang="de-DE" sz="2000" dirty="0" err="1"/>
              <a:t>affect</a:t>
            </a:r>
            <a:r>
              <a:rPr lang="de-DE" sz="2000" dirty="0"/>
              <a:t> </a:t>
            </a:r>
            <a:r>
              <a:rPr lang="de-DE" sz="2000" dirty="0" err="1"/>
              <a:t>the</a:t>
            </a:r>
            <a:r>
              <a:rPr lang="de-DE" sz="2000" dirty="0"/>
              <a:t> </a:t>
            </a:r>
            <a:r>
              <a:rPr lang="de-DE" sz="2000" dirty="0" err="1"/>
              <a:t>insulin</a:t>
            </a:r>
            <a:r>
              <a:rPr lang="de-DE" sz="2000" dirty="0"/>
              <a:t> </a:t>
            </a:r>
            <a:r>
              <a:rPr lang="de-DE" sz="2000" dirty="0" err="1"/>
              <a:t>need</a:t>
            </a:r>
            <a:r>
              <a:rPr lang="de-DE" sz="2000" dirty="0"/>
              <a:t>.</a:t>
            </a:r>
          </a:p>
          <a:p>
            <a:r>
              <a:rPr lang="de-DE" sz="2000" dirty="0" smtClean="0"/>
              <a:t> </a:t>
            </a:r>
            <a:endParaRPr lang="de-DE" sz="2000" dirty="0"/>
          </a:p>
          <a:p>
            <a:endParaRPr lang="de-DE" dirty="0"/>
          </a:p>
        </p:txBody>
      </p:sp>
      <p:sp>
        <p:nvSpPr>
          <p:cNvPr id="9"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13</a:t>
            </a:r>
            <a:endParaRPr lang="de-DE" sz="1800" dirty="0">
              <a:solidFill>
                <a:schemeClr val="tx1"/>
              </a:solidFill>
            </a:endParaRPr>
          </a:p>
        </p:txBody>
      </p:sp>
      <p:pic>
        <p:nvPicPr>
          <p:cNvPr id="10" name="Grafik 9"/>
          <p:cNvPicPr>
            <a:picLocks noChangeAspect="1"/>
          </p:cNvPicPr>
          <p:nvPr/>
        </p:nvPicPr>
        <p:blipFill rotWithShape="1">
          <a:blip r:embed="rId3"/>
          <a:srcRect l="30125" t="25555" r="45813" b="34667"/>
          <a:stretch/>
        </p:blipFill>
        <p:spPr>
          <a:xfrm>
            <a:off x="10317866" y="324801"/>
            <a:ext cx="1024337" cy="952500"/>
          </a:xfrm>
          <a:prstGeom prst="rect">
            <a:avLst/>
          </a:prstGeom>
        </p:spPr>
      </p:pic>
      <p:sp>
        <p:nvSpPr>
          <p:cNvPr id="4" name="Textfeld 3"/>
          <p:cNvSpPr txBox="1"/>
          <p:nvPr/>
        </p:nvSpPr>
        <p:spPr>
          <a:xfrm>
            <a:off x="296091" y="5218665"/>
            <a:ext cx="11393375" cy="1323439"/>
          </a:xfrm>
          <a:prstGeom prst="rect">
            <a:avLst/>
          </a:prstGeom>
          <a:noFill/>
        </p:spPr>
        <p:txBody>
          <a:bodyPr wrap="square" rtlCol="0">
            <a:spAutoFit/>
          </a:bodyPr>
          <a:lstStyle/>
          <a:p>
            <a:pPr marL="285750" indent="-285750">
              <a:buFont typeface="Arial" panose="020B0604020202020204" pitchFamily="34" charset="0"/>
              <a:buChar char="•"/>
            </a:pPr>
            <a:r>
              <a:rPr lang="de-DE" sz="2000" u="sng" dirty="0" smtClean="0"/>
              <a:t>The </a:t>
            </a:r>
            <a:r>
              <a:rPr lang="de-DE" sz="2000" u="sng" dirty="0" err="1" smtClean="0"/>
              <a:t>user</a:t>
            </a:r>
            <a:r>
              <a:rPr lang="de-DE" sz="2000" dirty="0" smtClean="0"/>
              <a:t> </a:t>
            </a:r>
            <a:r>
              <a:rPr lang="de-DE" sz="2000" dirty="0" err="1" smtClean="0"/>
              <a:t>can</a:t>
            </a:r>
            <a:r>
              <a:rPr lang="de-DE" sz="2000" dirty="0" smtClean="0"/>
              <a:t> </a:t>
            </a:r>
            <a:r>
              <a:rPr lang="de-DE" sz="2000" dirty="0" err="1" smtClean="0"/>
              <a:t>modify</a:t>
            </a:r>
            <a:r>
              <a:rPr lang="de-DE" sz="2000" dirty="0" smtClean="0"/>
              <a:t> </a:t>
            </a:r>
            <a:r>
              <a:rPr lang="de-DE" sz="2000" b="1" dirty="0" err="1" smtClean="0">
                <a:solidFill>
                  <a:schemeClr val="accent5"/>
                </a:solidFill>
              </a:rPr>
              <a:t>glucose</a:t>
            </a:r>
            <a:r>
              <a:rPr lang="de-DE" sz="2000" b="1" dirty="0" smtClean="0">
                <a:solidFill>
                  <a:schemeClr val="accent5"/>
                </a:solidFill>
              </a:rPr>
              <a:t> </a:t>
            </a:r>
            <a:r>
              <a:rPr lang="de-DE" sz="2000" b="1" dirty="0" err="1" smtClean="0">
                <a:solidFill>
                  <a:schemeClr val="accent5"/>
                </a:solidFill>
              </a:rPr>
              <a:t>target</a:t>
            </a:r>
            <a:r>
              <a:rPr lang="de-DE" sz="2000" dirty="0" smtClean="0"/>
              <a:t>, and </a:t>
            </a:r>
            <a:r>
              <a:rPr lang="de-DE" sz="2000" dirty="0" err="1" smtClean="0"/>
              <a:t>modulate</a:t>
            </a:r>
            <a:r>
              <a:rPr lang="de-DE" sz="2000" dirty="0" smtClean="0"/>
              <a:t> basal rate and </a:t>
            </a:r>
            <a:r>
              <a:rPr lang="de-DE" sz="2000" dirty="0" err="1" smtClean="0"/>
              <a:t>factors</a:t>
            </a:r>
            <a:r>
              <a:rPr lang="de-DE" sz="2000" dirty="0" smtClean="0"/>
              <a:t> („</a:t>
            </a:r>
            <a:r>
              <a:rPr lang="de-DE" sz="2000" dirty="0" err="1" smtClean="0"/>
              <a:t>profile</a:t>
            </a:r>
            <a:r>
              <a:rPr lang="de-DE" sz="2000" dirty="0" smtClean="0"/>
              <a:t>“) via </a:t>
            </a:r>
            <a:r>
              <a:rPr lang="de-DE" sz="2000" b="1" dirty="0" smtClean="0">
                <a:solidFill>
                  <a:schemeClr val="accent5"/>
                </a:solidFill>
              </a:rPr>
              <a:t>„</a:t>
            </a:r>
            <a:r>
              <a:rPr lang="de-DE" sz="2000" b="1" dirty="0" err="1" smtClean="0">
                <a:solidFill>
                  <a:schemeClr val="accent5"/>
                </a:solidFill>
              </a:rPr>
              <a:t>aggressiveness</a:t>
            </a:r>
            <a:r>
              <a:rPr lang="de-DE" sz="2000" b="1" dirty="0" smtClean="0">
                <a:solidFill>
                  <a:schemeClr val="accent5"/>
                </a:solidFill>
              </a:rPr>
              <a:t>“ </a:t>
            </a:r>
            <a:r>
              <a:rPr lang="de-DE" sz="2000" dirty="0" smtClean="0"/>
              <a:t>(%</a:t>
            </a:r>
            <a:r>
              <a:rPr lang="de-DE" sz="2000" dirty="0" err="1" smtClean="0"/>
              <a:t>profile</a:t>
            </a:r>
            <a:r>
              <a:rPr lang="de-DE" sz="2000" dirty="0" smtClean="0"/>
              <a:t>, %</a:t>
            </a:r>
            <a:r>
              <a:rPr lang="de-DE" sz="2000" dirty="0" err="1" smtClean="0"/>
              <a:t>override</a:t>
            </a:r>
            <a:r>
              <a:rPr lang="de-DE" sz="2000" dirty="0" smtClean="0"/>
              <a:t>) </a:t>
            </a:r>
            <a:r>
              <a:rPr lang="de-DE" sz="2000" dirty="0" err="1" smtClean="0"/>
              <a:t>for</a:t>
            </a:r>
            <a:r>
              <a:rPr lang="de-DE" sz="2000" dirty="0" smtClean="0"/>
              <a:t> </a:t>
            </a:r>
            <a:r>
              <a:rPr lang="de-DE" sz="2000" dirty="0" err="1" smtClean="0"/>
              <a:t>special</a:t>
            </a:r>
            <a:r>
              <a:rPr lang="de-DE" sz="2000" dirty="0" smtClean="0"/>
              <a:t> </a:t>
            </a:r>
            <a:r>
              <a:rPr lang="de-DE" sz="2000" dirty="0" err="1" smtClean="0"/>
              <a:t>situations</a:t>
            </a:r>
            <a:r>
              <a:rPr lang="de-DE" sz="2000" dirty="0" smtClean="0"/>
              <a:t> (e.g. </a:t>
            </a:r>
            <a:r>
              <a:rPr lang="de-DE" sz="2000" dirty="0" err="1" smtClean="0"/>
              <a:t>sports</a:t>
            </a:r>
            <a:r>
              <a:rPr lang="de-DE" sz="2000" dirty="0" smtClean="0"/>
              <a:t>), </a:t>
            </a:r>
            <a:r>
              <a:rPr lang="de-DE" sz="2000" u="sng" dirty="0" err="1" smtClean="0"/>
              <a:t>or</a:t>
            </a:r>
            <a:r>
              <a:rPr lang="de-DE" sz="2000" dirty="0" smtClean="0"/>
              <a:t> </a:t>
            </a:r>
            <a:r>
              <a:rPr lang="de-DE" sz="2000" dirty="0" err="1" smtClean="0"/>
              <a:t>can</a:t>
            </a:r>
            <a:r>
              <a:rPr lang="de-DE" sz="2000" dirty="0" smtClean="0"/>
              <a:t> </a:t>
            </a:r>
            <a:r>
              <a:rPr lang="de-DE" sz="2000" dirty="0" err="1" smtClean="0"/>
              <a:t>define</a:t>
            </a:r>
            <a:r>
              <a:rPr lang="de-DE" sz="2000" dirty="0" smtClean="0"/>
              <a:t> </a:t>
            </a:r>
            <a:r>
              <a:rPr lang="de-DE" sz="2000" i="1" dirty="0" err="1" smtClean="0"/>
              <a:t>Automations</a:t>
            </a:r>
            <a:r>
              <a:rPr lang="de-DE" sz="2000" dirty="0" smtClean="0"/>
              <a:t> </a:t>
            </a:r>
            <a:r>
              <a:rPr lang="de-DE" sz="2000" dirty="0" err="1" smtClean="0"/>
              <a:t>for</a:t>
            </a:r>
            <a:r>
              <a:rPr lang="de-DE" sz="2000" dirty="0" smtClean="0"/>
              <a:t> </a:t>
            </a:r>
            <a:r>
              <a:rPr lang="de-DE" sz="2000" u="sng" dirty="0" err="1" smtClean="0"/>
              <a:t>the</a:t>
            </a:r>
            <a:r>
              <a:rPr lang="de-DE" sz="2000" u="sng" dirty="0" smtClean="0"/>
              <a:t> </a:t>
            </a:r>
            <a:r>
              <a:rPr lang="de-DE" sz="2000" u="sng" dirty="0" err="1" smtClean="0"/>
              <a:t>loop</a:t>
            </a:r>
            <a:r>
              <a:rPr lang="de-DE" sz="2000" u="sng" dirty="0" smtClean="0"/>
              <a:t> </a:t>
            </a:r>
            <a:r>
              <a:rPr lang="de-DE" sz="2000" dirty="0" err="1" smtClean="0"/>
              <a:t>to</a:t>
            </a:r>
            <a:r>
              <a:rPr lang="de-DE" sz="2000" dirty="0" smtClean="0"/>
              <a:t> do </a:t>
            </a:r>
            <a:r>
              <a:rPr lang="de-DE" sz="2000" dirty="0" err="1" smtClean="0"/>
              <a:t>it</a:t>
            </a:r>
            <a:r>
              <a:rPr lang="de-DE" sz="2000" dirty="0" smtClean="0"/>
              <a:t> </a:t>
            </a:r>
            <a:r>
              <a:rPr lang="de-DE" sz="2000" dirty="0" err="1" smtClean="0"/>
              <a:t>when</a:t>
            </a:r>
            <a:r>
              <a:rPr lang="de-DE" sz="2000" dirty="0" smtClean="0"/>
              <a:t> </a:t>
            </a:r>
            <a:r>
              <a:rPr lang="de-DE" sz="2000" dirty="0" err="1" smtClean="0"/>
              <a:t>pre-defined</a:t>
            </a:r>
            <a:r>
              <a:rPr lang="de-DE" sz="2000" dirty="0" smtClean="0"/>
              <a:t> </a:t>
            </a:r>
            <a:r>
              <a:rPr lang="de-DE" sz="2000" dirty="0" err="1" smtClean="0"/>
              <a:t>conditions</a:t>
            </a:r>
            <a:r>
              <a:rPr lang="de-DE" sz="2000" dirty="0" smtClean="0"/>
              <a:t> </a:t>
            </a:r>
            <a:r>
              <a:rPr lang="de-DE" sz="2000" dirty="0" err="1" smtClean="0"/>
              <a:t>occur</a:t>
            </a:r>
            <a:r>
              <a:rPr lang="de-DE" sz="2000" dirty="0" smtClean="0"/>
              <a:t>.  </a:t>
            </a:r>
            <a:r>
              <a:rPr lang="de-DE" sz="2000" dirty="0" err="1" smtClean="0"/>
              <a:t>Some</a:t>
            </a:r>
            <a:r>
              <a:rPr lang="de-DE" sz="2000" dirty="0" smtClean="0"/>
              <a:t> </a:t>
            </a:r>
            <a:r>
              <a:rPr lang="de-DE" sz="2000" dirty="0" err="1" smtClean="0"/>
              <a:t>loops</a:t>
            </a:r>
            <a:r>
              <a:rPr lang="de-DE" sz="2000" dirty="0" smtClean="0"/>
              <a:t> </a:t>
            </a:r>
            <a:r>
              <a:rPr lang="de-DE" sz="2000" dirty="0" err="1" smtClean="0"/>
              <a:t>analyze</a:t>
            </a:r>
            <a:r>
              <a:rPr lang="de-DE" sz="2000" dirty="0" smtClean="0"/>
              <a:t> </a:t>
            </a:r>
            <a:r>
              <a:rPr lang="de-DE" sz="2000" dirty="0" err="1" smtClean="0"/>
              <a:t>changes</a:t>
            </a:r>
            <a:r>
              <a:rPr lang="de-DE" sz="2000" dirty="0" smtClean="0"/>
              <a:t> in </a:t>
            </a:r>
            <a:r>
              <a:rPr lang="de-DE" sz="2000" dirty="0" err="1" smtClean="0"/>
              <a:t>insulin</a:t>
            </a:r>
            <a:r>
              <a:rPr lang="de-DE" sz="2000" dirty="0" smtClean="0"/>
              <a:t> </a:t>
            </a:r>
            <a:r>
              <a:rPr lang="de-DE" sz="2000" dirty="0" err="1" smtClean="0"/>
              <a:t>sensitivity</a:t>
            </a:r>
            <a:r>
              <a:rPr lang="de-DE" sz="2000" dirty="0" smtClean="0"/>
              <a:t> and </a:t>
            </a:r>
            <a:r>
              <a:rPr lang="de-DE" sz="2000" dirty="0" err="1" smtClean="0"/>
              <a:t>can</a:t>
            </a:r>
            <a:r>
              <a:rPr lang="de-DE" sz="2000" dirty="0" smtClean="0"/>
              <a:t> </a:t>
            </a:r>
            <a:r>
              <a:rPr lang="de-DE" sz="2000" dirty="0" err="1"/>
              <a:t>automatically</a:t>
            </a:r>
            <a:r>
              <a:rPr lang="de-DE" sz="2000" dirty="0"/>
              <a:t> </a:t>
            </a:r>
            <a:r>
              <a:rPr lang="de-DE" sz="2000" dirty="0" err="1"/>
              <a:t>adjust</a:t>
            </a:r>
            <a:r>
              <a:rPr lang="de-DE" sz="2000" dirty="0"/>
              <a:t> </a:t>
            </a:r>
            <a:r>
              <a:rPr lang="de-DE" sz="2000" dirty="0" smtClean="0"/>
              <a:t>(via Autosense, </a:t>
            </a:r>
            <a:r>
              <a:rPr lang="de-DE" sz="2000" dirty="0" err="1" smtClean="0"/>
              <a:t>AutoISF</a:t>
            </a:r>
            <a:r>
              <a:rPr lang="de-DE" sz="2000" dirty="0" smtClean="0"/>
              <a:t>, </a:t>
            </a:r>
            <a:r>
              <a:rPr lang="de-DE" sz="2000" dirty="0" err="1" smtClean="0"/>
              <a:t>Autotune</a:t>
            </a:r>
            <a:r>
              <a:rPr lang="de-DE" sz="2000" dirty="0" smtClean="0"/>
              <a:t>, „</a:t>
            </a:r>
            <a:r>
              <a:rPr lang="de-DE" sz="2000" dirty="0" err="1" smtClean="0"/>
              <a:t>Artificial</a:t>
            </a:r>
            <a:r>
              <a:rPr lang="de-DE" sz="2000" dirty="0" smtClean="0"/>
              <a:t> </a:t>
            </a:r>
            <a:r>
              <a:rPr lang="de-DE" sz="2000" dirty="0" err="1" smtClean="0"/>
              <a:t>Intelligence</a:t>
            </a:r>
            <a:r>
              <a:rPr lang="de-DE" sz="2000" dirty="0" smtClean="0"/>
              <a:t>“ </a:t>
            </a:r>
            <a:r>
              <a:rPr lang="de-DE" sz="2000" dirty="0" err="1" smtClean="0"/>
              <a:t>pattern</a:t>
            </a:r>
            <a:r>
              <a:rPr lang="de-DE" sz="2000" dirty="0" smtClean="0"/>
              <a:t> </a:t>
            </a:r>
            <a:r>
              <a:rPr lang="de-DE" sz="2000" dirty="0" err="1" smtClean="0"/>
              <a:t>analysis</a:t>
            </a:r>
            <a:r>
              <a:rPr lang="de-DE" sz="2000" dirty="0" smtClean="0"/>
              <a:t>).</a:t>
            </a:r>
            <a:endParaRPr lang="de-DE" sz="2000" dirty="0"/>
          </a:p>
        </p:txBody>
      </p:sp>
    </p:spTree>
    <p:extLst>
      <p:ext uri="{BB962C8B-B14F-4D97-AF65-F5344CB8AC3E}">
        <p14:creationId xmlns:p14="http://schemas.microsoft.com/office/powerpoint/2010/main" val="15974566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93032" y="-15074"/>
            <a:ext cx="10515600" cy="1325563"/>
          </a:xfrm>
        </p:spPr>
        <p:txBody>
          <a:bodyPr>
            <a:normAutofit/>
          </a:bodyPr>
          <a:lstStyle/>
          <a:p>
            <a:r>
              <a:rPr lang="de-DE" sz="2800" dirty="0">
                <a:solidFill>
                  <a:schemeClr val="bg1">
                    <a:lumMod val="65000"/>
                  </a:schemeClr>
                </a:solidFill>
              </a:rPr>
              <a:t> </a:t>
            </a:r>
            <a:r>
              <a:rPr lang="de-DE" sz="2800" b="1" i="1" dirty="0" smtClean="0">
                <a:solidFill>
                  <a:schemeClr val="bg1">
                    <a:lumMod val="65000"/>
                  </a:schemeClr>
                </a:solidFill>
              </a:rPr>
              <a:t>         </a:t>
            </a:r>
            <a:r>
              <a:rPr lang="de-DE" sz="4800" b="1" dirty="0" err="1" smtClean="0">
                <a:solidFill>
                  <a:srgbClr val="7030A0"/>
                </a:solidFill>
              </a:rPr>
              <a:t>Mathematical</a:t>
            </a:r>
            <a:r>
              <a:rPr lang="de-DE" sz="4800" b="1" dirty="0" smtClean="0">
                <a:solidFill>
                  <a:srgbClr val="7030A0"/>
                </a:solidFill>
              </a:rPr>
              <a:t> </a:t>
            </a:r>
            <a:r>
              <a:rPr lang="de-DE" sz="4800" b="1" dirty="0" err="1" smtClean="0">
                <a:solidFill>
                  <a:srgbClr val="7030A0"/>
                </a:solidFill>
              </a:rPr>
              <a:t>model</a:t>
            </a:r>
            <a:r>
              <a:rPr lang="de-DE" sz="4800" b="1" dirty="0" smtClean="0">
                <a:solidFill>
                  <a:srgbClr val="7030A0"/>
                </a:solidFill>
              </a:rPr>
              <a:t> </a:t>
            </a:r>
            <a:r>
              <a:rPr lang="de-DE" sz="2800" i="1" dirty="0" smtClean="0">
                <a:solidFill>
                  <a:schemeClr val="bg1">
                    <a:lumMod val="50000"/>
                  </a:schemeClr>
                </a:solidFill>
              </a:rPr>
              <a:t>  </a:t>
            </a:r>
            <a:endParaRPr lang="de-DE" sz="2800" i="1" dirty="0">
              <a:solidFill>
                <a:schemeClr val="bg1">
                  <a:lumMod val="50000"/>
                </a:schemeClr>
              </a:solidFill>
            </a:endParaRPr>
          </a:p>
        </p:txBody>
      </p:sp>
      <p:pic>
        <p:nvPicPr>
          <p:cNvPr id="6" name="Grafik 5"/>
          <p:cNvPicPr>
            <a:picLocks noChangeAspect="1"/>
          </p:cNvPicPr>
          <p:nvPr/>
        </p:nvPicPr>
        <p:blipFill rotWithShape="1">
          <a:blip r:embed="rId3"/>
          <a:srcRect l="7714" t="30349" r="62786" b="11937"/>
          <a:stretch/>
        </p:blipFill>
        <p:spPr>
          <a:xfrm>
            <a:off x="5909661" y="37629"/>
            <a:ext cx="6197609" cy="6820371"/>
          </a:xfrm>
          <a:prstGeom prst="rect">
            <a:avLst/>
          </a:prstGeom>
        </p:spPr>
      </p:pic>
      <p:sp>
        <p:nvSpPr>
          <p:cNvPr id="8" name="Textfeld 7"/>
          <p:cNvSpPr txBox="1"/>
          <p:nvPr/>
        </p:nvSpPr>
        <p:spPr>
          <a:xfrm>
            <a:off x="257243" y="1055026"/>
            <a:ext cx="5475026" cy="1938992"/>
          </a:xfrm>
          <a:prstGeom prst="rect">
            <a:avLst/>
          </a:prstGeom>
          <a:noFill/>
        </p:spPr>
        <p:txBody>
          <a:bodyPr wrap="square" rtlCol="0">
            <a:spAutoFit/>
          </a:bodyPr>
          <a:lstStyle/>
          <a:p>
            <a:r>
              <a:rPr lang="de-DE" sz="2400" dirty="0" smtClean="0"/>
              <a:t>This </a:t>
            </a:r>
            <a:r>
              <a:rPr lang="de-DE" sz="2400" dirty="0" err="1" smtClean="0"/>
              <a:t>chart</a:t>
            </a:r>
            <a:r>
              <a:rPr lang="de-DE" sz="2400" dirty="0" smtClean="0"/>
              <a:t> </a:t>
            </a:r>
            <a:r>
              <a:rPr lang="de-DE" sz="2400" dirty="0" err="1" smtClean="0"/>
              <a:t>shows</a:t>
            </a:r>
            <a:r>
              <a:rPr lang="de-DE" sz="2400" dirty="0" smtClean="0"/>
              <a:t> </a:t>
            </a:r>
            <a:r>
              <a:rPr lang="de-DE" sz="2400" dirty="0" err="1" smtClean="0"/>
              <a:t>the</a:t>
            </a:r>
            <a:r>
              <a:rPr lang="de-DE" sz="2400" dirty="0" smtClean="0"/>
              <a:t> </a:t>
            </a:r>
            <a:r>
              <a:rPr lang="de-DE" sz="2400" dirty="0" err="1" smtClean="0"/>
              <a:t>glucose</a:t>
            </a:r>
            <a:r>
              <a:rPr lang="de-DE" sz="2400" dirty="0" smtClean="0"/>
              <a:t> </a:t>
            </a:r>
            <a:r>
              <a:rPr lang="de-DE" sz="2400" dirty="0" err="1" smtClean="0"/>
              <a:t>rise</a:t>
            </a:r>
            <a:r>
              <a:rPr lang="de-DE" sz="2400" dirty="0" smtClean="0"/>
              <a:t> </a:t>
            </a:r>
            <a:r>
              <a:rPr lang="de-DE" sz="2400" dirty="0" err="1" smtClean="0"/>
              <a:t>from</a:t>
            </a:r>
            <a:r>
              <a:rPr lang="de-DE" sz="2400" dirty="0" smtClean="0"/>
              <a:t> a </a:t>
            </a:r>
            <a:r>
              <a:rPr lang="de-DE" sz="2400" dirty="0" err="1" smtClean="0"/>
              <a:t>meal</a:t>
            </a:r>
            <a:r>
              <a:rPr lang="de-DE" sz="2400" dirty="0" smtClean="0"/>
              <a:t> (y-</a:t>
            </a:r>
            <a:r>
              <a:rPr lang="de-DE" sz="2400" dirty="0" err="1" smtClean="0"/>
              <a:t>axis</a:t>
            </a:r>
            <a:r>
              <a:rPr lang="de-DE" sz="2400" dirty="0" smtClean="0"/>
              <a:t>), </a:t>
            </a:r>
            <a:r>
              <a:rPr lang="de-DE" sz="2400" dirty="0" err="1" smtClean="0"/>
              <a:t>depending</a:t>
            </a:r>
            <a:r>
              <a:rPr lang="de-DE" sz="2400" dirty="0" smtClean="0"/>
              <a:t> on </a:t>
            </a:r>
            <a:r>
              <a:rPr lang="de-DE" sz="2400" dirty="0" err="1" smtClean="0"/>
              <a:t>meal</a:t>
            </a:r>
            <a:r>
              <a:rPr lang="de-DE" sz="2400" dirty="0" smtClean="0"/>
              <a:t> </a:t>
            </a:r>
            <a:r>
              <a:rPr lang="de-DE" sz="2400" dirty="0" err="1" smtClean="0"/>
              <a:t>size</a:t>
            </a:r>
            <a:r>
              <a:rPr lang="de-DE" sz="2400" dirty="0" smtClean="0"/>
              <a:t> (</a:t>
            </a:r>
            <a:r>
              <a:rPr lang="de-DE" sz="2400" dirty="0" err="1" smtClean="0"/>
              <a:t>colored</a:t>
            </a:r>
            <a:r>
              <a:rPr lang="de-DE" sz="2400" dirty="0" smtClean="0"/>
              <a:t> </a:t>
            </a:r>
            <a:r>
              <a:rPr lang="de-DE" sz="2400" dirty="0" err="1" smtClean="0"/>
              <a:t>lines</a:t>
            </a:r>
            <a:r>
              <a:rPr lang="de-DE" sz="2400" dirty="0" smtClean="0"/>
              <a:t>), and on relative </a:t>
            </a:r>
            <a:r>
              <a:rPr lang="de-DE" sz="2400" dirty="0" err="1" smtClean="0"/>
              <a:t>speed</a:t>
            </a:r>
            <a:r>
              <a:rPr lang="de-DE" sz="2400" dirty="0" smtClean="0"/>
              <a:t> (time-</a:t>
            </a:r>
            <a:r>
              <a:rPr lang="de-DE" sz="2400" dirty="0" err="1" smtClean="0"/>
              <a:t>to</a:t>
            </a:r>
            <a:r>
              <a:rPr lang="de-DE" sz="2400" dirty="0" smtClean="0"/>
              <a:t>-peak) </a:t>
            </a:r>
            <a:r>
              <a:rPr lang="de-DE" sz="2400" dirty="0" err="1" smtClean="0"/>
              <a:t>of</a:t>
            </a:r>
            <a:r>
              <a:rPr lang="de-DE" sz="2400" dirty="0" smtClean="0"/>
              <a:t> </a:t>
            </a:r>
            <a:r>
              <a:rPr lang="de-DE" sz="2400" dirty="0" err="1" smtClean="0"/>
              <a:t>meal</a:t>
            </a:r>
            <a:r>
              <a:rPr lang="de-DE" sz="2400" dirty="0" smtClean="0"/>
              <a:t> vs. </a:t>
            </a:r>
            <a:r>
              <a:rPr lang="de-DE" sz="2400" dirty="0" err="1" smtClean="0"/>
              <a:t>insulin</a:t>
            </a:r>
            <a:r>
              <a:rPr lang="de-DE" sz="2400" dirty="0" smtClean="0"/>
              <a:t> </a:t>
            </a:r>
            <a:r>
              <a:rPr lang="de-DE" sz="2400" dirty="0" err="1" smtClean="0"/>
              <a:t>absorption</a:t>
            </a:r>
            <a:r>
              <a:rPr lang="de-DE" sz="2400" dirty="0"/>
              <a:t> </a:t>
            </a:r>
            <a:r>
              <a:rPr lang="de-DE" sz="2400" dirty="0" smtClean="0"/>
              <a:t>(x-</a:t>
            </a:r>
            <a:r>
              <a:rPr lang="de-DE" sz="2400" dirty="0" err="1" smtClean="0"/>
              <a:t>axis</a:t>
            </a:r>
            <a:r>
              <a:rPr lang="de-DE" sz="2400" dirty="0" smtClean="0"/>
              <a:t>)</a:t>
            </a:r>
            <a:endParaRPr lang="de-DE" sz="2400" dirty="0"/>
          </a:p>
        </p:txBody>
      </p:sp>
      <p:cxnSp>
        <p:nvCxnSpPr>
          <p:cNvPr id="12" name="Gerader Verbinder 11"/>
          <p:cNvCxnSpPr/>
          <p:nvPr/>
        </p:nvCxnSpPr>
        <p:spPr>
          <a:xfrm flipV="1">
            <a:off x="9942653" y="2855518"/>
            <a:ext cx="0" cy="592296"/>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a:xfrm flipH="1" flipV="1">
            <a:off x="7141581" y="2766350"/>
            <a:ext cx="2801072" cy="89168"/>
          </a:xfrm>
          <a:prstGeom prst="line">
            <a:avLst/>
          </a:prstGeom>
          <a:ln w="635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flipH="1">
            <a:off x="10895120" y="5660020"/>
            <a:ext cx="1181915" cy="31673"/>
          </a:xfrm>
          <a:prstGeom prst="line">
            <a:avLst/>
          </a:prstGeom>
          <a:ln w="635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flipH="1">
            <a:off x="8036173" y="5947891"/>
            <a:ext cx="4064650" cy="33168"/>
          </a:xfrm>
          <a:prstGeom prst="line">
            <a:avLst/>
          </a:prstGeom>
          <a:ln w="635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flipH="1">
            <a:off x="6113365" y="6214107"/>
            <a:ext cx="2625521" cy="3431"/>
          </a:xfrm>
          <a:prstGeom prst="line">
            <a:avLst/>
          </a:prstGeom>
          <a:ln w="635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a:xfrm flipH="1">
            <a:off x="5879422" y="5964475"/>
            <a:ext cx="2276352" cy="0"/>
          </a:xfrm>
          <a:prstGeom prst="line">
            <a:avLst/>
          </a:prstGeom>
          <a:ln w="63500">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2" name="Textfeld 31"/>
          <p:cNvSpPr txBox="1"/>
          <p:nvPr/>
        </p:nvSpPr>
        <p:spPr>
          <a:xfrm>
            <a:off x="6665167" y="2626268"/>
            <a:ext cx="476412" cy="369332"/>
          </a:xfrm>
          <a:prstGeom prst="rect">
            <a:avLst/>
          </a:prstGeom>
          <a:noFill/>
        </p:spPr>
        <p:txBody>
          <a:bodyPr wrap="none" rtlCol="0">
            <a:spAutoFit/>
          </a:bodyPr>
          <a:lstStyle/>
          <a:p>
            <a:r>
              <a:rPr lang="de-DE" dirty="0" smtClean="0">
                <a:solidFill>
                  <a:srgbClr val="7030A0"/>
                </a:solidFill>
              </a:rPr>
              <a:t>5.4</a:t>
            </a:r>
            <a:endParaRPr lang="de-DE" dirty="0">
              <a:solidFill>
                <a:srgbClr val="7030A0"/>
              </a:solidFill>
            </a:endParaRPr>
          </a:p>
        </p:txBody>
      </p:sp>
      <p:cxnSp>
        <p:nvCxnSpPr>
          <p:cNvPr id="33" name="Gerader Verbinder 32"/>
          <p:cNvCxnSpPr/>
          <p:nvPr/>
        </p:nvCxnSpPr>
        <p:spPr>
          <a:xfrm flipH="1">
            <a:off x="10520738" y="1136248"/>
            <a:ext cx="1181915" cy="31673"/>
          </a:xfrm>
          <a:prstGeom prst="line">
            <a:avLst/>
          </a:prstGeom>
          <a:ln w="635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257243" y="6356350"/>
            <a:ext cx="5753455" cy="461665"/>
          </a:xfrm>
          <a:prstGeom prst="rect">
            <a:avLst/>
          </a:prstGeom>
          <a:noFill/>
        </p:spPr>
        <p:txBody>
          <a:bodyPr wrap="square" rtlCol="0">
            <a:spAutoFit/>
          </a:bodyPr>
          <a:lstStyle/>
          <a:p>
            <a:r>
              <a:rPr lang="de-DE" sz="1200" i="1" u="sng" dirty="0" smtClean="0"/>
              <a:t>Source:</a:t>
            </a:r>
            <a:r>
              <a:rPr lang="de-DE" sz="1200" i="1" dirty="0" smtClean="0"/>
              <a:t> The </a:t>
            </a:r>
            <a:r>
              <a:rPr lang="de-DE" sz="1200" i="1" dirty="0" err="1"/>
              <a:t>Artificial</a:t>
            </a:r>
            <a:r>
              <a:rPr lang="de-DE" sz="1200" i="1" dirty="0"/>
              <a:t> </a:t>
            </a:r>
            <a:r>
              <a:rPr lang="de-DE" sz="1200" i="1" dirty="0" err="1"/>
              <a:t>Pancreas</a:t>
            </a:r>
            <a:r>
              <a:rPr lang="de-DE" sz="1200" i="1" dirty="0"/>
              <a:t> and </a:t>
            </a:r>
            <a:r>
              <a:rPr lang="de-DE" sz="1200" i="1" dirty="0" err="1"/>
              <a:t>Meal</a:t>
            </a:r>
            <a:r>
              <a:rPr lang="de-DE" sz="1200" i="1" dirty="0"/>
              <a:t> Control. A. </a:t>
            </a:r>
            <a:r>
              <a:rPr lang="de-DE" sz="1200" i="1" dirty="0" err="1"/>
              <a:t>El</a:t>
            </a:r>
            <a:r>
              <a:rPr lang="de-DE" sz="1200" i="1" dirty="0"/>
              <a:t> Fathi et al, IEEE Control Systems Magazine Feb.2018 p.67-85, </a:t>
            </a:r>
            <a:r>
              <a:rPr lang="de-DE" sz="1200" i="1" dirty="0" smtClean="0"/>
              <a:t> </a:t>
            </a:r>
            <a:r>
              <a:rPr lang="de-DE" sz="1200" i="1" dirty="0" err="1" smtClean="0"/>
              <a:t>with</a:t>
            </a:r>
            <a:r>
              <a:rPr lang="de-DE" sz="1200" i="1" dirty="0" smtClean="0"/>
              <a:t> 147 </a:t>
            </a:r>
            <a:r>
              <a:rPr lang="de-DE" sz="1200" i="1" dirty="0" err="1" smtClean="0"/>
              <a:t>references</a:t>
            </a:r>
            <a:endParaRPr lang="de-DE" dirty="0"/>
          </a:p>
        </p:txBody>
      </p:sp>
      <p:sp>
        <p:nvSpPr>
          <p:cNvPr id="35" name="Textfeld 34"/>
          <p:cNvSpPr txBox="1"/>
          <p:nvPr/>
        </p:nvSpPr>
        <p:spPr>
          <a:xfrm>
            <a:off x="257243" y="3014037"/>
            <a:ext cx="5771436" cy="2677656"/>
          </a:xfrm>
          <a:prstGeom prst="rect">
            <a:avLst/>
          </a:prstGeom>
          <a:noFill/>
        </p:spPr>
        <p:txBody>
          <a:bodyPr wrap="square" rtlCol="0">
            <a:spAutoFit/>
          </a:bodyPr>
          <a:lstStyle/>
          <a:p>
            <a:r>
              <a:rPr lang="de-DE" sz="2400" b="1" dirty="0" err="1" smtClean="0">
                <a:solidFill>
                  <a:srgbClr val="7030A0"/>
                </a:solidFill>
              </a:rPr>
              <a:t>To</a:t>
            </a:r>
            <a:r>
              <a:rPr lang="de-DE" sz="2400" b="1" dirty="0" smtClean="0">
                <a:solidFill>
                  <a:srgbClr val="7030A0"/>
                </a:solidFill>
              </a:rPr>
              <a:t> </a:t>
            </a:r>
            <a:r>
              <a:rPr lang="de-DE" sz="2400" b="1" dirty="0" err="1" smtClean="0">
                <a:solidFill>
                  <a:srgbClr val="7030A0"/>
                </a:solidFill>
              </a:rPr>
              <a:t>keep</a:t>
            </a:r>
            <a:r>
              <a:rPr lang="de-DE" sz="2400" b="1" dirty="0" smtClean="0">
                <a:solidFill>
                  <a:srgbClr val="7030A0"/>
                </a:solidFill>
              </a:rPr>
              <a:t> </a:t>
            </a:r>
            <a:r>
              <a:rPr lang="de-DE" sz="2400" b="1" dirty="0" err="1" smtClean="0">
                <a:solidFill>
                  <a:srgbClr val="7030A0"/>
                </a:solidFill>
              </a:rPr>
              <a:t>glucose</a:t>
            </a:r>
            <a:r>
              <a:rPr lang="de-DE" sz="2400" b="1" dirty="0" smtClean="0">
                <a:solidFill>
                  <a:srgbClr val="7030A0"/>
                </a:solidFill>
              </a:rPr>
              <a:t> </a:t>
            </a:r>
            <a:r>
              <a:rPr lang="de-DE" sz="2400" b="1" dirty="0" err="1" smtClean="0">
                <a:solidFill>
                  <a:srgbClr val="7030A0"/>
                </a:solidFill>
              </a:rPr>
              <a:t>peak</a:t>
            </a:r>
            <a:r>
              <a:rPr lang="de-DE" sz="2400" b="1" dirty="0" smtClean="0">
                <a:solidFill>
                  <a:srgbClr val="7030A0"/>
                </a:solidFill>
              </a:rPr>
              <a:t> </a:t>
            </a:r>
            <a:r>
              <a:rPr lang="de-DE" sz="2400" b="1" dirty="0" err="1" smtClean="0">
                <a:solidFill>
                  <a:srgbClr val="7030A0"/>
                </a:solidFill>
              </a:rPr>
              <a:t>low</a:t>
            </a:r>
            <a:r>
              <a:rPr lang="de-DE" sz="2400" b="1" dirty="0" smtClean="0">
                <a:solidFill>
                  <a:srgbClr val="7030A0"/>
                </a:solidFill>
              </a:rPr>
              <a:t>:</a:t>
            </a:r>
          </a:p>
          <a:p>
            <a:pPr marL="342900" indent="-342900">
              <a:buAutoNum type="arabicPeriod"/>
            </a:pPr>
            <a:r>
              <a:rPr lang="de-DE" sz="2400" dirty="0" err="1" smtClean="0"/>
              <a:t>Eat</a:t>
            </a:r>
            <a:r>
              <a:rPr lang="de-DE" sz="2400" dirty="0" smtClean="0"/>
              <a:t> </a:t>
            </a:r>
            <a:r>
              <a:rPr lang="de-DE" sz="2400" dirty="0" err="1" smtClean="0"/>
              <a:t>less</a:t>
            </a:r>
            <a:r>
              <a:rPr lang="de-DE" sz="2400" dirty="0" smtClean="0"/>
              <a:t> (per </a:t>
            </a:r>
            <a:r>
              <a:rPr lang="de-DE" sz="2400" dirty="0" err="1" smtClean="0"/>
              <a:t>meal</a:t>
            </a:r>
            <a:r>
              <a:rPr lang="de-DE" sz="2400" dirty="0" smtClean="0"/>
              <a:t>), </a:t>
            </a:r>
            <a:r>
              <a:rPr lang="de-DE" sz="2400" dirty="0" err="1" smtClean="0"/>
              <a:t>or</a:t>
            </a:r>
            <a:r>
              <a:rPr lang="de-DE" sz="2400" dirty="0" smtClean="0"/>
              <a:t> </a:t>
            </a:r>
            <a:r>
              <a:rPr lang="de-DE" sz="2400" dirty="0" err="1" smtClean="0"/>
              <a:t>slower</a:t>
            </a:r>
            <a:r>
              <a:rPr lang="de-DE" sz="2400" dirty="0" smtClean="0"/>
              <a:t> </a:t>
            </a:r>
          </a:p>
          <a:p>
            <a:pPr marL="342900" indent="-342900">
              <a:buAutoNum type="arabicPeriod"/>
            </a:pPr>
            <a:r>
              <a:rPr lang="de-DE" sz="2400" dirty="0" smtClean="0"/>
              <a:t>Slow </a:t>
            </a:r>
            <a:r>
              <a:rPr lang="de-DE" sz="2400" dirty="0" err="1" smtClean="0"/>
              <a:t>digestion</a:t>
            </a:r>
            <a:r>
              <a:rPr lang="de-DE" sz="2400" dirty="0" smtClean="0"/>
              <a:t> (</a:t>
            </a:r>
            <a:r>
              <a:rPr lang="de-DE" sz="2400" dirty="0" err="1" smtClean="0"/>
              <a:t>fibre</a:t>
            </a:r>
            <a:r>
              <a:rPr lang="de-DE" sz="2400" dirty="0" smtClean="0"/>
              <a:t>, </a:t>
            </a:r>
            <a:r>
              <a:rPr lang="de-DE" sz="2400" dirty="0" err="1" smtClean="0"/>
              <a:t>fat</a:t>
            </a:r>
            <a:r>
              <a:rPr lang="de-DE" sz="2400" dirty="0" smtClean="0"/>
              <a:t> …)</a:t>
            </a:r>
          </a:p>
          <a:p>
            <a:pPr marL="342900" indent="-342900">
              <a:buAutoNum type="arabicPeriod"/>
            </a:pPr>
            <a:r>
              <a:rPr lang="de-DE" sz="2400" dirty="0" err="1" smtClean="0"/>
              <a:t>Use</a:t>
            </a:r>
            <a:r>
              <a:rPr lang="de-DE" sz="2400" dirty="0" smtClean="0"/>
              <a:t> </a:t>
            </a:r>
            <a:r>
              <a:rPr lang="de-DE" sz="2400" dirty="0" err="1" smtClean="0"/>
              <a:t>faster</a:t>
            </a:r>
            <a:r>
              <a:rPr lang="de-DE" sz="2400" dirty="0" smtClean="0"/>
              <a:t> </a:t>
            </a:r>
            <a:r>
              <a:rPr lang="de-DE" sz="2400" dirty="0" err="1" smtClean="0"/>
              <a:t>insulin</a:t>
            </a:r>
            <a:r>
              <a:rPr lang="de-DE" sz="2400" dirty="0" smtClean="0"/>
              <a:t> </a:t>
            </a:r>
            <a:r>
              <a:rPr lang="de-DE" dirty="0" smtClean="0">
                <a:solidFill>
                  <a:schemeClr val="bg1">
                    <a:lumMod val="50000"/>
                  </a:schemeClr>
                </a:solidFill>
              </a:rPr>
              <a:t> </a:t>
            </a:r>
          </a:p>
          <a:p>
            <a:pPr marL="342900" indent="-342900">
              <a:buAutoNum type="arabicPeriod"/>
            </a:pPr>
            <a:r>
              <a:rPr lang="de-DE" sz="2400" dirty="0" smtClean="0"/>
              <a:t>Split </a:t>
            </a:r>
            <a:r>
              <a:rPr lang="de-DE" sz="2400" dirty="0" err="1" smtClean="0"/>
              <a:t>bolus</a:t>
            </a:r>
            <a:r>
              <a:rPr lang="de-DE" sz="2400" dirty="0" smtClean="0"/>
              <a:t> =&gt; </a:t>
            </a:r>
            <a:r>
              <a:rPr lang="de-DE" sz="2400" dirty="0" err="1" smtClean="0"/>
              <a:t>Pre</a:t>
            </a:r>
            <a:r>
              <a:rPr lang="de-DE" sz="2400" dirty="0" smtClean="0"/>
              <a:t>-bolus/</a:t>
            </a:r>
            <a:r>
              <a:rPr lang="de-DE" sz="2400" dirty="0" err="1" smtClean="0"/>
              <a:t>EatingSoonTT</a:t>
            </a:r>
            <a:r>
              <a:rPr lang="de-DE" sz="2400" dirty="0" smtClean="0"/>
              <a:t>; multi-bolus </a:t>
            </a:r>
            <a:r>
              <a:rPr lang="de-DE" sz="2400" dirty="0" err="1" smtClean="0"/>
              <a:t>or</a:t>
            </a:r>
            <a:r>
              <a:rPr lang="de-DE" sz="2400" dirty="0" smtClean="0"/>
              <a:t> </a:t>
            </a:r>
            <a:r>
              <a:rPr lang="de-DE" sz="2400" dirty="0" err="1" smtClean="0"/>
              <a:t>loop</a:t>
            </a:r>
            <a:r>
              <a:rPr lang="de-DE" sz="2400" dirty="0" smtClean="0"/>
              <a:t>  </a:t>
            </a:r>
          </a:p>
          <a:p>
            <a:r>
              <a:rPr lang="de-DE" sz="2400" dirty="0" smtClean="0"/>
              <a:t>        </a:t>
            </a:r>
            <a:endParaRPr lang="de-DE" sz="2400" dirty="0"/>
          </a:p>
        </p:txBody>
      </p:sp>
      <p:sp>
        <p:nvSpPr>
          <p:cNvPr id="3" name="Textfeld 2"/>
          <p:cNvSpPr txBox="1"/>
          <p:nvPr/>
        </p:nvSpPr>
        <p:spPr>
          <a:xfrm>
            <a:off x="1213909" y="5383110"/>
            <a:ext cx="4464585" cy="830997"/>
          </a:xfrm>
          <a:prstGeom prst="rect">
            <a:avLst/>
          </a:prstGeom>
          <a:solidFill>
            <a:schemeClr val="bg1">
              <a:lumMod val="95000"/>
            </a:schemeClr>
          </a:solidFill>
        </p:spPr>
        <p:txBody>
          <a:bodyPr wrap="square" rtlCol="0">
            <a:spAutoFit/>
          </a:bodyPr>
          <a:lstStyle/>
          <a:p>
            <a:r>
              <a:rPr lang="de-DE" sz="2400" dirty="0" smtClean="0">
                <a:solidFill>
                  <a:schemeClr val="bg1">
                    <a:lumMod val="50000"/>
                  </a:schemeClr>
                </a:solidFill>
              </a:rPr>
              <a:t>5. New </a:t>
            </a:r>
            <a:r>
              <a:rPr lang="de-DE" sz="2400" dirty="0" err="1" smtClean="0">
                <a:solidFill>
                  <a:schemeClr val="bg1">
                    <a:lumMod val="50000"/>
                  </a:schemeClr>
                </a:solidFill>
              </a:rPr>
              <a:t>sensors</a:t>
            </a:r>
            <a:r>
              <a:rPr lang="de-DE" sz="2400" dirty="0" smtClean="0">
                <a:solidFill>
                  <a:schemeClr val="bg1">
                    <a:lumMod val="50000"/>
                  </a:schemeClr>
                </a:solidFill>
              </a:rPr>
              <a:t>? </a:t>
            </a:r>
            <a:r>
              <a:rPr lang="de-DE" sz="2400" dirty="0">
                <a:solidFill>
                  <a:schemeClr val="bg1">
                    <a:lumMod val="50000"/>
                  </a:schemeClr>
                </a:solidFill>
              </a:rPr>
              <a:t>Dual </a:t>
            </a:r>
            <a:r>
              <a:rPr lang="de-DE" sz="2400" dirty="0" err="1">
                <a:solidFill>
                  <a:schemeClr val="bg1">
                    <a:lumMod val="50000"/>
                  </a:schemeClr>
                </a:solidFill>
              </a:rPr>
              <a:t>hormone</a:t>
            </a:r>
            <a:r>
              <a:rPr lang="de-DE" sz="2400" dirty="0">
                <a:solidFill>
                  <a:schemeClr val="bg1">
                    <a:lumMod val="50000"/>
                  </a:schemeClr>
                </a:solidFill>
              </a:rPr>
              <a:t>? </a:t>
            </a:r>
          </a:p>
          <a:p>
            <a:r>
              <a:rPr lang="de-DE" sz="2400" dirty="0">
                <a:solidFill>
                  <a:schemeClr val="bg1">
                    <a:lumMod val="50000"/>
                  </a:schemeClr>
                </a:solidFill>
              </a:rPr>
              <a:t>         </a:t>
            </a:r>
            <a:r>
              <a:rPr lang="de-DE" sz="2400" dirty="0" smtClean="0">
                <a:solidFill>
                  <a:schemeClr val="bg1">
                    <a:lumMod val="50000"/>
                  </a:schemeClr>
                </a:solidFill>
              </a:rPr>
              <a:t>„</a:t>
            </a:r>
            <a:r>
              <a:rPr lang="de-DE" sz="2400" dirty="0" err="1" smtClean="0">
                <a:solidFill>
                  <a:schemeClr val="bg1">
                    <a:lumMod val="50000"/>
                  </a:schemeClr>
                </a:solidFill>
              </a:rPr>
              <a:t>Artificial</a:t>
            </a:r>
            <a:r>
              <a:rPr lang="de-DE" sz="2400" dirty="0" smtClean="0">
                <a:solidFill>
                  <a:schemeClr val="bg1">
                    <a:lumMod val="50000"/>
                  </a:schemeClr>
                </a:solidFill>
              </a:rPr>
              <a:t> </a:t>
            </a:r>
            <a:r>
              <a:rPr lang="de-DE" sz="2400" dirty="0" err="1" smtClean="0">
                <a:solidFill>
                  <a:schemeClr val="bg1">
                    <a:lumMod val="50000"/>
                  </a:schemeClr>
                </a:solidFill>
              </a:rPr>
              <a:t>intelligence</a:t>
            </a:r>
            <a:r>
              <a:rPr lang="de-DE" sz="2400" dirty="0" smtClean="0">
                <a:solidFill>
                  <a:schemeClr val="bg1">
                    <a:lumMod val="50000"/>
                  </a:schemeClr>
                </a:solidFill>
              </a:rPr>
              <a:t>“ ?</a:t>
            </a:r>
            <a:endParaRPr lang="de-DE" sz="2400" dirty="0">
              <a:solidFill>
                <a:schemeClr val="bg1">
                  <a:lumMod val="50000"/>
                </a:schemeClr>
              </a:solidFill>
            </a:endParaRPr>
          </a:p>
        </p:txBody>
      </p:sp>
      <p:sp>
        <p:nvSpPr>
          <p:cNvPr id="4" name="Foliennummernplatzhalter 3"/>
          <p:cNvSpPr>
            <a:spLocks noGrp="1"/>
          </p:cNvSpPr>
          <p:nvPr>
            <p:ph type="sldNum" sz="quarter" idx="12"/>
          </p:nvPr>
        </p:nvSpPr>
        <p:spPr/>
        <p:txBody>
          <a:bodyPr/>
          <a:lstStyle/>
          <a:p>
            <a:fld id="{FBA07554-AD06-4E27-83F9-18CA09205DF6}" type="slidenum">
              <a:rPr lang="de-DE" smtClean="0"/>
              <a:t>14</a:t>
            </a:fld>
            <a:endParaRPr lang="de-DE"/>
          </a:p>
        </p:txBody>
      </p:sp>
      <p:sp>
        <p:nvSpPr>
          <p:cNvPr id="23" name="Textfeld 22"/>
          <p:cNvSpPr txBox="1"/>
          <p:nvPr/>
        </p:nvSpPr>
        <p:spPr>
          <a:xfrm>
            <a:off x="11456664" y="249315"/>
            <a:ext cx="561703" cy="369332"/>
          </a:xfrm>
          <a:prstGeom prst="rect">
            <a:avLst/>
          </a:prstGeom>
          <a:solidFill>
            <a:schemeClr val="bg1"/>
          </a:solidFill>
        </p:spPr>
        <p:txBody>
          <a:bodyPr wrap="square" rtlCol="0">
            <a:spAutoFit/>
          </a:bodyPr>
          <a:lstStyle/>
          <a:p>
            <a:r>
              <a:rPr lang="de-DE" dirty="0" smtClean="0"/>
              <a:t>14</a:t>
            </a:r>
            <a:endParaRPr lang="de-DE" dirty="0"/>
          </a:p>
        </p:txBody>
      </p:sp>
    </p:spTree>
    <p:extLst>
      <p:ext uri="{BB962C8B-B14F-4D97-AF65-F5344CB8AC3E}">
        <p14:creationId xmlns:p14="http://schemas.microsoft.com/office/powerpoint/2010/main" val="78154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BAA3D4B-910D-49F8-AFF9-5679323B694D}"/>
              </a:ext>
            </a:extLst>
          </p:cNvPr>
          <p:cNvSpPr>
            <a:spLocks noGrp="1"/>
          </p:cNvSpPr>
          <p:nvPr>
            <p:ph type="title"/>
          </p:nvPr>
        </p:nvSpPr>
        <p:spPr>
          <a:xfrm>
            <a:off x="2748238" y="-218404"/>
            <a:ext cx="10515600" cy="1325563"/>
          </a:xfrm>
        </p:spPr>
        <p:txBody>
          <a:bodyPr>
            <a:normAutofit/>
          </a:bodyPr>
          <a:lstStyle/>
          <a:p>
            <a:r>
              <a:rPr lang="de-DE" sz="3600" b="1" dirty="0" smtClean="0">
                <a:solidFill>
                  <a:srgbClr val="7030A0"/>
                </a:solidFill>
              </a:rPr>
              <a:t> 3 </a:t>
            </a:r>
            <a:r>
              <a:rPr lang="de-DE" sz="3600" b="1" dirty="0" err="1" smtClean="0">
                <a:solidFill>
                  <a:srgbClr val="7030A0"/>
                </a:solidFill>
              </a:rPr>
              <a:t>Meal</a:t>
            </a:r>
            <a:r>
              <a:rPr lang="de-DE" sz="3600" b="1" dirty="0" smtClean="0">
                <a:solidFill>
                  <a:srgbClr val="7030A0"/>
                </a:solidFill>
              </a:rPr>
              <a:t> </a:t>
            </a:r>
            <a:r>
              <a:rPr lang="de-DE" sz="3600" b="1" dirty="0" err="1" smtClean="0">
                <a:solidFill>
                  <a:srgbClr val="7030A0"/>
                </a:solidFill>
              </a:rPr>
              <a:t>phases</a:t>
            </a:r>
            <a:r>
              <a:rPr lang="de-DE" sz="3600" b="1" dirty="0" smtClean="0">
                <a:solidFill>
                  <a:srgbClr val="7030A0"/>
                </a:solidFill>
              </a:rPr>
              <a:t> must </a:t>
            </a:r>
            <a:r>
              <a:rPr lang="de-DE" sz="3600" b="1" dirty="0" err="1" smtClean="0">
                <a:solidFill>
                  <a:srgbClr val="7030A0"/>
                </a:solidFill>
              </a:rPr>
              <a:t>be</a:t>
            </a:r>
            <a:r>
              <a:rPr lang="de-DE" sz="3600" b="1" dirty="0" smtClean="0">
                <a:solidFill>
                  <a:srgbClr val="7030A0"/>
                </a:solidFill>
              </a:rPr>
              <a:t> </a:t>
            </a:r>
            <a:r>
              <a:rPr lang="de-DE" sz="3600" b="1" dirty="0" err="1" smtClean="0">
                <a:solidFill>
                  <a:srgbClr val="7030A0"/>
                </a:solidFill>
              </a:rPr>
              <a:t>managed</a:t>
            </a:r>
            <a:endParaRPr lang="de-DE" sz="2400" dirty="0">
              <a:solidFill>
                <a:schemeClr val="bg1">
                  <a:lumMod val="65000"/>
                </a:schemeClr>
              </a:solidFill>
            </a:endParaRPr>
          </a:p>
        </p:txBody>
      </p:sp>
      <p:sp>
        <p:nvSpPr>
          <p:cNvPr id="10" name="Textfeld 9">
            <a:extLst>
              <a:ext uri="{FF2B5EF4-FFF2-40B4-BE49-F238E27FC236}">
                <a16:creationId xmlns="" xmlns:a16="http://schemas.microsoft.com/office/drawing/2014/main" id="{2DB1F0A5-D2F8-455B-B697-0897318598B1}"/>
              </a:ext>
            </a:extLst>
          </p:cNvPr>
          <p:cNvSpPr txBox="1"/>
          <p:nvPr/>
        </p:nvSpPr>
        <p:spPr>
          <a:xfrm>
            <a:off x="576457" y="5517963"/>
            <a:ext cx="11235790" cy="1477328"/>
          </a:xfrm>
          <a:prstGeom prst="rect">
            <a:avLst/>
          </a:prstGeom>
          <a:noFill/>
        </p:spPr>
        <p:txBody>
          <a:bodyPr wrap="square" rtlCol="0">
            <a:spAutoFit/>
          </a:bodyPr>
          <a:lstStyle/>
          <a:p>
            <a:endParaRPr lang="de-DE" dirty="0"/>
          </a:p>
          <a:p>
            <a:r>
              <a:rPr lang="de-DE" sz="2400" dirty="0" smtClean="0">
                <a:solidFill>
                  <a:srgbClr val="7030A0"/>
                </a:solidFill>
              </a:rPr>
              <a:t>-&gt; </a:t>
            </a:r>
            <a:r>
              <a:rPr lang="de-DE" sz="2400" dirty="0" err="1" smtClean="0">
                <a:solidFill>
                  <a:srgbClr val="7030A0"/>
                </a:solidFill>
              </a:rPr>
              <a:t>Complex</a:t>
            </a:r>
            <a:r>
              <a:rPr lang="de-DE" sz="2400" dirty="0" smtClean="0">
                <a:solidFill>
                  <a:srgbClr val="7030A0"/>
                </a:solidFill>
              </a:rPr>
              <a:t> </a:t>
            </a:r>
            <a:r>
              <a:rPr lang="de-DE" sz="2400" dirty="0" err="1" smtClean="0">
                <a:solidFill>
                  <a:srgbClr val="7030A0"/>
                </a:solidFill>
              </a:rPr>
              <a:t>patterns</a:t>
            </a:r>
            <a:r>
              <a:rPr lang="de-DE" sz="2400" dirty="0" smtClean="0">
                <a:solidFill>
                  <a:srgbClr val="7030A0"/>
                </a:solidFill>
              </a:rPr>
              <a:t> </a:t>
            </a:r>
            <a:r>
              <a:rPr lang="de-DE" sz="2400" dirty="0" err="1" smtClean="0">
                <a:solidFill>
                  <a:srgbClr val="7030A0"/>
                </a:solidFill>
              </a:rPr>
              <a:t>result</a:t>
            </a:r>
            <a:r>
              <a:rPr lang="de-DE" sz="2400" dirty="0" smtClean="0">
                <a:solidFill>
                  <a:srgbClr val="7030A0"/>
                </a:solidFill>
              </a:rPr>
              <a:t>. </a:t>
            </a:r>
            <a:r>
              <a:rPr lang="de-DE" sz="2400" dirty="0" err="1" smtClean="0">
                <a:solidFill>
                  <a:schemeClr val="bg1">
                    <a:lumMod val="50000"/>
                  </a:schemeClr>
                </a:solidFill>
              </a:rPr>
              <a:t>They</a:t>
            </a:r>
            <a:r>
              <a:rPr lang="de-DE" sz="2400" dirty="0" smtClean="0">
                <a:solidFill>
                  <a:schemeClr val="bg1">
                    <a:lumMod val="50000"/>
                  </a:schemeClr>
                </a:solidFill>
              </a:rPr>
              <a:t> </a:t>
            </a:r>
            <a:r>
              <a:rPr lang="de-DE" sz="2400" dirty="0" err="1" smtClean="0">
                <a:solidFill>
                  <a:schemeClr val="bg1">
                    <a:lumMod val="50000"/>
                  </a:schemeClr>
                </a:solidFill>
              </a:rPr>
              <a:t>differ</a:t>
            </a:r>
            <a:r>
              <a:rPr lang="de-DE" sz="2400" dirty="0" smtClean="0">
                <a:solidFill>
                  <a:schemeClr val="bg1">
                    <a:lumMod val="50000"/>
                  </a:schemeClr>
                </a:solidFill>
              </a:rPr>
              <a:t> </a:t>
            </a:r>
            <a:r>
              <a:rPr lang="de-DE" sz="2400" dirty="0" err="1" smtClean="0">
                <a:solidFill>
                  <a:schemeClr val="bg1">
                    <a:lumMod val="50000"/>
                  </a:schemeClr>
                </a:solidFill>
              </a:rPr>
              <a:t>between</a:t>
            </a:r>
            <a:r>
              <a:rPr lang="de-DE" sz="2400" dirty="0" smtClean="0">
                <a:solidFill>
                  <a:schemeClr val="bg1">
                    <a:lumMod val="50000"/>
                  </a:schemeClr>
                </a:solidFill>
              </a:rPr>
              <a:t> </a:t>
            </a:r>
            <a:r>
              <a:rPr lang="de-DE" sz="2400" dirty="0" err="1" smtClean="0">
                <a:solidFill>
                  <a:schemeClr val="bg1">
                    <a:lumMod val="50000"/>
                  </a:schemeClr>
                </a:solidFill>
              </a:rPr>
              <a:t>meals</a:t>
            </a:r>
            <a:r>
              <a:rPr lang="de-DE" sz="2400" dirty="0" smtClean="0">
                <a:solidFill>
                  <a:schemeClr val="bg1">
                    <a:lumMod val="50000"/>
                  </a:schemeClr>
                </a:solidFill>
              </a:rPr>
              <a:t>, and </a:t>
            </a:r>
            <a:r>
              <a:rPr lang="de-DE" sz="2400" dirty="0" err="1" smtClean="0">
                <a:solidFill>
                  <a:schemeClr val="bg1">
                    <a:lumMod val="50000"/>
                  </a:schemeClr>
                </a:solidFill>
              </a:rPr>
              <a:t>are</a:t>
            </a:r>
            <a:r>
              <a:rPr lang="de-DE" sz="2400" dirty="0" smtClean="0">
                <a:solidFill>
                  <a:schemeClr val="bg1">
                    <a:lumMod val="50000"/>
                  </a:schemeClr>
                </a:solidFill>
              </a:rPr>
              <a:t> </a:t>
            </a:r>
            <a:r>
              <a:rPr lang="de-DE" sz="2400" dirty="0" err="1" smtClean="0">
                <a:solidFill>
                  <a:schemeClr val="bg1">
                    <a:lumMod val="50000"/>
                  </a:schemeClr>
                </a:solidFill>
              </a:rPr>
              <a:t>influenced</a:t>
            </a:r>
            <a:r>
              <a:rPr lang="de-DE" sz="2400" dirty="0" smtClean="0">
                <a:solidFill>
                  <a:schemeClr val="bg1">
                    <a:lumMod val="50000"/>
                  </a:schemeClr>
                </a:solidFill>
              </a:rPr>
              <a:t> </a:t>
            </a:r>
            <a:r>
              <a:rPr lang="de-DE" sz="2400" dirty="0" err="1" smtClean="0">
                <a:solidFill>
                  <a:schemeClr val="bg1">
                    <a:lumMod val="50000"/>
                  </a:schemeClr>
                </a:solidFill>
              </a:rPr>
              <a:t>by</a:t>
            </a:r>
            <a:r>
              <a:rPr lang="de-DE" sz="2400" dirty="0" smtClean="0">
                <a:solidFill>
                  <a:schemeClr val="bg1">
                    <a:lumMod val="50000"/>
                  </a:schemeClr>
                </a:solidFill>
              </a:rPr>
              <a:t> </a:t>
            </a:r>
            <a:r>
              <a:rPr lang="de-DE" sz="2400" dirty="0" err="1" smtClean="0">
                <a:solidFill>
                  <a:schemeClr val="bg1">
                    <a:lumMod val="50000"/>
                  </a:schemeClr>
                </a:solidFill>
              </a:rPr>
              <a:t>our</a:t>
            </a:r>
            <a:r>
              <a:rPr lang="de-DE" sz="2400" dirty="0" smtClean="0">
                <a:solidFill>
                  <a:schemeClr val="bg1">
                    <a:lumMod val="50000"/>
                  </a:schemeClr>
                </a:solidFill>
              </a:rPr>
              <a:t> </a:t>
            </a:r>
            <a:r>
              <a:rPr lang="de-DE" sz="2400" dirty="0" err="1" smtClean="0">
                <a:solidFill>
                  <a:schemeClr val="bg1">
                    <a:lumMod val="50000"/>
                  </a:schemeClr>
                </a:solidFill>
              </a:rPr>
              <a:t>meal</a:t>
            </a:r>
            <a:r>
              <a:rPr lang="de-DE" sz="2400" dirty="0" smtClean="0">
                <a:solidFill>
                  <a:schemeClr val="bg1">
                    <a:lumMod val="50000"/>
                  </a:schemeClr>
                </a:solidFill>
              </a:rPr>
              <a:t> </a:t>
            </a:r>
            <a:r>
              <a:rPr lang="de-DE" sz="2400" dirty="0" err="1" smtClean="0">
                <a:solidFill>
                  <a:schemeClr val="bg1">
                    <a:lumMod val="50000"/>
                  </a:schemeClr>
                </a:solidFill>
              </a:rPr>
              <a:t>management</a:t>
            </a:r>
            <a:r>
              <a:rPr lang="de-DE" sz="2400" dirty="0" smtClean="0">
                <a:solidFill>
                  <a:schemeClr val="bg1">
                    <a:lumMod val="50000"/>
                  </a:schemeClr>
                </a:solidFill>
              </a:rPr>
              <a:t>, </a:t>
            </a:r>
            <a:r>
              <a:rPr lang="de-DE" sz="2400" dirty="0" err="1" smtClean="0">
                <a:solidFill>
                  <a:schemeClr val="bg1">
                    <a:lumMod val="50000"/>
                  </a:schemeClr>
                </a:solidFill>
              </a:rPr>
              <a:t>the</a:t>
            </a:r>
            <a:r>
              <a:rPr lang="de-DE" sz="2400" dirty="0" smtClean="0">
                <a:solidFill>
                  <a:schemeClr val="bg1">
                    <a:lumMod val="50000"/>
                  </a:schemeClr>
                </a:solidFill>
              </a:rPr>
              <a:t> </a:t>
            </a:r>
            <a:r>
              <a:rPr lang="de-DE" sz="2400" dirty="0" err="1" smtClean="0">
                <a:solidFill>
                  <a:schemeClr val="bg1">
                    <a:lumMod val="50000"/>
                  </a:schemeClr>
                </a:solidFill>
              </a:rPr>
              <a:t>settings</a:t>
            </a:r>
            <a:r>
              <a:rPr lang="de-DE" sz="2400" dirty="0" smtClean="0">
                <a:solidFill>
                  <a:schemeClr val="bg1">
                    <a:lumMod val="50000"/>
                  </a:schemeClr>
                </a:solidFill>
              </a:rPr>
              <a:t> </a:t>
            </a:r>
            <a:r>
              <a:rPr lang="de-DE" sz="2400" dirty="0" err="1" smtClean="0">
                <a:solidFill>
                  <a:schemeClr val="bg1">
                    <a:lumMod val="50000"/>
                  </a:schemeClr>
                </a:solidFill>
              </a:rPr>
              <a:t>of</a:t>
            </a:r>
            <a:r>
              <a:rPr lang="de-DE" sz="2400" dirty="0" smtClean="0">
                <a:solidFill>
                  <a:schemeClr val="bg1">
                    <a:lumMod val="50000"/>
                  </a:schemeClr>
                </a:solidFill>
              </a:rPr>
              <a:t> </a:t>
            </a:r>
            <a:r>
              <a:rPr lang="de-DE" sz="2400" dirty="0" err="1" smtClean="0">
                <a:solidFill>
                  <a:schemeClr val="bg1">
                    <a:lumMod val="50000"/>
                  </a:schemeClr>
                </a:solidFill>
              </a:rPr>
              <a:t>our</a:t>
            </a:r>
            <a:r>
              <a:rPr lang="de-DE" sz="2400" dirty="0" smtClean="0">
                <a:solidFill>
                  <a:schemeClr val="bg1">
                    <a:lumMod val="50000"/>
                  </a:schemeClr>
                </a:solidFill>
              </a:rPr>
              <a:t> </a:t>
            </a:r>
            <a:r>
              <a:rPr lang="de-DE" sz="2400" dirty="0" err="1" smtClean="0">
                <a:solidFill>
                  <a:schemeClr val="bg1">
                    <a:lumMod val="50000"/>
                  </a:schemeClr>
                </a:solidFill>
              </a:rPr>
              <a:t>loop</a:t>
            </a:r>
            <a:r>
              <a:rPr lang="de-DE" sz="2400" dirty="0" smtClean="0">
                <a:solidFill>
                  <a:schemeClr val="bg1">
                    <a:lumMod val="50000"/>
                  </a:schemeClr>
                </a:solidFill>
              </a:rPr>
              <a:t>, </a:t>
            </a:r>
            <a:r>
              <a:rPr lang="de-DE" sz="2400" dirty="0" err="1" smtClean="0">
                <a:solidFill>
                  <a:schemeClr val="bg1">
                    <a:lumMod val="50000"/>
                  </a:schemeClr>
                </a:solidFill>
              </a:rPr>
              <a:t>its</a:t>
            </a:r>
            <a:r>
              <a:rPr lang="de-DE" sz="2400" dirty="0" smtClean="0">
                <a:solidFill>
                  <a:schemeClr val="bg1">
                    <a:lumMod val="50000"/>
                  </a:schemeClr>
                </a:solidFill>
              </a:rPr>
              <a:t> </a:t>
            </a:r>
            <a:r>
              <a:rPr lang="de-DE" sz="2400" dirty="0" err="1" smtClean="0">
                <a:solidFill>
                  <a:schemeClr val="bg1">
                    <a:lumMod val="50000"/>
                  </a:schemeClr>
                </a:solidFill>
              </a:rPr>
              <a:t>algorithm</a:t>
            </a:r>
            <a:r>
              <a:rPr lang="de-DE" sz="2400" dirty="0" smtClean="0">
                <a:solidFill>
                  <a:schemeClr val="bg1">
                    <a:lumMod val="50000"/>
                  </a:schemeClr>
                </a:solidFill>
              </a:rPr>
              <a:t>, etc.   </a:t>
            </a:r>
          </a:p>
          <a:p>
            <a:r>
              <a:rPr lang="de-DE" sz="2400" dirty="0" smtClean="0"/>
              <a:t> </a:t>
            </a:r>
            <a:endParaRPr lang="de-DE" sz="2400" dirty="0"/>
          </a:p>
        </p:txBody>
      </p:sp>
      <p:sp>
        <p:nvSpPr>
          <p:cNvPr id="19" name="Inhaltsplatzhalter 2"/>
          <p:cNvSpPr>
            <a:spLocks noGrp="1"/>
          </p:cNvSpPr>
          <p:nvPr>
            <p:ph idx="1"/>
          </p:nvPr>
        </p:nvSpPr>
        <p:spPr>
          <a:xfrm>
            <a:off x="677816" y="2129143"/>
            <a:ext cx="2915960" cy="3671801"/>
          </a:xfrm>
          <a:solidFill>
            <a:srgbClr val="7030A0">
              <a:alpha val="5000"/>
            </a:srgbClr>
          </a:solidFill>
        </p:spPr>
        <p:txBody>
          <a:bodyPr lIns="0">
            <a:normAutofit/>
          </a:bodyPr>
          <a:lstStyle/>
          <a:p>
            <a:pPr marL="0" indent="0">
              <a:buNone/>
            </a:pPr>
            <a:r>
              <a:rPr lang="de-DE" sz="2400" dirty="0" smtClean="0"/>
              <a:t>~ 1 </a:t>
            </a:r>
            <a:r>
              <a:rPr lang="de-DE" sz="2400" dirty="0" err="1" smtClean="0"/>
              <a:t>hour</a:t>
            </a:r>
            <a:r>
              <a:rPr lang="de-DE" sz="2400" dirty="0" smtClean="0"/>
              <a:t> </a:t>
            </a:r>
            <a:r>
              <a:rPr lang="de-DE" sz="2400" dirty="0" err="1" smtClean="0"/>
              <a:t>before</a:t>
            </a:r>
            <a:r>
              <a:rPr lang="de-DE" sz="2400" dirty="0" smtClean="0"/>
              <a:t> </a:t>
            </a:r>
            <a:r>
              <a:rPr lang="de-DE" sz="2400" dirty="0" err="1" smtClean="0"/>
              <a:t>the</a:t>
            </a:r>
            <a:r>
              <a:rPr lang="de-DE" sz="2400" dirty="0" smtClean="0"/>
              <a:t> </a:t>
            </a:r>
            <a:r>
              <a:rPr lang="de-DE" sz="2400" dirty="0" err="1" smtClean="0"/>
              <a:t>meal</a:t>
            </a:r>
            <a:r>
              <a:rPr lang="de-DE" sz="2400" dirty="0" smtClean="0"/>
              <a:t>: </a:t>
            </a:r>
            <a:r>
              <a:rPr lang="de-DE" sz="2400" dirty="0" err="1" smtClean="0"/>
              <a:t>How</a:t>
            </a:r>
            <a:r>
              <a:rPr lang="de-DE" sz="2400" dirty="0" smtClean="0"/>
              <a:t> </a:t>
            </a:r>
            <a:r>
              <a:rPr lang="de-DE" sz="2400" dirty="0" err="1" smtClean="0"/>
              <a:t>can</a:t>
            </a:r>
            <a:r>
              <a:rPr lang="de-DE" sz="2400" dirty="0" smtClean="0"/>
              <a:t> I </a:t>
            </a:r>
            <a:r>
              <a:rPr lang="de-DE" sz="2400" dirty="0" err="1" smtClean="0">
                <a:solidFill>
                  <a:srgbClr val="0070C0"/>
                </a:solidFill>
              </a:rPr>
              <a:t>provide</a:t>
            </a:r>
            <a:r>
              <a:rPr lang="de-DE" sz="2400" dirty="0" smtClean="0">
                <a:solidFill>
                  <a:srgbClr val="0070C0"/>
                </a:solidFill>
              </a:rPr>
              <a:t> </a:t>
            </a:r>
            <a:r>
              <a:rPr lang="de-DE" sz="2400" dirty="0" err="1" smtClean="0">
                <a:solidFill>
                  <a:srgbClr val="0070C0"/>
                </a:solidFill>
              </a:rPr>
              <a:t>active</a:t>
            </a:r>
            <a:r>
              <a:rPr lang="de-DE" sz="2400" dirty="0" smtClean="0">
                <a:solidFill>
                  <a:srgbClr val="0070C0"/>
                </a:solidFill>
              </a:rPr>
              <a:t> </a:t>
            </a:r>
            <a:r>
              <a:rPr lang="de-DE" sz="2400" dirty="0" err="1" smtClean="0">
                <a:solidFill>
                  <a:srgbClr val="0070C0"/>
                </a:solidFill>
              </a:rPr>
              <a:t>insulin</a:t>
            </a:r>
            <a:r>
              <a:rPr lang="de-DE" sz="2400" dirty="0" smtClean="0">
                <a:solidFill>
                  <a:srgbClr val="0070C0"/>
                </a:solidFill>
              </a:rPr>
              <a:t> </a:t>
            </a:r>
            <a:r>
              <a:rPr lang="de-DE" sz="2400" dirty="0" smtClean="0">
                <a:solidFill>
                  <a:schemeClr val="bg1">
                    <a:lumMod val="50000"/>
                  </a:schemeClr>
                </a:solidFill>
              </a:rPr>
              <a:t>(and a </a:t>
            </a:r>
            <a:r>
              <a:rPr lang="de-DE" sz="2400" dirty="0" err="1" smtClean="0">
                <a:solidFill>
                  <a:schemeClr val="bg1">
                    <a:lumMod val="50000"/>
                  </a:schemeClr>
                </a:solidFill>
              </a:rPr>
              <a:t>low</a:t>
            </a:r>
            <a:r>
              <a:rPr lang="de-DE" sz="2400" dirty="0" smtClean="0">
                <a:solidFill>
                  <a:schemeClr val="bg1">
                    <a:lumMod val="50000"/>
                  </a:schemeClr>
                </a:solidFill>
              </a:rPr>
              <a:t> </a:t>
            </a:r>
            <a:r>
              <a:rPr lang="de-DE" sz="2400" dirty="0" err="1" smtClean="0">
                <a:solidFill>
                  <a:schemeClr val="bg1">
                    <a:lumMod val="50000"/>
                  </a:schemeClr>
                </a:solidFill>
              </a:rPr>
              <a:t>starting</a:t>
            </a:r>
            <a:r>
              <a:rPr lang="de-DE" sz="2400" dirty="0" smtClean="0">
                <a:solidFill>
                  <a:schemeClr val="bg1">
                    <a:lumMod val="50000"/>
                  </a:schemeClr>
                </a:solidFill>
              </a:rPr>
              <a:t> </a:t>
            </a:r>
            <a:r>
              <a:rPr lang="de-DE" sz="2400" dirty="0" err="1" smtClean="0">
                <a:solidFill>
                  <a:schemeClr val="bg1">
                    <a:lumMod val="50000"/>
                  </a:schemeClr>
                </a:solidFill>
              </a:rPr>
              <a:t>glucose</a:t>
            </a:r>
            <a:r>
              <a:rPr lang="de-DE" sz="2400" dirty="0" smtClean="0">
                <a:solidFill>
                  <a:schemeClr val="bg1">
                    <a:lumMod val="50000"/>
                  </a:schemeClr>
                </a:solidFill>
              </a:rPr>
              <a:t>)  </a:t>
            </a:r>
            <a:r>
              <a:rPr lang="de-DE" sz="2400" dirty="0" err="1" smtClean="0"/>
              <a:t>when</a:t>
            </a:r>
            <a:r>
              <a:rPr lang="de-DE" sz="2400" dirty="0" smtClean="0"/>
              <a:t> ….</a:t>
            </a:r>
          </a:p>
          <a:p>
            <a:pPr marL="0" indent="0">
              <a:buNone/>
            </a:pPr>
            <a:r>
              <a:rPr lang="de-DE" sz="2400" dirty="0" smtClean="0"/>
              <a:t>…. </a:t>
            </a:r>
            <a:r>
              <a:rPr lang="de-DE" sz="2400" dirty="0" err="1" smtClean="0">
                <a:solidFill>
                  <a:schemeClr val="accent4">
                    <a:lumMod val="50000"/>
                  </a:schemeClr>
                </a:solidFill>
              </a:rPr>
              <a:t>first</a:t>
            </a:r>
            <a:r>
              <a:rPr lang="de-DE" sz="2400" dirty="0" smtClean="0">
                <a:solidFill>
                  <a:schemeClr val="accent4">
                    <a:lumMod val="50000"/>
                  </a:schemeClr>
                </a:solidFill>
              </a:rPr>
              <a:t> </a:t>
            </a:r>
            <a:r>
              <a:rPr lang="de-DE" sz="2400" dirty="0" err="1" smtClean="0">
                <a:solidFill>
                  <a:schemeClr val="accent4">
                    <a:lumMod val="50000"/>
                  </a:schemeClr>
                </a:solidFill>
              </a:rPr>
              <a:t>carbs</a:t>
            </a:r>
            <a:r>
              <a:rPr lang="de-DE" sz="2400" dirty="0" smtClean="0">
                <a:solidFill>
                  <a:schemeClr val="accent4">
                    <a:lumMod val="50000"/>
                  </a:schemeClr>
                </a:solidFill>
              </a:rPr>
              <a:t> </a:t>
            </a:r>
            <a:r>
              <a:rPr lang="de-DE" sz="2400" dirty="0" err="1" smtClean="0">
                <a:solidFill>
                  <a:schemeClr val="accent4">
                    <a:lumMod val="50000"/>
                  </a:schemeClr>
                </a:solidFill>
              </a:rPr>
              <a:t>are</a:t>
            </a:r>
            <a:r>
              <a:rPr lang="de-DE" sz="2400" dirty="0" smtClean="0">
                <a:solidFill>
                  <a:schemeClr val="accent4">
                    <a:lumMod val="50000"/>
                  </a:schemeClr>
                </a:solidFill>
              </a:rPr>
              <a:t> </a:t>
            </a:r>
            <a:r>
              <a:rPr lang="de-DE" sz="2400" dirty="0" err="1" smtClean="0">
                <a:solidFill>
                  <a:schemeClr val="accent4">
                    <a:lumMod val="50000"/>
                  </a:schemeClr>
                </a:solidFill>
              </a:rPr>
              <a:t>absorbed</a:t>
            </a:r>
            <a:r>
              <a:rPr lang="de-DE" sz="2400" dirty="0" smtClean="0">
                <a:solidFill>
                  <a:schemeClr val="accent4">
                    <a:lumMod val="50000"/>
                  </a:schemeClr>
                </a:solidFill>
              </a:rPr>
              <a:t> ~ 10-15 </a:t>
            </a:r>
            <a:r>
              <a:rPr lang="de-DE" sz="2400" dirty="0" err="1" smtClean="0">
                <a:solidFill>
                  <a:schemeClr val="accent4">
                    <a:lumMod val="50000"/>
                  </a:schemeClr>
                </a:solidFill>
              </a:rPr>
              <a:t>minutes</a:t>
            </a:r>
            <a:r>
              <a:rPr lang="de-DE" sz="2400" dirty="0" smtClean="0">
                <a:solidFill>
                  <a:schemeClr val="accent4">
                    <a:lumMod val="50000"/>
                  </a:schemeClr>
                </a:solidFill>
              </a:rPr>
              <a:t> after </a:t>
            </a:r>
            <a:r>
              <a:rPr lang="de-DE" sz="2400" dirty="0" err="1" smtClean="0">
                <a:solidFill>
                  <a:schemeClr val="accent4">
                    <a:lumMod val="50000"/>
                  </a:schemeClr>
                </a:solidFill>
              </a:rPr>
              <a:t>meal</a:t>
            </a:r>
            <a:r>
              <a:rPr lang="de-DE" sz="2400" dirty="0" smtClean="0">
                <a:solidFill>
                  <a:schemeClr val="accent4">
                    <a:lumMod val="50000"/>
                  </a:schemeClr>
                </a:solidFill>
              </a:rPr>
              <a:t> </a:t>
            </a:r>
            <a:r>
              <a:rPr lang="de-DE" sz="2400" dirty="0" err="1" smtClean="0">
                <a:solidFill>
                  <a:schemeClr val="accent4">
                    <a:lumMod val="50000"/>
                  </a:schemeClr>
                </a:solidFill>
              </a:rPr>
              <a:t>start</a:t>
            </a:r>
            <a:r>
              <a:rPr lang="de-DE" sz="2400" dirty="0" smtClean="0">
                <a:solidFill>
                  <a:schemeClr val="accent4">
                    <a:lumMod val="50000"/>
                  </a:schemeClr>
                </a:solidFill>
              </a:rPr>
              <a:t>  </a:t>
            </a:r>
            <a:endParaRPr lang="de-DE" sz="2400" dirty="0">
              <a:solidFill>
                <a:schemeClr val="accent4">
                  <a:lumMod val="50000"/>
                </a:schemeClr>
              </a:solidFill>
            </a:endParaRPr>
          </a:p>
          <a:p>
            <a:pPr>
              <a:buFont typeface="Symbol" panose="05050102010706020507" pitchFamily="18" charset="2"/>
              <a:buChar char="Þ"/>
            </a:pPr>
            <a:endParaRPr lang="de-DE" sz="2400" i="1" dirty="0" smtClean="0">
              <a:solidFill>
                <a:srgbClr val="FC7881"/>
              </a:solidFill>
            </a:endParaRPr>
          </a:p>
          <a:p>
            <a:pPr marL="0" indent="0">
              <a:buNone/>
            </a:pPr>
            <a:endParaRPr lang="de-DE" sz="2000" dirty="0" smtClean="0"/>
          </a:p>
          <a:p>
            <a:pPr marL="0" indent="0">
              <a:buNone/>
            </a:pPr>
            <a:endParaRPr lang="de-DE" sz="2000" b="1" dirty="0" smtClean="0">
              <a:solidFill>
                <a:srgbClr val="0070C0"/>
              </a:solidFill>
            </a:endParaRPr>
          </a:p>
        </p:txBody>
      </p:sp>
      <p:sp>
        <p:nvSpPr>
          <p:cNvPr id="20" name="Inhaltsplatzhalter 2"/>
          <p:cNvSpPr txBox="1">
            <a:spLocks/>
          </p:cNvSpPr>
          <p:nvPr/>
        </p:nvSpPr>
        <p:spPr>
          <a:xfrm>
            <a:off x="4257086" y="2129143"/>
            <a:ext cx="2915960" cy="3590400"/>
          </a:xfrm>
          <a:prstGeom prst="rect">
            <a:avLst/>
          </a:prstGeom>
          <a:solidFill>
            <a:srgbClr val="7030A0">
              <a:alpha val="5000"/>
            </a:srgbClr>
          </a:solidFill>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err="1" smtClean="0">
                <a:solidFill>
                  <a:srgbClr val="0070C0"/>
                </a:solidFill>
              </a:rPr>
              <a:t>Meal</a:t>
            </a:r>
            <a:r>
              <a:rPr lang="de-DE" sz="2400" b="1" dirty="0" smtClean="0">
                <a:solidFill>
                  <a:srgbClr val="0070C0"/>
                </a:solidFill>
              </a:rPr>
              <a:t> </a:t>
            </a:r>
            <a:r>
              <a:rPr lang="de-DE" sz="2400" b="1" dirty="0" err="1" smtClean="0">
                <a:solidFill>
                  <a:srgbClr val="0070C0"/>
                </a:solidFill>
              </a:rPr>
              <a:t>bolus</a:t>
            </a:r>
            <a:r>
              <a:rPr lang="de-DE" sz="2400" b="1" dirty="0" smtClean="0">
                <a:solidFill>
                  <a:srgbClr val="0070C0"/>
                </a:solidFill>
              </a:rPr>
              <a:t> </a:t>
            </a:r>
            <a:r>
              <a:rPr lang="de-DE" sz="2000" dirty="0" err="1" smtClean="0">
                <a:solidFill>
                  <a:schemeClr val="bg1">
                    <a:lumMod val="50000"/>
                  </a:schemeClr>
                </a:solidFill>
              </a:rPr>
              <a:t>given</a:t>
            </a:r>
            <a:r>
              <a:rPr lang="de-DE" sz="2000" dirty="0" smtClean="0">
                <a:solidFill>
                  <a:schemeClr val="bg1">
                    <a:lumMod val="50000"/>
                  </a:schemeClr>
                </a:solidFill>
              </a:rPr>
              <a:t> @0:00 </a:t>
            </a:r>
            <a:r>
              <a:rPr lang="de-DE" sz="2400" dirty="0" smtClean="0"/>
              <a:t> </a:t>
            </a:r>
            <a:r>
              <a:rPr lang="de-DE" sz="2400" dirty="0" err="1" smtClean="0"/>
              <a:t>is</a:t>
            </a:r>
            <a:r>
              <a:rPr lang="de-DE" sz="2400" dirty="0" smtClean="0"/>
              <a:t> </a:t>
            </a:r>
            <a:r>
              <a:rPr lang="de-DE" sz="2400" b="1" dirty="0" err="1" smtClean="0">
                <a:solidFill>
                  <a:srgbClr val="0070C0"/>
                </a:solidFill>
              </a:rPr>
              <a:t>highly</a:t>
            </a:r>
            <a:r>
              <a:rPr lang="de-DE" sz="2400" b="1" dirty="0" smtClean="0">
                <a:solidFill>
                  <a:srgbClr val="0070C0"/>
                </a:solidFill>
              </a:rPr>
              <a:t> </a:t>
            </a:r>
            <a:r>
              <a:rPr lang="de-DE" sz="2400" b="1" dirty="0" err="1" smtClean="0">
                <a:solidFill>
                  <a:srgbClr val="0070C0"/>
                </a:solidFill>
              </a:rPr>
              <a:t>active</a:t>
            </a:r>
            <a:r>
              <a:rPr lang="de-DE" sz="2400" b="1" dirty="0" smtClean="0">
                <a:solidFill>
                  <a:srgbClr val="0070C0"/>
                </a:solidFill>
              </a:rPr>
              <a:t>                   </a:t>
            </a:r>
            <a:r>
              <a:rPr lang="de-DE" sz="2400" b="1" dirty="0" smtClean="0"/>
              <a:t>~ </a:t>
            </a:r>
            <a:r>
              <a:rPr lang="de-DE" sz="2400" dirty="0" smtClean="0"/>
              <a:t>0:40 </a:t>
            </a:r>
            <a:r>
              <a:rPr lang="de-DE" sz="2400" dirty="0"/>
              <a:t>– 2:30 </a:t>
            </a:r>
            <a:endParaRPr lang="de-DE" sz="2400" dirty="0">
              <a:solidFill>
                <a:srgbClr val="0070C0"/>
              </a:solidFill>
            </a:endParaRPr>
          </a:p>
          <a:p>
            <a:pPr marL="0" indent="0">
              <a:buNone/>
            </a:pPr>
            <a:endParaRPr lang="de-DE" sz="2400" dirty="0"/>
          </a:p>
          <a:p>
            <a:pPr marL="0" indent="0">
              <a:buNone/>
            </a:pPr>
            <a:r>
              <a:rPr lang="de-DE" sz="2400" dirty="0" smtClean="0"/>
              <a:t>In </a:t>
            </a:r>
            <a:r>
              <a:rPr lang="de-DE" sz="2400" dirty="0" err="1" smtClean="0"/>
              <a:t>this</a:t>
            </a:r>
            <a:r>
              <a:rPr lang="de-DE" sz="2400" dirty="0" smtClean="0"/>
              <a:t> time </a:t>
            </a:r>
            <a:r>
              <a:rPr lang="de-DE" sz="2400" dirty="0" err="1" smtClean="0"/>
              <a:t>window</a:t>
            </a:r>
            <a:r>
              <a:rPr lang="de-DE" sz="2400" dirty="0" smtClean="0"/>
              <a:t>, </a:t>
            </a:r>
            <a:r>
              <a:rPr lang="de-DE" sz="2400" dirty="0" smtClean="0">
                <a:solidFill>
                  <a:schemeClr val="accent4">
                    <a:lumMod val="50000"/>
                  </a:schemeClr>
                </a:solidFill>
              </a:rPr>
              <a:t>~30 </a:t>
            </a:r>
            <a:r>
              <a:rPr lang="de-DE" sz="2400" dirty="0">
                <a:solidFill>
                  <a:schemeClr val="accent4">
                    <a:lumMod val="50000"/>
                  </a:schemeClr>
                </a:solidFill>
              </a:rPr>
              <a:t>g </a:t>
            </a:r>
            <a:r>
              <a:rPr lang="de-DE" sz="2400" dirty="0" err="1" smtClean="0">
                <a:solidFill>
                  <a:schemeClr val="accent4">
                    <a:lumMod val="50000"/>
                  </a:schemeClr>
                </a:solidFill>
              </a:rPr>
              <a:t>carbs</a:t>
            </a:r>
            <a:r>
              <a:rPr lang="de-DE" sz="2400" dirty="0" smtClean="0">
                <a:solidFill>
                  <a:schemeClr val="accent4">
                    <a:lumMod val="50000"/>
                  </a:schemeClr>
                </a:solidFill>
              </a:rPr>
              <a:t> </a:t>
            </a:r>
            <a:r>
              <a:rPr lang="de-DE" sz="2400" dirty="0">
                <a:solidFill>
                  <a:schemeClr val="accent4">
                    <a:lumMod val="50000"/>
                  </a:schemeClr>
                </a:solidFill>
              </a:rPr>
              <a:t>/ </a:t>
            </a:r>
            <a:r>
              <a:rPr lang="de-DE" sz="2400" dirty="0" err="1" smtClean="0">
                <a:solidFill>
                  <a:schemeClr val="accent4">
                    <a:lumMod val="50000"/>
                  </a:schemeClr>
                </a:solidFill>
              </a:rPr>
              <a:t>hour</a:t>
            </a:r>
            <a:r>
              <a:rPr lang="de-DE" sz="2400" dirty="0" smtClean="0">
                <a:solidFill>
                  <a:schemeClr val="accent4">
                    <a:lumMod val="50000"/>
                  </a:schemeClr>
                </a:solidFill>
              </a:rPr>
              <a:t>          </a:t>
            </a:r>
            <a:r>
              <a:rPr lang="de-DE" sz="2400" dirty="0" err="1" smtClean="0">
                <a:solidFill>
                  <a:schemeClr val="accent4">
                    <a:lumMod val="50000"/>
                  </a:schemeClr>
                </a:solidFill>
              </a:rPr>
              <a:t>get</a:t>
            </a:r>
            <a:r>
              <a:rPr lang="de-DE" sz="2400" dirty="0" smtClean="0">
                <a:solidFill>
                  <a:schemeClr val="accent4">
                    <a:lumMod val="50000"/>
                  </a:schemeClr>
                </a:solidFill>
              </a:rPr>
              <a:t> </a:t>
            </a:r>
            <a:r>
              <a:rPr lang="de-DE" sz="2400" dirty="0" err="1" smtClean="0">
                <a:solidFill>
                  <a:schemeClr val="accent4">
                    <a:lumMod val="50000"/>
                  </a:schemeClr>
                </a:solidFill>
              </a:rPr>
              <a:t>absorbed</a:t>
            </a:r>
            <a:r>
              <a:rPr lang="de-DE" sz="2400" dirty="0" smtClean="0">
                <a:solidFill>
                  <a:schemeClr val="accent4">
                    <a:lumMod val="50000"/>
                  </a:schemeClr>
                </a:solidFill>
              </a:rPr>
              <a:t>                      </a:t>
            </a:r>
            <a:r>
              <a:rPr lang="de-DE" sz="2400" dirty="0" smtClean="0">
                <a:solidFill>
                  <a:schemeClr val="bg1">
                    <a:lumMod val="50000"/>
                  </a:schemeClr>
                </a:solidFill>
              </a:rPr>
              <a:t>(=&gt; </a:t>
            </a:r>
            <a:r>
              <a:rPr lang="de-DE" sz="2400" dirty="0" err="1" smtClean="0">
                <a:solidFill>
                  <a:schemeClr val="bg1">
                    <a:lumMod val="50000"/>
                  </a:schemeClr>
                </a:solidFill>
              </a:rPr>
              <a:t>approx</a:t>
            </a:r>
            <a:r>
              <a:rPr lang="de-DE" sz="2400" dirty="0" smtClean="0">
                <a:solidFill>
                  <a:schemeClr val="bg1">
                    <a:lumMod val="50000"/>
                  </a:schemeClr>
                </a:solidFill>
              </a:rPr>
              <a:t>. 60 g)</a:t>
            </a:r>
          </a:p>
          <a:p>
            <a:pPr marL="0" indent="0">
              <a:buNone/>
            </a:pPr>
            <a:r>
              <a:rPr lang="de-DE" sz="1900" dirty="0" smtClean="0">
                <a:solidFill>
                  <a:schemeClr val="bg1">
                    <a:lumMod val="50000"/>
                  </a:schemeClr>
                </a:solidFill>
              </a:rPr>
              <a:t>(</a:t>
            </a:r>
            <a:r>
              <a:rPr lang="de-DE" sz="1900" dirty="0" err="1" smtClean="0">
                <a:solidFill>
                  <a:schemeClr val="bg1">
                    <a:lumMod val="50000"/>
                  </a:schemeClr>
                </a:solidFill>
              </a:rPr>
              <a:t>with</a:t>
            </a:r>
            <a:r>
              <a:rPr lang="de-DE" sz="1900" dirty="0" smtClean="0">
                <a:solidFill>
                  <a:schemeClr val="bg1">
                    <a:lumMod val="50000"/>
                  </a:schemeClr>
                </a:solidFill>
              </a:rPr>
              <a:t> </a:t>
            </a:r>
            <a:r>
              <a:rPr lang="de-DE" sz="1900" dirty="0" err="1" smtClean="0">
                <a:solidFill>
                  <a:schemeClr val="bg1">
                    <a:lumMod val="50000"/>
                  </a:schemeClr>
                </a:solidFill>
              </a:rPr>
              <a:t>slow</a:t>
            </a:r>
            <a:r>
              <a:rPr lang="de-DE" sz="1900" dirty="0" smtClean="0">
                <a:solidFill>
                  <a:schemeClr val="bg1">
                    <a:lumMod val="50000"/>
                  </a:schemeClr>
                </a:solidFill>
              </a:rPr>
              <a:t> </a:t>
            </a:r>
            <a:r>
              <a:rPr lang="de-DE" sz="1900" dirty="0" err="1" smtClean="0">
                <a:solidFill>
                  <a:schemeClr val="bg1">
                    <a:lumMod val="50000"/>
                  </a:schemeClr>
                </a:solidFill>
              </a:rPr>
              <a:t>insulins</a:t>
            </a:r>
            <a:r>
              <a:rPr lang="de-DE" sz="1900" dirty="0" smtClean="0">
                <a:solidFill>
                  <a:schemeClr val="bg1">
                    <a:lumMod val="50000"/>
                  </a:schemeClr>
                </a:solidFill>
              </a:rPr>
              <a:t> </a:t>
            </a:r>
            <a:r>
              <a:rPr lang="de-DE" sz="1900" dirty="0" err="1" smtClean="0">
                <a:solidFill>
                  <a:schemeClr val="bg1">
                    <a:lumMod val="50000"/>
                  </a:schemeClr>
                </a:solidFill>
              </a:rPr>
              <a:t>maybe</a:t>
            </a:r>
            <a:r>
              <a:rPr lang="de-DE" sz="1900" dirty="0" smtClean="0">
                <a:solidFill>
                  <a:schemeClr val="bg1">
                    <a:lumMod val="50000"/>
                  </a:schemeClr>
                </a:solidFill>
              </a:rPr>
              <a:t> 75-90g in 2.5-3 </a:t>
            </a:r>
            <a:r>
              <a:rPr lang="de-DE" sz="1900" dirty="0" err="1" smtClean="0">
                <a:solidFill>
                  <a:schemeClr val="bg1">
                    <a:lumMod val="50000"/>
                  </a:schemeClr>
                </a:solidFill>
              </a:rPr>
              <a:t>hours</a:t>
            </a:r>
            <a:r>
              <a:rPr lang="de-DE" sz="1900" dirty="0" smtClean="0">
                <a:solidFill>
                  <a:schemeClr val="bg1">
                    <a:lumMod val="50000"/>
                  </a:schemeClr>
                </a:solidFill>
              </a:rPr>
              <a:t>)</a:t>
            </a:r>
          </a:p>
        </p:txBody>
      </p:sp>
      <p:sp>
        <p:nvSpPr>
          <p:cNvPr id="23" name="Inhaltsplatzhalter 2"/>
          <p:cNvSpPr txBox="1">
            <a:spLocks/>
          </p:cNvSpPr>
          <p:nvPr/>
        </p:nvSpPr>
        <p:spPr>
          <a:xfrm>
            <a:off x="8006039" y="2154890"/>
            <a:ext cx="3806209" cy="3646054"/>
          </a:xfrm>
          <a:prstGeom prst="rect">
            <a:avLst/>
          </a:prstGeom>
          <a:solidFill>
            <a:srgbClr val="7030A0">
              <a:alpha val="5000"/>
            </a:srgbClr>
          </a:solidFill>
        </p:spPr>
        <p:txBody>
          <a:bodyPr vert="horz" lIns="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600" dirty="0" err="1" smtClean="0"/>
              <a:t>Activity</a:t>
            </a:r>
            <a:r>
              <a:rPr lang="de-DE" sz="2600" dirty="0" smtClean="0"/>
              <a:t> </a:t>
            </a:r>
            <a:r>
              <a:rPr lang="de-DE" sz="2600" dirty="0" err="1" smtClean="0"/>
              <a:t>from</a:t>
            </a:r>
            <a:r>
              <a:rPr lang="de-DE" sz="2600" dirty="0" smtClean="0"/>
              <a:t> </a:t>
            </a:r>
            <a:r>
              <a:rPr lang="de-DE" sz="2600" dirty="0" err="1" smtClean="0"/>
              <a:t>meal</a:t>
            </a:r>
            <a:r>
              <a:rPr lang="de-DE" sz="2600" dirty="0" smtClean="0"/>
              <a:t> </a:t>
            </a:r>
            <a:r>
              <a:rPr lang="de-DE" sz="2600" dirty="0" err="1" smtClean="0"/>
              <a:t>bolus</a:t>
            </a:r>
            <a:r>
              <a:rPr lang="de-DE" sz="2600" dirty="0" smtClean="0"/>
              <a:t> fades out. </a:t>
            </a:r>
            <a:r>
              <a:rPr lang="de-DE" sz="2600" dirty="0" err="1" smtClean="0">
                <a:solidFill>
                  <a:srgbClr val="0070C0"/>
                </a:solidFill>
              </a:rPr>
              <a:t>How</a:t>
            </a:r>
            <a:r>
              <a:rPr lang="de-DE" sz="2600" dirty="0" smtClean="0">
                <a:solidFill>
                  <a:srgbClr val="0070C0"/>
                </a:solidFill>
              </a:rPr>
              <a:t> do </a:t>
            </a:r>
            <a:r>
              <a:rPr lang="de-DE" sz="2600" dirty="0" err="1" smtClean="0">
                <a:solidFill>
                  <a:srgbClr val="0070C0"/>
                </a:solidFill>
              </a:rPr>
              <a:t>the</a:t>
            </a:r>
            <a:r>
              <a:rPr lang="de-DE" sz="2600" dirty="0" smtClean="0">
                <a:solidFill>
                  <a:srgbClr val="0070C0"/>
                </a:solidFill>
              </a:rPr>
              <a:t> </a:t>
            </a:r>
            <a:r>
              <a:rPr lang="de-DE" sz="2600" dirty="0" err="1" smtClean="0">
                <a:solidFill>
                  <a:srgbClr val="0070C0"/>
                </a:solidFill>
              </a:rPr>
              <a:t>utilized</a:t>
            </a:r>
            <a:r>
              <a:rPr lang="de-DE" sz="2600" dirty="0" smtClean="0">
                <a:solidFill>
                  <a:srgbClr val="0070C0"/>
                </a:solidFill>
              </a:rPr>
              <a:t> </a:t>
            </a:r>
            <a:r>
              <a:rPr lang="de-DE" sz="2600" dirty="0" err="1" smtClean="0">
                <a:solidFill>
                  <a:srgbClr val="0070C0"/>
                </a:solidFill>
              </a:rPr>
              <a:t>algorithm</a:t>
            </a:r>
            <a:r>
              <a:rPr lang="de-DE" sz="2600" dirty="0" smtClean="0">
                <a:solidFill>
                  <a:srgbClr val="0070C0"/>
                </a:solidFill>
              </a:rPr>
              <a:t>, and </a:t>
            </a:r>
            <a:r>
              <a:rPr lang="de-DE" sz="2600" dirty="0" err="1" smtClean="0">
                <a:solidFill>
                  <a:srgbClr val="0070C0"/>
                </a:solidFill>
              </a:rPr>
              <a:t>the</a:t>
            </a:r>
            <a:r>
              <a:rPr lang="de-DE" sz="2600" dirty="0" smtClean="0">
                <a:solidFill>
                  <a:srgbClr val="0070C0"/>
                </a:solidFill>
              </a:rPr>
              <a:t> </a:t>
            </a:r>
            <a:r>
              <a:rPr lang="de-DE" sz="2600" dirty="0" err="1" smtClean="0">
                <a:solidFill>
                  <a:srgbClr val="0070C0"/>
                </a:solidFill>
              </a:rPr>
              <a:t>settings</a:t>
            </a:r>
            <a:r>
              <a:rPr lang="de-DE" sz="2600" dirty="0" smtClean="0">
                <a:solidFill>
                  <a:srgbClr val="0070C0"/>
                </a:solidFill>
              </a:rPr>
              <a:t>, </a:t>
            </a:r>
            <a:r>
              <a:rPr lang="de-DE" sz="2600" dirty="0" err="1" smtClean="0">
                <a:solidFill>
                  <a:srgbClr val="0070C0"/>
                </a:solidFill>
              </a:rPr>
              <a:t>deliver</a:t>
            </a:r>
            <a:r>
              <a:rPr lang="de-DE" sz="2600" dirty="0" smtClean="0">
                <a:solidFill>
                  <a:srgbClr val="0070C0"/>
                </a:solidFill>
              </a:rPr>
              <a:t> </a:t>
            </a:r>
            <a:r>
              <a:rPr lang="de-DE" sz="2600" dirty="0" err="1" smtClean="0">
                <a:solidFill>
                  <a:srgbClr val="0070C0"/>
                </a:solidFill>
              </a:rPr>
              <a:t>suitable</a:t>
            </a:r>
            <a:r>
              <a:rPr lang="de-DE" sz="2600" dirty="0" smtClean="0">
                <a:solidFill>
                  <a:srgbClr val="0070C0"/>
                </a:solidFill>
              </a:rPr>
              <a:t> </a:t>
            </a:r>
            <a:r>
              <a:rPr lang="de-DE" sz="2600" dirty="0" err="1" smtClean="0">
                <a:solidFill>
                  <a:srgbClr val="0070C0"/>
                </a:solidFill>
              </a:rPr>
              <a:t>insulin</a:t>
            </a:r>
            <a:r>
              <a:rPr lang="de-DE" sz="2600" dirty="0" smtClean="0">
                <a:solidFill>
                  <a:srgbClr val="0070C0"/>
                </a:solidFill>
              </a:rPr>
              <a:t> </a:t>
            </a:r>
            <a:r>
              <a:rPr lang="de-DE" sz="2600" dirty="0" err="1" smtClean="0">
                <a:solidFill>
                  <a:srgbClr val="0070C0"/>
                </a:solidFill>
              </a:rPr>
              <a:t>now</a:t>
            </a:r>
            <a:r>
              <a:rPr lang="de-DE" sz="2600" dirty="0" smtClean="0">
                <a:solidFill>
                  <a:srgbClr val="0070C0"/>
                </a:solidFill>
              </a:rPr>
              <a:t>?</a:t>
            </a:r>
          </a:p>
          <a:p>
            <a:pPr marL="0" indent="0">
              <a:buNone/>
            </a:pPr>
            <a:endParaRPr lang="de-DE" sz="2400" i="1" dirty="0"/>
          </a:p>
          <a:p>
            <a:pPr marL="0" indent="0">
              <a:buNone/>
            </a:pPr>
            <a:r>
              <a:rPr lang="de-DE" sz="2600" dirty="0" smtClean="0"/>
              <a:t>The total </a:t>
            </a:r>
            <a:r>
              <a:rPr lang="de-DE" sz="2600" dirty="0" err="1" smtClean="0">
                <a:solidFill>
                  <a:schemeClr val="accent4">
                    <a:lumMod val="50000"/>
                  </a:schemeClr>
                </a:solidFill>
              </a:rPr>
              <a:t>carb</a:t>
            </a:r>
            <a:r>
              <a:rPr lang="de-DE" sz="2600" dirty="0" smtClean="0">
                <a:solidFill>
                  <a:schemeClr val="accent4">
                    <a:lumMod val="50000"/>
                  </a:schemeClr>
                </a:solidFill>
              </a:rPr>
              <a:t> </a:t>
            </a:r>
            <a:r>
              <a:rPr lang="de-DE" sz="2600" dirty="0" err="1" smtClean="0"/>
              <a:t>amount</a:t>
            </a:r>
            <a:r>
              <a:rPr lang="de-DE" sz="2600" dirty="0" smtClean="0"/>
              <a:t> </a:t>
            </a:r>
            <a:r>
              <a:rPr lang="de-DE" sz="2600" dirty="0" err="1" smtClean="0">
                <a:solidFill>
                  <a:schemeClr val="accent4">
                    <a:lumMod val="50000"/>
                  </a:schemeClr>
                </a:solidFill>
              </a:rPr>
              <a:t>exceeding</a:t>
            </a:r>
            <a:r>
              <a:rPr lang="de-DE" sz="2600" dirty="0" smtClean="0">
                <a:solidFill>
                  <a:schemeClr val="accent4">
                    <a:lumMod val="50000"/>
                  </a:schemeClr>
                </a:solidFill>
              </a:rPr>
              <a:t> ~60g, and </a:t>
            </a:r>
            <a:r>
              <a:rPr lang="de-DE" sz="2600" dirty="0" err="1" smtClean="0"/>
              <a:t>fat</a:t>
            </a:r>
            <a:r>
              <a:rPr lang="de-DE" sz="2600" dirty="0" smtClean="0"/>
              <a:t>/</a:t>
            </a:r>
            <a:r>
              <a:rPr lang="de-DE" sz="2600" dirty="0" err="1" smtClean="0"/>
              <a:t>protein</a:t>
            </a:r>
            <a:r>
              <a:rPr lang="de-DE" sz="2600" dirty="0" smtClean="0"/>
              <a:t> </a:t>
            </a:r>
            <a:r>
              <a:rPr lang="de-DE" sz="2600" dirty="0" err="1" smtClean="0"/>
              <a:t>units</a:t>
            </a:r>
            <a:r>
              <a:rPr lang="de-DE" sz="2600" dirty="0" smtClean="0"/>
              <a:t> (</a:t>
            </a:r>
            <a:r>
              <a:rPr lang="de-DE" sz="2600" dirty="0" smtClean="0">
                <a:solidFill>
                  <a:schemeClr val="accent4">
                    <a:lumMod val="50000"/>
                  </a:schemeClr>
                </a:solidFill>
              </a:rPr>
              <a:t>FPU</a:t>
            </a:r>
            <a:r>
              <a:rPr lang="de-DE" sz="2600" dirty="0" smtClean="0"/>
              <a:t>) </a:t>
            </a:r>
            <a:r>
              <a:rPr lang="de-DE" sz="2600" dirty="0" err="1" smtClean="0"/>
              <a:t>determine</a:t>
            </a:r>
            <a:r>
              <a:rPr lang="de-DE" sz="2600" dirty="0" smtClean="0"/>
              <a:t> </a:t>
            </a:r>
            <a:r>
              <a:rPr lang="de-DE" sz="2600" dirty="0" err="1" smtClean="0"/>
              <a:t>the</a:t>
            </a:r>
            <a:r>
              <a:rPr lang="de-DE" sz="2600" dirty="0" smtClean="0"/>
              <a:t> </a:t>
            </a:r>
            <a:r>
              <a:rPr lang="de-DE" sz="2600" dirty="0" err="1" smtClean="0"/>
              <a:t>carb</a:t>
            </a:r>
            <a:r>
              <a:rPr lang="de-DE" sz="2600" dirty="0" smtClean="0"/>
              <a:t> </a:t>
            </a:r>
            <a:r>
              <a:rPr lang="de-DE" sz="2600" dirty="0" err="1" smtClean="0"/>
              <a:t>absorp-tion</a:t>
            </a:r>
            <a:r>
              <a:rPr lang="de-DE" sz="2600" dirty="0" smtClean="0"/>
              <a:t> in </a:t>
            </a:r>
            <a:r>
              <a:rPr lang="de-DE" sz="2600" dirty="0" err="1" smtClean="0"/>
              <a:t>this</a:t>
            </a:r>
            <a:r>
              <a:rPr lang="de-DE" sz="2600" dirty="0" smtClean="0"/>
              <a:t> last </a:t>
            </a:r>
            <a:r>
              <a:rPr lang="de-DE" sz="2600" dirty="0" err="1" smtClean="0"/>
              <a:t>phase</a:t>
            </a:r>
            <a:r>
              <a:rPr lang="de-DE" sz="2600" dirty="0" smtClean="0"/>
              <a:t>.</a:t>
            </a:r>
            <a:endParaRPr lang="de-DE" sz="2600" dirty="0"/>
          </a:p>
          <a:p>
            <a:pPr marL="0" indent="0">
              <a:buNone/>
            </a:pPr>
            <a:endParaRPr lang="de-DE" sz="2400" i="1" dirty="0" smtClean="0"/>
          </a:p>
          <a:p>
            <a:pPr marL="0" indent="0">
              <a:buFont typeface="Arial" panose="020B0604020202020204" pitchFamily="34" charset="0"/>
              <a:buNone/>
            </a:pPr>
            <a:endParaRPr lang="de-DE" sz="2000" b="1" dirty="0" smtClean="0">
              <a:solidFill>
                <a:srgbClr val="0070C0"/>
              </a:solidFill>
            </a:endParaRPr>
          </a:p>
        </p:txBody>
      </p:sp>
      <p:sp>
        <p:nvSpPr>
          <p:cNvPr id="24" name="Inhaltsplatzhalter 2"/>
          <p:cNvSpPr txBox="1">
            <a:spLocks/>
          </p:cNvSpPr>
          <p:nvPr/>
        </p:nvSpPr>
        <p:spPr>
          <a:xfrm>
            <a:off x="677816" y="953995"/>
            <a:ext cx="2915960" cy="1000929"/>
          </a:xfrm>
          <a:prstGeom prst="rect">
            <a:avLst/>
          </a:prstGeom>
          <a:solidFill>
            <a:srgbClr val="7030A0">
              <a:alpha val="5000"/>
            </a:srgbClr>
          </a:solidFill>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a:solidFill>
                  <a:schemeClr val="bg1">
                    <a:lumMod val="50000"/>
                  </a:schemeClr>
                </a:solidFill>
              </a:rPr>
              <a:t> </a:t>
            </a:r>
            <a:r>
              <a:rPr lang="de-DE" sz="2400" dirty="0" smtClean="0">
                <a:solidFill>
                  <a:schemeClr val="bg1">
                    <a:lumMod val="50000"/>
                  </a:schemeClr>
                </a:solidFill>
              </a:rPr>
              <a:t>       </a:t>
            </a:r>
            <a:r>
              <a:rPr lang="de-DE" sz="2400" b="1" dirty="0" err="1" smtClean="0">
                <a:solidFill>
                  <a:schemeClr val="bg1">
                    <a:lumMod val="50000"/>
                  </a:schemeClr>
                </a:solidFill>
              </a:rPr>
              <a:t>pre</a:t>
            </a:r>
            <a:r>
              <a:rPr lang="de-DE" sz="2400" b="1" dirty="0" smtClean="0">
                <a:solidFill>
                  <a:schemeClr val="bg1">
                    <a:lumMod val="50000"/>
                  </a:schemeClr>
                </a:solidFill>
              </a:rPr>
              <a:t>-phase</a:t>
            </a:r>
          </a:p>
          <a:p>
            <a:pPr marL="0" indent="0">
              <a:buNone/>
            </a:pPr>
            <a:r>
              <a:rPr lang="de-DE" sz="2400" dirty="0" smtClean="0">
                <a:solidFill>
                  <a:schemeClr val="bg1">
                    <a:lumMod val="50000"/>
                  </a:schemeClr>
                </a:solidFill>
              </a:rPr>
              <a:t>     - 1:30 -  ~ 0:00</a:t>
            </a:r>
          </a:p>
        </p:txBody>
      </p:sp>
      <p:sp>
        <p:nvSpPr>
          <p:cNvPr id="25" name="Inhaltsplatzhalter 2"/>
          <p:cNvSpPr txBox="1">
            <a:spLocks/>
          </p:cNvSpPr>
          <p:nvPr/>
        </p:nvSpPr>
        <p:spPr>
          <a:xfrm>
            <a:off x="4257086" y="953995"/>
            <a:ext cx="2915960" cy="1000929"/>
          </a:xfrm>
          <a:prstGeom prst="rect">
            <a:avLst/>
          </a:prstGeom>
          <a:solidFill>
            <a:srgbClr val="7030A0">
              <a:alpha val="5000"/>
            </a:srgbClr>
          </a:solidFill>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       </a:t>
            </a:r>
            <a:r>
              <a:rPr lang="de-DE" sz="2400" b="1" dirty="0" err="1" smtClean="0">
                <a:solidFill>
                  <a:schemeClr val="bg1">
                    <a:lumMod val="50000"/>
                  </a:schemeClr>
                </a:solidFill>
              </a:rPr>
              <a:t>early</a:t>
            </a:r>
            <a:r>
              <a:rPr lang="de-DE" sz="2400" b="1" dirty="0" smtClean="0">
                <a:solidFill>
                  <a:schemeClr val="bg1">
                    <a:lumMod val="50000"/>
                  </a:schemeClr>
                </a:solidFill>
              </a:rPr>
              <a:t> </a:t>
            </a:r>
            <a:r>
              <a:rPr lang="de-DE" sz="2400" b="1" dirty="0" err="1" smtClean="0">
                <a:solidFill>
                  <a:schemeClr val="bg1">
                    <a:lumMod val="50000"/>
                  </a:schemeClr>
                </a:solidFill>
              </a:rPr>
              <a:t>phase</a:t>
            </a:r>
            <a:endParaRPr lang="de-DE" sz="2400" b="1" dirty="0" smtClean="0">
              <a:solidFill>
                <a:schemeClr val="bg1">
                  <a:lumMod val="50000"/>
                </a:schemeClr>
              </a:solidFill>
            </a:endParaRPr>
          </a:p>
          <a:p>
            <a:pPr marL="0" indent="0">
              <a:buNone/>
            </a:pPr>
            <a:r>
              <a:rPr lang="de-DE" sz="2400" dirty="0" smtClean="0">
                <a:solidFill>
                  <a:schemeClr val="bg1">
                    <a:lumMod val="50000"/>
                  </a:schemeClr>
                </a:solidFill>
              </a:rPr>
              <a:t>     ~ 0:00 – ~ 2:30</a:t>
            </a: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26" name="Inhaltsplatzhalter 2"/>
          <p:cNvSpPr txBox="1">
            <a:spLocks/>
          </p:cNvSpPr>
          <p:nvPr/>
        </p:nvSpPr>
        <p:spPr>
          <a:xfrm>
            <a:off x="8006038" y="953995"/>
            <a:ext cx="3806209" cy="994083"/>
          </a:xfrm>
          <a:prstGeom prst="rect">
            <a:avLst/>
          </a:prstGeom>
          <a:solidFill>
            <a:srgbClr val="7030A0">
              <a:alpha val="5000"/>
            </a:srgbClr>
          </a:solidFill>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       </a:t>
            </a:r>
            <a:r>
              <a:rPr lang="de-DE" sz="2400" b="1" dirty="0" err="1" smtClean="0">
                <a:solidFill>
                  <a:schemeClr val="bg1">
                    <a:lumMod val="50000"/>
                  </a:schemeClr>
                </a:solidFill>
              </a:rPr>
              <a:t>late</a:t>
            </a:r>
            <a:r>
              <a:rPr lang="de-DE" sz="2400" b="1" dirty="0" smtClean="0">
                <a:solidFill>
                  <a:schemeClr val="bg1">
                    <a:lumMod val="50000"/>
                  </a:schemeClr>
                </a:solidFill>
              </a:rPr>
              <a:t> </a:t>
            </a:r>
            <a:r>
              <a:rPr lang="de-DE" sz="2400" b="1" dirty="0" err="1" smtClean="0">
                <a:solidFill>
                  <a:schemeClr val="bg1">
                    <a:lumMod val="50000"/>
                  </a:schemeClr>
                </a:solidFill>
              </a:rPr>
              <a:t>phase</a:t>
            </a:r>
            <a:endParaRPr lang="de-DE" sz="2400" b="1" dirty="0" smtClean="0">
              <a:solidFill>
                <a:schemeClr val="bg1">
                  <a:lumMod val="50000"/>
                </a:schemeClr>
              </a:solidFill>
            </a:endParaRPr>
          </a:p>
          <a:p>
            <a:pPr marL="0" indent="0">
              <a:buNone/>
            </a:pPr>
            <a:r>
              <a:rPr lang="de-DE" sz="2400" dirty="0" smtClean="0">
                <a:solidFill>
                  <a:schemeClr val="bg1">
                    <a:lumMod val="50000"/>
                  </a:schemeClr>
                </a:solidFill>
              </a:rPr>
              <a:t>    ~ 2:30 – ~ 5:00</a:t>
            </a: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4" name="Textfeld 3"/>
          <p:cNvSpPr txBox="1"/>
          <p:nvPr/>
        </p:nvSpPr>
        <p:spPr>
          <a:xfrm>
            <a:off x="3509529" y="804705"/>
            <a:ext cx="917239" cy="646331"/>
          </a:xfrm>
          <a:prstGeom prst="rect">
            <a:avLst/>
          </a:prstGeom>
          <a:noFill/>
        </p:spPr>
        <p:txBody>
          <a:bodyPr wrap="none" rtlCol="0">
            <a:spAutoFit/>
          </a:bodyPr>
          <a:lstStyle/>
          <a:p>
            <a:r>
              <a:rPr lang="de-DE" b="1" dirty="0" err="1">
                <a:solidFill>
                  <a:schemeClr val="bg1">
                    <a:lumMod val="65000"/>
                  </a:schemeClr>
                </a:solidFill>
              </a:rPr>
              <a:t>meal</a:t>
            </a:r>
            <a:r>
              <a:rPr lang="de-DE" dirty="0">
                <a:solidFill>
                  <a:schemeClr val="bg1">
                    <a:lumMod val="65000"/>
                  </a:schemeClr>
                </a:solidFill>
              </a:rPr>
              <a:t>@ </a:t>
            </a:r>
            <a:endParaRPr lang="de-DE" dirty="0" smtClean="0">
              <a:solidFill>
                <a:schemeClr val="bg1">
                  <a:lumMod val="65000"/>
                </a:schemeClr>
              </a:solidFill>
            </a:endParaRPr>
          </a:p>
          <a:p>
            <a:r>
              <a:rPr lang="de-DE" dirty="0" smtClean="0">
                <a:solidFill>
                  <a:schemeClr val="bg1">
                    <a:lumMod val="65000"/>
                  </a:schemeClr>
                </a:solidFill>
              </a:rPr>
              <a:t>t=0:00</a:t>
            </a:r>
            <a:endParaRPr lang="de-DE" dirty="0"/>
          </a:p>
        </p:txBody>
      </p:sp>
      <p:sp>
        <p:nvSpPr>
          <p:cNvPr id="5" name="Pfeil nach links und rechts 4"/>
          <p:cNvSpPr/>
          <p:nvPr/>
        </p:nvSpPr>
        <p:spPr>
          <a:xfrm rot="19453576">
            <a:off x="2623087" y="3139681"/>
            <a:ext cx="2052591" cy="890337"/>
          </a:xfrm>
          <a:prstGeom prst="leftRightArrow">
            <a:avLst/>
          </a:prstGeom>
          <a:solidFill>
            <a:srgbClr val="E1CC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rgbClr val="002060"/>
                </a:solidFill>
              </a:rPr>
              <a:t>initial </a:t>
            </a:r>
            <a:r>
              <a:rPr lang="de-DE" dirty="0" err="1" smtClean="0">
                <a:solidFill>
                  <a:srgbClr val="002060"/>
                </a:solidFill>
              </a:rPr>
              <a:t>challenge</a:t>
            </a:r>
            <a:endParaRPr lang="de-DE" dirty="0">
              <a:solidFill>
                <a:srgbClr val="002060"/>
              </a:solidFill>
            </a:endParaRPr>
          </a:p>
        </p:txBody>
      </p:sp>
      <p:sp>
        <p:nvSpPr>
          <p:cNvPr id="14"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15</a:t>
            </a:r>
            <a:endParaRPr lang="de-DE" sz="1800" dirty="0">
              <a:solidFill>
                <a:schemeClr val="tx1"/>
              </a:solidFill>
            </a:endParaRPr>
          </a:p>
        </p:txBody>
      </p:sp>
      <p:pic>
        <p:nvPicPr>
          <p:cNvPr id="15" name="Grafik 14"/>
          <p:cNvPicPr>
            <a:picLocks noChangeAspect="1"/>
          </p:cNvPicPr>
          <p:nvPr/>
        </p:nvPicPr>
        <p:blipFill rotWithShape="1">
          <a:blip r:embed="rId3"/>
          <a:srcRect l="30125" t="25555" r="45813" b="34667"/>
          <a:stretch/>
        </p:blipFill>
        <p:spPr>
          <a:xfrm>
            <a:off x="10317866" y="393791"/>
            <a:ext cx="1024337" cy="952500"/>
          </a:xfrm>
          <a:prstGeom prst="rect">
            <a:avLst/>
          </a:prstGeom>
        </p:spPr>
      </p:pic>
    </p:spTree>
    <p:extLst>
      <p:ext uri="{BB962C8B-B14F-4D97-AF65-F5344CB8AC3E}">
        <p14:creationId xmlns:p14="http://schemas.microsoft.com/office/powerpoint/2010/main" val="34303270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20663" y="1641347"/>
            <a:ext cx="10515600" cy="1325563"/>
          </a:xfrm>
        </p:spPr>
        <p:txBody>
          <a:bodyPr>
            <a:normAutofit/>
          </a:bodyPr>
          <a:lstStyle/>
          <a:p>
            <a:pPr algn="ctr"/>
            <a:r>
              <a:rPr lang="de-DE" sz="3600" b="1" dirty="0" smtClean="0">
                <a:solidFill>
                  <a:srgbClr val="7030A0"/>
                </a:solidFill>
              </a:rPr>
              <a:t>Topics</a:t>
            </a:r>
            <a:endParaRPr lang="de-DE" sz="3600" b="1" dirty="0">
              <a:solidFill>
                <a:srgbClr val="7030A0"/>
              </a:solidFill>
            </a:endParaRPr>
          </a:p>
        </p:txBody>
      </p:sp>
      <p:sp>
        <p:nvSpPr>
          <p:cNvPr id="4" name="Foliennummernplatzhalter 3"/>
          <p:cNvSpPr>
            <a:spLocks noGrp="1"/>
          </p:cNvSpPr>
          <p:nvPr>
            <p:ph type="sldNum" sz="quarter" idx="12"/>
          </p:nvPr>
        </p:nvSpPr>
        <p:spPr/>
        <p:txBody>
          <a:bodyPr/>
          <a:lstStyle/>
          <a:p>
            <a:fld id="{FBA07554-AD06-4E27-83F9-18CA09205DF6}" type="slidenum">
              <a:rPr lang="de-DE" smtClean="0"/>
              <a:t>16</a:t>
            </a:fld>
            <a:endParaRPr lang="de-DE"/>
          </a:p>
        </p:txBody>
      </p:sp>
      <p:sp>
        <p:nvSpPr>
          <p:cNvPr id="7" name="Inhaltsplatzhalter 2"/>
          <p:cNvSpPr txBox="1">
            <a:spLocks/>
          </p:cNvSpPr>
          <p:nvPr/>
        </p:nvSpPr>
        <p:spPr>
          <a:xfrm>
            <a:off x="3023665" y="259684"/>
            <a:ext cx="11173869" cy="6678513"/>
          </a:xfrm>
          <a:prstGeom prst="rect">
            <a:avLst/>
          </a:prstGeom>
        </p:spPr>
        <p:txBody>
          <a:bodyPr vert="horz" lIns="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100" b="1" dirty="0" err="1">
                <a:solidFill>
                  <a:schemeClr val="bg1">
                    <a:lumMod val="65000"/>
                  </a:schemeClr>
                </a:solidFill>
              </a:rPr>
              <a:t>Delayed</a:t>
            </a:r>
            <a:r>
              <a:rPr lang="de-DE" sz="2100" b="1" dirty="0">
                <a:solidFill>
                  <a:schemeClr val="bg1">
                    <a:lumMod val="65000"/>
                  </a:schemeClr>
                </a:solidFill>
              </a:rPr>
              <a:t> </a:t>
            </a:r>
            <a:r>
              <a:rPr lang="de-DE" sz="2100" b="1" dirty="0" err="1">
                <a:solidFill>
                  <a:schemeClr val="bg1">
                    <a:lumMod val="65000"/>
                  </a:schemeClr>
                </a:solidFill>
              </a:rPr>
              <a:t>control</a:t>
            </a:r>
            <a:r>
              <a:rPr lang="de-DE" sz="2100" b="1" dirty="0">
                <a:solidFill>
                  <a:schemeClr val="bg1">
                    <a:lumMod val="65000"/>
                  </a:schemeClr>
                </a:solidFill>
              </a:rPr>
              <a:t> – The </a:t>
            </a:r>
            <a:r>
              <a:rPr lang="de-DE" sz="2100" b="1" dirty="0" err="1">
                <a:solidFill>
                  <a:schemeClr val="bg1">
                    <a:lumMod val="65000"/>
                  </a:schemeClr>
                </a:solidFill>
              </a:rPr>
              <a:t>meal</a:t>
            </a:r>
            <a:r>
              <a:rPr lang="de-DE" sz="2100" b="1" dirty="0">
                <a:solidFill>
                  <a:schemeClr val="bg1">
                    <a:lumMod val="65000"/>
                  </a:schemeClr>
                </a:solidFill>
              </a:rPr>
              <a:t> </a:t>
            </a:r>
            <a:r>
              <a:rPr lang="de-DE" sz="2100" b="1" dirty="0" err="1">
                <a:solidFill>
                  <a:schemeClr val="bg1">
                    <a:lumMod val="65000"/>
                  </a:schemeClr>
                </a:solidFill>
              </a:rPr>
              <a:t>challenge</a:t>
            </a:r>
            <a:r>
              <a:rPr lang="de-DE" sz="2100" b="1" dirty="0">
                <a:solidFill>
                  <a:schemeClr val="bg1">
                    <a:lumMod val="65000"/>
                  </a:schemeClr>
                </a:solidFill>
              </a:rPr>
              <a:t>                                                  </a:t>
            </a:r>
            <a:r>
              <a:rPr lang="de-DE" sz="2100" b="1" dirty="0" smtClean="0">
                <a:solidFill>
                  <a:schemeClr val="bg1">
                    <a:lumMod val="65000"/>
                  </a:schemeClr>
                </a:solidFill>
              </a:rPr>
              <a:t>         </a:t>
            </a:r>
            <a:r>
              <a:rPr lang="de-DE" sz="2100" b="1" dirty="0">
                <a:solidFill>
                  <a:schemeClr val="bg1">
                    <a:lumMod val="65000"/>
                  </a:schemeClr>
                </a:solidFill>
              </a:rPr>
              <a:t>5</a:t>
            </a:r>
          </a:p>
          <a:p>
            <a:pPr lvl="1"/>
            <a:r>
              <a:rPr lang="de-DE" sz="2100" dirty="0" err="1">
                <a:solidFill>
                  <a:schemeClr val="bg1">
                    <a:lumMod val="65000"/>
                  </a:schemeClr>
                </a:solidFill>
              </a:rPr>
              <a:t>Delayed</a:t>
            </a:r>
            <a:r>
              <a:rPr lang="de-DE" sz="2100" dirty="0">
                <a:solidFill>
                  <a:schemeClr val="bg1">
                    <a:lumMod val="65000"/>
                  </a:schemeClr>
                </a:solidFill>
              </a:rPr>
              <a:t> </a:t>
            </a:r>
            <a:r>
              <a:rPr lang="de-DE" sz="2100" dirty="0" err="1">
                <a:solidFill>
                  <a:schemeClr val="bg1">
                    <a:lumMod val="65000"/>
                  </a:schemeClr>
                </a:solidFill>
              </a:rPr>
              <a:t>control</a:t>
            </a:r>
            <a:r>
              <a:rPr lang="de-DE" sz="2100" dirty="0">
                <a:solidFill>
                  <a:schemeClr val="bg1">
                    <a:lumMod val="65000"/>
                  </a:schemeClr>
                </a:solidFill>
              </a:rPr>
              <a:t>, </a:t>
            </a:r>
            <a:r>
              <a:rPr lang="de-DE" sz="2100" dirty="0" err="1">
                <a:solidFill>
                  <a:schemeClr val="bg1">
                    <a:lumMod val="65000"/>
                  </a:schemeClr>
                </a:solidFill>
              </a:rPr>
              <a:t>carb</a:t>
            </a:r>
            <a:r>
              <a:rPr lang="de-DE" sz="2100" dirty="0">
                <a:solidFill>
                  <a:schemeClr val="bg1">
                    <a:lumMod val="65000"/>
                  </a:schemeClr>
                </a:solidFill>
              </a:rPr>
              <a:t> </a:t>
            </a:r>
            <a:r>
              <a:rPr lang="de-DE" sz="2100" dirty="0" err="1">
                <a:solidFill>
                  <a:schemeClr val="bg1">
                    <a:lumMod val="65000"/>
                  </a:schemeClr>
                </a:solidFill>
              </a:rPr>
              <a:t>absorption</a:t>
            </a:r>
            <a:r>
              <a:rPr lang="de-DE" sz="2100" dirty="0">
                <a:solidFill>
                  <a:schemeClr val="bg1">
                    <a:lumMod val="65000"/>
                  </a:schemeClr>
                </a:solidFill>
              </a:rPr>
              <a:t>, </a:t>
            </a:r>
            <a:r>
              <a:rPr lang="de-DE" sz="2100" dirty="0" err="1">
                <a:solidFill>
                  <a:schemeClr val="bg1">
                    <a:lumMod val="65000"/>
                  </a:schemeClr>
                </a:solidFill>
              </a:rPr>
              <a:t>insulin</a:t>
            </a:r>
            <a:r>
              <a:rPr lang="de-DE" sz="2100" dirty="0">
                <a:solidFill>
                  <a:schemeClr val="bg1">
                    <a:lumMod val="65000"/>
                  </a:schemeClr>
                </a:solidFill>
              </a:rPr>
              <a:t> </a:t>
            </a:r>
            <a:r>
              <a:rPr lang="de-DE" sz="2100" dirty="0" err="1">
                <a:solidFill>
                  <a:schemeClr val="bg1">
                    <a:lumMod val="65000"/>
                  </a:schemeClr>
                </a:solidFill>
              </a:rPr>
              <a:t>activity</a:t>
            </a:r>
            <a:r>
              <a:rPr lang="de-DE" sz="2100" dirty="0">
                <a:solidFill>
                  <a:schemeClr val="bg1">
                    <a:lumMod val="65000"/>
                  </a:schemeClr>
                </a:solidFill>
              </a:rPr>
              <a:t>                  6</a:t>
            </a:r>
          </a:p>
          <a:p>
            <a:pPr lvl="1"/>
            <a:r>
              <a:rPr lang="de-DE" sz="2100" dirty="0" err="1">
                <a:solidFill>
                  <a:schemeClr val="bg1">
                    <a:lumMod val="65000"/>
                  </a:schemeClr>
                </a:solidFill>
              </a:rPr>
              <a:t>Nautical</a:t>
            </a:r>
            <a:r>
              <a:rPr lang="de-DE" sz="2100" dirty="0">
                <a:solidFill>
                  <a:schemeClr val="bg1">
                    <a:lumMod val="65000"/>
                  </a:schemeClr>
                </a:solidFill>
              </a:rPr>
              <a:t> </a:t>
            </a:r>
            <a:r>
              <a:rPr lang="de-DE" sz="2100" dirty="0" err="1">
                <a:solidFill>
                  <a:schemeClr val="bg1">
                    <a:lumMod val="65000"/>
                  </a:schemeClr>
                </a:solidFill>
              </a:rPr>
              <a:t>analogy</a:t>
            </a:r>
            <a:r>
              <a:rPr lang="de-DE" sz="2100" dirty="0">
                <a:solidFill>
                  <a:schemeClr val="bg1">
                    <a:lumMod val="65000"/>
                  </a:schemeClr>
                </a:solidFill>
              </a:rPr>
              <a:t>                                                                         11</a:t>
            </a:r>
          </a:p>
          <a:p>
            <a:pPr lvl="1"/>
            <a:r>
              <a:rPr lang="de-DE" sz="2100" dirty="0">
                <a:solidFill>
                  <a:schemeClr val="bg1">
                    <a:lumMod val="65000"/>
                  </a:schemeClr>
                </a:solidFill>
              </a:rPr>
              <a:t>Basic </a:t>
            </a:r>
            <a:r>
              <a:rPr lang="de-DE" sz="2100" dirty="0" err="1">
                <a:solidFill>
                  <a:schemeClr val="bg1">
                    <a:lumMod val="65000"/>
                  </a:schemeClr>
                </a:solidFill>
              </a:rPr>
              <a:t>loop</a:t>
            </a:r>
            <a:r>
              <a:rPr lang="de-DE" sz="2100" dirty="0">
                <a:solidFill>
                  <a:schemeClr val="bg1">
                    <a:lumMod val="65000"/>
                  </a:schemeClr>
                </a:solidFill>
              </a:rPr>
              <a:t> </a:t>
            </a:r>
            <a:r>
              <a:rPr lang="de-DE" sz="2100" dirty="0" err="1">
                <a:solidFill>
                  <a:schemeClr val="bg1">
                    <a:lumMod val="65000"/>
                  </a:schemeClr>
                </a:solidFill>
              </a:rPr>
              <a:t>parameters</a:t>
            </a:r>
            <a:r>
              <a:rPr lang="de-DE" sz="2100" dirty="0">
                <a:solidFill>
                  <a:schemeClr val="bg1">
                    <a:lumMod val="65000"/>
                  </a:schemeClr>
                </a:solidFill>
              </a:rPr>
              <a:t>                                                               13</a:t>
            </a:r>
          </a:p>
          <a:p>
            <a:pPr lvl="1"/>
            <a:r>
              <a:rPr lang="de-DE" sz="2100" dirty="0" err="1">
                <a:solidFill>
                  <a:schemeClr val="bg1">
                    <a:lumMod val="65000"/>
                  </a:schemeClr>
                </a:solidFill>
              </a:rPr>
              <a:t>Mathematical</a:t>
            </a:r>
            <a:r>
              <a:rPr lang="de-DE" sz="2100" dirty="0">
                <a:solidFill>
                  <a:schemeClr val="bg1">
                    <a:lumMod val="65000"/>
                  </a:schemeClr>
                </a:solidFill>
              </a:rPr>
              <a:t> </a:t>
            </a:r>
            <a:r>
              <a:rPr lang="de-DE" sz="2100" dirty="0" err="1">
                <a:solidFill>
                  <a:schemeClr val="bg1">
                    <a:lumMod val="65000"/>
                  </a:schemeClr>
                </a:solidFill>
              </a:rPr>
              <a:t>model</a:t>
            </a:r>
            <a:r>
              <a:rPr lang="de-DE" sz="2100" dirty="0">
                <a:solidFill>
                  <a:schemeClr val="bg1">
                    <a:lumMod val="65000"/>
                  </a:schemeClr>
                </a:solidFill>
              </a:rPr>
              <a:t>                                                                 14</a:t>
            </a:r>
          </a:p>
          <a:p>
            <a:pPr lvl="1"/>
            <a:r>
              <a:rPr lang="de-DE" sz="2100" dirty="0">
                <a:solidFill>
                  <a:schemeClr val="bg1">
                    <a:lumMod val="65000"/>
                  </a:schemeClr>
                </a:solidFill>
              </a:rPr>
              <a:t>3 </a:t>
            </a:r>
            <a:r>
              <a:rPr lang="de-DE" sz="2100" dirty="0" err="1">
                <a:solidFill>
                  <a:schemeClr val="bg1">
                    <a:lumMod val="65000"/>
                  </a:schemeClr>
                </a:solidFill>
              </a:rPr>
              <a:t>phases</a:t>
            </a:r>
            <a:r>
              <a:rPr lang="de-DE" sz="2100" dirty="0">
                <a:solidFill>
                  <a:schemeClr val="bg1">
                    <a:lumMod val="65000"/>
                  </a:schemeClr>
                </a:solidFill>
              </a:rPr>
              <a:t> </a:t>
            </a:r>
            <a:r>
              <a:rPr lang="de-DE" sz="2100" dirty="0" err="1">
                <a:solidFill>
                  <a:schemeClr val="bg1">
                    <a:lumMod val="65000"/>
                  </a:schemeClr>
                </a:solidFill>
              </a:rPr>
              <a:t>model</a:t>
            </a:r>
            <a:r>
              <a:rPr lang="de-DE" sz="2100" dirty="0">
                <a:solidFill>
                  <a:schemeClr val="bg1">
                    <a:lumMod val="65000"/>
                  </a:schemeClr>
                </a:solidFill>
              </a:rPr>
              <a:t>                                                                           15</a:t>
            </a:r>
          </a:p>
          <a:p>
            <a:r>
              <a:rPr lang="de-DE" sz="2100" b="1" dirty="0" err="1"/>
              <a:t>Pre</a:t>
            </a:r>
            <a:r>
              <a:rPr lang="de-DE" sz="2100" b="1" dirty="0"/>
              <a:t>- and Early </a:t>
            </a:r>
            <a:r>
              <a:rPr lang="de-DE" sz="2100" b="1" dirty="0" err="1"/>
              <a:t>meal</a:t>
            </a:r>
            <a:r>
              <a:rPr lang="de-DE" sz="2100" b="1" dirty="0"/>
              <a:t> </a:t>
            </a:r>
            <a:r>
              <a:rPr lang="de-DE" sz="2100" b="1" dirty="0" err="1"/>
              <a:t>phases</a:t>
            </a:r>
            <a:r>
              <a:rPr lang="de-DE" sz="2100" b="1" dirty="0"/>
              <a:t>: Hybrid </a:t>
            </a:r>
            <a:r>
              <a:rPr lang="de-DE" sz="2100" b="1" dirty="0" err="1"/>
              <a:t>Closed</a:t>
            </a:r>
            <a:r>
              <a:rPr lang="de-DE" sz="2100" b="1" dirty="0"/>
              <a:t> Looping w/ </a:t>
            </a:r>
            <a:r>
              <a:rPr lang="de-DE" sz="2100" b="1" dirty="0" err="1"/>
              <a:t>bolus</a:t>
            </a:r>
            <a:r>
              <a:rPr lang="de-DE" sz="2100" b="1" dirty="0"/>
              <a:t>                </a:t>
            </a:r>
            <a:r>
              <a:rPr lang="de-DE" sz="2100" b="1" dirty="0" smtClean="0"/>
              <a:t> </a:t>
            </a:r>
            <a:r>
              <a:rPr lang="de-DE" sz="2100" b="1" dirty="0"/>
              <a:t>16</a:t>
            </a:r>
          </a:p>
          <a:p>
            <a:pPr lvl="1"/>
            <a:r>
              <a:rPr lang="de-DE" sz="2100" b="1" dirty="0" err="1"/>
              <a:t>Pre</a:t>
            </a:r>
            <a:r>
              <a:rPr lang="de-DE" sz="2100" b="1" dirty="0"/>
              <a:t>-phase</a:t>
            </a:r>
            <a:r>
              <a:rPr lang="de-DE" sz="2100" dirty="0"/>
              <a:t> </a:t>
            </a:r>
            <a:r>
              <a:rPr lang="de-DE" sz="2100" dirty="0" err="1"/>
              <a:t>of</a:t>
            </a:r>
            <a:r>
              <a:rPr lang="de-DE" sz="2100" dirty="0"/>
              <a:t> </a:t>
            </a:r>
            <a:r>
              <a:rPr lang="de-DE" sz="2100" dirty="0" err="1"/>
              <a:t>meals</a:t>
            </a:r>
            <a:r>
              <a:rPr lang="de-DE" sz="2100" dirty="0"/>
              <a:t> - Options </a:t>
            </a:r>
            <a:r>
              <a:rPr lang="de-DE" sz="2100" dirty="0" err="1"/>
              <a:t>to</a:t>
            </a:r>
            <a:r>
              <a:rPr lang="de-DE" sz="2100" dirty="0"/>
              <a:t> </a:t>
            </a:r>
            <a:r>
              <a:rPr lang="de-DE" sz="2100" dirty="0" err="1"/>
              <a:t>improve</a:t>
            </a:r>
            <a:r>
              <a:rPr lang="de-DE" sz="2100" dirty="0"/>
              <a:t> </a:t>
            </a:r>
            <a:r>
              <a:rPr lang="de-DE" sz="2100" dirty="0" err="1"/>
              <a:t>management</a:t>
            </a:r>
            <a:r>
              <a:rPr lang="de-DE" sz="2100" dirty="0"/>
              <a:t>   </a:t>
            </a:r>
            <a:r>
              <a:rPr lang="de-DE" sz="2100" dirty="0" smtClean="0"/>
              <a:t>    17   </a:t>
            </a:r>
            <a:endParaRPr lang="de-DE" sz="2100" dirty="0"/>
          </a:p>
          <a:p>
            <a:pPr lvl="1"/>
            <a:r>
              <a:rPr lang="de-DE" sz="2100" dirty="0" err="1"/>
              <a:t>Carb</a:t>
            </a:r>
            <a:r>
              <a:rPr lang="de-DE" sz="2100" dirty="0"/>
              <a:t> </a:t>
            </a:r>
            <a:r>
              <a:rPr lang="de-DE" sz="2100" dirty="0" err="1"/>
              <a:t>inputs</a:t>
            </a:r>
            <a:r>
              <a:rPr lang="de-DE" sz="2100" dirty="0"/>
              <a:t> and </a:t>
            </a:r>
            <a:r>
              <a:rPr lang="de-DE" sz="2100" dirty="0" err="1"/>
              <a:t>user</a:t>
            </a:r>
            <a:r>
              <a:rPr lang="de-DE" sz="2100" dirty="0"/>
              <a:t> </a:t>
            </a:r>
            <a:r>
              <a:rPr lang="de-DE" sz="2100" dirty="0" err="1"/>
              <a:t>bolus</a:t>
            </a:r>
            <a:r>
              <a:rPr lang="de-DE" sz="2100" dirty="0"/>
              <a:t> </a:t>
            </a:r>
            <a:r>
              <a:rPr lang="de-DE" sz="2100" dirty="0" err="1"/>
              <a:t>timing</a:t>
            </a:r>
            <a:r>
              <a:rPr lang="de-DE" sz="2100" dirty="0"/>
              <a:t> </a:t>
            </a:r>
            <a:r>
              <a:rPr lang="de-DE" sz="2100" dirty="0" smtClean="0"/>
              <a:t>                                           22                                          </a:t>
            </a:r>
            <a:endParaRPr lang="de-DE" sz="2100" dirty="0"/>
          </a:p>
          <a:p>
            <a:pPr lvl="1"/>
            <a:r>
              <a:rPr lang="de-DE" sz="2100" dirty="0"/>
              <a:t>Trouble </a:t>
            </a:r>
            <a:r>
              <a:rPr lang="de-DE" sz="2100" dirty="0" err="1"/>
              <a:t>shooting</a:t>
            </a:r>
            <a:r>
              <a:rPr lang="de-DE" sz="2100" dirty="0"/>
              <a:t>  </a:t>
            </a:r>
            <a:r>
              <a:rPr lang="de-DE" sz="2100" dirty="0" smtClean="0"/>
              <a:t>                                                                        23                                                                       </a:t>
            </a:r>
            <a:endParaRPr lang="de-DE" sz="2100" dirty="0"/>
          </a:p>
          <a:p>
            <a:pPr lvl="1"/>
            <a:r>
              <a:rPr lang="de-DE" sz="2100" dirty="0" smtClean="0"/>
              <a:t>Transition                                                                                       24</a:t>
            </a:r>
            <a:endParaRPr lang="de-DE" sz="2100" dirty="0"/>
          </a:p>
          <a:p>
            <a:pPr lvl="1"/>
            <a:r>
              <a:rPr lang="de-DE" sz="2100" dirty="0"/>
              <a:t> Hybrid </a:t>
            </a:r>
            <a:r>
              <a:rPr lang="de-DE" sz="2100" dirty="0" err="1"/>
              <a:t>Closed</a:t>
            </a:r>
            <a:r>
              <a:rPr lang="de-DE" sz="2100" dirty="0"/>
              <a:t> Looping, </a:t>
            </a:r>
            <a:r>
              <a:rPr lang="de-DE" sz="2100" dirty="0" err="1"/>
              <a:t>pros</a:t>
            </a:r>
            <a:r>
              <a:rPr lang="de-DE" sz="2100" dirty="0"/>
              <a:t> and </a:t>
            </a:r>
            <a:r>
              <a:rPr lang="de-DE" sz="2100" dirty="0" err="1"/>
              <a:t>cons</a:t>
            </a:r>
            <a:r>
              <a:rPr lang="de-DE" sz="2100" dirty="0"/>
              <a:t>  </a:t>
            </a:r>
            <a:r>
              <a:rPr lang="de-DE" sz="2100" dirty="0" smtClean="0"/>
              <a:t>                                  25                                    </a:t>
            </a:r>
            <a:r>
              <a:rPr lang="de-DE" sz="2100" dirty="0" smtClean="0">
                <a:solidFill>
                  <a:schemeClr val="bg1">
                    <a:lumMod val="65000"/>
                  </a:schemeClr>
                </a:solidFill>
              </a:rPr>
              <a:t>                                                                                  </a:t>
            </a:r>
            <a:endParaRPr lang="de-DE" sz="2100" dirty="0">
              <a:solidFill>
                <a:schemeClr val="bg1">
                  <a:lumMod val="65000"/>
                </a:schemeClr>
              </a:solidFill>
            </a:endParaRPr>
          </a:p>
          <a:p>
            <a:r>
              <a:rPr lang="de-DE" sz="2100" b="1" dirty="0" err="1" smtClean="0">
                <a:solidFill>
                  <a:schemeClr val="bg1">
                    <a:lumMod val="50000"/>
                  </a:schemeClr>
                </a:solidFill>
              </a:rPr>
              <a:t>Enabling</a:t>
            </a:r>
            <a:r>
              <a:rPr lang="de-DE" sz="2100" b="1" dirty="0" smtClean="0">
                <a:solidFill>
                  <a:schemeClr val="bg1">
                    <a:lumMod val="50000"/>
                  </a:schemeClr>
                </a:solidFill>
              </a:rPr>
              <a:t> </a:t>
            </a:r>
            <a:r>
              <a:rPr lang="de-DE" sz="2100" b="1" dirty="0" err="1">
                <a:solidFill>
                  <a:schemeClr val="bg1">
                    <a:lumMod val="50000"/>
                  </a:schemeClr>
                </a:solidFill>
              </a:rPr>
              <a:t>the</a:t>
            </a:r>
            <a:r>
              <a:rPr lang="de-DE" sz="2100" b="1" dirty="0">
                <a:solidFill>
                  <a:schemeClr val="bg1">
                    <a:lumMod val="50000"/>
                  </a:schemeClr>
                </a:solidFill>
              </a:rPr>
              <a:t> </a:t>
            </a:r>
            <a:r>
              <a:rPr lang="de-DE" sz="2100" b="1" dirty="0" err="1">
                <a:solidFill>
                  <a:schemeClr val="bg1">
                    <a:lumMod val="50000"/>
                  </a:schemeClr>
                </a:solidFill>
              </a:rPr>
              <a:t>loop</a:t>
            </a:r>
            <a:r>
              <a:rPr lang="de-DE" sz="2100" b="1" dirty="0">
                <a:solidFill>
                  <a:schemeClr val="bg1">
                    <a:lumMod val="50000"/>
                  </a:schemeClr>
                </a:solidFill>
              </a:rPr>
              <a:t> </a:t>
            </a:r>
            <a:r>
              <a:rPr lang="de-DE" sz="2100" b="1" dirty="0" err="1">
                <a:solidFill>
                  <a:schemeClr val="bg1">
                    <a:lumMod val="50000"/>
                  </a:schemeClr>
                </a:solidFill>
              </a:rPr>
              <a:t>to</a:t>
            </a:r>
            <a:r>
              <a:rPr lang="de-DE" sz="2100" b="1" dirty="0">
                <a:solidFill>
                  <a:schemeClr val="bg1">
                    <a:lumMod val="50000"/>
                  </a:schemeClr>
                </a:solidFill>
              </a:rPr>
              <a:t> manage </a:t>
            </a:r>
            <a:r>
              <a:rPr lang="de-DE" sz="2100" b="1" dirty="0" err="1">
                <a:solidFill>
                  <a:schemeClr val="bg1">
                    <a:lumMod val="50000"/>
                  </a:schemeClr>
                </a:solidFill>
              </a:rPr>
              <a:t>the</a:t>
            </a:r>
            <a:r>
              <a:rPr lang="de-DE" sz="2100" b="1" dirty="0">
                <a:solidFill>
                  <a:schemeClr val="bg1">
                    <a:lumMod val="50000"/>
                  </a:schemeClr>
                </a:solidFill>
              </a:rPr>
              <a:t> </a:t>
            </a:r>
            <a:r>
              <a:rPr lang="de-DE" sz="2100" b="1" dirty="0" err="1">
                <a:solidFill>
                  <a:schemeClr val="bg1">
                    <a:lumMod val="50000"/>
                  </a:schemeClr>
                </a:solidFill>
              </a:rPr>
              <a:t>late</a:t>
            </a:r>
            <a:r>
              <a:rPr lang="de-DE" sz="2100" b="1" dirty="0">
                <a:solidFill>
                  <a:schemeClr val="bg1">
                    <a:lumMod val="50000"/>
                  </a:schemeClr>
                </a:solidFill>
              </a:rPr>
              <a:t> </a:t>
            </a:r>
            <a:r>
              <a:rPr lang="de-DE" sz="2100" b="1" dirty="0" err="1">
                <a:solidFill>
                  <a:schemeClr val="bg1">
                    <a:lumMod val="50000"/>
                  </a:schemeClr>
                </a:solidFill>
              </a:rPr>
              <a:t>phase</a:t>
            </a:r>
            <a:r>
              <a:rPr lang="de-DE" sz="2100" b="1" dirty="0">
                <a:solidFill>
                  <a:schemeClr val="bg1">
                    <a:lumMod val="50000"/>
                  </a:schemeClr>
                </a:solidFill>
              </a:rPr>
              <a:t> </a:t>
            </a:r>
            <a:r>
              <a:rPr lang="de-DE" sz="2100" b="1" dirty="0" err="1">
                <a:solidFill>
                  <a:schemeClr val="bg1">
                    <a:lumMod val="50000"/>
                  </a:schemeClr>
                </a:solidFill>
              </a:rPr>
              <a:t>of</a:t>
            </a:r>
            <a:r>
              <a:rPr lang="de-DE" sz="2100" b="1" dirty="0">
                <a:solidFill>
                  <a:schemeClr val="bg1">
                    <a:lumMod val="50000"/>
                  </a:schemeClr>
                </a:solidFill>
              </a:rPr>
              <a:t> a </a:t>
            </a:r>
            <a:r>
              <a:rPr lang="de-DE" sz="2100" b="1" dirty="0" err="1">
                <a:solidFill>
                  <a:schemeClr val="bg1">
                    <a:lumMod val="50000"/>
                  </a:schemeClr>
                </a:solidFill>
              </a:rPr>
              <a:t>meal</a:t>
            </a:r>
            <a:r>
              <a:rPr lang="de-DE" sz="2100" b="1" dirty="0">
                <a:solidFill>
                  <a:schemeClr val="bg1">
                    <a:lumMod val="50000"/>
                  </a:schemeClr>
                </a:solidFill>
              </a:rPr>
              <a:t>                          </a:t>
            </a:r>
            <a:r>
              <a:rPr lang="de-DE" sz="2100" b="1" dirty="0" smtClean="0">
                <a:solidFill>
                  <a:schemeClr val="bg1">
                    <a:lumMod val="50000"/>
                  </a:schemeClr>
                </a:solidFill>
              </a:rPr>
              <a:t>    </a:t>
            </a:r>
            <a:r>
              <a:rPr lang="de-DE" sz="2100" b="1" dirty="0">
                <a:solidFill>
                  <a:schemeClr val="bg1">
                    <a:lumMod val="50000"/>
                  </a:schemeClr>
                </a:solidFill>
              </a:rPr>
              <a:t>27 </a:t>
            </a:r>
            <a:endParaRPr lang="de-DE" sz="2100" b="1" dirty="0" smtClean="0">
              <a:solidFill>
                <a:schemeClr val="bg1">
                  <a:lumMod val="50000"/>
                </a:schemeClr>
              </a:solidFill>
            </a:endParaRPr>
          </a:p>
          <a:p>
            <a:pPr lvl="1"/>
            <a:r>
              <a:rPr lang="de-DE" sz="1500" dirty="0" err="1" smtClean="0">
                <a:solidFill>
                  <a:schemeClr val="bg1">
                    <a:lumMod val="50000"/>
                  </a:schemeClr>
                </a:solidFill>
              </a:rPr>
              <a:t>Late</a:t>
            </a:r>
            <a:r>
              <a:rPr lang="de-DE" sz="1500" dirty="0" smtClean="0">
                <a:solidFill>
                  <a:schemeClr val="bg1">
                    <a:lumMod val="50000"/>
                  </a:schemeClr>
                </a:solidFill>
              </a:rPr>
              <a:t> </a:t>
            </a:r>
            <a:r>
              <a:rPr lang="de-DE" sz="1500" dirty="0" err="1">
                <a:solidFill>
                  <a:schemeClr val="bg1">
                    <a:lumMod val="50000"/>
                  </a:schemeClr>
                </a:solidFill>
              </a:rPr>
              <a:t>carbs</a:t>
            </a:r>
            <a:r>
              <a:rPr lang="de-DE" sz="1500" dirty="0">
                <a:solidFill>
                  <a:schemeClr val="bg1">
                    <a:lumMod val="50000"/>
                  </a:schemeClr>
                </a:solidFill>
              </a:rPr>
              <a:t>, FPU, </a:t>
            </a:r>
            <a:r>
              <a:rPr lang="de-DE" sz="1500" dirty="0" err="1">
                <a:solidFill>
                  <a:schemeClr val="bg1">
                    <a:lumMod val="50000"/>
                  </a:schemeClr>
                </a:solidFill>
              </a:rPr>
              <a:t>aids</a:t>
            </a:r>
            <a:r>
              <a:rPr lang="de-DE" sz="1500" dirty="0">
                <a:solidFill>
                  <a:schemeClr val="bg1">
                    <a:lumMod val="50000"/>
                  </a:schemeClr>
                </a:solidFill>
              </a:rPr>
              <a:t> </a:t>
            </a:r>
            <a:r>
              <a:rPr lang="de-DE" sz="1500" dirty="0" err="1">
                <a:solidFill>
                  <a:schemeClr val="bg1">
                    <a:lumMod val="50000"/>
                  </a:schemeClr>
                </a:solidFill>
              </a:rPr>
              <a:t>for</a:t>
            </a:r>
            <a:r>
              <a:rPr lang="de-DE" sz="1500" dirty="0">
                <a:solidFill>
                  <a:schemeClr val="bg1">
                    <a:lumMod val="50000"/>
                  </a:schemeClr>
                </a:solidFill>
              </a:rPr>
              <a:t> </a:t>
            </a:r>
            <a:r>
              <a:rPr lang="de-DE" sz="1500" dirty="0" err="1">
                <a:solidFill>
                  <a:schemeClr val="bg1">
                    <a:lumMod val="50000"/>
                  </a:schemeClr>
                </a:solidFill>
              </a:rPr>
              <a:t>carb</a:t>
            </a:r>
            <a:r>
              <a:rPr lang="de-DE" sz="1500" dirty="0">
                <a:solidFill>
                  <a:schemeClr val="bg1">
                    <a:lumMod val="50000"/>
                  </a:schemeClr>
                </a:solidFill>
              </a:rPr>
              <a:t> </a:t>
            </a:r>
            <a:r>
              <a:rPr lang="de-DE" sz="1500" dirty="0" err="1">
                <a:solidFill>
                  <a:schemeClr val="bg1">
                    <a:lumMod val="50000"/>
                  </a:schemeClr>
                </a:solidFill>
              </a:rPr>
              <a:t>entries</a:t>
            </a:r>
            <a:r>
              <a:rPr lang="de-DE" sz="1500" dirty="0">
                <a:solidFill>
                  <a:schemeClr val="bg1">
                    <a:lumMod val="50000"/>
                  </a:schemeClr>
                </a:solidFill>
              </a:rPr>
              <a:t>                                </a:t>
            </a:r>
            <a:r>
              <a:rPr lang="de-DE" sz="1500" dirty="0" smtClean="0">
                <a:solidFill>
                  <a:schemeClr val="bg1">
                    <a:lumMod val="50000"/>
                  </a:schemeClr>
                </a:solidFill>
              </a:rPr>
              <a:t> </a:t>
            </a:r>
            <a:endParaRPr lang="de-DE" sz="1500" dirty="0">
              <a:solidFill>
                <a:schemeClr val="bg1">
                  <a:lumMod val="50000"/>
                </a:schemeClr>
              </a:solidFill>
            </a:endParaRPr>
          </a:p>
          <a:p>
            <a:pPr lvl="1"/>
            <a:r>
              <a:rPr lang="de-DE" sz="1900" dirty="0">
                <a:solidFill>
                  <a:schemeClr val="bg1">
                    <a:lumMod val="50000"/>
                  </a:schemeClr>
                </a:solidFill>
              </a:rPr>
              <a:t>Looping </a:t>
            </a:r>
            <a:r>
              <a:rPr lang="de-DE" sz="1900" dirty="0" err="1">
                <a:solidFill>
                  <a:schemeClr val="bg1">
                    <a:lumMod val="50000"/>
                  </a:schemeClr>
                </a:solidFill>
              </a:rPr>
              <a:t>algorithms</a:t>
            </a:r>
            <a:r>
              <a:rPr lang="de-DE" sz="1900" dirty="0">
                <a:solidFill>
                  <a:schemeClr val="bg1">
                    <a:lumMod val="50000"/>
                  </a:schemeClr>
                </a:solidFill>
              </a:rPr>
              <a:t> </a:t>
            </a:r>
            <a:r>
              <a:rPr lang="de-DE" sz="1900" dirty="0" err="1">
                <a:solidFill>
                  <a:schemeClr val="bg1">
                    <a:lumMod val="50000"/>
                  </a:schemeClr>
                </a:solidFill>
              </a:rPr>
              <a:t>supplying</a:t>
            </a:r>
            <a:r>
              <a:rPr lang="de-DE" sz="1900" dirty="0">
                <a:solidFill>
                  <a:schemeClr val="bg1">
                    <a:lumMod val="50000"/>
                  </a:schemeClr>
                </a:solidFill>
              </a:rPr>
              <a:t> </a:t>
            </a:r>
            <a:r>
              <a:rPr lang="de-DE" sz="1900" dirty="0" err="1">
                <a:solidFill>
                  <a:schemeClr val="bg1">
                    <a:lumMod val="50000"/>
                  </a:schemeClr>
                </a:solidFill>
              </a:rPr>
              <a:t>insulin</a:t>
            </a:r>
            <a:r>
              <a:rPr lang="de-DE" sz="1900" dirty="0">
                <a:solidFill>
                  <a:schemeClr val="bg1">
                    <a:lumMod val="50000"/>
                  </a:schemeClr>
                </a:solidFill>
              </a:rPr>
              <a:t>                                </a:t>
            </a:r>
            <a:r>
              <a:rPr lang="de-DE" sz="1900" dirty="0" smtClean="0">
                <a:solidFill>
                  <a:schemeClr val="bg1">
                    <a:lumMod val="50000"/>
                  </a:schemeClr>
                </a:solidFill>
              </a:rPr>
              <a:t> </a:t>
            </a:r>
            <a:endParaRPr lang="de-DE" sz="1900" dirty="0">
              <a:solidFill>
                <a:schemeClr val="bg1">
                  <a:lumMod val="50000"/>
                </a:schemeClr>
              </a:solidFill>
            </a:endParaRPr>
          </a:p>
          <a:p>
            <a:pPr lvl="2"/>
            <a:r>
              <a:rPr lang="de-DE" sz="1900" dirty="0">
                <a:solidFill>
                  <a:schemeClr val="bg1">
                    <a:lumMod val="50000"/>
                  </a:schemeClr>
                </a:solidFill>
              </a:rPr>
              <a:t>iOS Loop Master (~AB, </a:t>
            </a:r>
            <a:r>
              <a:rPr lang="de-DE" sz="1900" dirty="0" err="1">
                <a:solidFill>
                  <a:schemeClr val="bg1">
                    <a:lumMod val="50000"/>
                  </a:schemeClr>
                </a:solidFill>
              </a:rPr>
              <a:t>FreeAPS</a:t>
            </a:r>
            <a:r>
              <a:rPr lang="de-DE" sz="1900" dirty="0">
                <a:solidFill>
                  <a:schemeClr val="bg1">
                    <a:lumMod val="50000"/>
                  </a:schemeClr>
                </a:solidFill>
              </a:rPr>
              <a:t>)</a:t>
            </a:r>
          </a:p>
          <a:p>
            <a:pPr lvl="2"/>
            <a:r>
              <a:rPr lang="de-DE" sz="1900" dirty="0" err="1">
                <a:solidFill>
                  <a:schemeClr val="bg1">
                    <a:lumMod val="50000"/>
                  </a:schemeClr>
                </a:solidFill>
              </a:rPr>
              <a:t>AndroidAPS</a:t>
            </a:r>
            <a:r>
              <a:rPr lang="de-DE" sz="1900" dirty="0">
                <a:solidFill>
                  <a:schemeClr val="bg1">
                    <a:lumMod val="50000"/>
                  </a:schemeClr>
                </a:solidFill>
              </a:rPr>
              <a:t> (~</a:t>
            </a:r>
            <a:r>
              <a:rPr lang="de-DE" sz="1900" dirty="0" err="1">
                <a:solidFill>
                  <a:schemeClr val="bg1">
                    <a:lumMod val="50000"/>
                  </a:schemeClr>
                </a:solidFill>
              </a:rPr>
              <a:t>OpenAPS</a:t>
            </a:r>
            <a:r>
              <a:rPr lang="de-DE" sz="1900" dirty="0">
                <a:solidFill>
                  <a:schemeClr val="bg1">
                    <a:lumMod val="50000"/>
                  </a:schemeClr>
                </a:solidFill>
              </a:rPr>
              <a:t>, </a:t>
            </a:r>
            <a:r>
              <a:rPr lang="de-DE" sz="1900" dirty="0" err="1" smtClean="0">
                <a:solidFill>
                  <a:schemeClr val="bg1">
                    <a:lumMod val="50000"/>
                  </a:schemeClr>
                </a:solidFill>
              </a:rPr>
              <a:t>FreeAPS</a:t>
            </a:r>
            <a:r>
              <a:rPr lang="de-DE" sz="1900" dirty="0" smtClean="0">
                <a:solidFill>
                  <a:schemeClr val="bg1">
                    <a:lumMod val="50000"/>
                  </a:schemeClr>
                </a:solidFill>
              </a:rPr>
              <a:t>-X): </a:t>
            </a:r>
            <a:r>
              <a:rPr lang="de-DE" sz="1900" dirty="0" err="1" smtClean="0">
                <a:solidFill>
                  <a:schemeClr val="bg1">
                    <a:lumMod val="50000"/>
                  </a:schemeClr>
                </a:solidFill>
              </a:rPr>
              <a:t>oref</a:t>
            </a:r>
            <a:r>
              <a:rPr lang="de-DE" sz="1900" dirty="0" smtClean="0">
                <a:solidFill>
                  <a:schemeClr val="bg1">
                    <a:lumMod val="50000"/>
                  </a:schemeClr>
                </a:solidFill>
              </a:rPr>
              <a:t>(1) … </a:t>
            </a:r>
            <a:r>
              <a:rPr lang="de-DE" sz="1900" dirty="0" err="1" smtClean="0">
                <a:solidFill>
                  <a:schemeClr val="bg1">
                    <a:lumMod val="50000"/>
                  </a:schemeClr>
                </a:solidFill>
              </a:rPr>
              <a:t>see</a:t>
            </a:r>
            <a:r>
              <a:rPr lang="de-DE" sz="1900" dirty="0" smtClean="0">
                <a:solidFill>
                  <a:schemeClr val="bg1">
                    <a:lumMod val="50000"/>
                  </a:schemeClr>
                </a:solidFill>
              </a:rPr>
              <a:t>  43</a:t>
            </a:r>
            <a:endParaRPr lang="de-DE" sz="1900" dirty="0">
              <a:solidFill>
                <a:schemeClr val="bg1">
                  <a:lumMod val="50000"/>
                </a:schemeClr>
              </a:solidFill>
            </a:endParaRPr>
          </a:p>
          <a:p>
            <a:pPr lvl="2"/>
            <a:r>
              <a:rPr lang="de-DE" sz="1900" dirty="0" err="1">
                <a:solidFill>
                  <a:schemeClr val="bg1">
                    <a:lumMod val="50000"/>
                  </a:schemeClr>
                </a:solidFill>
              </a:rPr>
              <a:t>Diabeloop</a:t>
            </a:r>
            <a:r>
              <a:rPr lang="de-DE" sz="1900" dirty="0">
                <a:solidFill>
                  <a:schemeClr val="bg1">
                    <a:lumMod val="50000"/>
                  </a:schemeClr>
                </a:solidFill>
              </a:rPr>
              <a:t> (~ </a:t>
            </a:r>
            <a:r>
              <a:rPr lang="de-DE" sz="1900" dirty="0" err="1">
                <a:solidFill>
                  <a:schemeClr val="bg1">
                    <a:lumMod val="50000"/>
                  </a:schemeClr>
                </a:solidFill>
              </a:rPr>
              <a:t>other</a:t>
            </a:r>
            <a:r>
              <a:rPr lang="de-DE" sz="1900" dirty="0">
                <a:solidFill>
                  <a:schemeClr val="bg1">
                    <a:lumMod val="50000"/>
                  </a:schemeClr>
                </a:solidFill>
              </a:rPr>
              <a:t> </a:t>
            </a:r>
            <a:r>
              <a:rPr lang="de-DE" sz="1900" dirty="0" err="1">
                <a:solidFill>
                  <a:schemeClr val="bg1">
                    <a:lumMod val="50000"/>
                  </a:schemeClr>
                </a:solidFill>
              </a:rPr>
              <a:t>commercial</a:t>
            </a:r>
            <a:r>
              <a:rPr lang="de-DE" sz="1900" dirty="0">
                <a:solidFill>
                  <a:schemeClr val="bg1">
                    <a:lumMod val="50000"/>
                  </a:schemeClr>
                </a:solidFill>
              </a:rPr>
              <a:t> </a:t>
            </a:r>
            <a:r>
              <a:rPr lang="de-DE" sz="1900" dirty="0" err="1">
                <a:solidFill>
                  <a:schemeClr val="bg1">
                    <a:lumMod val="50000"/>
                  </a:schemeClr>
                </a:solidFill>
              </a:rPr>
              <a:t>systems</a:t>
            </a:r>
            <a:r>
              <a:rPr lang="de-DE" sz="1900" dirty="0">
                <a:solidFill>
                  <a:schemeClr val="bg1">
                    <a:lumMod val="50000"/>
                  </a:schemeClr>
                </a:solidFill>
              </a:rPr>
              <a:t>)                </a:t>
            </a:r>
            <a:r>
              <a:rPr lang="de-DE" sz="1900" dirty="0" smtClean="0">
                <a:solidFill>
                  <a:schemeClr val="bg1">
                    <a:lumMod val="50000"/>
                  </a:schemeClr>
                </a:solidFill>
              </a:rPr>
              <a:t>                        </a:t>
            </a:r>
            <a:endParaRPr lang="de-DE" sz="1900" dirty="0">
              <a:solidFill>
                <a:schemeClr val="bg1">
                  <a:lumMod val="50000"/>
                </a:schemeClr>
              </a:solidFill>
            </a:endParaRPr>
          </a:p>
          <a:p>
            <a:pPr lvl="1"/>
            <a:r>
              <a:rPr lang="de-DE" sz="1900" dirty="0" err="1">
                <a:solidFill>
                  <a:schemeClr val="bg1">
                    <a:lumMod val="50000"/>
                  </a:schemeClr>
                </a:solidFill>
              </a:rPr>
              <a:t>Changes</a:t>
            </a:r>
            <a:r>
              <a:rPr lang="de-DE" sz="1900" dirty="0">
                <a:solidFill>
                  <a:schemeClr val="bg1">
                    <a:lumMod val="50000"/>
                  </a:schemeClr>
                </a:solidFill>
              </a:rPr>
              <a:t> in </a:t>
            </a:r>
            <a:r>
              <a:rPr lang="de-DE" sz="1900" dirty="0" err="1">
                <a:solidFill>
                  <a:schemeClr val="bg1">
                    <a:lumMod val="50000"/>
                  </a:schemeClr>
                </a:solidFill>
              </a:rPr>
              <a:t>insulin</a:t>
            </a:r>
            <a:r>
              <a:rPr lang="de-DE" sz="1900" dirty="0">
                <a:solidFill>
                  <a:schemeClr val="bg1">
                    <a:lumMod val="50000"/>
                  </a:schemeClr>
                </a:solidFill>
              </a:rPr>
              <a:t> </a:t>
            </a:r>
            <a:r>
              <a:rPr lang="de-DE" sz="1900" dirty="0" err="1">
                <a:solidFill>
                  <a:schemeClr val="bg1">
                    <a:lumMod val="50000"/>
                  </a:schemeClr>
                </a:solidFill>
              </a:rPr>
              <a:t>sensitivity</a:t>
            </a:r>
            <a:r>
              <a:rPr lang="de-DE" sz="1900" dirty="0">
                <a:solidFill>
                  <a:schemeClr val="bg1">
                    <a:lumMod val="50000"/>
                  </a:schemeClr>
                </a:solidFill>
              </a:rPr>
              <a:t>, </a:t>
            </a:r>
            <a:r>
              <a:rPr lang="de-DE" sz="1900" dirty="0" err="1">
                <a:solidFill>
                  <a:schemeClr val="bg1">
                    <a:lumMod val="50000"/>
                  </a:schemeClr>
                </a:solidFill>
              </a:rPr>
              <a:t>receptor</a:t>
            </a:r>
            <a:r>
              <a:rPr lang="de-DE" sz="1900" dirty="0">
                <a:solidFill>
                  <a:schemeClr val="bg1">
                    <a:lumMod val="50000"/>
                  </a:schemeClr>
                </a:solidFill>
              </a:rPr>
              <a:t> </a:t>
            </a:r>
            <a:r>
              <a:rPr lang="de-DE" sz="1900" dirty="0" err="1">
                <a:solidFill>
                  <a:schemeClr val="bg1">
                    <a:lumMod val="50000"/>
                  </a:schemeClr>
                </a:solidFill>
              </a:rPr>
              <a:t>blockages</a:t>
            </a:r>
            <a:r>
              <a:rPr lang="de-DE" sz="1900" dirty="0">
                <a:solidFill>
                  <a:schemeClr val="bg1">
                    <a:lumMod val="50000"/>
                  </a:schemeClr>
                </a:solidFill>
              </a:rPr>
              <a:t>          </a:t>
            </a:r>
            <a:r>
              <a:rPr lang="de-DE" sz="1900" dirty="0" smtClean="0">
                <a:solidFill>
                  <a:schemeClr val="bg1">
                    <a:lumMod val="50000"/>
                  </a:schemeClr>
                </a:solidFill>
              </a:rPr>
              <a:t> </a:t>
            </a:r>
            <a:endParaRPr lang="de-DE" sz="1900" dirty="0">
              <a:solidFill>
                <a:schemeClr val="bg1">
                  <a:lumMod val="50000"/>
                </a:schemeClr>
              </a:solidFill>
            </a:endParaRPr>
          </a:p>
          <a:p>
            <a:pPr lvl="1"/>
            <a:r>
              <a:rPr lang="de-DE" sz="1900" dirty="0">
                <a:solidFill>
                  <a:schemeClr val="bg1">
                    <a:lumMod val="50000"/>
                  </a:schemeClr>
                </a:solidFill>
              </a:rPr>
              <a:t>Trouble </a:t>
            </a:r>
            <a:r>
              <a:rPr lang="de-DE" sz="1900" dirty="0" err="1">
                <a:solidFill>
                  <a:schemeClr val="bg1">
                    <a:lumMod val="50000"/>
                  </a:schemeClr>
                </a:solidFill>
              </a:rPr>
              <a:t>shooting</a:t>
            </a:r>
            <a:r>
              <a:rPr lang="de-DE" sz="1900" dirty="0">
                <a:solidFill>
                  <a:schemeClr val="bg1">
                    <a:lumMod val="50000"/>
                  </a:schemeClr>
                </a:solidFill>
              </a:rPr>
              <a:t>                                                                   </a:t>
            </a:r>
            <a:r>
              <a:rPr lang="de-DE" sz="1900" dirty="0" smtClean="0">
                <a:solidFill>
                  <a:schemeClr val="bg1">
                    <a:lumMod val="50000"/>
                  </a:schemeClr>
                </a:solidFill>
              </a:rPr>
              <a:t> </a:t>
            </a:r>
            <a:endParaRPr lang="de-DE" sz="1900" dirty="0">
              <a:solidFill>
                <a:schemeClr val="bg1">
                  <a:lumMod val="50000"/>
                </a:schemeClr>
              </a:solidFill>
            </a:endParaRPr>
          </a:p>
          <a:p>
            <a:pPr lvl="1"/>
            <a:r>
              <a:rPr lang="de-DE" sz="1900" dirty="0" err="1">
                <a:solidFill>
                  <a:schemeClr val="bg1">
                    <a:lumMod val="50000"/>
                  </a:schemeClr>
                </a:solidFill>
              </a:rPr>
              <a:t>Interventions</a:t>
            </a:r>
            <a:r>
              <a:rPr lang="de-DE" sz="1900" dirty="0">
                <a:solidFill>
                  <a:schemeClr val="bg1">
                    <a:lumMod val="50000"/>
                  </a:schemeClr>
                </a:solidFill>
              </a:rPr>
              <a:t> (fake </a:t>
            </a:r>
            <a:r>
              <a:rPr lang="de-DE" sz="1900" dirty="0" err="1">
                <a:solidFill>
                  <a:schemeClr val="bg1">
                    <a:lumMod val="50000"/>
                  </a:schemeClr>
                </a:solidFill>
              </a:rPr>
              <a:t>inputsM</a:t>
            </a:r>
            <a:r>
              <a:rPr lang="de-DE" sz="1900" dirty="0">
                <a:solidFill>
                  <a:schemeClr val="bg1">
                    <a:lumMod val="50000"/>
                  </a:schemeClr>
                </a:solidFill>
              </a:rPr>
              <a:t> </a:t>
            </a:r>
            <a:r>
              <a:rPr lang="de-DE" sz="1900" dirty="0" err="1">
                <a:solidFill>
                  <a:schemeClr val="bg1">
                    <a:lumMod val="50000"/>
                  </a:schemeClr>
                </a:solidFill>
              </a:rPr>
              <a:t>Afrezza</a:t>
            </a:r>
            <a:r>
              <a:rPr lang="de-DE" sz="1900" dirty="0">
                <a:solidFill>
                  <a:schemeClr val="bg1">
                    <a:lumMod val="50000"/>
                  </a:schemeClr>
                </a:solidFill>
              </a:rPr>
              <a:t>)   </a:t>
            </a:r>
            <a:endParaRPr lang="de-DE" sz="1900" dirty="0" smtClean="0">
              <a:solidFill>
                <a:schemeClr val="bg1">
                  <a:lumMod val="50000"/>
                </a:schemeClr>
              </a:solidFill>
            </a:endParaRPr>
          </a:p>
          <a:p>
            <a:pPr lvl="1"/>
            <a:r>
              <a:rPr lang="de-DE" sz="1900" dirty="0" smtClean="0">
                <a:solidFill>
                  <a:schemeClr val="bg1">
                    <a:lumMod val="50000"/>
                  </a:schemeClr>
                </a:solidFill>
              </a:rPr>
              <a:t>Challenge: </a:t>
            </a:r>
            <a:r>
              <a:rPr lang="de-DE" sz="1900" dirty="0" err="1" smtClean="0">
                <a:solidFill>
                  <a:schemeClr val="bg1">
                    <a:lumMod val="50000"/>
                  </a:schemeClr>
                </a:solidFill>
              </a:rPr>
              <a:t>Meal</a:t>
            </a:r>
            <a:r>
              <a:rPr lang="de-DE" sz="1900" dirty="0" smtClean="0">
                <a:solidFill>
                  <a:schemeClr val="bg1">
                    <a:lumMod val="50000"/>
                  </a:schemeClr>
                </a:solidFill>
              </a:rPr>
              <a:t> </a:t>
            </a:r>
            <a:r>
              <a:rPr lang="de-DE" sz="1900" dirty="0" err="1" smtClean="0">
                <a:solidFill>
                  <a:schemeClr val="bg1">
                    <a:lumMod val="50000"/>
                  </a:schemeClr>
                </a:solidFill>
              </a:rPr>
              <a:t>followed</a:t>
            </a:r>
            <a:r>
              <a:rPr lang="de-DE" sz="1900" dirty="0" smtClean="0">
                <a:solidFill>
                  <a:schemeClr val="bg1">
                    <a:lumMod val="50000"/>
                  </a:schemeClr>
                </a:solidFill>
              </a:rPr>
              <a:t> </a:t>
            </a:r>
            <a:r>
              <a:rPr lang="de-DE" sz="1900" dirty="0" err="1" smtClean="0">
                <a:solidFill>
                  <a:schemeClr val="bg1">
                    <a:lumMod val="50000"/>
                  </a:schemeClr>
                </a:solidFill>
              </a:rPr>
              <a:t>by</a:t>
            </a:r>
            <a:r>
              <a:rPr lang="de-DE" sz="1900" dirty="0" smtClean="0">
                <a:solidFill>
                  <a:schemeClr val="bg1">
                    <a:lumMod val="50000"/>
                  </a:schemeClr>
                </a:solidFill>
              </a:rPr>
              <a:t> </a:t>
            </a:r>
            <a:r>
              <a:rPr lang="de-DE" sz="1900" dirty="0" err="1" smtClean="0">
                <a:solidFill>
                  <a:schemeClr val="bg1">
                    <a:lumMod val="50000"/>
                  </a:schemeClr>
                </a:solidFill>
              </a:rPr>
              <a:t>activity</a:t>
            </a:r>
            <a:r>
              <a:rPr lang="de-DE" sz="1900" dirty="0" smtClean="0">
                <a:solidFill>
                  <a:schemeClr val="bg1">
                    <a:lumMod val="50000"/>
                  </a:schemeClr>
                </a:solidFill>
              </a:rPr>
              <a:t>                              </a:t>
            </a:r>
            <a:endParaRPr lang="de-DE" sz="1900" dirty="0">
              <a:solidFill>
                <a:schemeClr val="bg1">
                  <a:lumMod val="50000"/>
                </a:schemeClr>
              </a:solidFill>
            </a:endParaRPr>
          </a:p>
          <a:p>
            <a:r>
              <a:rPr lang="de-DE" sz="1900" b="1" dirty="0" err="1">
                <a:solidFill>
                  <a:schemeClr val="bg1">
                    <a:lumMod val="50000"/>
                  </a:schemeClr>
                </a:solidFill>
              </a:rPr>
              <a:t>Simplified</a:t>
            </a:r>
            <a:r>
              <a:rPr lang="de-DE" sz="1900" b="1" dirty="0">
                <a:solidFill>
                  <a:schemeClr val="bg1">
                    <a:lumMod val="50000"/>
                  </a:schemeClr>
                </a:solidFill>
              </a:rPr>
              <a:t> </a:t>
            </a:r>
            <a:r>
              <a:rPr lang="de-DE" sz="1900" b="1" dirty="0" err="1">
                <a:solidFill>
                  <a:schemeClr val="bg1">
                    <a:lumMod val="50000"/>
                  </a:schemeClr>
                </a:solidFill>
              </a:rPr>
              <a:t>solutions</a:t>
            </a:r>
            <a:r>
              <a:rPr lang="de-DE" sz="1900" b="1" dirty="0">
                <a:solidFill>
                  <a:schemeClr val="bg1">
                    <a:lumMod val="50000"/>
                  </a:schemeClr>
                </a:solidFill>
              </a:rPr>
              <a:t> </a:t>
            </a:r>
            <a:r>
              <a:rPr lang="de-DE" sz="1900" b="1" dirty="0" err="1">
                <a:solidFill>
                  <a:schemeClr val="bg1">
                    <a:lumMod val="50000"/>
                  </a:schemeClr>
                </a:solidFill>
              </a:rPr>
              <a:t>when</a:t>
            </a:r>
            <a:r>
              <a:rPr lang="de-DE" sz="1900" b="1" dirty="0">
                <a:solidFill>
                  <a:schemeClr val="bg1">
                    <a:lumMod val="50000"/>
                  </a:schemeClr>
                </a:solidFill>
              </a:rPr>
              <a:t> </a:t>
            </a:r>
            <a:r>
              <a:rPr lang="de-DE" sz="1900" b="1" dirty="0" err="1">
                <a:solidFill>
                  <a:schemeClr val="bg1">
                    <a:lumMod val="50000"/>
                  </a:schemeClr>
                </a:solidFill>
              </a:rPr>
              <a:t>looping</a:t>
            </a:r>
            <a:r>
              <a:rPr lang="de-DE" sz="1900" b="1" dirty="0">
                <a:solidFill>
                  <a:schemeClr val="bg1">
                    <a:lumMod val="50000"/>
                  </a:schemeClr>
                </a:solidFill>
              </a:rPr>
              <a:t> </a:t>
            </a:r>
            <a:r>
              <a:rPr lang="de-DE" sz="1900" b="1" dirty="0" err="1">
                <a:solidFill>
                  <a:schemeClr val="bg1">
                    <a:lumMod val="50000"/>
                  </a:schemeClr>
                </a:solidFill>
              </a:rPr>
              <a:t>with</a:t>
            </a:r>
            <a:r>
              <a:rPr lang="de-DE" sz="1900" b="1" dirty="0">
                <a:solidFill>
                  <a:schemeClr val="bg1">
                    <a:lumMod val="50000"/>
                  </a:schemeClr>
                </a:solidFill>
              </a:rPr>
              <a:t> </a:t>
            </a:r>
            <a:r>
              <a:rPr lang="de-DE" sz="1900" b="1" dirty="0" err="1">
                <a:solidFill>
                  <a:schemeClr val="bg1">
                    <a:lumMod val="50000"/>
                  </a:schemeClr>
                </a:solidFill>
              </a:rPr>
              <a:t>oref</a:t>
            </a:r>
            <a:r>
              <a:rPr lang="de-DE" sz="1900" b="1" dirty="0">
                <a:solidFill>
                  <a:schemeClr val="bg1">
                    <a:lumMod val="50000"/>
                  </a:schemeClr>
                </a:solidFill>
              </a:rPr>
              <a:t>(1)                   </a:t>
            </a:r>
            <a:r>
              <a:rPr lang="de-DE" sz="1900" b="1" dirty="0" smtClean="0">
                <a:solidFill>
                  <a:schemeClr val="bg1">
                    <a:lumMod val="50000"/>
                  </a:schemeClr>
                </a:solidFill>
              </a:rPr>
              <a:t>                                        41</a:t>
            </a:r>
            <a:endParaRPr lang="de-DE" sz="1900" b="1" dirty="0">
              <a:solidFill>
                <a:schemeClr val="bg1">
                  <a:lumMod val="50000"/>
                </a:schemeClr>
              </a:solidFill>
            </a:endParaRPr>
          </a:p>
          <a:p>
            <a:pPr lvl="1"/>
            <a:r>
              <a:rPr lang="de-DE" sz="1900" dirty="0">
                <a:solidFill>
                  <a:schemeClr val="bg1">
                    <a:lumMod val="50000"/>
                  </a:schemeClr>
                </a:solidFill>
              </a:rPr>
              <a:t>General </a:t>
            </a:r>
            <a:r>
              <a:rPr lang="de-DE" sz="1900" dirty="0" err="1">
                <a:solidFill>
                  <a:schemeClr val="bg1">
                    <a:lumMod val="50000"/>
                  </a:schemeClr>
                </a:solidFill>
              </a:rPr>
              <a:t>solutions</a:t>
            </a:r>
            <a:r>
              <a:rPr lang="de-DE" sz="1900" dirty="0">
                <a:solidFill>
                  <a:schemeClr val="bg1">
                    <a:lumMod val="50000"/>
                  </a:schemeClr>
                </a:solidFill>
              </a:rPr>
              <a:t> </a:t>
            </a:r>
            <a:r>
              <a:rPr lang="de-DE" sz="1900" dirty="0" err="1">
                <a:solidFill>
                  <a:schemeClr val="bg1">
                    <a:lumMod val="50000"/>
                  </a:schemeClr>
                </a:solidFill>
              </a:rPr>
              <a:t>toolbox</a:t>
            </a:r>
            <a:r>
              <a:rPr lang="de-DE" sz="1900" dirty="0">
                <a:solidFill>
                  <a:schemeClr val="bg1">
                    <a:lumMod val="50000"/>
                  </a:schemeClr>
                </a:solidFill>
              </a:rPr>
              <a:t>                                                                              </a:t>
            </a:r>
          </a:p>
          <a:p>
            <a:pPr lvl="1"/>
            <a:r>
              <a:rPr lang="de-DE" sz="1900" dirty="0" err="1">
                <a:solidFill>
                  <a:schemeClr val="bg1">
                    <a:lumMod val="50000"/>
                  </a:schemeClr>
                </a:solidFill>
              </a:rPr>
              <a:t>Good</a:t>
            </a:r>
            <a:r>
              <a:rPr lang="de-DE" sz="1900" dirty="0">
                <a:solidFill>
                  <a:schemeClr val="bg1">
                    <a:lumMod val="50000"/>
                  </a:schemeClr>
                </a:solidFill>
              </a:rPr>
              <a:t> (</a:t>
            </a:r>
            <a:r>
              <a:rPr lang="de-DE" sz="1900" dirty="0" err="1">
                <a:solidFill>
                  <a:schemeClr val="bg1">
                    <a:lumMod val="50000"/>
                  </a:schemeClr>
                </a:solidFill>
              </a:rPr>
              <a:t>enough</a:t>
            </a:r>
            <a:r>
              <a:rPr lang="de-DE" sz="1900" dirty="0">
                <a:solidFill>
                  <a:schemeClr val="bg1">
                    <a:lumMod val="50000"/>
                  </a:schemeClr>
                </a:solidFill>
              </a:rPr>
              <a:t>) </a:t>
            </a:r>
            <a:r>
              <a:rPr lang="de-DE" sz="1900" dirty="0" err="1">
                <a:solidFill>
                  <a:schemeClr val="bg1">
                    <a:lumMod val="50000"/>
                  </a:schemeClr>
                </a:solidFill>
              </a:rPr>
              <a:t>practice</a:t>
            </a:r>
            <a:r>
              <a:rPr lang="de-DE" sz="1900" dirty="0">
                <a:solidFill>
                  <a:schemeClr val="bg1">
                    <a:lumMod val="50000"/>
                  </a:schemeClr>
                </a:solidFill>
              </a:rPr>
              <a:t> </a:t>
            </a:r>
            <a:r>
              <a:rPr lang="de-DE" sz="1900" dirty="0" err="1">
                <a:solidFill>
                  <a:schemeClr val="bg1">
                    <a:lumMod val="50000"/>
                  </a:schemeClr>
                </a:solidFill>
              </a:rPr>
              <a:t>suggestion</a:t>
            </a:r>
            <a:r>
              <a:rPr lang="de-DE" sz="1900" dirty="0">
                <a:solidFill>
                  <a:schemeClr val="bg1">
                    <a:lumMod val="50000"/>
                  </a:schemeClr>
                </a:solidFill>
              </a:rPr>
              <a:t> </a:t>
            </a:r>
            <a:r>
              <a:rPr lang="de-DE" sz="1900" dirty="0" err="1">
                <a:solidFill>
                  <a:schemeClr val="bg1">
                    <a:lumMod val="50000"/>
                  </a:schemeClr>
                </a:solidFill>
              </a:rPr>
              <a:t>for</a:t>
            </a:r>
            <a:r>
              <a:rPr lang="de-DE" sz="1900" dirty="0">
                <a:solidFill>
                  <a:schemeClr val="bg1">
                    <a:lumMod val="50000"/>
                  </a:schemeClr>
                </a:solidFill>
              </a:rPr>
              <a:t> </a:t>
            </a:r>
            <a:r>
              <a:rPr lang="de-DE" sz="1900" dirty="0" err="1">
                <a:solidFill>
                  <a:schemeClr val="bg1">
                    <a:lumMod val="50000"/>
                  </a:schemeClr>
                </a:solidFill>
              </a:rPr>
              <a:t>oref</a:t>
            </a:r>
            <a:r>
              <a:rPr lang="de-DE" sz="1900" dirty="0">
                <a:solidFill>
                  <a:schemeClr val="bg1">
                    <a:lumMod val="50000"/>
                  </a:schemeClr>
                </a:solidFill>
              </a:rPr>
              <a:t>(1) </a:t>
            </a:r>
            <a:r>
              <a:rPr lang="de-DE" sz="1900" dirty="0" err="1">
                <a:solidFill>
                  <a:schemeClr val="bg1">
                    <a:lumMod val="50000"/>
                  </a:schemeClr>
                </a:solidFill>
              </a:rPr>
              <a:t>loops</a:t>
            </a:r>
            <a:r>
              <a:rPr lang="de-DE" sz="1900" dirty="0">
                <a:solidFill>
                  <a:schemeClr val="bg1">
                    <a:lumMod val="50000"/>
                  </a:schemeClr>
                </a:solidFill>
              </a:rPr>
              <a:t>                        </a:t>
            </a:r>
          </a:p>
          <a:p>
            <a:pPr lvl="1"/>
            <a:r>
              <a:rPr lang="de-DE" sz="1900" dirty="0" err="1">
                <a:solidFill>
                  <a:schemeClr val="bg1">
                    <a:lumMod val="50000"/>
                  </a:schemeClr>
                </a:solidFill>
              </a:rPr>
              <a:t>Full</a:t>
            </a:r>
            <a:r>
              <a:rPr lang="de-DE" sz="1900" dirty="0">
                <a:solidFill>
                  <a:schemeClr val="bg1">
                    <a:lumMod val="50000"/>
                  </a:schemeClr>
                </a:solidFill>
              </a:rPr>
              <a:t> </a:t>
            </a:r>
            <a:r>
              <a:rPr lang="de-DE" sz="1900" dirty="0" err="1">
                <a:solidFill>
                  <a:schemeClr val="bg1">
                    <a:lumMod val="50000"/>
                  </a:schemeClr>
                </a:solidFill>
              </a:rPr>
              <a:t>looping</a:t>
            </a:r>
            <a:r>
              <a:rPr lang="de-DE" sz="1900" dirty="0">
                <a:solidFill>
                  <a:schemeClr val="bg1">
                    <a:lumMod val="50000"/>
                  </a:schemeClr>
                </a:solidFill>
              </a:rPr>
              <a:t> </a:t>
            </a:r>
            <a:r>
              <a:rPr lang="de-DE" sz="1900" dirty="0" err="1">
                <a:solidFill>
                  <a:schemeClr val="bg1">
                    <a:lumMod val="50000"/>
                  </a:schemeClr>
                </a:solidFill>
              </a:rPr>
              <a:t>with</a:t>
            </a:r>
            <a:r>
              <a:rPr lang="de-DE" sz="1900" dirty="0">
                <a:solidFill>
                  <a:schemeClr val="bg1">
                    <a:lumMod val="50000"/>
                  </a:schemeClr>
                </a:solidFill>
              </a:rPr>
              <a:t> </a:t>
            </a:r>
            <a:r>
              <a:rPr lang="de-DE" sz="1900" dirty="0" err="1">
                <a:solidFill>
                  <a:schemeClr val="bg1">
                    <a:lumMod val="50000"/>
                  </a:schemeClr>
                </a:solidFill>
              </a:rPr>
              <a:t>oref</a:t>
            </a:r>
            <a:r>
              <a:rPr lang="de-DE" sz="1900" dirty="0">
                <a:solidFill>
                  <a:schemeClr val="bg1">
                    <a:lumMod val="50000"/>
                  </a:schemeClr>
                </a:solidFill>
              </a:rPr>
              <a:t>(1): </a:t>
            </a:r>
            <a:r>
              <a:rPr lang="de-DE" sz="1900" dirty="0" err="1">
                <a:solidFill>
                  <a:schemeClr val="bg1">
                    <a:lumMod val="50000"/>
                  </a:schemeClr>
                </a:solidFill>
              </a:rPr>
              <a:t>No</a:t>
            </a:r>
            <a:r>
              <a:rPr lang="de-DE" sz="1900" dirty="0">
                <a:solidFill>
                  <a:schemeClr val="bg1">
                    <a:lumMod val="50000"/>
                  </a:schemeClr>
                </a:solidFill>
              </a:rPr>
              <a:t> </a:t>
            </a:r>
            <a:r>
              <a:rPr lang="de-DE" sz="1900" dirty="0" err="1">
                <a:solidFill>
                  <a:schemeClr val="bg1">
                    <a:lumMod val="50000"/>
                  </a:schemeClr>
                </a:solidFill>
              </a:rPr>
              <a:t>carb</a:t>
            </a:r>
            <a:r>
              <a:rPr lang="de-DE" sz="1900" dirty="0">
                <a:solidFill>
                  <a:schemeClr val="bg1">
                    <a:lumMod val="50000"/>
                  </a:schemeClr>
                </a:solidFill>
              </a:rPr>
              <a:t> </a:t>
            </a:r>
            <a:r>
              <a:rPr lang="de-DE" sz="1900" dirty="0" err="1">
                <a:solidFill>
                  <a:schemeClr val="bg1">
                    <a:lumMod val="50000"/>
                  </a:schemeClr>
                </a:solidFill>
              </a:rPr>
              <a:t>inputs</a:t>
            </a:r>
            <a:r>
              <a:rPr lang="de-DE" sz="1900" dirty="0">
                <a:solidFill>
                  <a:schemeClr val="bg1">
                    <a:lumMod val="50000"/>
                  </a:schemeClr>
                </a:solidFill>
              </a:rPr>
              <a:t>, </a:t>
            </a:r>
            <a:r>
              <a:rPr lang="de-DE" sz="1900" dirty="0" err="1">
                <a:solidFill>
                  <a:schemeClr val="bg1">
                    <a:lumMod val="50000"/>
                  </a:schemeClr>
                </a:solidFill>
              </a:rPr>
              <a:t>no</a:t>
            </a:r>
            <a:r>
              <a:rPr lang="de-DE" sz="1900" dirty="0">
                <a:solidFill>
                  <a:schemeClr val="bg1">
                    <a:lumMod val="50000"/>
                  </a:schemeClr>
                </a:solidFill>
              </a:rPr>
              <a:t> </a:t>
            </a:r>
            <a:r>
              <a:rPr lang="de-DE" sz="1900" dirty="0" err="1">
                <a:solidFill>
                  <a:schemeClr val="bg1">
                    <a:lumMod val="50000"/>
                  </a:schemeClr>
                </a:solidFill>
              </a:rPr>
              <a:t>boli</a:t>
            </a:r>
            <a:r>
              <a:rPr lang="de-DE" sz="1900" dirty="0">
                <a:solidFill>
                  <a:schemeClr val="bg1">
                    <a:lumMod val="50000"/>
                  </a:schemeClr>
                </a:solidFill>
              </a:rPr>
              <a:t>                      </a:t>
            </a:r>
            <a:r>
              <a:rPr lang="de-DE" sz="1800" dirty="0">
                <a:solidFill>
                  <a:schemeClr val="bg1">
                    <a:lumMod val="50000"/>
                  </a:schemeClr>
                </a:solidFill>
              </a:rPr>
              <a:t>                                                              </a:t>
            </a:r>
          </a:p>
          <a:p>
            <a:pPr lvl="1"/>
            <a:endParaRPr lang="de-DE" sz="1600" dirty="0" smtClean="0">
              <a:solidFill>
                <a:schemeClr val="bg1">
                  <a:lumMod val="50000"/>
                </a:schemeClr>
              </a:solidFill>
            </a:endParaRPr>
          </a:p>
          <a:p>
            <a:pPr lvl="1"/>
            <a:endParaRPr lang="de-DE" sz="1600" dirty="0" smtClean="0"/>
          </a:p>
          <a:p>
            <a:endParaRPr lang="de-DE" sz="2000" b="1" dirty="0">
              <a:solidFill>
                <a:srgbClr val="0070C0"/>
              </a:solidFill>
            </a:endParaRPr>
          </a:p>
        </p:txBody>
      </p:sp>
      <p:pic>
        <p:nvPicPr>
          <p:cNvPr id="9" name="Grafik 8"/>
          <p:cNvPicPr>
            <a:picLocks noChangeAspect="1"/>
          </p:cNvPicPr>
          <p:nvPr/>
        </p:nvPicPr>
        <p:blipFill rotWithShape="1">
          <a:blip r:embed="rId3"/>
          <a:srcRect l="30125" t="25555" r="45813" b="34667"/>
          <a:stretch/>
        </p:blipFill>
        <p:spPr>
          <a:xfrm>
            <a:off x="10317866" y="284275"/>
            <a:ext cx="1024337" cy="952500"/>
          </a:xfrm>
          <a:prstGeom prst="rect">
            <a:avLst/>
          </a:prstGeom>
        </p:spPr>
      </p:pic>
    </p:spTree>
    <p:extLst>
      <p:ext uri="{BB962C8B-B14F-4D97-AF65-F5344CB8AC3E}">
        <p14:creationId xmlns:p14="http://schemas.microsoft.com/office/powerpoint/2010/main" val="467175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dirty="0"/>
          </a:p>
        </p:txBody>
      </p:sp>
      <p:pic>
        <p:nvPicPr>
          <p:cNvPr id="4" name="Grafik 3"/>
          <p:cNvPicPr>
            <a:picLocks noChangeAspect="1"/>
          </p:cNvPicPr>
          <p:nvPr/>
        </p:nvPicPr>
        <p:blipFill rotWithShape="1">
          <a:blip r:embed="rId3"/>
          <a:srcRect l="46643" t="27809" r="31072" b="39301"/>
          <a:stretch/>
        </p:blipFill>
        <p:spPr>
          <a:xfrm>
            <a:off x="0" y="0"/>
            <a:ext cx="8281851" cy="6874999"/>
          </a:xfrm>
          <a:prstGeom prst="rect">
            <a:avLst/>
          </a:prstGeom>
        </p:spPr>
      </p:pic>
      <p:pic>
        <p:nvPicPr>
          <p:cNvPr id="5" name="Grafik 4" descr="Kanu, Paar, Reihe, Wasser, Remi, Boot"/>
          <p:cNvPicPr/>
          <p:nvPr/>
        </p:nvPicPr>
        <p:blipFill rotWithShape="1">
          <a:blip r:embed="rId4">
            <a:extLst>
              <a:ext uri="{28A0092B-C50C-407E-A947-70E740481C1C}">
                <a14:useLocalDpi xmlns:a14="http://schemas.microsoft.com/office/drawing/2010/main" val="0"/>
              </a:ext>
            </a:extLst>
          </a:blip>
          <a:srcRect t="21081" r="6353" b="10281"/>
          <a:stretch/>
        </p:blipFill>
        <p:spPr bwMode="auto">
          <a:xfrm rot="20345094">
            <a:off x="205617" y="5424149"/>
            <a:ext cx="2118360" cy="1165860"/>
          </a:xfrm>
          <a:prstGeom prst="rect">
            <a:avLst/>
          </a:prstGeom>
          <a:noFill/>
          <a:ln>
            <a:noFill/>
          </a:ln>
          <a:extLst>
            <a:ext uri="{53640926-AAD7-44D8-BBD7-CCE9431645EC}">
              <a14:shadowObscured xmlns:a14="http://schemas.microsoft.com/office/drawing/2010/main"/>
            </a:ext>
          </a:extLst>
        </p:spPr>
      </p:pic>
      <p:sp>
        <p:nvSpPr>
          <p:cNvPr id="14" name="Freihandform 13"/>
          <p:cNvSpPr/>
          <p:nvPr/>
        </p:nvSpPr>
        <p:spPr>
          <a:xfrm>
            <a:off x="2584854" y="578788"/>
            <a:ext cx="1882643" cy="3287818"/>
          </a:xfrm>
          <a:custGeom>
            <a:avLst/>
            <a:gdLst>
              <a:gd name="connsiteX0" fmla="*/ 698277 w 1882643"/>
              <a:gd name="connsiteY0" fmla="*/ 3287818 h 3287818"/>
              <a:gd name="connsiteX1" fmla="*/ 1592 w 1882643"/>
              <a:gd name="connsiteY1" fmla="*/ 640412 h 3287818"/>
              <a:gd name="connsiteX2" fmla="*/ 550232 w 1882643"/>
              <a:gd name="connsiteY2" fmla="*/ 13395 h 3287818"/>
              <a:gd name="connsiteX3" fmla="*/ 1847809 w 1882643"/>
              <a:gd name="connsiteY3" fmla="*/ 196275 h 3287818"/>
              <a:gd name="connsiteX4" fmla="*/ 1847809 w 1882643"/>
              <a:gd name="connsiteY4" fmla="*/ 196275 h 3287818"/>
              <a:gd name="connsiteX5" fmla="*/ 1630095 w 1882643"/>
              <a:gd name="connsiteY5" fmla="*/ 135315 h 3287818"/>
              <a:gd name="connsiteX6" fmla="*/ 1882643 w 1882643"/>
              <a:gd name="connsiteY6" fmla="*/ 239818 h 32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2643" h="3287818">
                <a:moveTo>
                  <a:pt x="698277" y="3287818"/>
                </a:moveTo>
                <a:cubicBezTo>
                  <a:pt x="362271" y="2236983"/>
                  <a:pt x="26266" y="1186149"/>
                  <a:pt x="1592" y="640412"/>
                </a:cubicBezTo>
                <a:cubicBezTo>
                  <a:pt x="-23082" y="94675"/>
                  <a:pt x="242529" y="87418"/>
                  <a:pt x="550232" y="13395"/>
                </a:cubicBezTo>
                <a:cubicBezTo>
                  <a:pt x="857935" y="-60628"/>
                  <a:pt x="1847809" y="196275"/>
                  <a:pt x="1847809" y="196275"/>
                </a:cubicBezTo>
                <a:lnTo>
                  <a:pt x="1847809" y="196275"/>
                </a:lnTo>
                <a:cubicBezTo>
                  <a:pt x="1811523" y="186115"/>
                  <a:pt x="1624289" y="128058"/>
                  <a:pt x="1630095" y="135315"/>
                </a:cubicBezTo>
                <a:cubicBezTo>
                  <a:pt x="1635901" y="142572"/>
                  <a:pt x="1879740" y="173052"/>
                  <a:pt x="1882643" y="239818"/>
                </a:cubicBezTo>
              </a:path>
            </a:pathLst>
          </a:custGeom>
          <a:noFill/>
          <a:ln w="146050">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itel 1"/>
          <p:cNvSpPr txBox="1">
            <a:spLocks/>
          </p:cNvSpPr>
          <p:nvPr/>
        </p:nvSpPr>
        <p:spPr>
          <a:xfrm>
            <a:off x="6065329" y="0"/>
            <a:ext cx="6528556" cy="2389517"/>
          </a:xfrm>
          <a:prstGeom prst="rect">
            <a:avLst/>
          </a:prstGeom>
          <a:solidFill>
            <a:schemeClr val="bg1"/>
          </a:solidFill>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dirty="0" smtClean="0">
                <a:solidFill>
                  <a:srgbClr val="7030A0"/>
                </a:solidFill>
              </a:rPr>
              <a:t>                                    </a:t>
            </a:r>
          </a:p>
          <a:p>
            <a:r>
              <a:rPr lang="de-DE" sz="4200" b="1" dirty="0" smtClean="0">
                <a:solidFill>
                  <a:srgbClr val="7030A0"/>
                </a:solidFill>
              </a:rPr>
              <a:t>The initial </a:t>
            </a:r>
            <a:r>
              <a:rPr lang="de-DE" sz="4200" b="1" dirty="0" err="1" smtClean="0">
                <a:solidFill>
                  <a:srgbClr val="7030A0"/>
                </a:solidFill>
              </a:rPr>
              <a:t>meal</a:t>
            </a:r>
            <a:r>
              <a:rPr lang="de-DE" sz="4200" b="1" dirty="0" smtClean="0">
                <a:solidFill>
                  <a:srgbClr val="7030A0"/>
                </a:solidFill>
              </a:rPr>
              <a:t> </a:t>
            </a:r>
            <a:r>
              <a:rPr lang="de-DE" sz="4200" b="1" dirty="0" err="1" smtClean="0">
                <a:solidFill>
                  <a:srgbClr val="7030A0"/>
                </a:solidFill>
              </a:rPr>
              <a:t>challenge</a:t>
            </a:r>
            <a:r>
              <a:rPr lang="de-DE" sz="4200" b="1" dirty="0" smtClean="0">
                <a:solidFill>
                  <a:srgbClr val="7030A0"/>
                </a:solidFill>
              </a:rPr>
              <a:t> –               </a:t>
            </a:r>
            <a:r>
              <a:rPr lang="de-DE" sz="4200" b="1" dirty="0" err="1" smtClean="0">
                <a:solidFill>
                  <a:srgbClr val="7030A0"/>
                </a:solidFill>
              </a:rPr>
              <a:t>nautical</a:t>
            </a:r>
            <a:r>
              <a:rPr lang="de-DE" sz="4200" b="1" dirty="0" smtClean="0">
                <a:solidFill>
                  <a:srgbClr val="7030A0"/>
                </a:solidFill>
              </a:rPr>
              <a:t> </a:t>
            </a:r>
            <a:r>
              <a:rPr lang="de-DE" sz="4200" b="1" dirty="0" err="1" smtClean="0">
                <a:solidFill>
                  <a:srgbClr val="7030A0"/>
                </a:solidFill>
              </a:rPr>
              <a:t>equivalent</a:t>
            </a:r>
            <a:r>
              <a:rPr lang="de-DE" sz="4200" b="1" dirty="0" smtClean="0">
                <a:solidFill>
                  <a:srgbClr val="7030A0"/>
                </a:solidFill>
              </a:rPr>
              <a:t> </a:t>
            </a:r>
            <a:r>
              <a:rPr lang="de-DE" sz="7800" b="1" dirty="0" smtClean="0">
                <a:solidFill>
                  <a:schemeClr val="bg1"/>
                </a:solidFill>
              </a:rPr>
              <a:t>.</a:t>
            </a:r>
          </a:p>
          <a:p>
            <a:endParaRPr lang="de-DE" sz="3600" b="1" dirty="0">
              <a:solidFill>
                <a:srgbClr val="7030A0"/>
              </a:solidFill>
            </a:endParaRPr>
          </a:p>
          <a:p>
            <a:endParaRPr lang="de-DE" sz="3600" b="1" dirty="0" smtClean="0">
              <a:solidFill>
                <a:srgbClr val="7030A0"/>
              </a:solidFill>
            </a:endParaRPr>
          </a:p>
          <a:p>
            <a:r>
              <a:rPr lang="de-DE" sz="3600" b="1" dirty="0" smtClean="0">
                <a:solidFill>
                  <a:srgbClr val="7030A0"/>
                </a:solidFill>
              </a:rPr>
              <a:t> </a:t>
            </a:r>
            <a:endParaRPr lang="de-DE" sz="3600" b="1" dirty="0">
              <a:solidFill>
                <a:srgbClr val="7030A0"/>
              </a:solidFill>
            </a:endParaRPr>
          </a:p>
        </p:txBody>
      </p:sp>
      <p:sp>
        <p:nvSpPr>
          <p:cNvPr id="19" name="Titel 1"/>
          <p:cNvSpPr txBox="1">
            <a:spLocks/>
          </p:cNvSpPr>
          <p:nvPr/>
        </p:nvSpPr>
        <p:spPr>
          <a:xfrm>
            <a:off x="6065329" y="1397480"/>
            <a:ext cx="5459193" cy="5733610"/>
          </a:xfrm>
          <a:prstGeom prst="rect">
            <a:avLst/>
          </a:prstGeom>
          <a:solidFill>
            <a:schemeClr val="bg1"/>
          </a:solid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de-DE" sz="2000" dirty="0" smtClean="0"/>
          </a:p>
          <a:p>
            <a:r>
              <a:rPr lang="de-DE" sz="2600" dirty="0" smtClean="0"/>
              <a:t>A </a:t>
            </a:r>
            <a:r>
              <a:rPr lang="de-DE" sz="2600" b="1" dirty="0" err="1" smtClean="0"/>
              <a:t>turbulance</a:t>
            </a:r>
            <a:r>
              <a:rPr lang="de-DE" sz="2600" dirty="0" smtClean="0"/>
              <a:t> </a:t>
            </a:r>
            <a:r>
              <a:rPr lang="de-DE" sz="2600" dirty="0" err="1" smtClean="0"/>
              <a:t>occurs</a:t>
            </a:r>
            <a:r>
              <a:rPr lang="de-DE" sz="2600" dirty="0" smtClean="0"/>
              <a:t> </a:t>
            </a:r>
            <a:r>
              <a:rPr lang="de-DE" sz="2600" dirty="0" err="1" smtClean="0"/>
              <a:t>where</a:t>
            </a:r>
            <a:r>
              <a:rPr lang="de-DE" sz="2600" dirty="0" smtClean="0"/>
              <a:t> </a:t>
            </a:r>
            <a:r>
              <a:rPr lang="de-DE" sz="2600" dirty="0" err="1" smtClean="0"/>
              <a:t>the</a:t>
            </a:r>
            <a:r>
              <a:rPr lang="de-DE" sz="2600" dirty="0" smtClean="0"/>
              <a:t> </a:t>
            </a:r>
            <a:r>
              <a:rPr lang="de-DE" sz="2600" dirty="0" err="1" smtClean="0"/>
              <a:t>river</a:t>
            </a:r>
            <a:r>
              <a:rPr lang="de-DE" sz="2600" dirty="0" smtClean="0"/>
              <a:t> </a:t>
            </a:r>
            <a:r>
              <a:rPr lang="de-DE" sz="2600" dirty="0" err="1" smtClean="0"/>
              <a:t>streams</a:t>
            </a:r>
            <a:r>
              <a:rPr lang="de-DE" sz="2600" dirty="0" smtClean="0"/>
              <a:t> in (~ </a:t>
            </a:r>
            <a:r>
              <a:rPr lang="de-DE" sz="2600" b="1" dirty="0" err="1" smtClean="0">
                <a:solidFill>
                  <a:schemeClr val="accent4">
                    <a:lumMod val="75000"/>
                  </a:schemeClr>
                </a:solidFill>
              </a:rPr>
              <a:t>glucose</a:t>
            </a:r>
            <a:r>
              <a:rPr lang="de-DE" sz="2600" b="1" dirty="0" smtClean="0">
                <a:solidFill>
                  <a:schemeClr val="accent4">
                    <a:lumMod val="75000"/>
                  </a:schemeClr>
                </a:solidFill>
              </a:rPr>
              <a:t> </a:t>
            </a:r>
            <a:r>
              <a:rPr lang="de-DE" sz="2600" dirty="0" err="1" smtClean="0"/>
              <a:t>from</a:t>
            </a:r>
            <a:r>
              <a:rPr lang="de-DE" sz="2600" dirty="0" smtClean="0"/>
              <a:t> a </a:t>
            </a:r>
            <a:r>
              <a:rPr lang="de-DE" sz="2600" dirty="0" err="1" smtClean="0"/>
              <a:t>meal</a:t>
            </a:r>
            <a:r>
              <a:rPr lang="de-DE" sz="2600" dirty="0" smtClean="0"/>
              <a:t>)  </a:t>
            </a:r>
          </a:p>
          <a:p>
            <a:pPr marL="342900" indent="-342900">
              <a:buFont typeface="Arial" panose="020B0604020202020204" pitchFamily="34" charset="0"/>
              <a:buChar char="•"/>
            </a:pPr>
            <a:endParaRPr lang="de-DE" sz="2600" dirty="0"/>
          </a:p>
          <a:p>
            <a:r>
              <a:rPr lang="de-DE" sz="2600" dirty="0" err="1" smtClean="0"/>
              <a:t>Very</a:t>
            </a:r>
            <a:r>
              <a:rPr lang="de-DE" sz="2600" dirty="0" smtClean="0"/>
              <a:t> strong </a:t>
            </a:r>
            <a:r>
              <a:rPr lang="de-DE" sz="2600" dirty="0" err="1" smtClean="0"/>
              <a:t>paddling</a:t>
            </a:r>
            <a:r>
              <a:rPr lang="de-DE" sz="2600" dirty="0" smtClean="0"/>
              <a:t> </a:t>
            </a:r>
            <a:r>
              <a:rPr lang="de-DE" sz="2600" dirty="0" err="1" smtClean="0"/>
              <a:t>left</a:t>
            </a:r>
            <a:r>
              <a:rPr lang="de-DE" sz="2600" dirty="0" smtClean="0"/>
              <a:t> (=</a:t>
            </a:r>
            <a:r>
              <a:rPr lang="de-DE" sz="2600" dirty="0" err="1" smtClean="0"/>
              <a:t>steering</a:t>
            </a:r>
            <a:r>
              <a:rPr lang="de-DE" sz="2600" dirty="0" smtClean="0"/>
              <a:t> </a:t>
            </a:r>
            <a:r>
              <a:rPr lang="de-DE" sz="2600" dirty="0" err="1" smtClean="0"/>
              <a:t>to</a:t>
            </a:r>
            <a:r>
              <a:rPr lang="de-DE" sz="2600" dirty="0" smtClean="0"/>
              <a:t> </a:t>
            </a:r>
            <a:r>
              <a:rPr lang="de-DE" sz="2600" dirty="0" err="1" smtClean="0"/>
              <a:t>the</a:t>
            </a:r>
            <a:r>
              <a:rPr lang="de-DE" sz="2600" dirty="0" smtClean="0"/>
              <a:t> </a:t>
            </a:r>
            <a:r>
              <a:rPr lang="de-DE" sz="2600" dirty="0" err="1" smtClean="0"/>
              <a:t>right</a:t>
            </a:r>
            <a:r>
              <a:rPr lang="de-DE" sz="2600" dirty="0" smtClean="0"/>
              <a:t>) </a:t>
            </a:r>
            <a:r>
              <a:rPr lang="de-DE" sz="2600" dirty="0" err="1" smtClean="0"/>
              <a:t>is</a:t>
            </a:r>
            <a:r>
              <a:rPr lang="de-DE" sz="2600" dirty="0" smtClean="0"/>
              <a:t> </a:t>
            </a:r>
            <a:r>
              <a:rPr lang="de-DE" sz="2600" dirty="0" err="1" smtClean="0"/>
              <a:t>now</a:t>
            </a:r>
            <a:r>
              <a:rPr lang="de-DE" sz="2600" dirty="0" smtClean="0"/>
              <a:t> </a:t>
            </a:r>
            <a:r>
              <a:rPr lang="de-DE" sz="2600" dirty="0" err="1" smtClean="0"/>
              <a:t>needed</a:t>
            </a:r>
            <a:r>
              <a:rPr lang="de-DE" sz="2600" dirty="0" smtClean="0"/>
              <a:t> (~</a:t>
            </a:r>
          </a:p>
          <a:p>
            <a:pPr marL="342900" indent="-342900">
              <a:buFont typeface="Arial" panose="020B0604020202020204" pitchFamily="34" charset="0"/>
              <a:buChar char="•"/>
            </a:pPr>
            <a:r>
              <a:rPr lang="de-DE" sz="2600" b="1" dirty="0" smtClean="0">
                <a:solidFill>
                  <a:srgbClr val="0070C0"/>
                </a:solidFill>
              </a:rPr>
              <a:t>a </a:t>
            </a:r>
            <a:r>
              <a:rPr lang="de-DE" sz="2600" b="1" dirty="0" err="1" smtClean="0">
                <a:solidFill>
                  <a:srgbClr val="0070C0"/>
                </a:solidFill>
              </a:rPr>
              <a:t>big</a:t>
            </a:r>
            <a:r>
              <a:rPr lang="de-DE" sz="2600" b="1" dirty="0" smtClean="0">
                <a:solidFill>
                  <a:srgbClr val="0070C0"/>
                </a:solidFill>
              </a:rPr>
              <a:t> </a:t>
            </a:r>
            <a:r>
              <a:rPr lang="de-DE" sz="2600" b="1" dirty="0" err="1" smtClean="0">
                <a:solidFill>
                  <a:srgbClr val="0070C0"/>
                </a:solidFill>
              </a:rPr>
              <a:t>meal</a:t>
            </a:r>
            <a:r>
              <a:rPr lang="de-DE" sz="2600" b="1" dirty="0" smtClean="0">
                <a:solidFill>
                  <a:srgbClr val="0070C0"/>
                </a:solidFill>
              </a:rPr>
              <a:t> </a:t>
            </a:r>
            <a:r>
              <a:rPr lang="de-DE" sz="2600" b="1" dirty="0" err="1" smtClean="0">
                <a:solidFill>
                  <a:srgbClr val="0070C0"/>
                </a:solidFill>
              </a:rPr>
              <a:t>bolus</a:t>
            </a:r>
            <a:endParaRPr lang="de-DE" sz="2600" b="1" dirty="0" smtClean="0">
              <a:solidFill>
                <a:srgbClr val="0070C0"/>
              </a:solidFill>
            </a:endParaRPr>
          </a:p>
          <a:p>
            <a:pPr marL="342900" indent="-342900">
              <a:buFont typeface="Arial" panose="020B0604020202020204" pitchFamily="34" charset="0"/>
              <a:buChar char="•"/>
            </a:pPr>
            <a:r>
              <a:rPr lang="de-DE" sz="2600" dirty="0" err="1" smtClean="0"/>
              <a:t>maybe</a:t>
            </a:r>
            <a:r>
              <a:rPr lang="de-DE" sz="2600" dirty="0" smtClean="0"/>
              <a:t> </a:t>
            </a:r>
            <a:r>
              <a:rPr lang="de-DE" sz="2600" dirty="0" err="1" smtClean="0"/>
              <a:t>additionally</a:t>
            </a:r>
            <a:r>
              <a:rPr lang="de-DE" sz="2600" dirty="0" smtClean="0"/>
              <a:t> </a:t>
            </a:r>
            <a:r>
              <a:rPr lang="de-DE" sz="2600" dirty="0" smtClean="0">
                <a:solidFill>
                  <a:schemeClr val="accent5"/>
                </a:solidFill>
              </a:rPr>
              <a:t>„</a:t>
            </a:r>
            <a:r>
              <a:rPr lang="de-DE" sz="2600" dirty="0" err="1" smtClean="0">
                <a:solidFill>
                  <a:schemeClr val="accent5"/>
                </a:solidFill>
              </a:rPr>
              <a:t>borrowing</a:t>
            </a:r>
            <a:r>
              <a:rPr lang="de-DE" sz="2600" dirty="0" smtClean="0">
                <a:solidFill>
                  <a:schemeClr val="accent5"/>
                </a:solidFill>
              </a:rPr>
              <a:t>“ </a:t>
            </a:r>
            <a:r>
              <a:rPr lang="de-DE" sz="2600" dirty="0" err="1" smtClean="0"/>
              <a:t>some</a:t>
            </a:r>
            <a:r>
              <a:rPr lang="de-DE" sz="2600" dirty="0" smtClean="0"/>
              <a:t> </a:t>
            </a:r>
            <a:r>
              <a:rPr lang="de-DE" sz="2600" dirty="0" smtClean="0">
                <a:solidFill>
                  <a:schemeClr val="accent5"/>
                </a:solidFill>
              </a:rPr>
              <a:t>basal </a:t>
            </a:r>
            <a:r>
              <a:rPr lang="de-DE" sz="2600" dirty="0" err="1" smtClean="0">
                <a:solidFill>
                  <a:schemeClr val="accent5"/>
                </a:solidFill>
              </a:rPr>
              <a:t>from</a:t>
            </a:r>
            <a:r>
              <a:rPr lang="de-DE" sz="2600" dirty="0" smtClean="0">
                <a:solidFill>
                  <a:schemeClr val="accent5"/>
                </a:solidFill>
              </a:rPr>
              <a:t> </a:t>
            </a:r>
            <a:r>
              <a:rPr lang="de-DE" sz="2600" dirty="0" err="1" smtClean="0">
                <a:solidFill>
                  <a:schemeClr val="accent5"/>
                </a:solidFill>
              </a:rPr>
              <a:t>the</a:t>
            </a:r>
            <a:r>
              <a:rPr lang="de-DE" sz="2600" dirty="0" smtClean="0">
                <a:solidFill>
                  <a:schemeClr val="accent5"/>
                </a:solidFill>
              </a:rPr>
              <a:t> </a:t>
            </a:r>
            <a:r>
              <a:rPr lang="de-DE" sz="2600" dirty="0" err="1" smtClean="0">
                <a:solidFill>
                  <a:schemeClr val="accent5"/>
                </a:solidFill>
              </a:rPr>
              <a:t>next</a:t>
            </a:r>
            <a:r>
              <a:rPr lang="de-DE" sz="2600" dirty="0" smtClean="0">
                <a:solidFill>
                  <a:schemeClr val="accent5"/>
                </a:solidFill>
              </a:rPr>
              <a:t> 2 </a:t>
            </a:r>
            <a:r>
              <a:rPr lang="de-DE" sz="2600" dirty="0" err="1" smtClean="0">
                <a:solidFill>
                  <a:schemeClr val="accent5"/>
                </a:solidFill>
              </a:rPr>
              <a:t>hours</a:t>
            </a:r>
            <a:r>
              <a:rPr lang="de-DE" sz="2600" dirty="0" smtClean="0">
                <a:solidFill>
                  <a:schemeClr val="accent5"/>
                </a:solidFill>
              </a:rPr>
              <a:t> </a:t>
            </a:r>
            <a:r>
              <a:rPr lang="de-DE" sz="2600" dirty="0" smtClean="0"/>
              <a:t>(„Super-Bolus“, „zero-</a:t>
            </a:r>
            <a:r>
              <a:rPr lang="de-DE" sz="2600" dirty="0" err="1" smtClean="0"/>
              <a:t>temping</a:t>
            </a:r>
            <a:r>
              <a:rPr lang="de-DE" sz="2600" dirty="0" smtClean="0"/>
              <a:t>“)    </a:t>
            </a:r>
          </a:p>
          <a:p>
            <a:pPr marL="342900" indent="-342900">
              <a:buFont typeface="Arial" panose="020B0604020202020204" pitchFamily="34" charset="0"/>
              <a:buChar char="•"/>
            </a:pPr>
            <a:endParaRPr lang="de-DE" sz="2600" dirty="0" smtClean="0"/>
          </a:p>
          <a:p>
            <a:pPr marL="342900" indent="-342900">
              <a:buFont typeface="Arial" panose="020B0604020202020204" pitchFamily="34" charset="0"/>
              <a:buChar char="•"/>
            </a:pPr>
            <a:endParaRPr lang="de-DE" sz="2600" dirty="0" smtClean="0"/>
          </a:p>
          <a:p>
            <a:r>
              <a:rPr lang="de-DE" sz="2600" dirty="0" smtClean="0"/>
              <a:t>Still, </a:t>
            </a:r>
            <a:r>
              <a:rPr lang="de-DE" sz="2600" dirty="0" err="1" smtClean="0"/>
              <a:t>our</a:t>
            </a:r>
            <a:r>
              <a:rPr lang="de-DE" sz="2600" dirty="0" smtClean="0"/>
              <a:t> </a:t>
            </a:r>
            <a:r>
              <a:rPr lang="de-DE" sz="2600" dirty="0" err="1" smtClean="0"/>
              <a:t>boat</a:t>
            </a:r>
            <a:r>
              <a:rPr lang="de-DE" sz="2600" dirty="0" smtClean="0"/>
              <a:t> will </a:t>
            </a:r>
            <a:r>
              <a:rPr lang="de-DE" sz="2600" dirty="0" err="1" smtClean="0"/>
              <a:t>no</a:t>
            </a:r>
            <a:r>
              <a:rPr lang="de-DE" sz="2600" dirty="0" smtClean="0"/>
              <a:t> </a:t>
            </a:r>
            <a:r>
              <a:rPr lang="de-DE" sz="2600" dirty="0" err="1" smtClean="0"/>
              <a:t>doubt</a:t>
            </a:r>
            <a:r>
              <a:rPr lang="de-DE" sz="2600" dirty="0" smtClean="0"/>
              <a:t> </a:t>
            </a:r>
            <a:r>
              <a:rPr lang="de-DE" sz="2600" dirty="0" err="1" smtClean="0"/>
              <a:t>be</a:t>
            </a:r>
            <a:r>
              <a:rPr lang="de-DE" sz="2600" dirty="0" smtClean="0"/>
              <a:t> </a:t>
            </a:r>
            <a:r>
              <a:rPr lang="de-DE" sz="2600" dirty="0" err="1" smtClean="0"/>
              <a:t>pushed</a:t>
            </a:r>
            <a:r>
              <a:rPr lang="de-DE" sz="2600" dirty="0" smtClean="0"/>
              <a:t> </a:t>
            </a:r>
            <a:r>
              <a:rPr lang="de-DE" sz="2600" dirty="0" err="1" smtClean="0"/>
              <a:t>to</a:t>
            </a:r>
            <a:r>
              <a:rPr lang="de-DE" sz="2600" dirty="0" smtClean="0"/>
              <a:t> </a:t>
            </a:r>
            <a:r>
              <a:rPr lang="de-DE" sz="2600" dirty="0" err="1" smtClean="0"/>
              <a:t>the</a:t>
            </a:r>
            <a:r>
              <a:rPr lang="de-DE" sz="2600" dirty="0" smtClean="0"/>
              <a:t> </a:t>
            </a:r>
            <a:r>
              <a:rPr lang="de-DE" sz="2600" dirty="0" err="1" smtClean="0"/>
              <a:t>left</a:t>
            </a:r>
            <a:r>
              <a:rPr lang="de-DE" sz="2600" dirty="0" smtClean="0"/>
              <a:t>, </a:t>
            </a:r>
            <a:r>
              <a:rPr lang="de-DE" sz="2600" dirty="0" err="1" smtClean="0"/>
              <a:t>initially</a:t>
            </a:r>
            <a:r>
              <a:rPr lang="de-DE" sz="2600" dirty="0" smtClean="0"/>
              <a:t>.</a:t>
            </a:r>
          </a:p>
          <a:p>
            <a:endParaRPr lang="de-DE" sz="2600" dirty="0" smtClean="0"/>
          </a:p>
          <a:p>
            <a:r>
              <a:rPr lang="de-DE" sz="2600" dirty="0" err="1" smtClean="0"/>
              <a:t>Could</a:t>
            </a:r>
            <a:r>
              <a:rPr lang="de-DE" sz="2600" dirty="0" smtClean="0"/>
              <a:t> </a:t>
            </a:r>
            <a:r>
              <a:rPr lang="de-DE" sz="2600" dirty="0" err="1" smtClean="0"/>
              <a:t>we</a:t>
            </a:r>
            <a:r>
              <a:rPr lang="de-DE" sz="2600" dirty="0" smtClean="0"/>
              <a:t> </a:t>
            </a:r>
            <a:r>
              <a:rPr lang="de-DE" sz="2600" dirty="0" err="1" smtClean="0"/>
              <a:t>have</a:t>
            </a:r>
            <a:r>
              <a:rPr lang="de-DE" sz="2600" dirty="0" smtClean="0"/>
              <a:t> </a:t>
            </a:r>
            <a:r>
              <a:rPr lang="de-DE" sz="2600" dirty="0" err="1" smtClean="0"/>
              <a:t>done</a:t>
            </a:r>
            <a:r>
              <a:rPr lang="de-DE" sz="2600" dirty="0" smtClean="0"/>
              <a:t> </a:t>
            </a:r>
            <a:r>
              <a:rPr lang="de-DE" sz="2600" dirty="0" err="1" smtClean="0"/>
              <a:t>something</a:t>
            </a:r>
            <a:r>
              <a:rPr lang="de-DE" sz="2600" dirty="0" smtClean="0"/>
              <a:t> </a:t>
            </a:r>
            <a:r>
              <a:rPr lang="de-DE" sz="2600" dirty="0" err="1" smtClean="0"/>
              <a:t>with</a:t>
            </a:r>
            <a:r>
              <a:rPr lang="de-DE" sz="2600" dirty="0" smtClean="0"/>
              <a:t> </a:t>
            </a:r>
            <a:r>
              <a:rPr lang="de-DE" sz="2600" b="1" dirty="0" err="1" smtClean="0"/>
              <a:t>our</a:t>
            </a:r>
            <a:r>
              <a:rPr lang="de-DE" sz="2600" b="1" dirty="0" smtClean="0"/>
              <a:t> </a:t>
            </a:r>
            <a:r>
              <a:rPr lang="de-DE" sz="2600" b="1" dirty="0" err="1" smtClean="0"/>
              <a:t>knowledge</a:t>
            </a:r>
            <a:r>
              <a:rPr lang="de-DE" sz="2600" dirty="0" smtClean="0"/>
              <a:t> </a:t>
            </a:r>
            <a:r>
              <a:rPr lang="de-DE" sz="2600" dirty="0" err="1" smtClean="0"/>
              <a:t>that</a:t>
            </a:r>
            <a:r>
              <a:rPr lang="de-DE" sz="2600" dirty="0" smtClean="0"/>
              <a:t> </a:t>
            </a:r>
            <a:r>
              <a:rPr lang="de-DE" sz="2600" dirty="0" err="1" smtClean="0"/>
              <a:t>the</a:t>
            </a:r>
            <a:r>
              <a:rPr lang="de-DE" sz="2600" dirty="0" smtClean="0"/>
              <a:t> </a:t>
            </a:r>
            <a:r>
              <a:rPr lang="de-DE" sz="2600" dirty="0" err="1" smtClean="0"/>
              <a:t>river</a:t>
            </a:r>
            <a:r>
              <a:rPr lang="de-DE" sz="2600" dirty="0" smtClean="0"/>
              <a:t> (~ </a:t>
            </a:r>
            <a:r>
              <a:rPr lang="de-DE" sz="2600" dirty="0" err="1" smtClean="0"/>
              <a:t>meal</a:t>
            </a:r>
            <a:r>
              <a:rPr lang="de-DE" sz="2600" dirty="0" smtClean="0"/>
              <a:t>) will </a:t>
            </a:r>
            <a:r>
              <a:rPr lang="de-DE" sz="2600" dirty="0" err="1" smtClean="0"/>
              <a:t>be</a:t>
            </a:r>
            <a:r>
              <a:rPr lang="de-DE" sz="2600" dirty="0" smtClean="0"/>
              <a:t> </a:t>
            </a:r>
            <a:r>
              <a:rPr lang="de-DE" sz="2600" dirty="0" err="1" smtClean="0"/>
              <a:t>coming</a:t>
            </a:r>
            <a:r>
              <a:rPr lang="de-DE" sz="2600" dirty="0" smtClean="0"/>
              <a:t> </a:t>
            </a:r>
            <a:r>
              <a:rPr lang="de-DE" sz="2600" dirty="0" err="1" smtClean="0"/>
              <a:t>soon</a:t>
            </a:r>
            <a:r>
              <a:rPr lang="de-DE" sz="2600" dirty="0" smtClean="0"/>
              <a:t> ?</a:t>
            </a:r>
          </a:p>
          <a:p>
            <a:endParaRPr lang="de-DE" sz="2400" dirty="0" smtClean="0"/>
          </a:p>
          <a:p>
            <a:r>
              <a:rPr lang="de-DE" sz="2400" dirty="0" smtClean="0"/>
              <a:t>    </a:t>
            </a:r>
          </a:p>
          <a:p>
            <a:pPr marL="342900" indent="-342900">
              <a:buFont typeface="Arial" panose="020B0604020202020204" pitchFamily="34" charset="0"/>
              <a:buChar char="•"/>
            </a:pPr>
            <a:endParaRPr lang="de-DE" sz="2000" b="1" dirty="0"/>
          </a:p>
        </p:txBody>
      </p:sp>
      <p:cxnSp>
        <p:nvCxnSpPr>
          <p:cNvPr id="26" name="Gerade Verbindung mit Pfeil 25"/>
          <p:cNvCxnSpPr/>
          <p:nvPr/>
        </p:nvCxnSpPr>
        <p:spPr>
          <a:xfrm>
            <a:off x="375817" y="3657600"/>
            <a:ext cx="2145779" cy="1481559"/>
          </a:xfrm>
          <a:prstGeom prst="straightConnector1">
            <a:avLst/>
          </a:prstGeom>
          <a:ln w="539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flipH="1" flipV="1">
            <a:off x="2593333" y="4994806"/>
            <a:ext cx="420126" cy="288705"/>
          </a:xfrm>
          <a:prstGeom prst="straightConnector1">
            <a:avLst/>
          </a:prstGeom>
          <a:ln w="539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3013458" y="5066906"/>
            <a:ext cx="420126" cy="288705"/>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p:cNvSpPr txBox="1"/>
          <p:nvPr/>
        </p:nvSpPr>
        <p:spPr>
          <a:xfrm rot="2081546">
            <a:off x="311714" y="3959941"/>
            <a:ext cx="2388859" cy="369332"/>
          </a:xfrm>
          <a:prstGeom prst="rect">
            <a:avLst/>
          </a:prstGeom>
          <a:solidFill>
            <a:schemeClr val="bg1"/>
          </a:solidFill>
        </p:spPr>
        <p:txBody>
          <a:bodyPr wrap="none" rtlCol="0">
            <a:spAutoFit/>
          </a:bodyPr>
          <a:lstStyle/>
          <a:p>
            <a:r>
              <a:rPr lang="de-DE" dirty="0" smtClean="0">
                <a:solidFill>
                  <a:srgbClr val="0070C0"/>
                </a:solidFill>
              </a:rPr>
              <a:t>Bolus, SMB, &gt;100% TBR</a:t>
            </a:r>
            <a:endParaRPr lang="de-DE" dirty="0">
              <a:solidFill>
                <a:srgbClr val="0070C0"/>
              </a:solidFill>
            </a:endParaRPr>
          </a:p>
        </p:txBody>
      </p:sp>
      <p:sp>
        <p:nvSpPr>
          <p:cNvPr id="32" name="Textfeld 31"/>
          <p:cNvSpPr txBox="1"/>
          <p:nvPr/>
        </p:nvSpPr>
        <p:spPr>
          <a:xfrm rot="2081546">
            <a:off x="2413553" y="5458635"/>
            <a:ext cx="1284326" cy="369332"/>
          </a:xfrm>
          <a:prstGeom prst="rect">
            <a:avLst/>
          </a:prstGeom>
          <a:solidFill>
            <a:schemeClr val="bg1"/>
          </a:solidFill>
        </p:spPr>
        <p:txBody>
          <a:bodyPr wrap="none" rtlCol="0">
            <a:spAutoFit/>
          </a:bodyPr>
          <a:lstStyle/>
          <a:p>
            <a:r>
              <a:rPr lang="de-DE" dirty="0" smtClean="0">
                <a:solidFill>
                  <a:schemeClr val="accent4">
                    <a:lumMod val="75000"/>
                  </a:schemeClr>
                </a:solidFill>
              </a:rPr>
              <a:t> </a:t>
            </a:r>
            <a:r>
              <a:rPr lang="de-DE" dirty="0" smtClean="0">
                <a:solidFill>
                  <a:srgbClr val="0070C0"/>
                </a:solidFill>
              </a:rPr>
              <a:t>&lt;100% TBR</a:t>
            </a:r>
            <a:endParaRPr lang="de-DE" dirty="0">
              <a:solidFill>
                <a:srgbClr val="0070C0"/>
              </a:solidFill>
            </a:endParaRPr>
          </a:p>
        </p:txBody>
      </p:sp>
      <p:sp>
        <p:nvSpPr>
          <p:cNvPr id="33" name="Textfeld 32"/>
          <p:cNvSpPr txBox="1"/>
          <p:nvPr/>
        </p:nvSpPr>
        <p:spPr>
          <a:xfrm rot="2081546">
            <a:off x="3290580" y="4978731"/>
            <a:ext cx="564578" cy="369332"/>
          </a:xfrm>
          <a:prstGeom prst="rect">
            <a:avLst/>
          </a:prstGeom>
          <a:solidFill>
            <a:schemeClr val="bg1"/>
          </a:solidFill>
        </p:spPr>
        <p:txBody>
          <a:bodyPr wrap="none" rtlCol="0">
            <a:spAutoFit/>
          </a:bodyPr>
          <a:lstStyle/>
          <a:p>
            <a:r>
              <a:rPr lang="de-DE" dirty="0" smtClean="0">
                <a:solidFill>
                  <a:schemeClr val="accent4">
                    <a:lumMod val="75000"/>
                  </a:schemeClr>
                </a:solidFill>
              </a:rPr>
              <a:t> </a:t>
            </a:r>
            <a:r>
              <a:rPr lang="de-DE" b="1" dirty="0" err="1" smtClean="0">
                <a:solidFill>
                  <a:schemeClr val="accent4">
                    <a:lumMod val="75000"/>
                  </a:schemeClr>
                </a:solidFill>
              </a:rPr>
              <a:t>Glu</a:t>
            </a:r>
            <a:endParaRPr lang="de-DE" b="1" dirty="0">
              <a:solidFill>
                <a:schemeClr val="accent4">
                  <a:lumMod val="75000"/>
                </a:schemeClr>
              </a:solidFill>
            </a:endParaRPr>
          </a:p>
        </p:txBody>
      </p:sp>
      <p:cxnSp>
        <p:nvCxnSpPr>
          <p:cNvPr id="35" name="Gerade Verbindung mit Pfeil 34"/>
          <p:cNvCxnSpPr/>
          <p:nvPr/>
        </p:nvCxnSpPr>
        <p:spPr>
          <a:xfrm flipH="1" flipV="1">
            <a:off x="3433584" y="4013200"/>
            <a:ext cx="2757138" cy="567607"/>
          </a:xfrm>
          <a:prstGeom prst="straightConnector1">
            <a:avLst/>
          </a:prstGeom>
          <a:ln w="266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Gleichschenkliges Dreieck 6"/>
          <p:cNvSpPr/>
          <p:nvPr/>
        </p:nvSpPr>
        <p:spPr>
          <a:xfrm>
            <a:off x="3513792" y="3722843"/>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17</a:t>
            </a:r>
            <a:endParaRPr lang="de-DE" sz="1800" dirty="0">
              <a:solidFill>
                <a:schemeClr val="tx1"/>
              </a:solidFill>
            </a:endParaRPr>
          </a:p>
        </p:txBody>
      </p:sp>
      <p:sp>
        <p:nvSpPr>
          <p:cNvPr id="6" name="Rechteck 5"/>
          <p:cNvSpPr/>
          <p:nvPr/>
        </p:nvSpPr>
        <p:spPr>
          <a:xfrm>
            <a:off x="5214586" y="0"/>
            <a:ext cx="976136" cy="1825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mit Pfeil 19"/>
          <p:cNvCxnSpPr/>
          <p:nvPr/>
        </p:nvCxnSpPr>
        <p:spPr>
          <a:xfrm flipH="1" flipV="1">
            <a:off x="10530168" y="1987785"/>
            <a:ext cx="673074" cy="26974"/>
          </a:xfrm>
          <a:prstGeom prst="straightConnector1">
            <a:avLst/>
          </a:prstGeom>
          <a:ln w="857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239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dirty="0"/>
          </a:p>
        </p:txBody>
      </p:sp>
      <p:pic>
        <p:nvPicPr>
          <p:cNvPr id="4" name="Grafik 3"/>
          <p:cNvPicPr>
            <a:picLocks noChangeAspect="1"/>
          </p:cNvPicPr>
          <p:nvPr/>
        </p:nvPicPr>
        <p:blipFill rotWithShape="1">
          <a:blip r:embed="rId3"/>
          <a:srcRect l="46643" t="27809" r="31072" b="39301"/>
          <a:stretch/>
        </p:blipFill>
        <p:spPr>
          <a:xfrm>
            <a:off x="0" y="0"/>
            <a:ext cx="8281851" cy="6874999"/>
          </a:xfrm>
          <a:prstGeom prst="rect">
            <a:avLst/>
          </a:prstGeom>
        </p:spPr>
      </p:pic>
      <p:pic>
        <p:nvPicPr>
          <p:cNvPr id="5" name="Grafik 4" descr="Kanu, Paar, Reihe, Wasser, Remi, Boot"/>
          <p:cNvPicPr/>
          <p:nvPr/>
        </p:nvPicPr>
        <p:blipFill rotWithShape="1">
          <a:blip r:embed="rId4">
            <a:extLst>
              <a:ext uri="{28A0092B-C50C-407E-A947-70E740481C1C}">
                <a14:useLocalDpi xmlns:a14="http://schemas.microsoft.com/office/drawing/2010/main" val="0"/>
              </a:ext>
            </a:extLst>
          </a:blip>
          <a:srcRect t="21081" r="6353" b="10281"/>
          <a:stretch/>
        </p:blipFill>
        <p:spPr bwMode="auto">
          <a:xfrm rot="20345094">
            <a:off x="76981" y="5594032"/>
            <a:ext cx="2118360" cy="1165860"/>
          </a:xfrm>
          <a:prstGeom prst="rect">
            <a:avLst/>
          </a:prstGeom>
          <a:noFill/>
          <a:ln>
            <a:noFill/>
          </a:ln>
          <a:extLst>
            <a:ext uri="{53640926-AAD7-44D8-BBD7-CCE9431645EC}">
              <a14:shadowObscured xmlns:a14="http://schemas.microsoft.com/office/drawing/2010/main"/>
            </a:ext>
          </a:extLst>
        </p:spPr>
      </p:pic>
      <p:sp>
        <p:nvSpPr>
          <p:cNvPr id="14" name="Freihandform 13"/>
          <p:cNvSpPr/>
          <p:nvPr/>
        </p:nvSpPr>
        <p:spPr>
          <a:xfrm>
            <a:off x="2584854" y="578788"/>
            <a:ext cx="1882643" cy="3287818"/>
          </a:xfrm>
          <a:custGeom>
            <a:avLst/>
            <a:gdLst>
              <a:gd name="connsiteX0" fmla="*/ 698277 w 1882643"/>
              <a:gd name="connsiteY0" fmla="*/ 3287818 h 3287818"/>
              <a:gd name="connsiteX1" fmla="*/ 1592 w 1882643"/>
              <a:gd name="connsiteY1" fmla="*/ 640412 h 3287818"/>
              <a:gd name="connsiteX2" fmla="*/ 550232 w 1882643"/>
              <a:gd name="connsiteY2" fmla="*/ 13395 h 3287818"/>
              <a:gd name="connsiteX3" fmla="*/ 1847809 w 1882643"/>
              <a:gd name="connsiteY3" fmla="*/ 196275 h 3287818"/>
              <a:gd name="connsiteX4" fmla="*/ 1847809 w 1882643"/>
              <a:gd name="connsiteY4" fmla="*/ 196275 h 3287818"/>
              <a:gd name="connsiteX5" fmla="*/ 1630095 w 1882643"/>
              <a:gd name="connsiteY5" fmla="*/ 135315 h 3287818"/>
              <a:gd name="connsiteX6" fmla="*/ 1882643 w 1882643"/>
              <a:gd name="connsiteY6" fmla="*/ 239818 h 32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2643" h="3287818">
                <a:moveTo>
                  <a:pt x="698277" y="3287818"/>
                </a:moveTo>
                <a:cubicBezTo>
                  <a:pt x="362271" y="2236983"/>
                  <a:pt x="26266" y="1186149"/>
                  <a:pt x="1592" y="640412"/>
                </a:cubicBezTo>
                <a:cubicBezTo>
                  <a:pt x="-23082" y="94675"/>
                  <a:pt x="242529" y="87418"/>
                  <a:pt x="550232" y="13395"/>
                </a:cubicBezTo>
                <a:cubicBezTo>
                  <a:pt x="857935" y="-60628"/>
                  <a:pt x="1847809" y="196275"/>
                  <a:pt x="1847809" y="196275"/>
                </a:cubicBezTo>
                <a:lnTo>
                  <a:pt x="1847809" y="196275"/>
                </a:lnTo>
                <a:cubicBezTo>
                  <a:pt x="1811523" y="186115"/>
                  <a:pt x="1624289" y="128058"/>
                  <a:pt x="1630095" y="135315"/>
                </a:cubicBezTo>
                <a:cubicBezTo>
                  <a:pt x="1635901" y="142572"/>
                  <a:pt x="1879740" y="173052"/>
                  <a:pt x="1882643" y="239818"/>
                </a:cubicBezTo>
              </a:path>
            </a:pathLst>
          </a:custGeom>
          <a:noFill/>
          <a:ln w="146050">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14"/>
          <p:cNvSpPr/>
          <p:nvPr/>
        </p:nvSpPr>
        <p:spPr>
          <a:xfrm>
            <a:off x="3055716" y="1574684"/>
            <a:ext cx="1843463" cy="2831841"/>
          </a:xfrm>
          <a:custGeom>
            <a:avLst/>
            <a:gdLst>
              <a:gd name="connsiteX0" fmla="*/ 0 w 1843463"/>
              <a:gd name="connsiteY0" fmla="*/ 2788972 h 2831841"/>
              <a:gd name="connsiteX1" fmla="*/ 879676 w 1843463"/>
              <a:gd name="connsiteY1" fmla="*/ 2592202 h 2831841"/>
              <a:gd name="connsiteX2" fmla="*/ 358816 w 1843463"/>
              <a:gd name="connsiteY2" fmla="*/ 948597 h 2831841"/>
              <a:gd name="connsiteX3" fmla="*/ 659757 w 1843463"/>
              <a:gd name="connsiteY3" fmla="*/ 80496 h 2831841"/>
              <a:gd name="connsiteX4" fmla="*/ 1724628 w 1843463"/>
              <a:gd name="connsiteY4" fmla="*/ 34197 h 2831841"/>
              <a:gd name="connsiteX5" fmla="*/ 1770927 w 1843463"/>
              <a:gd name="connsiteY5" fmla="*/ 45772 h 28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3463" h="2831841">
                <a:moveTo>
                  <a:pt x="0" y="2788972"/>
                </a:moveTo>
                <a:cubicBezTo>
                  <a:pt x="409936" y="2843951"/>
                  <a:pt x="819873" y="2898931"/>
                  <a:pt x="879676" y="2592202"/>
                </a:cubicBezTo>
                <a:cubicBezTo>
                  <a:pt x="939479" y="2285473"/>
                  <a:pt x="395469" y="1367215"/>
                  <a:pt x="358816" y="948597"/>
                </a:cubicBezTo>
                <a:cubicBezTo>
                  <a:pt x="322163" y="529979"/>
                  <a:pt x="432122" y="232896"/>
                  <a:pt x="659757" y="80496"/>
                </a:cubicBezTo>
                <a:cubicBezTo>
                  <a:pt x="887392" y="-71904"/>
                  <a:pt x="1539433" y="39984"/>
                  <a:pt x="1724628" y="34197"/>
                </a:cubicBezTo>
                <a:cubicBezTo>
                  <a:pt x="1909823" y="28410"/>
                  <a:pt x="1840375" y="37091"/>
                  <a:pt x="1770927" y="45772"/>
                </a:cubicBezTo>
              </a:path>
            </a:pathLst>
          </a:custGeom>
          <a:noFill/>
          <a:ln w="1143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 Verbindung mit Pfeil 21"/>
          <p:cNvCxnSpPr/>
          <p:nvPr/>
        </p:nvCxnSpPr>
        <p:spPr>
          <a:xfrm flipH="1" flipV="1">
            <a:off x="3013460" y="4533631"/>
            <a:ext cx="3419144" cy="694343"/>
          </a:xfrm>
          <a:prstGeom prst="straightConnector1">
            <a:avLst/>
          </a:prstGeom>
          <a:ln w="984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p:cNvCxnSpPr/>
          <p:nvPr/>
        </p:nvCxnSpPr>
        <p:spPr>
          <a:xfrm>
            <a:off x="375817" y="3657600"/>
            <a:ext cx="2145779" cy="1481559"/>
          </a:xfrm>
          <a:prstGeom prst="straightConnector1">
            <a:avLst/>
          </a:prstGeom>
          <a:ln w="539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flipH="1" flipV="1">
            <a:off x="2593333" y="4994806"/>
            <a:ext cx="420126" cy="288705"/>
          </a:xfrm>
          <a:prstGeom prst="straightConnector1">
            <a:avLst/>
          </a:prstGeom>
          <a:ln w="539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3013458" y="5066906"/>
            <a:ext cx="420126" cy="288705"/>
          </a:xfrm>
          <a:prstGeom prst="straightConnector1">
            <a:avLst/>
          </a:prstGeom>
          <a:ln w="539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p:cNvSpPr txBox="1"/>
          <p:nvPr/>
        </p:nvSpPr>
        <p:spPr>
          <a:xfrm rot="2081546">
            <a:off x="311714" y="3959941"/>
            <a:ext cx="2388859" cy="369332"/>
          </a:xfrm>
          <a:prstGeom prst="rect">
            <a:avLst/>
          </a:prstGeom>
          <a:solidFill>
            <a:schemeClr val="bg1"/>
          </a:solidFill>
        </p:spPr>
        <p:txBody>
          <a:bodyPr wrap="none" rtlCol="0">
            <a:spAutoFit/>
          </a:bodyPr>
          <a:lstStyle/>
          <a:p>
            <a:r>
              <a:rPr lang="de-DE" dirty="0" smtClean="0">
                <a:solidFill>
                  <a:schemeClr val="accent4">
                    <a:lumMod val="75000"/>
                  </a:schemeClr>
                </a:solidFill>
              </a:rPr>
              <a:t>Bolus, SMB, &gt;100% TBR</a:t>
            </a:r>
            <a:endParaRPr lang="de-DE" dirty="0">
              <a:solidFill>
                <a:schemeClr val="accent4">
                  <a:lumMod val="75000"/>
                </a:schemeClr>
              </a:solidFill>
            </a:endParaRPr>
          </a:p>
        </p:txBody>
      </p:sp>
      <p:sp>
        <p:nvSpPr>
          <p:cNvPr id="32" name="Textfeld 31"/>
          <p:cNvSpPr txBox="1"/>
          <p:nvPr/>
        </p:nvSpPr>
        <p:spPr>
          <a:xfrm rot="2081546">
            <a:off x="2413553" y="5458635"/>
            <a:ext cx="1284326" cy="369332"/>
          </a:xfrm>
          <a:prstGeom prst="rect">
            <a:avLst/>
          </a:prstGeom>
          <a:solidFill>
            <a:schemeClr val="bg1"/>
          </a:solidFill>
        </p:spPr>
        <p:txBody>
          <a:bodyPr wrap="none" rtlCol="0">
            <a:spAutoFit/>
          </a:bodyPr>
          <a:lstStyle/>
          <a:p>
            <a:r>
              <a:rPr lang="de-DE" dirty="0" smtClean="0">
                <a:solidFill>
                  <a:schemeClr val="accent4">
                    <a:lumMod val="75000"/>
                  </a:schemeClr>
                </a:solidFill>
              </a:rPr>
              <a:t> &lt;100% TBR</a:t>
            </a:r>
            <a:endParaRPr lang="de-DE" dirty="0">
              <a:solidFill>
                <a:schemeClr val="accent4">
                  <a:lumMod val="75000"/>
                </a:schemeClr>
              </a:solidFill>
            </a:endParaRPr>
          </a:p>
        </p:txBody>
      </p:sp>
      <p:sp>
        <p:nvSpPr>
          <p:cNvPr id="33" name="Textfeld 32"/>
          <p:cNvSpPr txBox="1"/>
          <p:nvPr/>
        </p:nvSpPr>
        <p:spPr>
          <a:xfrm rot="2081546">
            <a:off x="3260989" y="4978731"/>
            <a:ext cx="623761" cy="369332"/>
          </a:xfrm>
          <a:prstGeom prst="rect">
            <a:avLst/>
          </a:prstGeom>
          <a:solidFill>
            <a:schemeClr val="bg1"/>
          </a:solidFill>
        </p:spPr>
        <p:txBody>
          <a:bodyPr wrap="none" rtlCol="0">
            <a:spAutoFit/>
          </a:bodyPr>
          <a:lstStyle/>
          <a:p>
            <a:r>
              <a:rPr lang="de-DE" dirty="0" smtClean="0">
                <a:solidFill>
                  <a:schemeClr val="accent4">
                    <a:lumMod val="75000"/>
                  </a:schemeClr>
                </a:solidFill>
              </a:rPr>
              <a:t> </a:t>
            </a:r>
            <a:r>
              <a:rPr lang="de-DE" dirty="0" smtClean="0">
                <a:solidFill>
                  <a:srgbClr val="7030A0"/>
                </a:solidFill>
              </a:rPr>
              <a:t>GLU</a:t>
            </a:r>
            <a:endParaRPr lang="de-DE" dirty="0">
              <a:solidFill>
                <a:srgbClr val="7030A0"/>
              </a:solidFill>
            </a:endParaRPr>
          </a:p>
        </p:txBody>
      </p:sp>
      <p:cxnSp>
        <p:nvCxnSpPr>
          <p:cNvPr id="35" name="Gerade Verbindung mit Pfeil 34"/>
          <p:cNvCxnSpPr/>
          <p:nvPr/>
        </p:nvCxnSpPr>
        <p:spPr>
          <a:xfrm flipH="1" flipV="1">
            <a:off x="3442040" y="3993712"/>
            <a:ext cx="2748682" cy="587095"/>
          </a:xfrm>
          <a:prstGeom prst="straightConnector1">
            <a:avLst/>
          </a:prstGeom>
          <a:ln w="266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Titel 1"/>
          <p:cNvSpPr txBox="1">
            <a:spLocks/>
          </p:cNvSpPr>
          <p:nvPr/>
        </p:nvSpPr>
        <p:spPr>
          <a:xfrm>
            <a:off x="5639494" y="-68319"/>
            <a:ext cx="6254192" cy="154085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b="1" dirty="0" smtClean="0">
                <a:solidFill>
                  <a:srgbClr val="7030A0"/>
                </a:solidFill>
              </a:rPr>
              <a:t>                                    </a:t>
            </a:r>
          </a:p>
          <a:p>
            <a:r>
              <a:rPr lang="de-DE" sz="3600" b="1" dirty="0" err="1" smtClean="0">
                <a:solidFill>
                  <a:srgbClr val="7030A0"/>
                </a:solidFill>
              </a:rPr>
              <a:t>Pre</a:t>
            </a:r>
            <a:r>
              <a:rPr lang="de-DE" sz="3600" b="1" dirty="0" smtClean="0">
                <a:solidFill>
                  <a:srgbClr val="7030A0"/>
                </a:solidFill>
              </a:rPr>
              <a:t>-phase </a:t>
            </a:r>
            <a:r>
              <a:rPr lang="de-DE" sz="3600" b="1" dirty="0" err="1" smtClean="0">
                <a:solidFill>
                  <a:srgbClr val="7030A0"/>
                </a:solidFill>
              </a:rPr>
              <a:t>of</a:t>
            </a:r>
            <a:r>
              <a:rPr lang="de-DE" sz="3600" b="1" dirty="0" smtClean="0">
                <a:solidFill>
                  <a:srgbClr val="7030A0"/>
                </a:solidFill>
              </a:rPr>
              <a:t> </a:t>
            </a:r>
            <a:r>
              <a:rPr lang="de-DE" sz="3600" b="1" dirty="0" err="1" smtClean="0">
                <a:solidFill>
                  <a:srgbClr val="7030A0"/>
                </a:solidFill>
              </a:rPr>
              <a:t>meals</a:t>
            </a:r>
            <a:r>
              <a:rPr lang="de-DE" sz="3600" b="1" dirty="0" smtClean="0">
                <a:solidFill>
                  <a:srgbClr val="7030A0"/>
                </a:solidFill>
              </a:rPr>
              <a:t> -                   Options </a:t>
            </a:r>
            <a:r>
              <a:rPr lang="de-DE" sz="3600" b="1" dirty="0" err="1" smtClean="0">
                <a:solidFill>
                  <a:srgbClr val="7030A0"/>
                </a:solidFill>
              </a:rPr>
              <a:t>to</a:t>
            </a:r>
            <a:r>
              <a:rPr lang="de-DE" sz="3600" b="1" dirty="0" smtClean="0">
                <a:solidFill>
                  <a:srgbClr val="7030A0"/>
                </a:solidFill>
              </a:rPr>
              <a:t> </a:t>
            </a:r>
            <a:r>
              <a:rPr lang="de-DE" sz="3600" b="1" dirty="0" err="1" smtClean="0">
                <a:solidFill>
                  <a:srgbClr val="7030A0"/>
                </a:solidFill>
              </a:rPr>
              <a:t>improve</a:t>
            </a:r>
            <a:r>
              <a:rPr lang="de-DE" sz="3600" b="1" dirty="0" smtClean="0">
                <a:solidFill>
                  <a:srgbClr val="7030A0"/>
                </a:solidFill>
              </a:rPr>
              <a:t> </a:t>
            </a:r>
            <a:r>
              <a:rPr lang="de-DE" sz="3600" b="1" dirty="0" err="1" smtClean="0">
                <a:solidFill>
                  <a:srgbClr val="7030A0"/>
                </a:solidFill>
              </a:rPr>
              <a:t>management</a:t>
            </a:r>
            <a:endParaRPr lang="de-DE" sz="3600" b="1" dirty="0">
              <a:solidFill>
                <a:srgbClr val="7030A0"/>
              </a:solidFill>
            </a:endParaRPr>
          </a:p>
        </p:txBody>
      </p:sp>
      <p:sp>
        <p:nvSpPr>
          <p:cNvPr id="6" name="Textfeld 5"/>
          <p:cNvSpPr txBox="1"/>
          <p:nvPr/>
        </p:nvSpPr>
        <p:spPr>
          <a:xfrm>
            <a:off x="5850839" y="1408389"/>
            <a:ext cx="5845751" cy="5539978"/>
          </a:xfrm>
          <a:prstGeom prst="rect">
            <a:avLst/>
          </a:prstGeom>
          <a:solidFill>
            <a:schemeClr val="bg1"/>
          </a:solidFill>
        </p:spPr>
        <p:txBody>
          <a:bodyPr wrap="square" rtlCol="0">
            <a:spAutoFit/>
          </a:bodyPr>
          <a:lstStyle/>
          <a:p>
            <a:r>
              <a:rPr lang="de-DE" sz="2400" dirty="0" err="1" smtClean="0"/>
              <a:t>Anticipate</a:t>
            </a:r>
            <a:r>
              <a:rPr lang="de-DE" sz="2400" dirty="0" smtClean="0"/>
              <a:t> </a:t>
            </a:r>
            <a:r>
              <a:rPr lang="de-DE" sz="2400" dirty="0" err="1" smtClean="0"/>
              <a:t>the</a:t>
            </a:r>
            <a:r>
              <a:rPr lang="de-DE" sz="2400" dirty="0" smtClean="0"/>
              <a:t> </a:t>
            </a:r>
            <a:r>
              <a:rPr lang="de-DE" sz="2400" dirty="0" err="1" smtClean="0"/>
              <a:t>river</a:t>
            </a:r>
            <a:r>
              <a:rPr lang="de-DE" sz="2400" dirty="0" smtClean="0"/>
              <a:t> (~ </a:t>
            </a:r>
            <a:r>
              <a:rPr lang="de-DE" sz="2400" dirty="0" err="1" smtClean="0"/>
              <a:t>the</a:t>
            </a:r>
            <a:r>
              <a:rPr lang="de-DE" sz="2400" dirty="0" smtClean="0"/>
              <a:t> </a:t>
            </a:r>
            <a:r>
              <a:rPr lang="de-DE" sz="2400" dirty="0" err="1" smtClean="0"/>
              <a:t>carbs</a:t>
            </a:r>
            <a:r>
              <a:rPr lang="de-DE" sz="2400" dirty="0" smtClean="0"/>
              <a:t> </a:t>
            </a:r>
            <a:r>
              <a:rPr lang="de-DE" sz="2400" dirty="0" err="1" smtClean="0"/>
              <a:t>coming</a:t>
            </a:r>
            <a:r>
              <a:rPr lang="de-DE" sz="2400" dirty="0" smtClean="0"/>
              <a:t>) and </a:t>
            </a:r>
          </a:p>
          <a:p>
            <a:r>
              <a:rPr lang="de-DE" sz="2400" b="1" dirty="0" err="1" smtClean="0"/>
              <a:t>build</a:t>
            </a:r>
            <a:r>
              <a:rPr lang="de-DE" sz="2400" b="1" dirty="0" smtClean="0"/>
              <a:t> counter-</a:t>
            </a:r>
            <a:r>
              <a:rPr lang="de-DE" sz="2400" b="1" dirty="0" err="1" smtClean="0"/>
              <a:t>momentum</a:t>
            </a:r>
            <a:r>
              <a:rPr lang="de-DE" sz="2400" b="1" dirty="0" smtClean="0"/>
              <a:t> </a:t>
            </a:r>
            <a:r>
              <a:rPr lang="de-DE" sz="2400" dirty="0" smtClean="0"/>
              <a:t>(~</a:t>
            </a:r>
            <a:r>
              <a:rPr lang="de-DE" sz="2400" b="1" dirty="0" err="1" smtClean="0"/>
              <a:t>iob</a:t>
            </a:r>
            <a:r>
              <a:rPr lang="de-DE" sz="2400" dirty="0"/>
              <a:t>) </a:t>
            </a:r>
            <a:r>
              <a:rPr lang="de-DE" sz="2400" dirty="0" err="1" smtClean="0"/>
              <a:t>for</a:t>
            </a:r>
            <a:r>
              <a:rPr lang="de-DE" sz="2400" dirty="0" smtClean="0"/>
              <a:t> </a:t>
            </a:r>
            <a:r>
              <a:rPr lang="de-DE" sz="2400" dirty="0" err="1" smtClean="0"/>
              <a:t>when</a:t>
            </a:r>
            <a:r>
              <a:rPr lang="de-DE" sz="2400" dirty="0" smtClean="0"/>
              <a:t> </a:t>
            </a:r>
            <a:r>
              <a:rPr lang="de-DE" sz="2400" dirty="0" err="1" smtClean="0"/>
              <a:t>the</a:t>
            </a:r>
            <a:r>
              <a:rPr lang="de-DE" sz="2400" dirty="0" smtClean="0"/>
              <a:t> </a:t>
            </a:r>
            <a:r>
              <a:rPr lang="de-DE" sz="2400" dirty="0" err="1" smtClean="0"/>
              <a:t>river</a:t>
            </a:r>
            <a:r>
              <a:rPr lang="de-DE" sz="2400" dirty="0" smtClean="0"/>
              <a:t> </a:t>
            </a:r>
            <a:r>
              <a:rPr lang="de-DE" sz="2400" dirty="0" err="1" smtClean="0"/>
              <a:t>streams</a:t>
            </a:r>
            <a:r>
              <a:rPr lang="de-DE" sz="2400" dirty="0" smtClean="0"/>
              <a:t> in (~</a:t>
            </a:r>
            <a:r>
              <a:rPr lang="de-DE" sz="2400" dirty="0" err="1" smtClean="0"/>
              <a:t>carbs</a:t>
            </a:r>
            <a:r>
              <a:rPr lang="de-DE" sz="2400" dirty="0" smtClean="0"/>
              <a:t> </a:t>
            </a:r>
            <a:r>
              <a:rPr lang="de-DE" sz="2400" dirty="0" err="1" smtClean="0"/>
              <a:t>are</a:t>
            </a:r>
            <a:r>
              <a:rPr lang="de-DE" sz="2400" dirty="0" smtClean="0"/>
              <a:t> </a:t>
            </a:r>
            <a:r>
              <a:rPr lang="de-DE" sz="2400" dirty="0" err="1" smtClean="0"/>
              <a:t>coming</a:t>
            </a:r>
            <a:r>
              <a:rPr lang="de-DE" sz="2400" dirty="0" smtClean="0"/>
              <a:t>). </a:t>
            </a:r>
            <a:r>
              <a:rPr lang="de-DE" sz="2400" dirty="0" smtClean="0">
                <a:solidFill>
                  <a:srgbClr val="7030A0"/>
                </a:solidFill>
              </a:rPr>
              <a:t>OPTIONS:</a:t>
            </a:r>
            <a:r>
              <a:rPr lang="de-DE" sz="2400" dirty="0" smtClean="0">
                <a:solidFill>
                  <a:schemeClr val="bg1">
                    <a:lumMod val="50000"/>
                  </a:schemeClr>
                </a:solidFill>
              </a:rPr>
              <a:t> </a:t>
            </a:r>
            <a:endParaRPr lang="de-DE" sz="2400" dirty="0">
              <a:solidFill>
                <a:schemeClr val="bg1">
                  <a:lumMod val="50000"/>
                </a:schemeClr>
              </a:solidFill>
            </a:endParaRPr>
          </a:p>
          <a:p>
            <a:pPr marL="342900" indent="-342900">
              <a:buFont typeface="Arial" panose="020B0604020202020204" pitchFamily="34" charset="0"/>
              <a:buChar char="•"/>
            </a:pPr>
            <a:r>
              <a:rPr lang="de-DE" sz="2400" dirty="0" smtClean="0"/>
              <a:t>At </a:t>
            </a:r>
            <a:r>
              <a:rPr lang="de-DE" sz="2400" dirty="0" err="1" smtClean="0"/>
              <a:t>the</a:t>
            </a:r>
            <a:r>
              <a:rPr lang="de-DE" sz="2400" dirty="0" smtClean="0"/>
              <a:t> </a:t>
            </a:r>
            <a:r>
              <a:rPr lang="de-DE" sz="2400" dirty="0" err="1" smtClean="0"/>
              <a:t>right</a:t>
            </a:r>
            <a:r>
              <a:rPr lang="de-DE" sz="2400" dirty="0" smtClean="0"/>
              <a:t> (not </a:t>
            </a:r>
            <a:r>
              <a:rPr lang="de-DE" sz="2400" dirty="0" err="1" smtClean="0"/>
              <a:t>too</a:t>
            </a:r>
            <a:r>
              <a:rPr lang="de-DE" sz="2400" dirty="0" smtClean="0"/>
              <a:t> </a:t>
            </a:r>
            <a:r>
              <a:rPr lang="de-DE" sz="2400" dirty="0" err="1" smtClean="0"/>
              <a:t>early</a:t>
            </a:r>
            <a:r>
              <a:rPr lang="de-DE" sz="2400" dirty="0" smtClean="0"/>
              <a:t>!) time, </a:t>
            </a:r>
            <a:r>
              <a:rPr lang="de-DE" sz="2400" dirty="0" err="1" smtClean="0"/>
              <a:t>go</a:t>
            </a:r>
            <a:r>
              <a:rPr lang="de-DE" sz="2400" dirty="0" smtClean="0"/>
              <a:t> </a:t>
            </a:r>
            <a:r>
              <a:rPr lang="de-DE" sz="2400" dirty="0" err="1" smtClean="0"/>
              <a:t>full</a:t>
            </a:r>
            <a:r>
              <a:rPr lang="de-DE" sz="2400" dirty="0" smtClean="0"/>
              <a:t> power </a:t>
            </a:r>
            <a:r>
              <a:rPr lang="de-DE" sz="2400" dirty="0" err="1" smtClean="0"/>
              <a:t>against</a:t>
            </a:r>
            <a:r>
              <a:rPr lang="de-DE" sz="2400" dirty="0" smtClean="0"/>
              <a:t> </a:t>
            </a:r>
            <a:r>
              <a:rPr lang="de-DE" sz="2400" dirty="0" err="1" smtClean="0"/>
              <a:t>the</a:t>
            </a:r>
            <a:r>
              <a:rPr lang="de-DE" sz="2400" dirty="0" smtClean="0"/>
              <a:t> </a:t>
            </a:r>
            <a:r>
              <a:rPr lang="de-DE" sz="2400" dirty="0" err="1" smtClean="0"/>
              <a:t>red</a:t>
            </a:r>
            <a:r>
              <a:rPr lang="de-DE" sz="2400" dirty="0" smtClean="0"/>
              <a:t> </a:t>
            </a:r>
            <a:r>
              <a:rPr lang="de-DE" sz="2400" dirty="0" err="1" smtClean="0"/>
              <a:t>line</a:t>
            </a:r>
            <a:r>
              <a:rPr lang="de-DE" sz="2400" dirty="0" smtClean="0"/>
              <a:t>  (~ </a:t>
            </a:r>
            <a:r>
              <a:rPr lang="de-DE" sz="2400" dirty="0" err="1" smtClean="0">
                <a:solidFill>
                  <a:srgbClr val="0070C0"/>
                </a:solidFill>
              </a:rPr>
              <a:t>pre</a:t>
            </a:r>
            <a:r>
              <a:rPr lang="de-DE" sz="2400" dirty="0" smtClean="0">
                <a:solidFill>
                  <a:srgbClr val="0070C0"/>
                </a:solidFill>
              </a:rPr>
              <a:t>-bolus</a:t>
            </a:r>
            <a:r>
              <a:rPr lang="de-DE" sz="2400" dirty="0" smtClean="0"/>
              <a:t> </a:t>
            </a:r>
            <a:r>
              <a:rPr lang="de-DE" sz="2400" dirty="0" err="1" smtClean="0"/>
              <a:t>the</a:t>
            </a:r>
            <a:r>
              <a:rPr lang="de-DE" sz="2400" dirty="0" smtClean="0"/>
              <a:t> </a:t>
            </a:r>
            <a:r>
              <a:rPr lang="de-DE" sz="2400" dirty="0" err="1" smtClean="0"/>
              <a:t>entire</a:t>
            </a:r>
            <a:r>
              <a:rPr lang="de-DE" sz="2400" dirty="0" smtClean="0"/>
              <a:t> </a:t>
            </a:r>
            <a:r>
              <a:rPr lang="de-DE" sz="2400" dirty="0" err="1" smtClean="0"/>
              <a:t>meal</a:t>
            </a:r>
            <a:r>
              <a:rPr lang="de-DE" sz="2400" dirty="0" smtClean="0"/>
              <a:t> </a:t>
            </a:r>
            <a:r>
              <a:rPr lang="de-DE" sz="2400" dirty="0" err="1" smtClean="0"/>
              <a:t>bolus</a:t>
            </a:r>
            <a:r>
              <a:rPr lang="de-DE" sz="2400" dirty="0" smtClean="0"/>
              <a:t> ~ 15 </a:t>
            </a:r>
            <a:r>
              <a:rPr lang="de-DE" sz="2400" dirty="0" err="1" smtClean="0"/>
              <a:t>minutes</a:t>
            </a:r>
            <a:r>
              <a:rPr lang="de-DE" sz="2400" dirty="0" smtClean="0"/>
              <a:t> </a:t>
            </a:r>
            <a:r>
              <a:rPr lang="de-DE" sz="2400" dirty="0" err="1" smtClean="0"/>
              <a:t>before</a:t>
            </a:r>
            <a:r>
              <a:rPr lang="de-DE" sz="2400" dirty="0" smtClean="0"/>
              <a:t>): </a:t>
            </a:r>
            <a:r>
              <a:rPr lang="de-DE" sz="2400" dirty="0" smtClean="0">
                <a:solidFill>
                  <a:schemeClr val="bg1">
                    <a:lumMod val="50000"/>
                  </a:schemeClr>
                </a:solidFill>
              </a:rPr>
              <a:t>DANGEROUS!</a:t>
            </a:r>
            <a:r>
              <a:rPr lang="de-DE" sz="1600" dirty="0" smtClean="0">
                <a:solidFill>
                  <a:schemeClr val="bg1">
                    <a:lumMod val="50000"/>
                  </a:schemeClr>
                </a:solidFill>
              </a:rPr>
              <a:t> (</a:t>
            </a:r>
            <a:r>
              <a:rPr lang="de-DE" sz="1600" dirty="0" err="1" smtClean="0">
                <a:solidFill>
                  <a:schemeClr val="bg1">
                    <a:lumMod val="50000"/>
                  </a:schemeClr>
                </a:solidFill>
              </a:rPr>
              <a:t>see</a:t>
            </a:r>
            <a:r>
              <a:rPr lang="de-DE" sz="1600" dirty="0" smtClean="0">
                <a:solidFill>
                  <a:schemeClr val="bg1">
                    <a:lumMod val="50000"/>
                  </a:schemeClr>
                </a:solidFill>
              </a:rPr>
              <a:t> </a:t>
            </a:r>
            <a:r>
              <a:rPr lang="de-DE" sz="1600" dirty="0" err="1" smtClean="0">
                <a:solidFill>
                  <a:schemeClr val="bg1">
                    <a:lumMod val="50000"/>
                  </a:schemeClr>
                </a:solidFill>
              </a:rPr>
              <a:t>next</a:t>
            </a:r>
            <a:r>
              <a:rPr lang="de-DE" sz="1600" dirty="0" smtClean="0">
                <a:solidFill>
                  <a:schemeClr val="bg1">
                    <a:lumMod val="50000"/>
                  </a:schemeClr>
                </a:solidFill>
              </a:rPr>
              <a:t> </a:t>
            </a:r>
            <a:r>
              <a:rPr lang="de-DE" sz="1600" dirty="0" err="1" smtClean="0">
                <a:solidFill>
                  <a:schemeClr val="bg1">
                    <a:lumMod val="50000"/>
                  </a:schemeClr>
                </a:solidFill>
              </a:rPr>
              <a:t>slide</a:t>
            </a:r>
            <a:r>
              <a:rPr lang="de-DE" sz="1600" dirty="0" smtClean="0">
                <a:solidFill>
                  <a:schemeClr val="bg1">
                    <a:lumMod val="50000"/>
                  </a:schemeClr>
                </a:solidFill>
              </a:rPr>
              <a:t>)</a:t>
            </a:r>
            <a:endParaRPr lang="de-DE" sz="1600" dirty="0">
              <a:solidFill>
                <a:schemeClr val="bg1">
                  <a:lumMod val="50000"/>
                </a:schemeClr>
              </a:solidFill>
            </a:endParaRPr>
          </a:p>
          <a:p>
            <a:pPr marL="342900" indent="-342900">
              <a:buFont typeface="Arial" panose="020B0604020202020204" pitchFamily="34" charset="0"/>
              <a:buChar char="•"/>
            </a:pPr>
            <a:r>
              <a:rPr lang="de-DE" sz="2400" dirty="0" err="1" smtClean="0"/>
              <a:t>Manouevre</a:t>
            </a:r>
            <a:r>
              <a:rPr lang="de-DE" sz="2400" dirty="0" smtClean="0"/>
              <a:t> </a:t>
            </a:r>
            <a:r>
              <a:rPr lang="de-DE" sz="2400" dirty="0" err="1" smtClean="0"/>
              <a:t>slowly</a:t>
            </a:r>
            <a:r>
              <a:rPr lang="de-DE" sz="2400" dirty="0" smtClean="0"/>
              <a:t> </a:t>
            </a:r>
            <a:r>
              <a:rPr lang="de-DE" sz="2400" dirty="0" err="1" smtClean="0"/>
              <a:t>to</a:t>
            </a:r>
            <a:r>
              <a:rPr lang="de-DE" sz="2400" dirty="0" smtClean="0"/>
              <a:t> „</a:t>
            </a:r>
            <a:r>
              <a:rPr lang="de-DE" sz="2400" dirty="0" err="1" smtClean="0"/>
              <a:t>hug</a:t>
            </a:r>
            <a:r>
              <a:rPr lang="de-DE" sz="2400" dirty="0" smtClean="0"/>
              <a:t>“ </a:t>
            </a:r>
            <a:r>
              <a:rPr lang="de-DE" sz="2400" dirty="0" err="1" smtClean="0"/>
              <a:t>the</a:t>
            </a:r>
            <a:r>
              <a:rPr lang="de-DE" sz="2400" dirty="0" smtClean="0"/>
              <a:t> </a:t>
            </a:r>
            <a:r>
              <a:rPr lang="de-DE" sz="2400" dirty="0" err="1" smtClean="0"/>
              <a:t>red</a:t>
            </a:r>
            <a:r>
              <a:rPr lang="de-DE" sz="2400" dirty="0" smtClean="0"/>
              <a:t> </a:t>
            </a:r>
            <a:r>
              <a:rPr lang="de-DE" sz="2400" dirty="0" err="1" smtClean="0"/>
              <a:t>line</a:t>
            </a:r>
            <a:r>
              <a:rPr lang="de-DE" sz="2400" dirty="0" smtClean="0"/>
              <a:t> (~</a:t>
            </a:r>
            <a:r>
              <a:rPr lang="de-DE" sz="2400" dirty="0" err="1" smtClean="0"/>
              <a:t>set</a:t>
            </a:r>
            <a:r>
              <a:rPr lang="de-DE" sz="2400" b="1" dirty="0" smtClean="0">
                <a:solidFill>
                  <a:srgbClr val="0070C0"/>
                </a:solidFill>
              </a:rPr>
              <a:t> </a:t>
            </a:r>
            <a:r>
              <a:rPr lang="de-DE" sz="2400" dirty="0" err="1" smtClean="0">
                <a:solidFill>
                  <a:srgbClr val="0070C0"/>
                </a:solidFill>
              </a:rPr>
              <a:t>EatingSoonTT</a:t>
            </a:r>
            <a:r>
              <a:rPr lang="de-DE" sz="2400" b="1" dirty="0" smtClean="0">
                <a:solidFill>
                  <a:srgbClr val="0070C0"/>
                </a:solidFill>
              </a:rPr>
              <a:t> </a:t>
            </a:r>
            <a:r>
              <a:rPr lang="de-DE" sz="2400" b="1" dirty="0" smtClean="0"/>
              <a:t>~</a:t>
            </a:r>
            <a:r>
              <a:rPr lang="de-DE" sz="2400" dirty="0" smtClean="0"/>
              <a:t>an </a:t>
            </a:r>
            <a:r>
              <a:rPr lang="de-DE" sz="2400" dirty="0" err="1" smtClean="0"/>
              <a:t>hour</a:t>
            </a:r>
            <a:r>
              <a:rPr lang="de-DE" sz="2400" dirty="0" smtClean="0"/>
              <a:t> </a:t>
            </a:r>
            <a:r>
              <a:rPr lang="de-DE" sz="2400" dirty="0" err="1" smtClean="0"/>
              <a:t>earlier</a:t>
            </a:r>
            <a:r>
              <a:rPr lang="de-DE" sz="2400" dirty="0" smtClean="0"/>
              <a:t>:) </a:t>
            </a:r>
            <a:r>
              <a:rPr lang="de-DE" sz="2400" dirty="0" smtClean="0">
                <a:solidFill>
                  <a:schemeClr val="bg1">
                    <a:lumMod val="50000"/>
                  </a:schemeClr>
                </a:solidFill>
              </a:rPr>
              <a:t>COOL, LET THE LOOP DO IT! </a:t>
            </a:r>
            <a:r>
              <a:rPr lang="de-DE" sz="1400" dirty="0" smtClean="0">
                <a:solidFill>
                  <a:schemeClr val="bg1">
                    <a:lumMod val="50000"/>
                  </a:schemeClr>
                </a:solidFill>
              </a:rPr>
              <a:t>(2nd </a:t>
            </a:r>
            <a:r>
              <a:rPr lang="de-DE" sz="1400" dirty="0" err="1" smtClean="0">
                <a:solidFill>
                  <a:schemeClr val="bg1">
                    <a:lumMod val="50000"/>
                  </a:schemeClr>
                </a:solidFill>
              </a:rPr>
              <a:t>slide</a:t>
            </a:r>
            <a:r>
              <a:rPr lang="de-DE" sz="1400" dirty="0" smtClean="0">
                <a:solidFill>
                  <a:schemeClr val="bg1">
                    <a:lumMod val="50000"/>
                  </a:schemeClr>
                </a:solidFill>
              </a:rPr>
              <a:t> </a:t>
            </a:r>
            <a:r>
              <a:rPr lang="de-DE" sz="1400" dirty="0" err="1" smtClean="0">
                <a:solidFill>
                  <a:schemeClr val="bg1">
                    <a:lumMod val="50000"/>
                  </a:schemeClr>
                </a:solidFill>
              </a:rPr>
              <a:t>following</a:t>
            </a:r>
            <a:r>
              <a:rPr lang="de-DE" sz="1400" dirty="0" smtClean="0">
                <a:solidFill>
                  <a:schemeClr val="bg1">
                    <a:lumMod val="50000"/>
                  </a:schemeClr>
                </a:solidFill>
              </a:rPr>
              <a:t>)</a:t>
            </a:r>
            <a:endParaRPr lang="de-DE" sz="1400" dirty="0">
              <a:solidFill>
                <a:schemeClr val="bg1">
                  <a:lumMod val="50000"/>
                </a:schemeClr>
              </a:solidFill>
            </a:endParaRPr>
          </a:p>
          <a:p>
            <a:pPr marL="342900" indent="-342900">
              <a:buFont typeface="Arial" panose="020B0604020202020204" pitchFamily="34" charset="0"/>
              <a:buChar char="•"/>
            </a:pPr>
            <a:r>
              <a:rPr lang="de-DE" dirty="0" smtClean="0"/>
              <a:t>Move </a:t>
            </a:r>
            <a:r>
              <a:rPr lang="de-DE" dirty="0" err="1" smtClean="0"/>
              <a:t>later</a:t>
            </a:r>
            <a:r>
              <a:rPr lang="de-DE" dirty="0" smtClean="0"/>
              <a:t> </a:t>
            </a:r>
            <a:r>
              <a:rPr lang="de-DE" dirty="0" err="1" smtClean="0"/>
              <a:t>towards</a:t>
            </a:r>
            <a:r>
              <a:rPr lang="de-DE" dirty="0" smtClean="0"/>
              <a:t> </a:t>
            </a:r>
            <a:r>
              <a:rPr lang="de-DE" dirty="0" err="1" smtClean="0"/>
              <a:t>the</a:t>
            </a:r>
            <a:r>
              <a:rPr lang="de-DE" dirty="0" smtClean="0"/>
              <a:t> </a:t>
            </a:r>
            <a:r>
              <a:rPr lang="de-DE" dirty="0" err="1" smtClean="0"/>
              <a:t>red</a:t>
            </a:r>
            <a:r>
              <a:rPr lang="de-DE" dirty="0" smtClean="0"/>
              <a:t> </a:t>
            </a:r>
            <a:r>
              <a:rPr lang="de-DE" dirty="0" err="1" smtClean="0"/>
              <a:t>line</a:t>
            </a:r>
            <a:r>
              <a:rPr lang="de-DE" dirty="0" smtClean="0"/>
              <a:t> (~</a:t>
            </a:r>
            <a:r>
              <a:rPr lang="de-DE" u="sng" dirty="0" err="1" smtClean="0">
                <a:solidFill>
                  <a:schemeClr val="accent5"/>
                </a:solidFill>
              </a:rPr>
              <a:t>small</a:t>
            </a:r>
            <a:r>
              <a:rPr lang="de-DE" dirty="0" smtClean="0">
                <a:solidFill>
                  <a:schemeClr val="accent5"/>
                </a:solidFill>
              </a:rPr>
              <a:t> </a:t>
            </a:r>
            <a:r>
              <a:rPr lang="de-DE" dirty="0" err="1" smtClean="0">
                <a:solidFill>
                  <a:srgbClr val="0070C0"/>
                </a:solidFill>
              </a:rPr>
              <a:t>pre</a:t>
            </a:r>
            <a:r>
              <a:rPr lang="de-DE" dirty="0" smtClean="0">
                <a:solidFill>
                  <a:srgbClr val="0070C0"/>
                </a:solidFill>
              </a:rPr>
              <a:t>-bolus</a:t>
            </a:r>
            <a:r>
              <a:rPr lang="de-DE" dirty="0" smtClean="0"/>
              <a:t> ~30 </a:t>
            </a:r>
            <a:r>
              <a:rPr lang="de-DE" dirty="0"/>
              <a:t>min </a:t>
            </a:r>
            <a:r>
              <a:rPr lang="de-DE" dirty="0" err="1" smtClean="0"/>
              <a:t>before</a:t>
            </a:r>
            <a:r>
              <a:rPr lang="de-DE" dirty="0" smtClean="0"/>
              <a:t> </a:t>
            </a:r>
            <a:r>
              <a:rPr lang="de-DE" dirty="0" err="1" smtClean="0"/>
              <a:t>meal</a:t>
            </a:r>
            <a:r>
              <a:rPr lang="de-DE" dirty="0" smtClean="0"/>
              <a:t>): </a:t>
            </a:r>
            <a:r>
              <a:rPr lang="de-DE" sz="2400" dirty="0" smtClean="0">
                <a:solidFill>
                  <a:schemeClr val="bg1">
                    <a:lumMod val="50000"/>
                  </a:schemeClr>
                </a:solidFill>
              </a:rPr>
              <a:t>COMPROMISE FOR THE FORGETFUL!</a:t>
            </a:r>
            <a:endParaRPr lang="de-DE" sz="2400" dirty="0">
              <a:solidFill>
                <a:schemeClr val="bg1">
                  <a:lumMod val="50000"/>
                </a:schemeClr>
              </a:solidFill>
            </a:endParaRPr>
          </a:p>
          <a:p>
            <a:endParaRPr lang="de-DE" sz="2400" dirty="0">
              <a:solidFill>
                <a:schemeClr val="bg1">
                  <a:lumMod val="65000"/>
                </a:schemeClr>
              </a:solidFill>
            </a:endParaRPr>
          </a:p>
        </p:txBody>
      </p:sp>
      <p:sp>
        <p:nvSpPr>
          <p:cNvPr id="7" name="Foliennummernplatzhalter 6"/>
          <p:cNvSpPr>
            <a:spLocks noGrp="1"/>
          </p:cNvSpPr>
          <p:nvPr>
            <p:ph type="sldNum" sz="quarter" idx="12"/>
          </p:nvPr>
        </p:nvSpPr>
        <p:spPr>
          <a:xfrm>
            <a:off x="8826679" y="6296409"/>
            <a:ext cx="2743200" cy="365125"/>
          </a:xfrm>
        </p:spPr>
        <p:txBody>
          <a:bodyPr/>
          <a:lstStyle/>
          <a:p>
            <a:fld id="{FBA07554-AD06-4E27-83F9-18CA09205DF6}" type="slidenum">
              <a:rPr lang="de-DE" smtClean="0"/>
              <a:t>18</a:t>
            </a:fld>
            <a:endParaRPr lang="de-DE" dirty="0"/>
          </a:p>
        </p:txBody>
      </p:sp>
      <p:sp>
        <p:nvSpPr>
          <p:cNvPr id="21"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18</a:t>
            </a:r>
            <a:endParaRPr lang="de-DE" sz="1800" dirty="0">
              <a:solidFill>
                <a:schemeClr val="tx1"/>
              </a:solidFill>
            </a:endParaRPr>
          </a:p>
        </p:txBody>
      </p:sp>
    </p:spTree>
    <p:extLst>
      <p:ext uri="{BB962C8B-B14F-4D97-AF65-F5344CB8AC3E}">
        <p14:creationId xmlns:p14="http://schemas.microsoft.com/office/powerpoint/2010/main" val="25278819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ieren 14"/>
          <p:cNvGrpSpPr/>
          <p:nvPr/>
        </p:nvGrpSpPr>
        <p:grpSpPr>
          <a:xfrm>
            <a:off x="156465" y="222005"/>
            <a:ext cx="9084475" cy="6580508"/>
            <a:chOff x="77999" y="1530220"/>
            <a:chExt cx="5460652" cy="4905414"/>
          </a:xfrm>
        </p:grpSpPr>
        <p:pic>
          <p:nvPicPr>
            <p:cNvPr id="4" name="Grafik 3"/>
            <p:cNvPicPr/>
            <p:nvPr/>
          </p:nvPicPr>
          <p:blipFill rotWithShape="1">
            <a:blip r:embed="rId3"/>
            <a:srcRect l="23413" t="23750" r="30452" b="10171"/>
            <a:stretch/>
          </p:blipFill>
          <p:spPr bwMode="auto">
            <a:xfrm>
              <a:off x="77999" y="1530220"/>
              <a:ext cx="5460652" cy="4905414"/>
            </a:xfrm>
            <a:prstGeom prst="rect">
              <a:avLst/>
            </a:prstGeom>
            <a:ln>
              <a:noFill/>
            </a:ln>
            <a:extLst>
              <a:ext uri="{53640926-AAD7-44D8-BBD7-CCE9431645EC}">
                <a14:shadowObscured xmlns:a14="http://schemas.microsoft.com/office/drawing/2010/main"/>
              </a:ext>
            </a:extLst>
          </p:spPr>
        </p:pic>
        <p:cxnSp>
          <p:nvCxnSpPr>
            <p:cNvPr id="13" name="Gerade Verbindung mit Pfeil 12"/>
            <p:cNvCxnSpPr/>
            <p:nvPr/>
          </p:nvCxnSpPr>
          <p:spPr>
            <a:xfrm flipH="1">
              <a:off x="3747874" y="3053965"/>
              <a:ext cx="1" cy="577939"/>
            </a:xfrm>
            <a:prstGeom prst="straightConnector1">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a:xfrm>
              <a:off x="4299857" y="3020764"/>
              <a:ext cx="289570" cy="361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p:cNvSpPr>
            <a:spLocks noGrp="1"/>
          </p:cNvSpPr>
          <p:nvPr>
            <p:ph type="title"/>
          </p:nvPr>
        </p:nvSpPr>
        <p:spPr>
          <a:xfrm>
            <a:off x="7661788" y="-80612"/>
            <a:ext cx="3474984" cy="1325563"/>
          </a:xfrm>
        </p:spPr>
        <p:txBody>
          <a:bodyPr>
            <a:normAutofit/>
          </a:bodyPr>
          <a:lstStyle/>
          <a:p>
            <a:pPr algn="ctr"/>
            <a:r>
              <a:rPr lang="de-DE" sz="3600" b="1" dirty="0" smtClean="0">
                <a:solidFill>
                  <a:srgbClr val="7030A0"/>
                </a:solidFill>
              </a:rPr>
              <a:t> </a:t>
            </a:r>
            <a:r>
              <a:rPr lang="de-DE" sz="3600" b="1" dirty="0" err="1" smtClean="0">
                <a:solidFill>
                  <a:srgbClr val="7030A0"/>
                </a:solidFill>
              </a:rPr>
              <a:t>Pre-bolussing</a:t>
            </a:r>
            <a:r>
              <a:rPr lang="de-DE" sz="3600" b="1" dirty="0" smtClean="0">
                <a:solidFill>
                  <a:srgbClr val="7030A0"/>
                </a:solidFill>
              </a:rPr>
              <a:t> </a:t>
            </a:r>
            <a:r>
              <a:rPr lang="de-DE" sz="3600" b="1" dirty="0" err="1" smtClean="0">
                <a:solidFill>
                  <a:srgbClr val="7030A0"/>
                </a:solidFill>
              </a:rPr>
              <a:t>the</a:t>
            </a:r>
            <a:r>
              <a:rPr lang="de-DE" sz="3600" b="1" dirty="0" smtClean="0">
                <a:solidFill>
                  <a:srgbClr val="7030A0"/>
                </a:solidFill>
              </a:rPr>
              <a:t> </a:t>
            </a:r>
            <a:r>
              <a:rPr lang="de-DE" sz="3600" b="1" dirty="0" err="1" smtClean="0">
                <a:solidFill>
                  <a:srgbClr val="7030A0"/>
                </a:solidFill>
              </a:rPr>
              <a:t>entire</a:t>
            </a:r>
            <a:r>
              <a:rPr lang="de-DE" sz="3600" b="1" dirty="0" smtClean="0">
                <a:solidFill>
                  <a:srgbClr val="7030A0"/>
                </a:solidFill>
              </a:rPr>
              <a:t> </a:t>
            </a:r>
            <a:r>
              <a:rPr lang="de-DE" sz="3600" b="1" dirty="0" err="1" smtClean="0">
                <a:solidFill>
                  <a:srgbClr val="7030A0"/>
                </a:solidFill>
              </a:rPr>
              <a:t>meal</a:t>
            </a:r>
            <a:r>
              <a:rPr lang="de-DE" sz="3600" b="1" dirty="0" smtClean="0">
                <a:solidFill>
                  <a:srgbClr val="7030A0"/>
                </a:solidFill>
              </a:rPr>
              <a:t> </a:t>
            </a:r>
            <a:r>
              <a:rPr lang="de-DE" sz="3600" b="1" dirty="0" err="1" smtClean="0">
                <a:solidFill>
                  <a:srgbClr val="7030A0"/>
                </a:solidFill>
              </a:rPr>
              <a:t>bolus</a:t>
            </a:r>
            <a:r>
              <a:rPr lang="de-DE" sz="3600" b="1" dirty="0" smtClean="0">
                <a:solidFill>
                  <a:srgbClr val="7030A0"/>
                </a:solidFill>
              </a:rPr>
              <a:t>    </a:t>
            </a:r>
            <a:endParaRPr lang="de-DE" sz="3600" b="1" dirty="0">
              <a:solidFill>
                <a:srgbClr val="7030A0"/>
              </a:solidFill>
            </a:endParaRPr>
          </a:p>
        </p:txBody>
      </p:sp>
      <p:sp>
        <p:nvSpPr>
          <p:cNvPr id="5" name="Textfeld 4"/>
          <p:cNvSpPr txBox="1"/>
          <p:nvPr/>
        </p:nvSpPr>
        <p:spPr>
          <a:xfrm>
            <a:off x="417879" y="318328"/>
            <a:ext cx="7261818" cy="461665"/>
          </a:xfrm>
          <a:prstGeom prst="rect">
            <a:avLst/>
          </a:prstGeom>
          <a:solidFill>
            <a:schemeClr val="bg1"/>
          </a:solidFill>
        </p:spPr>
        <p:txBody>
          <a:bodyPr wrap="square" rtlCol="0">
            <a:spAutoFit/>
          </a:bodyPr>
          <a:lstStyle/>
          <a:p>
            <a:r>
              <a:rPr lang="de-DE" sz="2400" b="1" dirty="0" smtClean="0"/>
              <a:t>Glucose </a:t>
            </a:r>
            <a:r>
              <a:rPr lang="de-DE" sz="2400" b="1" dirty="0" err="1" smtClean="0"/>
              <a:t>curve</a:t>
            </a:r>
            <a:r>
              <a:rPr lang="de-DE" sz="2400" b="1" dirty="0" smtClean="0"/>
              <a:t> </a:t>
            </a:r>
            <a:r>
              <a:rPr lang="de-DE" sz="2400" b="1" dirty="0" err="1" smtClean="0"/>
              <a:t>when</a:t>
            </a:r>
            <a:r>
              <a:rPr lang="de-DE" sz="2400" b="1" dirty="0" smtClean="0"/>
              <a:t> </a:t>
            </a:r>
            <a:r>
              <a:rPr lang="de-DE" sz="2400" b="1" dirty="0" err="1" smtClean="0"/>
              <a:t>giving</a:t>
            </a:r>
            <a:r>
              <a:rPr lang="de-DE" sz="2400" b="1" dirty="0" smtClean="0"/>
              <a:t> </a:t>
            </a:r>
            <a:r>
              <a:rPr lang="de-DE" sz="2400" b="1" dirty="0" err="1" smtClean="0"/>
              <a:t>meal</a:t>
            </a:r>
            <a:r>
              <a:rPr lang="de-DE" sz="2400" b="1" dirty="0" smtClean="0"/>
              <a:t> </a:t>
            </a:r>
            <a:r>
              <a:rPr lang="de-DE" sz="2400" b="1" dirty="0" err="1" smtClean="0"/>
              <a:t>bolus</a:t>
            </a:r>
            <a:r>
              <a:rPr lang="de-DE" sz="2400" b="1" dirty="0" smtClean="0"/>
              <a:t>   ~15 min </a:t>
            </a:r>
            <a:r>
              <a:rPr lang="de-DE" sz="2400" b="1" dirty="0" err="1" smtClean="0"/>
              <a:t>early</a:t>
            </a:r>
            <a:endParaRPr lang="de-DE" sz="2400" b="1" dirty="0"/>
          </a:p>
        </p:txBody>
      </p:sp>
      <p:sp>
        <p:nvSpPr>
          <p:cNvPr id="6" name="Textfeld 5"/>
          <p:cNvSpPr txBox="1"/>
          <p:nvPr/>
        </p:nvSpPr>
        <p:spPr>
          <a:xfrm>
            <a:off x="6715196" y="4109503"/>
            <a:ext cx="1809968" cy="1631216"/>
          </a:xfrm>
          <a:prstGeom prst="rect">
            <a:avLst/>
          </a:prstGeom>
          <a:solidFill>
            <a:schemeClr val="bg1"/>
          </a:solidFill>
        </p:spPr>
        <p:txBody>
          <a:bodyPr wrap="square" rtlCol="0">
            <a:spAutoFit/>
          </a:bodyPr>
          <a:lstStyle/>
          <a:p>
            <a:r>
              <a:rPr lang="de-DE" sz="2000" dirty="0" err="1" smtClean="0">
                <a:solidFill>
                  <a:srgbClr val="FF0000"/>
                </a:solidFill>
              </a:rPr>
              <a:t>Hypo</a:t>
            </a:r>
            <a:r>
              <a:rPr lang="de-DE" sz="2000" dirty="0" smtClean="0">
                <a:solidFill>
                  <a:srgbClr val="FF0000"/>
                </a:solidFill>
              </a:rPr>
              <a:t> </a:t>
            </a:r>
            <a:r>
              <a:rPr lang="de-DE" sz="2000" dirty="0" err="1" smtClean="0">
                <a:solidFill>
                  <a:srgbClr val="FF0000"/>
                </a:solidFill>
              </a:rPr>
              <a:t>tendency</a:t>
            </a:r>
            <a:r>
              <a:rPr lang="de-DE" sz="2000" dirty="0" smtClean="0">
                <a:solidFill>
                  <a:srgbClr val="FF0000"/>
                </a:solidFill>
              </a:rPr>
              <a:t> </a:t>
            </a:r>
            <a:r>
              <a:rPr lang="de-DE" sz="2000" dirty="0" smtClean="0"/>
              <a:t>at max. </a:t>
            </a:r>
            <a:r>
              <a:rPr lang="de-DE" sz="2000" dirty="0" err="1" smtClean="0"/>
              <a:t>insulin</a:t>
            </a:r>
            <a:r>
              <a:rPr lang="de-DE" sz="2000" dirty="0" smtClean="0"/>
              <a:t> </a:t>
            </a:r>
            <a:r>
              <a:rPr lang="de-DE" sz="2000" dirty="0" err="1" smtClean="0"/>
              <a:t>activity</a:t>
            </a:r>
            <a:r>
              <a:rPr lang="de-DE" sz="2000" dirty="0" smtClean="0"/>
              <a:t> </a:t>
            </a:r>
            <a:r>
              <a:rPr lang="de-DE" sz="2000" dirty="0" smtClean="0">
                <a:solidFill>
                  <a:schemeClr val="accent4">
                    <a:lumMod val="75000"/>
                  </a:schemeClr>
                </a:solidFill>
              </a:rPr>
              <a:t>a</a:t>
            </a:r>
            <a:r>
              <a:rPr lang="de-DE" sz="2000" dirty="0" smtClean="0"/>
              <a:t> </a:t>
            </a:r>
            <a:r>
              <a:rPr lang="de-DE" sz="2000" dirty="0" err="1" smtClean="0">
                <a:solidFill>
                  <a:schemeClr val="accent4">
                    <a:lumMod val="75000"/>
                  </a:schemeClr>
                </a:solidFill>
              </a:rPr>
              <a:t>need</a:t>
            </a:r>
            <a:r>
              <a:rPr lang="de-DE" sz="2000" dirty="0" smtClean="0">
                <a:solidFill>
                  <a:schemeClr val="accent4">
                    <a:lumMod val="75000"/>
                  </a:schemeClr>
                </a:solidFill>
              </a:rPr>
              <a:t> </a:t>
            </a:r>
            <a:r>
              <a:rPr lang="de-DE" sz="2000" dirty="0" err="1" smtClean="0">
                <a:solidFill>
                  <a:schemeClr val="accent4">
                    <a:lumMod val="75000"/>
                  </a:schemeClr>
                </a:solidFill>
              </a:rPr>
              <a:t>for</a:t>
            </a:r>
            <a:r>
              <a:rPr lang="de-DE" sz="2000" dirty="0" smtClean="0">
                <a:solidFill>
                  <a:schemeClr val="accent4">
                    <a:lumMod val="75000"/>
                  </a:schemeClr>
                </a:solidFill>
              </a:rPr>
              <a:t> extra </a:t>
            </a:r>
            <a:r>
              <a:rPr lang="de-DE" sz="2000" dirty="0" err="1" smtClean="0">
                <a:solidFill>
                  <a:schemeClr val="accent4">
                    <a:lumMod val="75000"/>
                  </a:schemeClr>
                </a:solidFill>
              </a:rPr>
              <a:t>carbs</a:t>
            </a:r>
            <a:r>
              <a:rPr lang="de-DE" sz="2000" dirty="0" smtClean="0">
                <a:solidFill>
                  <a:schemeClr val="accent4">
                    <a:lumMod val="75000"/>
                  </a:schemeClr>
                </a:solidFill>
              </a:rPr>
              <a:t>?  </a:t>
            </a:r>
          </a:p>
          <a:p>
            <a:r>
              <a:rPr lang="de-DE" sz="2000" dirty="0" smtClean="0">
                <a:solidFill>
                  <a:srgbClr val="00B0F0"/>
                </a:solidFill>
              </a:rPr>
              <a:t> </a:t>
            </a:r>
          </a:p>
        </p:txBody>
      </p:sp>
      <p:sp>
        <p:nvSpPr>
          <p:cNvPr id="9" name="Inhaltsplatzhalter 2"/>
          <p:cNvSpPr txBox="1">
            <a:spLocks/>
          </p:cNvSpPr>
          <p:nvPr/>
        </p:nvSpPr>
        <p:spPr>
          <a:xfrm>
            <a:off x="2511706" y="2153155"/>
            <a:ext cx="1588168" cy="421781"/>
          </a:xfrm>
          <a:prstGeom prst="rect">
            <a:avLst/>
          </a:prstGeom>
          <a:solidFill>
            <a:srgbClr val="E1CCF0"/>
          </a:solidFill>
        </p:spPr>
        <p:txBody>
          <a:bodyPr vert="horz" lIns="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    </a:t>
            </a:r>
            <a:r>
              <a:rPr lang="de-DE" sz="2900" dirty="0" err="1" smtClean="0">
                <a:solidFill>
                  <a:schemeClr val="bg1">
                    <a:lumMod val="50000"/>
                  </a:schemeClr>
                </a:solidFill>
              </a:rPr>
              <a:t>pre</a:t>
            </a:r>
            <a:r>
              <a:rPr lang="de-DE" sz="2900" dirty="0" smtClean="0">
                <a:solidFill>
                  <a:schemeClr val="bg1">
                    <a:lumMod val="50000"/>
                  </a:schemeClr>
                </a:solidFill>
              </a:rPr>
              <a:t>-phase</a:t>
            </a: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10" name="Inhaltsplatzhalter 2"/>
          <p:cNvSpPr txBox="1">
            <a:spLocks/>
          </p:cNvSpPr>
          <p:nvPr/>
        </p:nvSpPr>
        <p:spPr>
          <a:xfrm>
            <a:off x="4269399" y="2165689"/>
            <a:ext cx="1871760" cy="409247"/>
          </a:xfrm>
          <a:prstGeom prst="rect">
            <a:avLst/>
          </a:prstGeom>
          <a:solidFill>
            <a:srgbClr val="E1CCF0"/>
          </a:solidFill>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  </a:t>
            </a:r>
            <a:r>
              <a:rPr lang="de-DE" sz="2400" dirty="0" err="1" smtClean="0">
                <a:solidFill>
                  <a:schemeClr val="bg1">
                    <a:lumMod val="50000"/>
                  </a:schemeClr>
                </a:solidFill>
              </a:rPr>
              <a:t>early</a:t>
            </a:r>
            <a:r>
              <a:rPr lang="de-DE" sz="2400" dirty="0" smtClean="0">
                <a:solidFill>
                  <a:schemeClr val="bg1">
                    <a:lumMod val="50000"/>
                  </a:schemeClr>
                </a:solidFill>
              </a:rPr>
              <a:t> </a:t>
            </a:r>
            <a:r>
              <a:rPr lang="de-DE" sz="2400" dirty="0" err="1" smtClean="0">
                <a:solidFill>
                  <a:schemeClr val="bg1">
                    <a:lumMod val="50000"/>
                  </a:schemeClr>
                </a:solidFill>
              </a:rPr>
              <a:t>phase</a:t>
            </a:r>
            <a:endParaRPr lang="de-DE" sz="2400" dirty="0" smtClean="0">
              <a:solidFill>
                <a:schemeClr val="bg1">
                  <a:lumMod val="50000"/>
                </a:schemeClr>
              </a:solidFill>
            </a:endParaRP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11" name="Inhaltsplatzhalter 2"/>
          <p:cNvSpPr txBox="1">
            <a:spLocks/>
          </p:cNvSpPr>
          <p:nvPr/>
        </p:nvSpPr>
        <p:spPr>
          <a:xfrm>
            <a:off x="6422797" y="2517584"/>
            <a:ext cx="1618223" cy="409247"/>
          </a:xfrm>
          <a:prstGeom prst="rect">
            <a:avLst/>
          </a:prstGeom>
          <a:solidFill>
            <a:srgbClr val="E1CCF0"/>
          </a:solidFill>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err="1">
                <a:solidFill>
                  <a:schemeClr val="bg1">
                    <a:lumMod val="50000"/>
                  </a:schemeClr>
                </a:solidFill>
              </a:rPr>
              <a:t>l</a:t>
            </a:r>
            <a:r>
              <a:rPr lang="de-DE" sz="2400" dirty="0" err="1" smtClean="0">
                <a:solidFill>
                  <a:schemeClr val="bg1">
                    <a:lumMod val="50000"/>
                  </a:schemeClr>
                </a:solidFill>
              </a:rPr>
              <a:t>ate</a:t>
            </a:r>
            <a:r>
              <a:rPr lang="de-DE" sz="2400" dirty="0" smtClean="0">
                <a:solidFill>
                  <a:schemeClr val="bg1">
                    <a:lumMod val="50000"/>
                  </a:schemeClr>
                </a:solidFill>
              </a:rPr>
              <a:t> </a:t>
            </a:r>
            <a:r>
              <a:rPr lang="de-DE" sz="2400" dirty="0" err="1" smtClean="0">
                <a:solidFill>
                  <a:schemeClr val="bg1">
                    <a:lumMod val="50000"/>
                  </a:schemeClr>
                </a:solidFill>
              </a:rPr>
              <a:t>phase</a:t>
            </a:r>
            <a:endParaRPr lang="de-DE" sz="2400" dirty="0" smtClean="0">
              <a:solidFill>
                <a:schemeClr val="bg1">
                  <a:lumMod val="50000"/>
                </a:schemeClr>
              </a:solidFill>
            </a:endParaRP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17" name="Inhaltsplatzhalter 2"/>
          <p:cNvSpPr txBox="1">
            <a:spLocks/>
          </p:cNvSpPr>
          <p:nvPr/>
        </p:nvSpPr>
        <p:spPr>
          <a:xfrm>
            <a:off x="4411218" y="3400370"/>
            <a:ext cx="335142" cy="421800"/>
          </a:xfrm>
          <a:prstGeom prst="rect">
            <a:avLst/>
          </a:prstGeom>
          <a:solidFill>
            <a:srgbClr val="E1CCF0"/>
          </a:solidFill>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2</a:t>
            </a: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cxnSp>
        <p:nvCxnSpPr>
          <p:cNvPr id="19" name="Gerade Verbindung mit Pfeil 18"/>
          <p:cNvCxnSpPr/>
          <p:nvPr/>
        </p:nvCxnSpPr>
        <p:spPr>
          <a:xfrm flipH="1">
            <a:off x="5433578" y="414624"/>
            <a:ext cx="2" cy="335090"/>
          </a:xfrm>
          <a:prstGeom prst="straightConnector1">
            <a:avLst/>
          </a:prstGeom>
          <a:ln w="603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H="1" flipV="1">
            <a:off x="5570621" y="4008155"/>
            <a:ext cx="1144577" cy="217852"/>
          </a:xfrm>
          <a:prstGeom prst="straightConnector1">
            <a:avLst/>
          </a:prstGeom>
          <a:ln w="60325">
            <a:solidFill>
              <a:srgbClr val="FC788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Rechteck 25"/>
          <p:cNvSpPr/>
          <p:nvPr/>
        </p:nvSpPr>
        <p:spPr>
          <a:xfrm rot="3612142">
            <a:off x="3943498" y="4669480"/>
            <a:ext cx="1822694" cy="425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p:cNvSpPr txBox="1"/>
          <p:nvPr/>
        </p:nvSpPr>
        <p:spPr>
          <a:xfrm>
            <a:off x="8387462" y="1692040"/>
            <a:ext cx="1809968" cy="1323439"/>
          </a:xfrm>
          <a:prstGeom prst="rect">
            <a:avLst/>
          </a:prstGeom>
          <a:solidFill>
            <a:schemeClr val="bg1"/>
          </a:solidFill>
        </p:spPr>
        <p:txBody>
          <a:bodyPr wrap="square" rtlCol="0">
            <a:spAutoFit/>
          </a:bodyPr>
          <a:lstStyle/>
          <a:p>
            <a:r>
              <a:rPr lang="de-DE" sz="2000" dirty="0" smtClean="0">
                <a:solidFill>
                  <a:srgbClr val="00B0F0"/>
                </a:solidFill>
              </a:rPr>
              <a:t>Need </a:t>
            </a:r>
            <a:r>
              <a:rPr lang="de-DE" sz="2000" dirty="0" err="1" smtClean="0">
                <a:solidFill>
                  <a:srgbClr val="00B0F0"/>
                </a:solidFill>
              </a:rPr>
              <a:t>for</a:t>
            </a:r>
            <a:r>
              <a:rPr lang="de-DE" sz="2000" dirty="0" smtClean="0">
                <a:solidFill>
                  <a:srgbClr val="00B0F0"/>
                </a:solidFill>
              </a:rPr>
              <a:t> a </a:t>
            </a:r>
            <a:r>
              <a:rPr lang="de-DE" sz="2000" dirty="0" err="1" smtClean="0">
                <a:solidFill>
                  <a:srgbClr val="00B0F0"/>
                </a:solidFill>
              </a:rPr>
              <a:t>correction</a:t>
            </a:r>
            <a:r>
              <a:rPr lang="de-DE" sz="2000" dirty="0" smtClean="0">
                <a:solidFill>
                  <a:srgbClr val="00B0F0"/>
                </a:solidFill>
              </a:rPr>
              <a:t> </a:t>
            </a:r>
            <a:r>
              <a:rPr lang="de-DE" sz="2000" dirty="0" err="1" smtClean="0">
                <a:solidFill>
                  <a:srgbClr val="00B0F0"/>
                </a:solidFill>
              </a:rPr>
              <a:t>bolus</a:t>
            </a:r>
            <a:r>
              <a:rPr lang="de-DE" sz="2000" dirty="0" smtClean="0">
                <a:solidFill>
                  <a:srgbClr val="00B0F0"/>
                </a:solidFill>
              </a:rPr>
              <a:t> ?</a:t>
            </a:r>
          </a:p>
          <a:p>
            <a:r>
              <a:rPr lang="de-DE" sz="2000" dirty="0" smtClean="0">
                <a:solidFill>
                  <a:srgbClr val="00B0F0"/>
                </a:solidFill>
              </a:rPr>
              <a:t> </a:t>
            </a:r>
          </a:p>
        </p:txBody>
      </p:sp>
      <p:cxnSp>
        <p:nvCxnSpPr>
          <p:cNvPr id="29" name="Gerade Verbindung mit Pfeil 28"/>
          <p:cNvCxnSpPr/>
          <p:nvPr/>
        </p:nvCxnSpPr>
        <p:spPr>
          <a:xfrm flipH="1">
            <a:off x="7894320" y="2036799"/>
            <a:ext cx="579985" cy="331881"/>
          </a:xfrm>
          <a:prstGeom prst="straightConnector1">
            <a:avLst/>
          </a:prstGeom>
          <a:ln w="44450">
            <a:solidFill>
              <a:srgbClr val="00B0F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19</a:t>
            </a:r>
            <a:endParaRPr lang="de-DE" sz="1800" dirty="0">
              <a:solidFill>
                <a:schemeClr val="tx1"/>
              </a:solidFill>
            </a:endParaRPr>
          </a:p>
        </p:txBody>
      </p:sp>
      <p:pic>
        <p:nvPicPr>
          <p:cNvPr id="32" name="Grafik 31"/>
          <p:cNvPicPr>
            <a:picLocks noChangeAspect="1"/>
          </p:cNvPicPr>
          <p:nvPr/>
        </p:nvPicPr>
        <p:blipFill rotWithShape="1">
          <a:blip r:embed="rId4"/>
          <a:srcRect l="30125" t="25555" r="45813" b="34667"/>
          <a:stretch/>
        </p:blipFill>
        <p:spPr>
          <a:xfrm>
            <a:off x="10624603" y="1416453"/>
            <a:ext cx="1024337" cy="952500"/>
          </a:xfrm>
          <a:prstGeom prst="rect">
            <a:avLst/>
          </a:prstGeom>
        </p:spPr>
      </p:pic>
      <p:sp>
        <p:nvSpPr>
          <p:cNvPr id="12" name="Rechteck 11"/>
          <p:cNvSpPr/>
          <p:nvPr/>
        </p:nvSpPr>
        <p:spPr>
          <a:xfrm>
            <a:off x="380554" y="2624965"/>
            <a:ext cx="8610985" cy="1160468"/>
          </a:xfrm>
          <a:prstGeom prst="rect">
            <a:avLst/>
          </a:prstGeom>
          <a:solidFill>
            <a:schemeClr val="accent6">
              <a:lumMod val="7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a:off x="417878" y="3364330"/>
            <a:ext cx="3386839" cy="4151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Inhaltsplatzhalter 2"/>
          <p:cNvSpPr txBox="1">
            <a:spLocks/>
          </p:cNvSpPr>
          <p:nvPr/>
        </p:nvSpPr>
        <p:spPr>
          <a:xfrm>
            <a:off x="3305302" y="3437449"/>
            <a:ext cx="335142" cy="421800"/>
          </a:xfrm>
          <a:prstGeom prst="rect">
            <a:avLst/>
          </a:prstGeom>
          <a:solidFill>
            <a:srgbClr val="E1CCF0"/>
          </a:solidFill>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1</a:t>
            </a: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cxnSp>
        <p:nvCxnSpPr>
          <p:cNvPr id="22" name="Gerader Verbinder 21"/>
          <p:cNvCxnSpPr/>
          <p:nvPr/>
        </p:nvCxnSpPr>
        <p:spPr>
          <a:xfrm>
            <a:off x="924560" y="2883966"/>
            <a:ext cx="2782354" cy="116503"/>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30" name="Gerader Verbinder 29"/>
          <p:cNvCxnSpPr/>
          <p:nvPr/>
        </p:nvCxnSpPr>
        <p:spPr>
          <a:xfrm>
            <a:off x="3688387" y="3011690"/>
            <a:ext cx="422811" cy="767830"/>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nvCxnSpPr>
        <p:spPr>
          <a:xfrm flipV="1">
            <a:off x="4111198" y="3048826"/>
            <a:ext cx="452828" cy="697245"/>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flipH="1">
            <a:off x="3804717" y="2562114"/>
            <a:ext cx="295157" cy="1223319"/>
          </a:xfrm>
          <a:prstGeom prst="straightConnector1">
            <a:avLst/>
          </a:prstGeom>
          <a:ln w="603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0" name="Rechteck 39"/>
          <p:cNvSpPr/>
          <p:nvPr/>
        </p:nvSpPr>
        <p:spPr>
          <a:xfrm rot="1429720">
            <a:off x="3990132" y="3036183"/>
            <a:ext cx="389012" cy="4151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Textfeld 42"/>
          <p:cNvSpPr txBox="1"/>
          <p:nvPr/>
        </p:nvSpPr>
        <p:spPr>
          <a:xfrm>
            <a:off x="505769" y="4437355"/>
            <a:ext cx="1809968" cy="2554545"/>
          </a:xfrm>
          <a:prstGeom prst="rect">
            <a:avLst/>
          </a:prstGeom>
          <a:solidFill>
            <a:schemeClr val="bg1"/>
          </a:solidFill>
        </p:spPr>
        <p:txBody>
          <a:bodyPr wrap="square" rtlCol="0">
            <a:spAutoFit/>
          </a:bodyPr>
          <a:lstStyle/>
          <a:p>
            <a:r>
              <a:rPr lang="de-DE" sz="2000" b="1" dirty="0" err="1" smtClean="0">
                <a:solidFill>
                  <a:srgbClr val="FF0000"/>
                </a:solidFill>
              </a:rPr>
              <a:t>Significant</a:t>
            </a:r>
            <a:r>
              <a:rPr lang="de-DE" sz="2000" b="1" dirty="0" smtClean="0">
                <a:solidFill>
                  <a:srgbClr val="FF0000"/>
                </a:solidFill>
              </a:rPr>
              <a:t> </a:t>
            </a:r>
            <a:r>
              <a:rPr lang="de-DE" sz="2000" b="1" dirty="0" err="1" smtClean="0">
                <a:solidFill>
                  <a:srgbClr val="FF0000"/>
                </a:solidFill>
              </a:rPr>
              <a:t>hypo</a:t>
            </a:r>
            <a:r>
              <a:rPr lang="de-DE" sz="2000" b="1" dirty="0" smtClean="0">
                <a:solidFill>
                  <a:srgbClr val="FF0000"/>
                </a:solidFill>
              </a:rPr>
              <a:t> </a:t>
            </a:r>
            <a:r>
              <a:rPr lang="de-DE" sz="2000" b="1" dirty="0" err="1" smtClean="0">
                <a:solidFill>
                  <a:srgbClr val="FF0000"/>
                </a:solidFill>
              </a:rPr>
              <a:t>danger</a:t>
            </a:r>
            <a:r>
              <a:rPr lang="de-DE" sz="2000" b="1" dirty="0" smtClean="0">
                <a:solidFill>
                  <a:srgbClr val="FF0000"/>
                </a:solidFill>
              </a:rPr>
              <a:t> </a:t>
            </a:r>
            <a:r>
              <a:rPr lang="de-DE" sz="2000" dirty="0" smtClean="0"/>
              <a:t>(</a:t>
            </a:r>
            <a:r>
              <a:rPr lang="de-DE" sz="2000" dirty="0" err="1" smtClean="0"/>
              <a:t>timing</a:t>
            </a:r>
            <a:r>
              <a:rPr lang="de-DE" sz="2000" dirty="0" smtClean="0"/>
              <a:t> </a:t>
            </a:r>
            <a:r>
              <a:rPr lang="de-DE" sz="2000" dirty="0" err="1" smtClean="0"/>
              <a:t>of</a:t>
            </a:r>
            <a:r>
              <a:rPr lang="de-DE" sz="2000" dirty="0" smtClean="0"/>
              <a:t> </a:t>
            </a:r>
            <a:r>
              <a:rPr lang="de-DE" sz="2000" dirty="0" err="1" smtClean="0"/>
              <a:t>meal</a:t>
            </a:r>
            <a:r>
              <a:rPr lang="de-DE" sz="2000" dirty="0" smtClean="0"/>
              <a:t>- </a:t>
            </a:r>
            <a:r>
              <a:rPr lang="de-DE" sz="2000" dirty="0" err="1" smtClean="0"/>
              <a:t>start</a:t>
            </a:r>
            <a:r>
              <a:rPr lang="de-DE" sz="2000" dirty="0" smtClean="0"/>
              <a:t> </a:t>
            </a:r>
            <a:r>
              <a:rPr lang="de-DE" sz="2000" dirty="0" err="1" smtClean="0"/>
              <a:t>is</a:t>
            </a:r>
            <a:r>
              <a:rPr lang="de-DE" sz="2000" dirty="0" smtClean="0"/>
              <a:t> </a:t>
            </a:r>
            <a:r>
              <a:rPr lang="de-DE" sz="2000" u="sng" dirty="0" err="1" smtClean="0"/>
              <a:t>very</a:t>
            </a:r>
            <a:r>
              <a:rPr lang="de-DE" sz="2000" dirty="0" smtClean="0"/>
              <a:t> </a:t>
            </a:r>
            <a:r>
              <a:rPr lang="de-DE" sz="2000" dirty="0" err="1" smtClean="0"/>
              <a:t>critical</a:t>
            </a:r>
            <a:r>
              <a:rPr lang="de-DE" sz="2000" dirty="0" smtClean="0"/>
              <a:t>, </a:t>
            </a:r>
            <a:r>
              <a:rPr lang="de-DE" sz="2000" dirty="0" err="1" smtClean="0">
                <a:solidFill>
                  <a:schemeClr val="accent4">
                    <a:lumMod val="75000"/>
                  </a:schemeClr>
                </a:solidFill>
              </a:rPr>
              <a:t>need</a:t>
            </a:r>
            <a:r>
              <a:rPr lang="de-DE" sz="2000" dirty="0" smtClean="0">
                <a:solidFill>
                  <a:schemeClr val="accent4">
                    <a:lumMod val="75000"/>
                  </a:schemeClr>
                </a:solidFill>
              </a:rPr>
              <a:t> </a:t>
            </a:r>
            <a:r>
              <a:rPr lang="de-DE" sz="2000" dirty="0" err="1" smtClean="0">
                <a:solidFill>
                  <a:schemeClr val="accent4">
                    <a:lumMod val="75000"/>
                  </a:schemeClr>
                </a:solidFill>
              </a:rPr>
              <a:t>for</a:t>
            </a:r>
            <a:r>
              <a:rPr lang="de-DE" sz="2000" dirty="0" smtClean="0">
                <a:solidFill>
                  <a:schemeClr val="accent4">
                    <a:lumMod val="75000"/>
                  </a:schemeClr>
                </a:solidFill>
              </a:rPr>
              <a:t> </a:t>
            </a:r>
            <a:r>
              <a:rPr lang="de-DE" sz="2000" dirty="0" err="1" smtClean="0">
                <a:solidFill>
                  <a:schemeClr val="accent4">
                    <a:lumMod val="75000"/>
                  </a:schemeClr>
                </a:solidFill>
              </a:rPr>
              <a:t>rescue-carbs</a:t>
            </a:r>
            <a:r>
              <a:rPr lang="de-DE" sz="2000" dirty="0" smtClean="0">
                <a:solidFill>
                  <a:schemeClr val="accent4">
                    <a:lumMod val="75000"/>
                  </a:schemeClr>
                </a:solidFill>
              </a:rPr>
              <a:t>?)</a:t>
            </a:r>
          </a:p>
          <a:p>
            <a:r>
              <a:rPr lang="de-DE" sz="2000" dirty="0" smtClean="0">
                <a:solidFill>
                  <a:srgbClr val="00B0F0"/>
                </a:solidFill>
              </a:rPr>
              <a:t> </a:t>
            </a:r>
          </a:p>
        </p:txBody>
      </p:sp>
      <p:sp>
        <p:nvSpPr>
          <p:cNvPr id="44" name="Freihandform 43"/>
          <p:cNvSpPr/>
          <p:nvPr/>
        </p:nvSpPr>
        <p:spPr>
          <a:xfrm>
            <a:off x="4572000" y="2530483"/>
            <a:ext cx="1807889" cy="1417060"/>
          </a:xfrm>
          <a:custGeom>
            <a:avLst/>
            <a:gdLst>
              <a:gd name="connsiteX0" fmla="*/ 0 w 1807889"/>
              <a:gd name="connsiteY0" fmla="*/ 527677 h 1417060"/>
              <a:gd name="connsiteX1" fmla="*/ 314960 w 1807889"/>
              <a:gd name="connsiteY1" fmla="*/ 415917 h 1417060"/>
              <a:gd name="connsiteX2" fmla="*/ 426720 w 1807889"/>
              <a:gd name="connsiteY2" fmla="*/ 487037 h 1417060"/>
              <a:gd name="connsiteX3" fmla="*/ 711200 w 1807889"/>
              <a:gd name="connsiteY3" fmla="*/ 1279517 h 1417060"/>
              <a:gd name="connsiteX4" fmla="*/ 924560 w 1807889"/>
              <a:gd name="connsiteY4" fmla="*/ 1370957 h 1417060"/>
              <a:gd name="connsiteX5" fmla="*/ 1117600 w 1807889"/>
              <a:gd name="connsiteY5" fmla="*/ 1299837 h 1417060"/>
              <a:gd name="connsiteX6" fmla="*/ 1737360 w 1807889"/>
              <a:gd name="connsiteY6" fmla="*/ 111117 h 1417060"/>
              <a:gd name="connsiteX7" fmla="*/ 1767840 w 1807889"/>
              <a:gd name="connsiteY7" fmla="*/ 121277 h 141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7889" h="1417060">
                <a:moveTo>
                  <a:pt x="0" y="527677"/>
                </a:moveTo>
                <a:cubicBezTo>
                  <a:pt x="121920" y="475183"/>
                  <a:pt x="243840" y="422690"/>
                  <a:pt x="314960" y="415917"/>
                </a:cubicBezTo>
                <a:cubicBezTo>
                  <a:pt x="386080" y="409144"/>
                  <a:pt x="360680" y="343104"/>
                  <a:pt x="426720" y="487037"/>
                </a:cubicBezTo>
                <a:cubicBezTo>
                  <a:pt x="492760" y="630970"/>
                  <a:pt x="628227" y="1132197"/>
                  <a:pt x="711200" y="1279517"/>
                </a:cubicBezTo>
                <a:cubicBezTo>
                  <a:pt x="794173" y="1426837"/>
                  <a:pt x="856827" y="1367570"/>
                  <a:pt x="924560" y="1370957"/>
                </a:cubicBezTo>
                <a:cubicBezTo>
                  <a:pt x="992293" y="1374344"/>
                  <a:pt x="982133" y="1509810"/>
                  <a:pt x="1117600" y="1299837"/>
                </a:cubicBezTo>
                <a:cubicBezTo>
                  <a:pt x="1253067" y="1089864"/>
                  <a:pt x="1628987" y="307544"/>
                  <a:pt x="1737360" y="111117"/>
                </a:cubicBezTo>
                <a:cubicBezTo>
                  <a:pt x="1845733" y="-85310"/>
                  <a:pt x="1806786" y="17983"/>
                  <a:pt x="1767840" y="121277"/>
                </a:cubicBezTo>
              </a:path>
            </a:pathLst>
          </a:custGeom>
          <a:noFill/>
          <a:ln w="317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p:cNvSpPr/>
          <p:nvPr/>
        </p:nvSpPr>
        <p:spPr>
          <a:xfrm rot="4240377">
            <a:off x="4773589" y="3003934"/>
            <a:ext cx="1143516" cy="4151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p:cNvSpPr/>
          <p:nvPr/>
        </p:nvSpPr>
        <p:spPr>
          <a:xfrm>
            <a:off x="5205279" y="3779520"/>
            <a:ext cx="2036602" cy="168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Freihandform 48"/>
          <p:cNvSpPr/>
          <p:nvPr/>
        </p:nvSpPr>
        <p:spPr>
          <a:xfrm>
            <a:off x="5262880" y="3762396"/>
            <a:ext cx="485341" cy="164521"/>
          </a:xfrm>
          <a:custGeom>
            <a:avLst/>
            <a:gdLst>
              <a:gd name="connsiteX0" fmla="*/ 0 w 485341"/>
              <a:gd name="connsiteY0" fmla="*/ 27284 h 164521"/>
              <a:gd name="connsiteX1" fmla="*/ 81280 w 485341"/>
              <a:gd name="connsiteY1" fmla="*/ 128884 h 164521"/>
              <a:gd name="connsiteX2" fmla="*/ 193040 w 485341"/>
              <a:gd name="connsiteY2" fmla="*/ 159364 h 164521"/>
              <a:gd name="connsiteX3" fmla="*/ 294640 w 485341"/>
              <a:gd name="connsiteY3" fmla="*/ 159364 h 164521"/>
              <a:gd name="connsiteX4" fmla="*/ 396240 w 485341"/>
              <a:gd name="connsiteY4" fmla="*/ 108564 h 164521"/>
              <a:gd name="connsiteX5" fmla="*/ 477520 w 485341"/>
              <a:gd name="connsiteY5" fmla="*/ 6964 h 164521"/>
              <a:gd name="connsiteX6" fmla="*/ 477520 w 485341"/>
              <a:gd name="connsiteY6" fmla="*/ 17124 h 16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341" h="164521">
                <a:moveTo>
                  <a:pt x="0" y="27284"/>
                </a:moveTo>
                <a:cubicBezTo>
                  <a:pt x="24553" y="67077"/>
                  <a:pt x="49107" y="106871"/>
                  <a:pt x="81280" y="128884"/>
                </a:cubicBezTo>
                <a:cubicBezTo>
                  <a:pt x="113453" y="150897"/>
                  <a:pt x="157480" y="154284"/>
                  <a:pt x="193040" y="159364"/>
                </a:cubicBezTo>
                <a:cubicBezTo>
                  <a:pt x="228600" y="164444"/>
                  <a:pt x="260773" y="167831"/>
                  <a:pt x="294640" y="159364"/>
                </a:cubicBezTo>
                <a:cubicBezTo>
                  <a:pt x="328507" y="150897"/>
                  <a:pt x="365760" y="133964"/>
                  <a:pt x="396240" y="108564"/>
                </a:cubicBezTo>
                <a:cubicBezTo>
                  <a:pt x="426720" y="83164"/>
                  <a:pt x="463973" y="22204"/>
                  <a:pt x="477520" y="6964"/>
                </a:cubicBezTo>
                <a:cubicBezTo>
                  <a:pt x="491067" y="-8276"/>
                  <a:pt x="484293" y="4424"/>
                  <a:pt x="477520" y="17124"/>
                </a:cubicBezTo>
              </a:path>
            </a:pathLst>
          </a:custGeom>
          <a:noFill/>
          <a:ln w="444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Freihandform 52"/>
          <p:cNvSpPr/>
          <p:nvPr/>
        </p:nvSpPr>
        <p:spPr>
          <a:xfrm>
            <a:off x="6339840" y="2125698"/>
            <a:ext cx="1947110" cy="528523"/>
          </a:xfrm>
          <a:custGeom>
            <a:avLst/>
            <a:gdLst>
              <a:gd name="connsiteX0" fmla="*/ 0 w 1947110"/>
              <a:gd name="connsiteY0" fmla="*/ 495582 h 528523"/>
              <a:gd name="connsiteX1" fmla="*/ 142240 w 1947110"/>
              <a:gd name="connsiteY1" fmla="*/ 272062 h 528523"/>
              <a:gd name="connsiteX2" fmla="*/ 325120 w 1947110"/>
              <a:gd name="connsiteY2" fmla="*/ 119662 h 528523"/>
              <a:gd name="connsiteX3" fmla="*/ 538480 w 1947110"/>
              <a:gd name="connsiteY3" fmla="*/ 7902 h 528523"/>
              <a:gd name="connsiteX4" fmla="*/ 762000 w 1947110"/>
              <a:gd name="connsiteY4" fmla="*/ 18062 h 528523"/>
              <a:gd name="connsiteX5" fmla="*/ 985520 w 1947110"/>
              <a:gd name="connsiteY5" fmla="*/ 89182 h 528523"/>
              <a:gd name="connsiteX6" fmla="*/ 1219200 w 1947110"/>
              <a:gd name="connsiteY6" fmla="*/ 251742 h 528523"/>
              <a:gd name="connsiteX7" fmla="*/ 1645920 w 1947110"/>
              <a:gd name="connsiteY7" fmla="*/ 373662 h 528523"/>
              <a:gd name="connsiteX8" fmla="*/ 1798320 w 1947110"/>
              <a:gd name="connsiteY8" fmla="*/ 475262 h 528523"/>
              <a:gd name="connsiteX9" fmla="*/ 1940560 w 1947110"/>
              <a:gd name="connsiteY9" fmla="*/ 526062 h 528523"/>
              <a:gd name="connsiteX10" fmla="*/ 1910080 w 1947110"/>
              <a:gd name="connsiteY10" fmla="*/ 515902 h 52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7110" h="528523">
                <a:moveTo>
                  <a:pt x="0" y="495582"/>
                </a:moveTo>
                <a:cubicBezTo>
                  <a:pt x="44026" y="415148"/>
                  <a:pt x="88053" y="334715"/>
                  <a:pt x="142240" y="272062"/>
                </a:cubicBezTo>
                <a:cubicBezTo>
                  <a:pt x="196427" y="209409"/>
                  <a:pt x="259080" y="163689"/>
                  <a:pt x="325120" y="119662"/>
                </a:cubicBezTo>
                <a:cubicBezTo>
                  <a:pt x="391160" y="75635"/>
                  <a:pt x="465667" y="24835"/>
                  <a:pt x="538480" y="7902"/>
                </a:cubicBezTo>
                <a:cubicBezTo>
                  <a:pt x="611293" y="-9031"/>
                  <a:pt x="687493" y="4515"/>
                  <a:pt x="762000" y="18062"/>
                </a:cubicBezTo>
                <a:cubicBezTo>
                  <a:pt x="836507" y="31609"/>
                  <a:pt x="909320" y="50235"/>
                  <a:pt x="985520" y="89182"/>
                </a:cubicBezTo>
                <a:cubicBezTo>
                  <a:pt x="1061720" y="128129"/>
                  <a:pt x="1109133" y="204329"/>
                  <a:pt x="1219200" y="251742"/>
                </a:cubicBezTo>
                <a:cubicBezTo>
                  <a:pt x="1329267" y="299155"/>
                  <a:pt x="1549400" y="336409"/>
                  <a:pt x="1645920" y="373662"/>
                </a:cubicBezTo>
                <a:cubicBezTo>
                  <a:pt x="1742440" y="410915"/>
                  <a:pt x="1749213" y="449862"/>
                  <a:pt x="1798320" y="475262"/>
                </a:cubicBezTo>
                <a:cubicBezTo>
                  <a:pt x="1847427" y="500662"/>
                  <a:pt x="1921933" y="519289"/>
                  <a:pt x="1940560" y="526062"/>
                </a:cubicBezTo>
                <a:cubicBezTo>
                  <a:pt x="1959187" y="532835"/>
                  <a:pt x="1934633" y="524368"/>
                  <a:pt x="1910080" y="515902"/>
                </a:cubicBezTo>
              </a:path>
            </a:pathLst>
          </a:custGeom>
          <a:noFill/>
          <a:ln w="3175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reihandform 55"/>
          <p:cNvSpPr/>
          <p:nvPr/>
        </p:nvSpPr>
        <p:spPr>
          <a:xfrm>
            <a:off x="8300720" y="2661920"/>
            <a:ext cx="701040" cy="121920"/>
          </a:xfrm>
          <a:custGeom>
            <a:avLst/>
            <a:gdLst>
              <a:gd name="connsiteX0" fmla="*/ 0 w 701040"/>
              <a:gd name="connsiteY0" fmla="*/ 0 h 121920"/>
              <a:gd name="connsiteX1" fmla="*/ 701040 w 701040"/>
              <a:gd name="connsiteY1" fmla="*/ 121920 h 121920"/>
              <a:gd name="connsiteX2" fmla="*/ 701040 w 701040"/>
              <a:gd name="connsiteY2" fmla="*/ 121920 h 121920"/>
            </a:gdLst>
            <a:ahLst/>
            <a:cxnLst>
              <a:cxn ang="0">
                <a:pos x="connsiteX0" y="connsiteY0"/>
              </a:cxn>
              <a:cxn ang="0">
                <a:pos x="connsiteX1" y="connsiteY1"/>
              </a:cxn>
              <a:cxn ang="0">
                <a:pos x="connsiteX2" y="connsiteY2"/>
              </a:cxn>
            </a:cxnLst>
            <a:rect l="l" t="t" r="r" b="b"/>
            <a:pathLst>
              <a:path w="701040" h="121920">
                <a:moveTo>
                  <a:pt x="0" y="0"/>
                </a:moveTo>
                <a:lnTo>
                  <a:pt x="701040" y="121920"/>
                </a:lnTo>
                <a:lnTo>
                  <a:pt x="701040" y="121920"/>
                </a:lnTo>
              </a:path>
            </a:pathLst>
          </a:custGeom>
          <a:noFill/>
          <a:ln w="317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p:cNvSpPr/>
          <p:nvPr/>
        </p:nvSpPr>
        <p:spPr>
          <a:xfrm>
            <a:off x="6239183" y="2845898"/>
            <a:ext cx="2736907" cy="93161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hteck 57"/>
          <p:cNvSpPr/>
          <p:nvPr/>
        </p:nvSpPr>
        <p:spPr>
          <a:xfrm rot="6974541">
            <a:off x="5706056" y="3227286"/>
            <a:ext cx="920450" cy="22533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Inhaltsplatzhalter 2"/>
          <p:cNvSpPr txBox="1">
            <a:spLocks/>
          </p:cNvSpPr>
          <p:nvPr/>
        </p:nvSpPr>
        <p:spPr>
          <a:xfrm>
            <a:off x="6152483" y="3389019"/>
            <a:ext cx="301093" cy="421800"/>
          </a:xfrm>
          <a:prstGeom prst="rect">
            <a:avLst/>
          </a:prstGeom>
          <a:solidFill>
            <a:srgbClr val="E1CCF0"/>
          </a:solidFill>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3</a:t>
            </a: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59" name="Rechteck 58"/>
          <p:cNvSpPr/>
          <p:nvPr/>
        </p:nvSpPr>
        <p:spPr>
          <a:xfrm rot="190440">
            <a:off x="4576991" y="2607160"/>
            <a:ext cx="389012" cy="29347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Textfeld 61"/>
          <p:cNvSpPr txBox="1"/>
          <p:nvPr/>
        </p:nvSpPr>
        <p:spPr>
          <a:xfrm>
            <a:off x="9192350" y="2783123"/>
            <a:ext cx="2809240" cy="3139321"/>
          </a:xfrm>
          <a:prstGeom prst="rect">
            <a:avLst/>
          </a:prstGeom>
          <a:solidFill>
            <a:schemeClr val="accent1">
              <a:lumMod val="20000"/>
              <a:lumOff val="80000"/>
            </a:schemeClr>
          </a:solidFill>
        </p:spPr>
        <p:txBody>
          <a:bodyPr wrap="square" rtlCol="0">
            <a:spAutoFit/>
          </a:bodyPr>
          <a:lstStyle/>
          <a:p>
            <a:r>
              <a:rPr lang="de-DE" dirty="0" smtClean="0"/>
              <a:t>A „</a:t>
            </a:r>
            <a:r>
              <a:rPr lang="de-DE" dirty="0" err="1" smtClean="0"/>
              <a:t>full</a:t>
            </a:r>
            <a:r>
              <a:rPr lang="de-DE" dirty="0" smtClean="0"/>
              <a:t>-size“ </a:t>
            </a:r>
            <a:r>
              <a:rPr lang="de-DE" dirty="0" err="1" smtClean="0"/>
              <a:t>pre</a:t>
            </a:r>
            <a:r>
              <a:rPr lang="de-DE" dirty="0" smtClean="0"/>
              <a:t>-bolus</a:t>
            </a:r>
          </a:p>
          <a:p>
            <a:pPr marL="285750" indent="-285750">
              <a:buFont typeface="Arial" panose="020B0604020202020204" pitchFamily="34" charset="0"/>
              <a:buChar char="•"/>
            </a:pPr>
            <a:r>
              <a:rPr lang="de-DE" dirty="0" err="1" smtClean="0"/>
              <a:t>comes</a:t>
            </a:r>
            <a:r>
              <a:rPr lang="de-DE" dirty="0" smtClean="0"/>
              <a:t> </a:t>
            </a:r>
            <a:r>
              <a:rPr lang="de-DE" dirty="0" err="1" smtClean="0"/>
              <a:t>with</a:t>
            </a:r>
            <a:r>
              <a:rPr lang="de-DE" dirty="0" smtClean="0"/>
              <a:t> </a:t>
            </a:r>
            <a:r>
              <a:rPr lang="de-DE" dirty="0" err="1" smtClean="0"/>
              <a:t>hypo</a:t>
            </a:r>
            <a:r>
              <a:rPr lang="de-DE" dirty="0" smtClean="0"/>
              <a:t> </a:t>
            </a:r>
            <a:r>
              <a:rPr lang="de-DE" dirty="0" err="1" smtClean="0"/>
              <a:t>danger</a:t>
            </a:r>
            <a:r>
              <a:rPr lang="de-DE" dirty="0" smtClean="0"/>
              <a:t> </a:t>
            </a:r>
            <a:r>
              <a:rPr lang="de-DE" dirty="0" err="1" smtClean="0"/>
              <a:t>around</a:t>
            </a:r>
            <a:r>
              <a:rPr lang="de-DE" dirty="0" smtClean="0"/>
              <a:t> </a:t>
            </a:r>
            <a:r>
              <a:rPr lang="de-DE" dirty="0" err="1" smtClean="0"/>
              <a:t>meal</a:t>
            </a:r>
            <a:r>
              <a:rPr lang="de-DE" dirty="0" smtClean="0"/>
              <a:t> </a:t>
            </a:r>
            <a:r>
              <a:rPr lang="de-DE" dirty="0" err="1" smtClean="0"/>
              <a:t>start</a:t>
            </a:r>
            <a:endParaRPr lang="de-DE" dirty="0" smtClean="0"/>
          </a:p>
          <a:p>
            <a:pPr marL="285750" indent="-285750">
              <a:buFont typeface="Arial" panose="020B0604020202020204" pitchFamily="34" charset="0"/>
              <a:buChar char="•"/>
            </a:pPr>
            <a:r>
              <a:rPr lang="de-DE" dirty="0" err="1" smtClean="0"/>
              <a:t>devlops</a:t>
            </a:r>
            <a:r>
              <a:rPr lang="de-DE" dirty="0" smtClean="0"/>
              <a:t> </a:t>
            </a:r>
            <a:r>
              <a:rPr lang="de-DE" dirty="0" err="1" smtClean="0"/>
              <a:t>full</a:t>
            </a:r>
            <a:r>
              <a:rPr lang="de-DE" dirty="0" smtClean="0"/>
              <a:t> power @ ~15‘ </a:t>
            </a:r>
            <a:r>
              <a:rPr lang="de-DE" dirty="0" err="1" smtClean="0"/>
              <a:t>less</a:t>
            </a:r>
            <a:r>
              <a:rPr lang="de-DE" dirty="0" smtClean="0"/>
              <a:t> </a:t>
            </a:r>
            <a:r>
              <a:rPr lang="de-DE" dirty="0" err="1" smtClean="0"/>
              <a:t>carb</a:t>
            </a:r>
            <a:r>
              <a:rPr lang="de-DE" dirty="0" smtClean="0"/>
              <a:t> </a:t>
            </a:r>
            <a:r>
              <a:rPr lang="de-DE" dirty="0" err="1" smtClean="0"/>
              <a:t>absorption</a:t>
            </a:r>
            <a:endParaRPr lang="de-DE" dirty="0" smtClean="0"/>
          </a:p>
          <a:p>
            <a:pPr marL="285750" indent="-285750">
              <a:buFont typeface="Arial" panose="020B0604020202020204" pitchFamily="34" charset="0"/>
              <a:buChar char="•"/>
            </a:pPr>
            <a:r>
              <a:rPr lang="de-DE" dirty="0" err="1" smtClean="0"/>
              <a:t>looses</a:t>
            </a:r>
            <a:r>
              <a:rPr lang="de-DE" dirty="0" smtClean="0"/>
              <a:t> </a:t>
            </a:r>
            <a:r>
              <a:rPr lang="de-DE" dirty="0" err="1" smtClean="0"/>
              <a:t>potency</a:t>
            </a:r>
            <a:r>
              <a:rPr lang="de-DE" dirty="0" smtClean="0"/>
              <a:t> </a:t>
            </a:r>
            <a:r>
              <a:rPr lang="de-DE" dirty="0" err="1" smtClean="0"/>
              <a:t>for</a:t>
            </a:r>
            <a:r>
              <a:rPr lang="de-DE" dirty="0" smtClean="0"/>
              <a:t> </a:t>
            </a:r>
            <a:r>
              <a:rPr lang="de-DE" dirty="0" err="1" smtClean="0"/>
              <a:t>the</a:t>
            </a:r>
            <a:r>
              <a:rPr lang="de-DE" dirty="0" smtClean="0"/>
              <a:t> </a:t>
            </a:r>
            <a:r>
              <a:rPr lang="de-DE" dirty="0" err="1" smtClean="0"/>
              <a:t>late</a:t>
            </a:r>
            <a:r>
              <a:rPr lang="de-DE" dirty="0" smtClean="0"/>
              <a:t> </a:t>
            </a:r>
            <a:r>
              <a:rPr lang="de-DE" dirty="0" err="1" smtClean="0"/>
              <a:t>phase</a:t>
            </a:r>
            <a:r>
              <a:rPr lang="de-DE" dirty="0" smtClean="0"/>
              <a:t> </a:t>
            </a:r>
            <a:r>
              <a:rPr lang="de-DE" dirty="0" err="1" smtClean="0"/>
              <a:t>earlier</a:t>
            </a:r>
            <a:endParaRPr lang="de-DE" dirty="0" smtClean="0"/>
          </a:p>
          <a:p>
            <a:r>
              <a:rPr lang="de-DE" dirty="0" smtClean="0"/>
              <a:t>=&gt; </a:t>
            </a:r>
            <a:r>
              <a:rPr lang="de-DE" dirty="0" err="1" smtClean="0"/>
              <a:t>Significant</a:t>
            </a:r>
            <a:r>
              <a:rPr lang="de-DE" dirty="0" smtClean="0"/>
              <a:t> </a:t>
            </a:r>
            <a:r>
              <a:rPr lang="de-DE" dirty="0" smtClean="0">
                <a:solidFill>
                  <a:srgbClr val="FF0000"/>
                </a:solidFill>
              </a:rPr>
              <a:t>potential </a:t>
            </a:r>
            <a:r>
              <a:rPr lang="de-DE" dirty="0" err="1" smtClean="0">
                <a:solidFill>
                  <a:srgbClr val="FF0000"/>
                </a:solidFill>
              </a:rPr>
              <a:t>for</a:t>
            </a:r>
            <a:r>
              <a:rPr lang="de-DE" dirty="0" smtClean="0">
                <a:solidFill>
                  <a:srgbClr val="FF0000"/>
                </a:solidFill>
              </a:rPr>
              <a:t> </a:t>
            </a:r>
            <a:r>
              <a:rPr lang="de-DE" dirty="0" err="1" smtClean="0">
                <a:solidFill>
                  <a:srgbClr val="FF0000"/>
                </a:solidFill>
              </a:rPr>
              <a:t>rollercoaster</a:t>
            </a:r>
            <a:r>
              <a:rPr lang="de-DE" dirty="0" smtClean="0">
                <a:solidFill>
                  <a:srgbClr val="FF0000"/>
                </a:solidFill>
              </a:rPr>
              <a:t> and </a:t>
            </a:r>
            <a:r>
              <a:rPr lang="de-DE" dirty="0" err="1" smtClean="0">
                <a:solidFill>
                  <a:srgbClr val="FF0000"/>
                </a:solidFill>
              </a:rPr>
              <a:t>more</a:t>
            </a:r>
            <a:r>
              <a:rPr lang="de-DE" dirty="0" smtClean="0">
                <a:solidFill>
                  <a:srgbClr val="FF0000"/>
                </a:solidFill>
              </a:rPr>
              <a:t> </a:t>
            </a:r>
            <a:r>
              <a:rPr lang="de-DE" dirty="0" err="1" smtClean="0">
                <a:solidFill>
                  <a:srgbClr val="FF0000"/>
                </a:solidFill>
              </a:rPr>
              <a:t>user</a:t>
            </a:r>
            <a:r>
              <a:rPr lang="de-DE" dirty="0" smtClean="0">
                <a:solidFill>
                  <a:srgbClr val="FF0000"/>
                </a:solidFill>
              </a:rPr>
              <a:t> </a:t>
            </a:r>
            <a:r>
              <a:rPr lang="de-DE" dirty="0" err="1" smtClean="0">
                <a:solidFill>
                  <a:srgbClr val="FF0000"/>
                </a:solidFill>
              </a:rPr>
              <a:t>interference</a:t>
            </a:r>
            <a:r>
              <a:rPr lang="de-DE" dirty="0" smtClean="0"/>
              <a:t> </a:t>
            </a:r>
            <a:r>
              <a:rPr lang="de-DE" dirty="0" err="1" smtClean="0"/>
              <a:t>with</a:t>
            </a:r>
            <a:r>
              <a:rPr lang="de-DE" dirty="0" smtClean="0"/>
              <a:t> </a:t>
            </a:r>
            <a:r>
              <a:rPr lang="de-DE" dirty="0" err="1" smtClean="0"/>
              <a:t>the</a:t>
            </a:r>
            <a:r>
              <a:rPr lang="de-DE" dirty="0" smtClean="0"/>
              <a:t> </a:t>
            </a:r>
            <a:r>
              <a:rPr lang="de-DE" dirty="0" err="1" smtClean="0"/>
              <a:t>loop</a:t>
            </a:r>
            <a:r>
              <a:rPr lang="de-DE" dirty="0" smtClean="0"/>
              <a:t> (</a:t>
            </a:r>
            <a:r>
              <a:rPr lang="de-DE" dirty="0" smtClean="0">
                <a:solidFill>
                  <a:schemeClr val="accent4">
                    <a:lumMod val="75000"/>
                  </a:schemeClr>
                </a:solidFill>
              </a:rPr>
              <a:t>extra </a:t>
            </a:r>
            <a:r>
              <a:rPr lang="de-DE" dirty="0" err="1" smtClean="0">
                <a:solidFill>
                  <a:schemeClr val="accent4">
                    <a:lumMod val="75000"/>
                  </a:schemeClr>
                </a:solidFill>
              </a:rPr>
              <a:t>carbs</a:t>
            </a:r>
            <a:r>
              <a:rPr lang="de-DE" dirty="0" smtClean="0"/>
              <a:t>, </a:t>
            </a:r>
            <a:r>
              <a:rPr lang="de-DE" dirty="0" smtClean="0">
                <a:solidFill>
                  <a:srgbClr val="0070C0"/>
                </a:solidFill>
              </a:rPr>
              <a:t>extra </a:t>
            </a:r>
            <a:r>
              <a:rPr lang="de-DE" dirty="0" err="1" smtClean="0">
                <a:solidFill>
                  <a:srgbClr val="0070C0"/>
                </a:solidFill>
              </a:rPr>
              <a:t>bolus</a:t>
            </a:r>
            <a:r>
              <a:rPr lang="de-DE" dirty="0" smtClean="0"/>
              <a:t>)</a:t>
            </a:r>
            <a:endParaRPr lang="de-DE" dirty="0"/>
          </a:p>
        </p:txBody>
      </p:sp>
      <p:cxnSp>
        <p:nvCxnSpPr>
          <p:cNvPr id="42" name="Gerade Verbindung mit Pfeil 41"/>
          <p:cNvCxnSpPr/>
          <p:nvPr/>
        </p:nvCxnSpPr>
        <p:spPr>
          <a:xfrm flipV="1">
            <a:off x="1960880" y="3859249"/>
            <a:ext cx="2138994" cy="987071"/>
          </a:xfrm>
          <a:prstGeom prst="straightConnector1">
            <a:avLst/>
          </a:prstGeom>
          <a:ln w="63500">
            <a:solidFill>
              <a:srgbClr val="FC788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Textfeld 62"/>
          <p:cNvSpPr txBox="1"/>
          <p:nvPr/>
        </p:nvSpPr>
        <p:spPr>
          <a:xfrm>
            <a:off x="6536403" y="1170806"/>
            <a:ext cx="1154060" cy="400110"/>
          </a:xfrm>
          <a:prstGeom prst="rect">
            <a:avLst/>
          </a:prstGeom>
          <a:solidFill>
            <a:schemeClr val="bg1"/>
          </a:solidFill>
        </p:spPr>
        <p:txBody>
          <a:bodyPr wrap="square" rtlCol="0">
            <a:spAutoFit/>
          </a:bodyPr>
          <a:lstStyle/>
          <a:p>
            <a:r>
              <a:rPr lang="de-DE" sz="2000" b="1" dirty="0" smtClean="0">
                <a:solidFill>
                  <a:srgbClr val="FF0000"/>
                </a:solidFill>
              </a:rPr>
              <a:t>Rebound</a:t>
            </a:r>
            <a:endParaRPr lang="de-DE" sz="2000" b="1" dirty="0">
              <a:solidFill>
                <a:srgbClr val="FF0000"/>
              </a:solidFill>
            </a:endParaRPr>
          </a:p>
        </p:txBody>
      </p:sp>
      <p:sp>
        <p:nvSpPr>
          <p:cNvPr id="45" name="Textfeld 44"/>
          <p:cNvSpPr txBox="1"/>
          <p:nvPr/>
        </p:nvSpPr>
        <p:spPr>
          <a:xfrm>
            <a:off x="-82659" y="1955082"/>
            <a:ext cx="558112" cy="1969770"/>
          </a:xfrm>
          <a:prstGeom prst="rect">
            <a:avLst/>
          </a:prstGeom>
          <a:noFill/>
        </p:spPr>
        <p:txBody>
          <a:bodyPr wrap="square" rtlCol="0">
            <a:spAutoFit/>
          </a:bodyPr>
          <a:lstStyle/>
          <a:p>
            <a:r>
              <a:rPr lang="de-DE" sz="1600" dirty="0" err="1" smtClean="0"/>
              <a:t>Glu</a:t>
            </a:r>
            <a:endParaRPr lang="de-DE" sz="1600" dirty="0" smtClean="0"/>
          </a:p>
          <a:p>
            <a:endParaRPr lang="de-DE" sz="1600" dirty="0" smtClean="0"/>
          </a:p>
          <a:p>
            <a:r>
              <a:rPr lang="de-DE" sz="1600" dirty="0" smtClean="0"/>
              <a:t>180</a:t>
            </a:r>
          </a:p>
          <a:p>
            <a:endParaRPr lang="de-DE" sz="1400" dirty="0" smtClean="0"/>
          </a:p>
          <a:p>
            <a:endParaRPr lang="de-DE" sz="1400" dirty="0"/>
          </a:p>
          <a:p>
            <a:endParaRPr lang="de-DE" sz="1400" dirty="0" smtClean="0"/>
          </a:p>
          <a:p>
            <a:endParaRPr lang="de-DE" sz="1600" dirty="0"/>
          </a:p>
          <a:p>
            <a:r>
              <a:rPr lang="de-DE" sz="1600" dirty="0" smtClean="0"/>
              <a:t>  70</a:t>
            </a:r>
            <a:endParaRPr lang="de-DE" sz="1600" dirty="0"/>
          </a:p>
        </p:txBody>
      </p:sp>
      <p:sp>
        <p:nvSpPr>
          <p:cNvPr id="47" name="Textfeld 46"/>
          <p:cNvSpPr txBox="1"/>
          <p:nvPr/>
        </p:nvSpPr>
        <p:spPr>
          <a:xfrm>
            <a:off x="8529780" y="3670222"/>
            <a:ext cx="631153" cy="338554"/>
          </a:xfrm>
          <a:prstGeom prst="rect">
            <a:avLst/>
          </a:prstGeom>
          <a:noFill/>
        </p:spPr>
        <p:txBody>
          <a:bodyPr wrap="square" rtlCol="0">
            <a:spAutoFit/>
          </a:bodyPr>
          <a:lstStyle/>
          <a:p>
            <a:r>
              <a:rPr lang="de-DE" sz="1600" dirty="0" smtClean="0"/>
              <a:t>Time</a:t>
            </a:r>
            <a:endParaRPr lang="de-DE" sz="1600" dirty="0"/>
          </a:p>
        </p:txBody>
      </p:sp>
      <p:sp>
        <p:nvSpPr>
          <p:cNvPr id="50" name="Rechteck 49"/>
          <p:cNvSpPr/>
          <p:nvPr/>
        </p:nvSpPr>
        <p:spPr>
          <a:xfrm rot="3612142">
            <a:off x="2190249" y="5396403"/>
            <a:ext cx="2068101" cy="4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p:cNvSpPr txBox="1"/>
          <p:nvPr/>
        </p:nvSpPr>
        <p:spPr>
          <a:xfrm>
            <a:off x="9134858" y="5922444"/>
            <a:ext cx="2967920" cy="830997"/>
          </a:xfrm>
          <a:prstGeom prst="rect">
            <a:avLst/>
          </a:prstGeom>
          <a:noFill/>
        </p:spPr>
        <p:txBody>
          <a:bodyPr wrap="square" rtlCol="0">
            <a:spAutoFit/>
          </a:bodyPr>
          <a:lstStyle/>
          <a:p>
            <a:r>
              <a:rPr lang="de-DE" sz="1600" dirty="0" err="1" smtClean="0">
                <a:solidFill>
                  <a:schemeClr val="bg1">
                    <a:lumMod val="65000"/>
                  </a:schemeClr>
                </a:solidFill>
              </a:rPr>
              <a:t>Fortunately</a:t>
            </a:r>
            <a:r>
              <a:rPr lang="de-DE" sz="1600" dirty="0" smtClean="0">
                <a:solidFill>
                  <a:schemeClr val="bg1">
                    <a:lumMod val="65000"/>
                  </a:schemeClr>
                </a:solidFill>
              </a:rPr>
              <a:t>, </a:t>
            </a:r>
            <a:r>
              <a:rPr lang="de-DE" sz="1600" dirty="0" err="1" smtClean="0">
                <a:solidFill>
                  <a:schemeClr val="bg1">
                    <a:lumMod val="65000"/>
                  </a:schemeClr>
                </a:solidFill>
              </a:rPr>
              <a:t>with</a:t>
            </a:r>
            <a:r>
              <a:rPr lang="de-DE" sz="1600" dirty="0" smtClean="0">
                <a:solidFill>
                  <a:schemeClr val="bg1">
                    <a:lumMod val="65000"/>
                  </a:schemeClr>
                </a:solidFill>
              </a:rPr>
              <a:t> </a:t>
            </a:r>
            <a:r>
              <a:rPr lang="de-DE" sz="1600" dirty="0" err="1" smtClean="0">
                <a:solidFill>
                  <a:schemeClr val="bg1">
                    <a:lumMod val="65000"/>
                  </a:schemeClr>
                </a:solidFill>
              </a:rPr>
              <a:t>the</a:t>
            </a:r>
            <a:r>
              <a:rPr lang="de-DE" sz="1600" dirty="0" smtClean="0">
                <a:solidFill>
                  <a:schemeClr val="bg1">
                    <a:lumMod val="65000"/>
                  </a:schemeClr>
                </a:solidFill>
              </a:rPr>
              <a:t> </a:t>
            </a:r>
            <a:r>
              <a:rPr lang="de-DE" sz="1600" dirty="0" err="1" smtClean="0">
                <a:solidFill>
                  <a:schemeClr val="bg1">
                    <a:lumMod val="65000"/>
                  </a:schemeClr>
                </a:solidFill>
              </a:rPr>
              <a:t>new</a:t>
            </a:r>
            <a:r>
              <a:rPr lang="de-DE" sz="1600" dirty="0" smtClean="0">
                <a:solidFill>
                  <a:schemeClr val="bg1">
                    <a:lumMod val="65000"/>
                  </a:schemeClr>
                </a:solidFill>
              </a:rPr>
              <a:t>, fastest </a:t>
            </a:r>
            <a:r>
              <a:rPr lang="de-DE" sz="1600" dirty="0" err="1" smtClean="0">
                <a:solidFill>
                  <a:schemeClr val="bg1">
                    <a:lumMod val="65000"/>
                  </a:schemeClr>
                </a:solidFill>
              </a:rPr>
              <a:t>insulins</a:t>
            </a:r>
            <a:r>
              <a:rPr lang="de-DE" sz="1600" dirty="0" smtClean="0">
                <a:solidFill>
                  <a:schemeClr val="bg1">
                    <a:lumMod val="65000"/>
                  </a:schemeClr>
                </a:solidFill>
              </a:rPr>
              <a:t> </a:t>
            </a:r>
            <a:r>
              <a:rPr lang="de-DE" sz="1600" dirty="0" err="1" smtClean="0">
                <a:solidFill>
                  <a:schemeClr val="bg1">
                    <a:lumMod val="65000"/>
                  </a:schemeClr>
                </a:solidFill>
              </a:rPr>
              <a:t>there</a:t>
            </a:r>
            <a:r>
              <a:rPr lang="de-DE" sz="1600" dirty="0" smtClean="0">
                <a:solidFill>
                  <a:schemeClr val="bg1">
                    <a:lumMod val="65000"/>
                  </a:schemeClr>
                </a:solidFill>
              </a:rPr>
              <a:t> </a:t>
            </a:r>
            <a:r>
              <a:rPr lang="de-DE" sz="1600" dirty="0" err="1" smtClean="0">
                <a:solidFill>
                  <a:schemeClr val="bg1">
                    <a:lumMod val="65000"/>
                  </a:schemeClr>
                </a:solidFill>
              </a:rPr>
              <a:t>is</a:t>
            </a:r>
            <a:r>
              <a:rPr lang="de-DE" sz="1600" dirty="0" smtClean="0">
                <a:solidFill>
                  <a:schemeClr val="bg1">
                    <a:lumMod val="65000"/>
                  </a:schemeClr>
                </a:solidFill>
              </a:rPr>
              <a:t> </a:t>
            </a:r>
            <a:r>
              <a:rPr lang="de-DE" sz="1600" dirty="0" err="1" smtClean="0">
                <a:solidFill>
                  <a:schemeClr val="bg1">
                    <a:lumMod val="65000"/>
                  </a:schemeClr>
                </a:solidFill>
              </a:rPr>
              <a:t>no</a:t>
            </a:r>
            <a:r>
              <a:rPr lang="de-DE" sz="1600" dirty="0" smtClean="0">
                <a:solidFill>
                  <a:schemeClr val="bg1">
                    <a:lumMod val="65000"/>
                  </a:schemeClr>
                </a:solidFill>
              </a:rPr>
              <a:t> </a:t>
            </a:r>
            <a:r>
              <a:rPr lang="de-DE" sz="1600" dirty="0" err="1" smtClean="0">
                <a:solidFill>
                  <a:schemeClr val="bg1">
                    <a:lumMod val="65000"/>
                  </a:schemeClr>
                </a:solidFill>
              </a:rPr>
              <a:t>longer</a:t>
            </a:r>
            <a:r>
              <a:rPr lang="de-DE" sz="1600" dirty="0" smtClean="0">
                <a:solidFill>
                  <a:schemeClr val="bg1">
                    <a:lumMod val="65000"/>
                  </a:schemeClr>
                </a:solidFill>
              </a:rPr>
              <a:t> a strong </a:t>
            </a:r>
            <a:r>
              <a:rPr lang="de-DE" sz="1600" dirty="0" err="1" smtClean="0">
                <a:solidFill>
                  <a:schemeClr val="bg1">
                    <a:lumMod val="65000"/>
                  </a:schemeClr>
                </a:solidFill>
              </a:rPr>
              <a:t>need</a:t>
            </a:r>
            <a:r>
              <a:rPr lang="de-DE" sz="1600" dirty="0" smtClean="0">
                <a:solidFill>
                  <a:schemeClr val="bg1">
                    <a:lumMod val="65000"/>
                  </a:schemeClr>
                </a:solidFill>
              </a:rPr>
              <a:t> </a:t>
            </a:r>
            <a:r>
              <a:rPr lang="de-DE" sz="1600" dirty="0" err="1" smtClean="0">
                <a:solidFill>
                  <a:schemeClr val="bg1">
                    <a:lumMod val="65000"/>
                  </a:schemeClr>
                </a:solidFill>
              </a:rPr>
              <a:t>for</a:t>
            </a:r>
            <a:r>
              <a:rPr lang="de-DE" sz="1600" dirty="0" smtClean="0">
                <a:solidFill>
                  <a:schemeClr val="bg1">
                    <a:lumMod val="65000"/>
                  </a:schemeClr>
                </a:solidFill>
              </a:rPr>
              <a:t> </a:t>
            </a:r>
            <a:r>
              <a:rPr lang="de-DE" sz="1600" dirty="0" err="1" smtClean="0">
                <a:solidFill>
                  <a:schemeClr val="bg1">
                    <a:lumMod val="65000"/>
                  </a:schemeClr>
                </a:solidFill>
              </a:rPr>
              <a:t>pre-bolussing</a:t>
            </a:r>
            <a:endParaRPr lang="de-DE" sz="1600" dirty="0">
              <a:solidFill>
                <a:schemeClr val="bg1">
                  <a:lumMod val="65000"/>
                </a:schemeClr>
              </a:solidFill>
            </a:endParaRPr>
          </a:p>
        </p:txBody>
      </p:sp>
      <p:sp>
        <p:nvSpPr>
          <p:cNvPr id="7" name="Rechteck 6"/>
          <p:cNvSpPr/>
          <p:nvPr/>
        </p:nvSpPr>
        <p:spPr>
          <a:xfrm>
            <a:off x="1310358" y="1320625"/>
            <a:ext cx="4325030" cy="307777"/>
          </a:xfrm>
          <a:prstGeom prst="rect">
            <a:avLst/>
          </a:prstGeom>
        </p:spPr>
        <p:txBody>
          <a:bodyPr wrap="none">
            <a:spAutoFit/>
          </a:bodyPr>
          <a:lstStyle/>
          <a:p>
            <a:r>
              <a:rPr lang="de-DE" sz="1400" i="1" u="sng" dirty="0">
                <a:solidFill>
                  <a:schemeClr val="bg1">
                    <a:lumMod val="65000"/>
                  </a:schemeClr>
                </a:solidFill>
                <a:hlinkClick r:id="rId5"/>
              </a:rPr>
              <a:t>https://github.com/danamlewis/artificialpancreasbook</a:t>
            </a:r>
            <a:r>
              <a:rPr lang="de-DE" sz="1400" i="1" dirty="0">
                <a:solidFill>
                  <a:schemeClr val="bg1">
                    <a:lumMod val="65000"/>
                  </a:schemeClr>
                </a:solidFill>
                <a:hlinkClick r:id="rId5"/>
              </a:rPr>
              <a:t>/</a:t>
            </a:r>
            <a:r>
              <a:rPr lang="de-DE" sz="1400" i="1" dirty="0">
                <a:solidFill>
                  <a:schemeClr val="bg1">
                    <a:lumMod val="65000"/>
                  </a:schemeClr>
                </a:solidFill>
              </a:rPr>
              <a:t> </a:t>
            </a:r>
            <a:endParaRPr lang="de-DE" sz="1400" dirty="0"/>
          </a:p>
        </p:txBody>
      </p:sp>
    </p:spTree>
    <p:extLst>
      <p:ext uri="{BB962C8B-B14F-4D97-AF65-F5344CB8AC3E}">
        <p14:creationId xmlns:p14="http://schemas.microsoft.com/office/powerpoint/2010/main" val="37725854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pPr algn="ctr"/>
            <a:r>
              <a:rPr lang="de-DE" sz="3600" b="1" dirty="0" smtClean="0">
                <a:solidFill>
                  <a:srgbClr val="7030A0"/>
                </a:solidFill>
              </a:rPr>
              <a:t>Open-</a:t>
            </a:r>
            <a:r>
              <a:rPr lang="de-DE" sz="3600" b="1" dirty="0" err="1" smtClean="0">
                <a:solidFill>
                  <a:srgbClr val="7030A0"/>
                </a:solidFill>
              </a:rPr>
              <a:t>source</a:t>
            </a:r>
            <a:r>
              <a:rPr lang="de-DE" sz="3600" b="1" dirty="0" smtClean="0">
                <a:solidFill>
                  <a:srgbClr val="7030A0"/>
                </a:solidFill>
              </a:rPr>
              <a:t> (DIY) and </a:t>
            </a:r>
            <a:r>
              <a:rPr lang="de-DE" sz="3600" b="1" dirty="0" err="1" smtClean="0">
                <a:solidFill>
                  <a:srgbClr val="7030A0"/>
                </a:solidFill>
              </a:rPr>
              <a:t>commmercial</a:t>
            </a:r>
            <a:r>
              <a:rPr lang="de-DE" sz="3600" b="1" dirty="0" smtClean="0">
                <a:solidFill>
                  <a:srgbClr val="7030A0"/>
                </a:solidFill>
              </a:rPr>
              <a:t>                               </a:t>
            </a:r>
            <a:r>
              <a:rPr lang="de-DE" sz="3600" b="1" dirty="0" err="1" smtClean="0">
                <a:solidFill>
                  <a:srgbClr val="7030A0"/>
                </a:solidFill>
              </a:rPr>
              <a:t>automated</a:t>
            </a:r>
            <a:r>
              <a:rPr lang="de-DE" sz="3600" b="1" dirty="0" smtClean="0">
                <a:solidFill>
                  <a:srgbClr val="7030A0"/>
                </a:solidFill>
              </a:rPr>
              <a:t> </a:t>
            </a:r>
            <a:r>
              <a:rPr lang="de-DE" sz="3600" b="1" dirty="0" err="1" smtClean="0">
                <a:solidFill>
                  <a:srgbClr val="7030A0"/>
                </a:solidFill>
              </a:rPr>
              <a:t>insulin</a:t>
            </a:r>
            <a:r>
              <a:rPr lang="de-DE" sz="3600" b="1" dirty="0" smtClean="0">
                <a:solidFill>
                  <a:srgbClr val="7030A0"/>
                </a:solidFill>
              </a:rPr>
              <a:t> </a:t>
            </a:r>
            <a:r>
              <a:rPr lang="de-DE" sz="3600" b="1" dirty="0" err="1" smtClean="0">
                <a:solidFill>
                  <a:srgbClr val="7030A0"/>
                </a:solidFill>
              </a:rPr>
              <a:t>delivery</a:t>
            </a:r>
            <a:r>
              <a:rPr lang="de-DE" sz="3600" b="1" dirty="0" smtClean="0">
                <a:solidFill>
                  <a:srgbClr val="7030A0"/>
                </a:solidFill>
              </a:rPr>
              <a:t> (</a:t>
            </a:r>
            <a:r>
              <a:rPr lang="de-DE" sz="3600" b="1" dirty="0" err="1" smtClean="0">
                <a:solidFill>
                  <a:srgbClr val="7030A0"/>
                </a:solidFill>
              </a:rPr>
              <a:t>Closed</a:t>
            </a:r>
            <a:r>
              <a:rPr lang="de-DE" sz="3600" b="1" dirty="0" smtClean="0">
                <a:solidFill>
                  <a:srgbClr val="7030A0"/>
                </a:solidFill>
              </a:rPr>
              <a:t> Loop) </a:t>
            </a:r>
            <a:r>
              <a:rPr lang="de-DE" sz="3600" b="1" dirty="0" err="1" smtClean="0">
                <a:solidFill>
                  <a:srgbClr val="7030A0"/>
                </a:solidFill>
              </a:rPr>
              <a:t>systems</a:t>
            </a:r>
            <a:endParaRPr lang="de-DE" sz="3600" b="1" dirty="0">
              <a:solidFill>
                <a:srgbClr val="7030A0"/>
              </a:solidFill>
            </a:endParaRPr>
          </a:p>
        </p:txBody>
      </p:sp>
      <p:sp>
        <p:nvSpPr>
          <p:cNvPr id="3" name="Inhaltsplatzhalter 2"/>
          <p:cNvSpPr>
            <a:spLocks noGrp="1"/>
          </p:cNvSpPr>
          <p:nvPr>
            <p:ph idx="1"/>
          </p:nvPr>
        </p:nvSpPr>
        <p:spPr>
          <a:xfrm>
            <a:off x="460789" y="3870127"/>
            <a:ext cx="11055378" cy="2987873"/>
          </a:xfrm>
        </p:spPr>
        <p:txBody>
          <a:bodyPr>
            <a:normAutofit/>
          </a:bodyPr>
          <a:lstStyle/>
          <a:p>
            <a:r>
              <a:rPr lang="de-DE" sz="2400" dirty="0" smtClean="0"/>
              <a:t>The </a:t>
            </a:r>
            <a:r>
              <a:rPr lang="de-DE" sz="2400" dirty="0" err="1" smtClean="0"/>
              <a:t>following</a:t>
            </a:r>
            <a:r>
              <a:rPr lang="de-DE" sz="2400" dirty="0" smtClean="0"/>
              <a:t> 2 </a:t>
            </a:r>
            <a:r>
              <a:rPr lang="de-DE" sz="2400" dirty="0" err="1" smtClean="0"/>
              <a:t>pages</a:t>
            </a:r>
            <a:r>
              <a:rPr lang="de-DE" sz="2400" dirty="0" smtClean="0"/>
              <a:t> </a:t>
            </a:r>
            <a:r>
              <a:rPr lang="de-DE" sz="2400" dirty="0" err="1" smtClean="0"/>
              <a:t>give</a:t>
            </a:r>
            <a:r>
              <a:rPr lang="de-DE" sz="2400" dirty="0" smtClean="0"/>
              <a:t> an </a:t>
            </a:r>
            <a:r>
              <a:rPr lang="de-DE" sz="2400" dirty="0" err="1" smtClean="0"/>
              <a:t>overview</a:t>
            </a:r>
            <a:r>
              <a:rPr lang="de-DE" sz="2400" dirty="0" smtClean="0"/>
              <a:t> </a:t>
            </a:r>
            <a:r>
              <a:rPr lang="de-DE" sz="2400" dirty="0" err="1" smtClean="0"/>
              <a:t>of</a:t>
            </a:r>
            <a:r>
              <a:rPr lang="de-DE" sz="2400" dirty="0" smtClean="0"/>
              <a:t> </a:t>
            </a:r>
            <a:r>
              <a:rPr lang="de-DE" sz="2400" dirty="0" err="1" smtClean="0"/>
              <a:t>available</a:t>
            </a:r>
            <a:r>
              <a:rPr lang="de-DE" sz="2400" dirty="0" smtClean="0"/>
              <a:t> </a:t>
            </a:r>
            <a:r>
              <a:rPr lang="de-DE" sz="2400" dirty="0" err="1" smtClean="0"/>
              <a:t>Closed</a:t>
            </a:r>
            <a:r>
              <a:rPr lang="de-DE" sz="2400" dirty="0" smtClean="0"/>
              <a:t> Loop </a:t>
            </a:r>
            <a:r>
              <a:rPr lang="de-DE" sz="2400" dirty="0" err="1" smtClean="0"/>
              <a:t>systems</a:t>
            </a:r>
            <a:r>
              <a:rPr lang="de-DE" sz="2400" dirty="0" smtClean="0"/>
              <a:t>. All </a:t>
            </a:r>
            <a:r>
              <a:rPr lang="de-DE" sz="2400" dirty="0" err="1" smtClean="0"/>
              <a:t>of</a:t>
            </a:r>
            <a:r>
              <a:rPr lang="de-DE" sz="2400" dirty="0" smtClean="0"/>
              <a:t> </a:t>
            </a:r>
            <a:r>
              <a:rPr lang="de-DE" sz="2400" dirty="0" err="1" smtClean="0"/>
              <a:t>them</a:t>
            </a:r>
            <a:r>
              <a:rPr lang="de-DE" sz="2400" dirty="0" smtClean="0"/>
              <a:t> </a:t>
            </a:r>
            <a:r>
              <a:rPr lang="de-DE" sz="2400" dirty="0" err="1" smtClean="0"/>
              <a:t>have</a:t>
            </a:r>
            <a:r>
              <a:rPr lang="de-DE" sz="2400" dirty="0" smtClean="0"/>
              <a:t> </a:t>
            </a:r>
            <a:r>
              <a:rPr lang="de-DE" sz="2400" dirty="0" err="1" smtClean="0"/>
              <a:t>capabilities</a:t>
            </a:r>
            <a:r>
              <a:rPr lang="de-DE" sz="2400" dirty="0" smtClean="0"/>
              <a:t> </a:t>
            </a:r>
            <a:r>
              <a:rPr lang="de-DE" sz="2400" dirty="0" err="1" smtClean="0"/>
              <a:t>of</a:t>
            </a:r>
            <a:r>
              <a:rPr lang="de-DE" sz="2400" dirty="0" smtClean="0"/>
              <a:t> </a:t>
            </a:r>
            <a:r>
              <a:rPr lang="de-DE" sz="2400" b="1" u="sng" dirty="0" smtClean="0"/>
              <a:t>hybrid</a:t>
            </a:r>
            <a:r>
              <a:rPr lang="de-DE" sz="2400" dirty="0" smtClean="0"/>
              <a:t> </a:t>
            </a:r>
            <a:r>
              <a:rPr lang="de-DE" sz="2400" dirty="0" err="1" smtClean="0"/>
              <a:t>closed</a:t>
            </a:r>
            <a:r>
              <a:rPr lang="de-DE" sz="2400" dirty="0" smtClean="0"/>
              <a:t> </a:t>
            </a:r>
            <a:r>
              <a:rPr lang="de-DE" sz="2400" dirty="0" err="1" smtClean="0"/>
              <a:t>looping</a:t>
            </a:r>
            <a:r>
              <a:rPr lang="de-DE" sz="2400" dirty="0" smtClean="0"/>
              <a:t>, </a:t>
            </a:r>
            <a:r>
              <a:rPr lang="de-DE" sz="2400" dirty="0" err="1" smtClean="0"/>
              <a:t>which</a:t>
            </a:r>
            <a:r>
              <a:rPr lang="de-DE" sz="2400" dirty="0" smtClean="0"/>
              <a:t> </a:t>
            </a:r>
            <a:r>
              <a:rPr lang="de-DE" sz="2400" dirty="0" err="1" smtClean="0"/>
              <a:t>means</a:t>
            </a:r>
            <a:r>
              <a:rPr lang="de-DE" sz="2400" dirty="0" smtClean="0"/>
              <a:t> </a:t>
            </a:r>
            <a:r>
              <a:rPr lang="de-DE" sz="2400" dirty="0" err="1" smtClean="0"/>
              <a:t>the</a:t>
            </a:r>
            <a:r>
              <a:rPr lang="de-DE" sz="2400" dirty="0" smtClean="0"/>
              <a:t> </a:t>
            </a:r>
            <a:r>
              <a:rPr lang="de-DE" sz="2400" dirty="0" err="1" smtClean="0"/>
              <a:t>user</a:t>
            </a:r>
            <a:r>
              <a:rPr lang="de-DE" sz="2400" dirty="0" smtClean="0"/>
              <a:t> will </a:t>
            </a:r>
            <a:r>
              <a:rPr lang="de-DE" sz="2400" dirty="0" err="1" smtClean="0"/>
              <a:t>be</a:t>
            </a:r>
            <a:r>
              <a:rPr lang="de-DE" sz="2400" dirty="0" smtClean="0"/>
              <a:t> </a:t>
            </a:r>
            <a:r>
              <a:rPr lang="de-DE" sz="2400" dirty="0" err="1" smtClean="0"/>
              <a:t>engaged</a:t>
            </a:r>
            <a:r>
              <a:rPr lang="de-DE" sz="2400" dirty="0" smtClean="0"/>
              <a:t> in </a:t>
            </a:r>
            <a:r>
              <a:rPr lang="de-DE" sz="2400" b="1" u="sng" dirty="0" err="1" smtClean="0"/>
              <a:t>meal</a:t>
            </a:r>
            <a:r>
              <a:rPr lang="de-DE" sz="2400" b="1" u="sng" dirty="0" smtClean="0"/>
              <a:t> </a:t>
            </a:r>
            <a:r>
              <a:rPr lang="de-DE" sz="2400" b="1" u="sng" dirty="0" err="1" smtClean="0"/>
              <a:t>management</a:t>
            </a:r>
            <a:r>
              <a:rPr lang="de-DE" sz="2400" b="1" u="sng" dirty="0" smtClean="0"/>
              <a:t> </a:t>
            </a:r>
            <a:r>
              <a:rPr lang="de-DE" sz="2400" dirty="0" smtClean="0"/>
              <a:t>via </a:t>
            </a:r>
            <a:r>
              <a:rPr lang="de-DE" sz="2400" dirty="0" err="1" smtClean="0"/>
              <a:t>entering</a:t>
            </a:r>
            <a:r>
              <a:rPr lang="de-DE" sz="2400" dirty="0" smtClean="0"/>
              <a:t> </a:t>
            </a:r>
            <a:r>
              <a:rPr lang="de-DE" sz="2400" dirty="0" err="1" smtClean="0"/>
              <a:t>carb</a:t>
            </a:r>
            <a:r>
              <a:rPr lang="de-DE" sz="2400" dirty="0" smtClean="0"/>
              <a:t> </a:t>
            </a:r>
            <a:r>
              <a:rPr lang="de-DE" sz="2400" dirty="0" err="1" smtClean="0"/>
              <a:t>information</a:t>
            </a:r>
            <a:r>
              <a:rPr lang="de-DE" sz="2400" dirty="0" smtClean="0"/>
              <a:t>, and </a:t>
            </a:r>
            <a:r>
              <a:rPr lang="de-DE" sz="2400" dirty="0" err="1" smtClean="0"/>
              <a:t>setting</a:t>
            </a:r>
            <a:r>
              <a:rPr lang="de-DE" sz="2400" dirty="0" smtClean="0"/>
              <a:t> a </a:t>
            </a:r>
            <a:r>
              <a:rPr lang="de-DE" sz="2400" dirty="0" err="1" smtClean="0"/>
              <a:t>meal</a:t>
            </a:r>
            <a:r>
              <a:rPr lang="de-DE" sz="2400" dirty="0" smtClean="0"/>
              <a:t> </a:t>
            </a:r>
            <a:r>
              <a:rPr lang="de-DE" sz="2400" dirty="0" err="1" smtClean="0"/>
              <a:t>bolus</a:t>
            </a:r>
            <a:r>
              <a:rPr lang="de-DE" sz="2400" dirty="0" smtClean="0"/>
              <a:t>. </a:t>
            </a:r>
            <a:r>
              <a:rPr lang="de-DE" sz="2400" dirty="0" err="1" smtClean="0"/>
              <a:t>How</a:t>
            </a:r>
            <a:r>
              <a:rPr lang="de-DE" sz="2400" dirty="0" smtClean="0"/>
              <a:t> </a:t>
            </a:r>
            <a:r>
              <a:rPr lang="de-DE" sz="2400" dirty="0" err="1" smtClean="0"/>
              <a:t>to</a:t>
            </a:r>
            <a:r>
              <a:rPr lang="de-DE" sz="2400" dirty="0" smtClean="0"/>
              <a:t> do </a:t>
            </a:r>
            <a:r>
              <a:rPr lang="de-DE" sz="2400" dirty="0" err="1" smtClean="0"/>
              <a:t>this</a:t>
            </a:r>
            <a:r>
              <a:rPr lang="de-DE" sz="2400" dirty="0" smtClean="0"/>
              <a:t>, </a:t>
            </a:r>
            <a:r>
              <a:rPr lang="de-DE" sz="2400" dirty="0" err="1" smtClean="0"/>
              <a:t>while</a:t>
            </a:r>
            <a:r>
              <a:rPr lang="de-DE" sz="2400" dirty="0" smtClean="0"/>
              <a:t> also </a:t>
            </a:r>
            <a:r>
              <a:rPr lang="de-DE" sz="2400" dirty="0" err="1" smtClean="0"/>
              <a:t>providing</a:t>
            </a:r>
            <a:r>
              <a:rPr lang="de-DE" sz="2400" dirty="0" smtClean="0"/>
              <a:t> </a:t>
            </a:r>
            <a:r>
              <a:rPr lang="de-DE" sz="2400" dirty="0" err="1" smtClean="0"/>
              <a:t>for</a:t>
            </a:r>
            <a:r>
              <a:rPr lang="de-DE" sz="2400" dirty="0" smtClean="0"/>
              <a:t> a </a:t>
            </a:r>
            <a:r>
              <a:rPr lang="de-DE" sz="2400" dirty="0" err="1" smtClean="0"/>
              <a:t>suitable</a:t>
            </a:r>
            <a:r>
              <a:rPr lang="de-DE" sz="2400" dirty="0" smtClean="0"/>
              <a:t> </a:t>
            </a:r>
            <a:r>
              <a:rPr lang="de-DE" sz="2400" dirty="0" err="1" smtClean="0"/>
              <a:t>transition</a:t>
            </a:r>
            <a:r>
              <a:rPr lang="de-DE" sz="2400" dirty="0" smtClean="0"/>
              <a:t> </a:t>
            </a:r>
            <a:r>
              <a:rPr lang="de-DE" sz="2400" dirty="0" err="1" smtClean="0"/>
              <a:t>for</a:t>
            </a:r>
            <a:r>
              <a:rPr lang="de-DE" sz="2400" dirty="0" smtClean="0"/>
              <a:t> </a:t>
            </a:r>
            <a:r>
              <a:rPr lang="de-DE" sz="2400" dirty="0" err="1" smtClean="0"/>
              <a:t>the</a:t>
            </a:r>
            <a:r>
              <a:rPr lang="de-DE" sz="2400" dirty="0" smtClean="0"/>
              <a:t> </a:t>
            </a:r>
            <a:r>
              <a:rPr lang="de-DE" sz="2400" dirty="0" err="1" smtClean="0"/>
              <a:t>loop</a:t>
            </a:r>
            <a:r>
              <a:rPr lang="de-DE" sz="2400" dirty="0" smtClean="0"/>
              <a:t> </a:t>
            </a:r>
            <a:r>
              <a:rPr lang="de-DE" sz="2400" dirty="0" err="1" smtClean="0"/>
              <a:t>taking</a:t>
            </a:r>
            <a:r>
              <a:rPr lang="de-DE" sz="2400" dirty="0" smtClean="0"/>
              <a:t> </a:t>
            </a:r>
            <a:r>
              <a:rPr lang="de-DE" sz="2400" dirty="0" err="1" smtClean="0"/>
              <a:t>management</a:t>
            </a:r>
            <a:r>
              <a:rPr lang="de-DE" sz="2400" dirty="0" smtClean="0"/>
              <a:t> </a:t>
            </a:r>
            <a:r>
              <a:rPr lang="de-DE" sz="2400" dirty="0" err="1" smtClean="0"/>
              <a:t>over</a:t>
            </a:r>
            <a:r>
              <a:rPr lang="de-DE" sz="2400" dirty="0" smtClean="0"/>
              <a:t>, will </a:t>
            </a:r>
            <a:r>
              <a:rPr lang="de-DE" sz="2400" dirty="0" err="1" smtClean="0"/>
              <a:t>be</a:t>
            </a:r>
            <a:r>
              <a:rPr lang="de-DE" sz="2400" dirty="0" smtClean="0"/>
              <a:t> </a:t>
            </a:r>
            <a:r>
              <a:rPr lang="de-DE" sz="2400" dirty="0" err="1" smtClean="0"/>
              <a:t>our</a:t>
            </a:r>
            <a:r>
              <a:rPr lang="de-DE" sz="2400" dirty="0" smtClean="0"/>
              <a:t> </a:t>
            </a:r>
            <a:r>
              <a:rPr lang="de-DE" sz="2400" dirty="0" err="1" smtClean="0"/>
              <a:t>core</a:t>
            </a:r>
            <a:r>
              <a:rPr lang="de-DE" sz="2400" dirty="0" smtClean="0"/>
              <a:t> </a:t>
            </a:r>
            <a:r>
              <a:rPr lang="de-DE" sz="2400" dirty="0" err="1" smtClean="0"/>
              <a:t>topic</a:t>
            </a:r>
            <a:r>
              <a:rPr lang="de-DE" sz="2400" dirty="0" smtClean="0"/>
              <a:t>. </a:t>
            </a:r>
            <a:r>
              <a:rPr lang="de-DE" sz="2400" dirty="0" smtClean="0">
                <a:solidFill>
                  <a:schemeClr val="bg1">
                    <a:lumMod val="50000"/>
                  </a:schemeClr>
                </a:solidFill>
              </a:rPr>
              <a:t>(</a:t>
            </a:r>
            <a:r>
              <a:rPr lang="de-DE" sz="2400" dirty="0" err="1" smtClean="0">
                <a:solidFill>
                  <a:schemeClr val="bg1">
                    <a:lumMod val="50000"/>
                  </a:schemeClr>
                </a:solidFill>
              </a:rPr>
              <a:t>Our</a:t>
            </a:r>
            <a:r>
              <a:rPr lang="de-DE" sz="2400" dirty="0" smtClean="0">
                <a:solidFill>
                  <a:schemeClr val="bg1">
                    <a:lumMod val="50000"/>
                  </a:schemeClr>
                </a:solidFill>
              </a:rPr>
              <a:t> </a:t>
            </a:r>
            <a:r>
              <a:rPr lang="de-DE" sz="2400" dirty="0" err="1" smtClean="0">
                <a:solidFill>
                  <a:schemeClr val="bg1">
                    <a:lumMod val="50000"/>
                  </a:schemeClr>
                </a:solidFill>
              </a:rPr>
              <a:t>focus</a:t>
            </a:r>
            <a:r>
              <a:rPr lang="de-DE" sz="2400" dirty="0" smtClean="0">
                <a:solidFill>
                  <a:schemeClr val="bg1">
                    <a:lumMod val="50000"/>
                  </a:schemeClr>
                </a:solidFill>
              </a:rPr>
              <a:t> will </a:t>
            </a:r>
            <a:r>
              <a:rPr lang="de-DE" sz="2400" dirty="0" err="1" smtClean="0">
                <a:solidFill>
                  <a:schemeClr val="bg1">
                    <a:lumMod val="50000"/>
                  </a:schemeClr>
                </a:solidFill>
              </a:rPr>
              <a:t>be</a:t>
            </a:r>
            <a:r>
              <a:rPr lang="de-DE" sz="2400" dirty="0" smtClean="0">
                <a:solidFill>
                  <a:schemeClr val="bg1">
                    <a:lumMod val="50000"/>
                  </a:schemeClr>
                </a:solidFill>
              </a:rPr>
              <a:t> on open-</a:t>
            </a:r>
            <a:r>
              <a:rPr lang="de-DE" sz="2400" dirty="0" err="1" smtClean="0">
                <a:solidFill>
                  <a:schemeClr val="bg1">
                    <a:lumMod val="50000"/>
                  </a:schemeClr>
                </a:solidFill>
              </a:rPr>
              <a:t>source</a:t>
            </a:r>
            <a:r>
              <a:rPr lang="de-DE" sz="2400" dirty="0" smtClean="0">
                <a:solidFill>
                  <a:schemeClr val="bg1">
                    <a:lumMod val="50000"/>
                  </a:schemeClr>
                </a:solidFill>
              </a:rPr>
              <a:t> </a:t>
            </a:r>
            <a:r>
              <a:rPr lang="de-DE" sz="2400" dirty="0" err="1" smtClean="0">
                <a:solidFill>
                  <a:schemeClr val="bg1">
                    <a:lumMod val="50000"/>
                  </a:schemeClr>
                </a:solidFill>
              </a:rPr>
              <a:t>systems</a:t>
            </a:r>
            <a:r>
              <a:rPr lang="de-DE" sz="2400" dirty="0" smtClean="0">
                <a:solidFill>
                  <a:schemeClr val="bg1">
                    <a:lumMod val="50000"/>
                  </a:schemeClr>
                </a:solidFill>
              </a:rPr>
              <a:t>).  </a:t>
            </a:r>
          </a:p>
          <a:p>
            <a:r>
              <a:rPr lang="de-DE" sz="2400" dirty="0" err="1" smtClean="0"/>
              <a:t>Of</a:t>
            </a:r>
            <a:r>
              <a:rPr lang="de-DE" sz="2400" dirty="0" smtClean="0"/>
              <a:t> </a:t>
            </a:r>
            <a:r>
              <a:rPr lang="de-DE" sz="2400" dirty="0" err="1" smtClean="0"/>
              <a:t>note</a:t>
            </a:r>
            <a:r>
              <a:rPr lang="de-DE" sz="2400" dirty="0" smtClean="0"/>
              <a:t>, </a:t>
            </a:r>
            <a:r>
              <a:rPr lang="de-DE" sz="2400" dirty="0" err="1" smtClean="0"/>
              <a:t>two</a:t>
            </a:r>
            <a:r>
              <a:rPr lang="de-DE" sz="2400" dirty="0" smtClean="0"/>
              <a:t> </a:t>
            </a:r>
            <a:r>
              <a:rPr lang="de-DE" sz="2400" dirty="0" err="1" smtClean="0"/>
              <a:t>systems</a:t>
            </a:r>
            <a:r>
              <a:rPr lang="de-DE" sz="2400" dirty="0" smtClean="0"/>
              <a:t> </a:t>
            </a:r>
            <a:r>
              <a:rPr lang="de-DE" sz="2400" dirty="0" err="1" smtClean="0"/>
              <a:t>allow</a:t>
            </a:r>
            <a:r>
              <a:rPr lang="de-DE" sz="2400" dirty="0" smtClean="0"/>
              <a:t> </a:t>
            </a:r>
            <a:r>
              <a:rPr lang="de-DE" sz="2400" b="1" u="sng" dirty="0" err="1" smtClean="0"/>
              <a:t>full</a:t>
            </a:r>
            <a:r>
              <a:rPr lang="de-DE" sz="2400" dirty="0" smtClean="0"/>
              <a:t> </a:t>
            </a:r>
            <a:r>
              <a:rPr lang="de-DE" sz="2400" dirty="0" err="1" smtClean="0"/>
              <a:t>looping</a:t>
            </a:r>
            <a:r>
              <a:rPr lang="de-DE" sz="2400" dirty="0" smtClean="0"/>
              <a:t> </a:t>
            </a:r>
            <a:r>
              <a:rPr lang="de-DE" sz="2400" dirty="0" err="1" smtClean="0"/>
              <a:t>without</a:t>
            </a:r>
            <a:r>
              <a:rPr lang="de-DE" sz="2400" dirty="0" smtClean="0"/>
              <a:t> </a:t>
            </a:r>
            <a:r>
              <a:rPr lang="de-DE" sz="2400" dirty="0" err="1" smtClean="0"/>
              <a:t>carb</a:t>
            </a:r>
            <a:r>
              <a:rPr lang="de-DE" sz="2400" dirty="0" smtClean="0"/>
              <a:t> </a:t>
            </a:r>
            <a:r>
              <a:rPr lang="de-DE" sz="2400" dirty="0" err="1" smtClean="0"/>
              <a:t>counting</a:t>
            </a:r>
            <a:r>
              <a:rPr lang="de-DE" sz="2400" dirty="0" smtClean="0"/>
              <a:t> </a:t>
            </a:r>
            <a:r>
              <a:rPr lang="de-DE" sz="2400" dirty="0" err="1" smtClean="0"/>
              <a:t>or</a:t>
            </a:r>
            <a:r>
              <a:rPr lang="de-DE" sz="2400" dirty="0" smtClean="0"/>
              <a:t> </a:t>
            </a:r>
            <a:r>
              <a:rPr lang="de-DE" sz="2400" dirty="0" err="1" smtClean="0"/>
              <a:t>bolussing</a:t>
            </a:r>
            <a:r>
              <a:rPr lang="de-DE" sz="2400" dirty="0" smtClean="0"/>
              <a:t> </a:t>
            </a:r>
            <a:r>
              <a:rPr lang="de-DE" sz="2400" dirty="0" err="1" smtClean="0"/>
              <a:t>by</a:t>
            </a:r>
            <a:r>
              <a:rPr lang="de-DE" sz="2400" dirty="0" smtClean="0"/>
              <a:t> </a:t>
            </a:r>
            <a:r>
              <a:rPr lang="de-DE" sz="2400" dirty="0" err="1" smtClean="0"/>
              <a:t>the</a:t>
            </a:r>
            <a:r>
              <a:rPr lang="de-DE" sz="2400" dirty="0" smtClean="0"/>
              <a:t> </a:t>
            </a:r>
            <a:r>
              <a:rPr lang="de-DE" sz="2400" dirty="0" err="1" smtClean="0"/>
              <a:t>user</a:t>
            </a:r>
            <a:r>
              <a:rPr lang="de-DE" sz="2400" dirty="0" smtClean="0"/>
              <a:t>. The </a:t>
            </a:r>
            <a:r>
              <a:rPr lang="de-DE" sz="2400" dirty="0" err="1" smtClean="0"/>
              <a:t>very</a:t>
            </a:r>
            <a:r>
              <a:rPr lang="de-DE" sz="2400" dirty="0" smtClean="0"/>
              <a:t> last </a:t>
            </a:r>
            <a:r>
              <a:rPr lang="de-DE" sz="2400" dirty="0" err="1" smtClean="0"/>
              <a:t>chapter</a:t>
            </a:r>
            <a:r>
              <a:rPr lang="de-DE" sz="2400" dirty="0" smtClean="0"/>
              <a:t> </a:t>
            </a:r>
            <a:r>
              <a:rPr lang="de-DE" sz="2400" dirty="0" err="1" smtClean="0"/>
              <a:t>of</a:t>
            </a:r>
            <a:r>
              <a:rPr lang="de-DE" sz="2400" dirty="0" smtClean="0"/>
              <a:t> </a:t>
            </a:r>
            <a:r>
              <a:rPr lang="de-DE" sz="2400" dirty="0" err="1" smtClean="0"/>
              <a:t>this</a:t>
            </a:r>
            <a:r>
              <a:rPr lang="de-DE" sz="2400" dirty="0" smtClean="0"/>
              <a:t> </a:t>
            </a:r>
            <a:r>
              <a:rPr lang="de-DE" sz="2400" dirty="0" err="1" smtClean="0"/>
              <a:t>slide</a:t>
            </a:r>
            <a:r>
              <a:rPr lang="de-DE" sz="2400" dirty="0" smtClean="0"/>
              <a:t> </a:t>
            </a:r>
            <a:r>
              <a:rPr lang="de-DE" sz="2400" dirty="0" err="1" smtClean="0"/>
              <a:t>set</a:t>
            </a:r>
            <a:r>
              <a:rPr lang="de-DE" sz="2400" dirty="0" smtClean="0"/>
              <a:t> </a:t>
            </a:r>
            <a:r>
              <a:rPr lang="de-DE" sz="2400" dirty="0" err="1" smtClean="0"/>
              <a:t>touches</a:t>
            </a:r>
            <a:r>
              <a:rPr lang="de-DE" sz="2400" dirty="0" smtClean="0"/>
              <a:t> on </a:t>
            </a:r>
            <a:r>
              <a:rPr lang="de-DE" sz="2400" dirty="0" err="1" smtClean="0"/>
              <a:t>that</a:t>
            </a:r>
            <a:r>
              <a:rPr lang="de-DE" sz="2400" dirty="0" smtClean="0"/>
              <a:t> </a:t>
            </a:r>
            <a:r>
              <a:rPr lang="de-DE" sz="2400" dirty="0" err="1" smtClean="0"/>
              <a:t>new</a:t>
            </a:r>
            <a:r>
              <a:rPr lang="de-DE" sz="2400" dirty="0" smtClean="0"/>
              <a:t> </a:t>
            </a:r>
            <a:r>
              <a:rPr lang="de-DE" sz="2400" dirty="0" err="1" smtClean="0"/>
              <a:t>looping</a:t>
            </a:r>
            <a:r>
              <a:rPr lang="de-DE" sz="2400" dirty="0" smtClean="0"/>
              <a:t> </a:t>
            </a:r>
            <a:r>
              <a:rPr lang="de-DE" sz="2400" dirty="0" err="1" smtClean="0"/>
              <a:t>modality</a:t>
            </a:r>
            <a:r>
              <a:rPr lang="de-DE" sz="2400" dirty="0" smtClean="0"/>
              <a:t>. </a:t>
            </a:r>
          </a:p>
          <a:p>
            <a:pPr marL="0" indent="0">
              <a:buNone/>
            </a:pPr>
            <a:endParaRPr lang="de-DE" dirty="0" smtClean="0"/>
          </a:p>
        </p:txBody>
      </p:sp>
      <p:sp>
        <p:nvSpPr>
          <p:cNvPr id="4" name="Foliennummernplatzhalter 3"/>
          <p:cNvSpPr>
            <a:spLocks noGrp="1"/>
          </p:cNvSpPr>
          <p:nvPr>
            <p:ph type="sldNum" sz="quarter" idx="12"/>
          </p:nvPr>
        </p:nvSpPr>
        <p:spPr>
          <a:xfrm>
            <a:off x="11124945" y="261764"/>
            <a:ext cx="782444" cy="595991"/>
          </a:xfrm>
        </p:spPr>
        <p:txBody>
          <a:bodyPr/>
          <a:lstStyle/>
          <a:p>
            <a:fld id="{FBA07554-AD06-4E27-83F9-18CA09205DF6}" type="slidenum">
              <a:rPr lang="de-DE" sz="1600" smtClean="0"/>
              <a:t>2</a:t>
            </a:fld>
            <a:endParaRPr lang="de-DE" sz="1600" dirty="0"/>
          </a:p>
        </p:txBody>
      </p:sp>
      <p:pic>
        <p:nvPicPr>
          <p:cNvPr id="5" name="Grafik 4"/>
          <p:cNvPicPr>
            <a:picLocks noChangeAspect="1"/>
          </p:cNvPicPr>
          <p:nvPr/>
        </p:nvPicPr>
        <p:blipFill rotWithShape="1">
          <a:blip r:embed="rId3"/>
          <a:srcRect l="52321" t="26984" r="30268" b="55238"/>
          <a:stretch/>
        </p:blipFill>
        <p:spPr>
          <a:xfrm>
            <a:off x="8383715" y="1756155"/>
            <a:ext cx="3343787" cy="1920536"/>
          </a:xfrm>
          <a:prstGeom prst="rect">
            <a:avLst/>
          </a:prstGeom>
        </p:spPr>
      </p:pic>
      <p:sp>
        <p:nvSpPr>
          <p:cNvPr id="6" name="Inhaltsplatzhalter 2"/>
          <p:cNvSpPr txBox="1">
            <a:spLocks/>
          </p:cNvSpPr>
          <p:nvPr/>
        </p:nvSpPr>
        <p:spPr>
          <a:xfrm>
            <a:off x="460789" y="1794049"/>
            <a:ext cx="7922926" cy="2747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smtClean="0"/>
              <a:t>In Nov.2021, an international </a:t>
            </a:r>
            <a:r>
              <a:rPr lang="de-DE" sz="2400" dirty="0" err="1" smtClean="0"/>
              <a:t>consensus</a:t>
            </a:r>
            <a:r>
              <a:rPr lang="de-DE" sz="2400" dirty="0" smtClean="0"/>
              <a:t> </a:t>
            </a:r>
            <a:r>
              <a:rPr lang="de-DE" sz="2400" dirty="0" err="1" smtClean="0"/>
              <a:t>statement</a:t>
            </a:r>
            <a:r>
              <a:rPr lang="de-DE" sz="2400" dirty="0" smtClean="0"/>
              <a:t> was </a:t>
            </a:r>
            <a:r>
              <a:rPr lang="de-DE" sz="2400" dirty="0" err="1" smtClean="0"/>
              <a:t>published</a:t>
            </a:r>
            <a:r>
              <a:rPr lang="de-DE" sz="2400" dirty="0" smtClean="0"/>
              <a:t> in The Lancet, </a:t>
            </a:r>
            <a:r>
              <a:rPr lang="de-DE" sz="2400" dirty="0" err="1" smtClean="0"/>
              <a:t>discussing</a:t>
            </a:r>
            <a:r>
              <a:rPr lang="de-DE" sz="2400" dirty="0" smtClean="0"/>
              <a:t> </a:t>
            </a:r>
            <a:r>
              <a:rPr lang="de-DE" sz="2400" dirty="0" err="1" smtClean="0"/>
              <a:t>the</a:t>
            </a:r>
            <a:r>
              <a:rPr lang="de-DE" sz="2400" dirty="0" smtClean="0"/>
              <a:t> </a:t>
            </a:r>
            <a:r>
              <a:rPr lang="de-DE" sz="2400" dirty="0" err="1" smtClean="0"/>
              <a:t>evidence</a:t>
            </a:r>
            <a:r>
              <a:rPr lang="de-DE" sz="2400" dirty="0" smtClean="0"/>
              <a:t> on </a:t>
            </a:r>
            <a:r>
              <a:rPr lang="de-DE" sz="2400" dirty="0" err="1" smtClean="0"/>
              <a:t>the</a:t>
            </a:r>
            <a:r>
              <a:rPr lang="de-DE" sz="2400" dirty="0" smtClean="0"/>
              <a:t> </a:t>
            </a:r>
            <a:r>
              <a:rPr lang="de-DE" sz="2400" dirty="0" err="1" smtClean="0"/>
              <a:t>beneficial</a:t>
            </a:r>
            <a:r>
              <a:rPr lang="de-DE" sz="2400" dirty="0" smtClean="0"/>
              <a:t> </a:t>
            </a:r>
            <a:r>
              <a:rPr lang="de-DE" sz="2400" dirty="0" err="1" smtClean="0"/>
              <a:t>uses</a:t>
            </a:r>
            <a:r>
              <a:rPr lang="de-DE" sz="2400" dirty="0" smtClean="0"/>
              <a:t> </a:t>
            </a:r>
            <a:r>
              <a:rPr lang="de-DE" sz="2400" dirty="0" err="1" smtClean="0"/>
              <a:t>of</a:t>
            </a:r>
            <a:r>
              <a:rPr lang="de-DE" sz="2400" dirty="0" smtClean="0"/>
              <a:t> </a:t>
            </a:r>
            <a:r>
              <a:rPr lang="de-DE" sz="2400" dirty="0" err="1" smtClean="0"/>
              <a:t>these</a:t>
            </a:r>
            <a:r>
              <a:rPr lang="de-DE" sz="2400" dirty="0" smtClean="0"/>
              <a:t> </a:t>
            </a:r>
            <a:r>
              <a:rPr lang="de-DE" sz="2400" dirty="0" err="1" smtClean="0"/>
              <a:t>systems</a:t>
            </a:r>
            <a:r>
              <a:rPr lang="de-DE" sz="2400" dirty="0" smtClean="0"/>
              <a:t>.  </a:t>
            </a:r>
            <a:r>
              <a:rPr lang="de-DE" sz="2400" dirty="0" err="1" smtClean="0"/>
              <a:t>Health</a:t>
            </a:r>
            <a:r>
              <a:rPr lang="de-DE" sz="2400" dirty="0" smtClean="0"/>
              <a:t> care professionals </a:t>
            </a:r>
            <a:r>
              <a:rPr lang="de-DE" sz="2400" dirty="0" err="1" smtClean="0"/>
              <a:t>are</a:t>
            </a:r>
            <a:r>
              <a:rPr lang="de-DE" sz="2400" dirty="0" smtClean="0"/>
              <a:t> </a:t>
            </a:r>
            <a:r>
              <a:rPr lang="de-DE" sz="2400" dirty="0" err="1" smtClean="0"/>
              <a:t>encouraged</a:t>
            </a:r>
            <a:r>
              <a:rPr lang="de-DE" sz="2400" dirty="0" smtClean="0"/>
              <a:t> </a:t>
            </a:r>
            <a:r>
              <a:rPr lang="de-DE" sz="2400" dirty="0" err="1" smtClean="0"/>
              <a:t>to</a:t>
            </a:r>
            <a:r>
              <a:rPr lang="de-DE" sz="2400" dirty="0" smtClean="0"/>
              <a:t> </a:t>
            </a:r>
            <a:r>
              <a:rPr lang="de-DE" sz="2400" dirty="0" err="1" smtClean="0"/>
              <a:t>select</a:t>
            </a:r>
            <a:r>
              <a:rPr lang="de-DE" sz="2400" dirty="0" smtClean="0"/>
              <a:t> </a:t>
            </a:r>
            <a:r>
              <a:rPr lang="de-DE" sz="2400" dirty="0" err="1" smtClean="0"/>
              <a:t>the</a:t>
            </a:r>
            <a:r>
              <a:rPr lang="de-DE" sz="2400" dirty="0" smtClean="0"/>
              <a:t> </a:t>
            </a:r>
            <a:r>
              <a:rPr lang="de-DE" sz="2400" dirty="0" err="1" smtClean="0"/>
              <a:t>best</a:t>
            </a:r>
            <a:r>
              <a:rPr lang="de-DE" sz="2400" dirty="0" smtClean="0"/>
              <a:t> </a:t>
            </a:r>
            <a:r>
              <a:rPr lang="de-DE" sz="2400" dirty="0" err="1" smtClean="0"/>
              <a:t>suitable</a:t>
            </a:r>
            <a:r>
              <a:rPr lang="de-DE" sz="2400" dirty="0" smtClean="0"/>
              <a:t> </a:t>
            </a:r>
            <a:r>
              <a:rPr lang="de-DE" sz="2400" dirty="0" err="1" smtClean="0"/>
              <a:t>system</a:t>
            </a:r>
            <a:r>
              <a:rPr lang="de-DE" sz="2400" dirty="0" smtClean="0"/>
              <a:t> </a:t>
            </a:r>
            <a:r>
              <a:rPr lang="de-DE" sz="2400" dirty="0" err="1" smtClean="0"/>
              <a:t>for</a:t>
            </a:r>
            <a:r>
              <a:rPr lang="de-DE" sz="2400" dirty="0" smtClean="0"/>
              <a:t> </a:t>
            </a:r>
            <a:r>
              <a:rPr lang="de-DE" sz="2400" dirty="0" err="1" smtClean="0"/>
              <a:t>their</a:t>
            </a:r>
            <a:r>
              <a:rPr lang="de-DE" sz="2400" dirty="0" smtClean="0"/>
              <a:t> </a:t>
            </a:r>
            <a:r>
              <a:rPr lang="de-DE" sz="2400" dirty="0" err="1" smtClean="0"/>
              <a:t>patients</a:t>
            </a:r>
            <a:r>
              <a:rPr lang="de-DE" sz="2400" dirty="0" smtClean="0"/>
              <a:t>‘ </a:t>
            </a:r>
            <a:r>
              <a:rPr lang="de-DE" sz="2400" dirty="0" err="1" smtClean="0"/>
              <a:t>needs</a:t>
            </a:r>
            <a:r>
              <a:rPr lang="de-DE" sz="2400" dirty="0" smtClean="0"/>
              <a:t>.</a:t>
            </a:r>
          </a:p>
          <a:p>
            <a:pPr marL="0" indent="0">
              <a:buFont typeface="Arial" panose="020B0604020202020204" pitchFamily="34" charset="0"/>
              <a:buNone/>
            </a:pPr>
            <a:endParaRPr lang="de-DE" dirty="0" smtClean="0"/>
          </a:p>
        </p:txBody>
      </p:sp>
    </p:spTree>
    <p:extLst>
      <p:ext uri="{BB962C8B-B14F-4D97-AF65-F5344CB8AC3E}">
        <p14:creationId xmlns:p14="http://schemas.microsoft.com/office/powerpoint/2010/main" val="737935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rotWithShape="1">
          <a:blip r:embed="rId3"/>
          <a:srcRect l="22223" t="22576" r="29515" b="9935"/>
          <a:stretch/>
        </p:blipFill>
        <p:spPr bwMode="auto">
          <a:xfrm>
            <a:off x="0" y="477627"/>
            <a:ext cx="8791390" cy="6913434"/>
          </a:xfrm>
          <a:prstGeom prst="rect">
            <a:avLst/>
          </a:prstGeom>
          <a:ln>
            <a:noFill/>
          </a:ln>
          <a:extLst>
            <a:ext uri="{53640926-AAD7-44D8-BBD7-CCE9431645EC}">
              <a14:shadowObscured xmlns:a14="http://schemas.microsoft.com/office/drawing/2010/main"/>
            </a:ext>
          </a:extLst>
        </p:spPr>
      </p:pic>
      <p:sp>
        <p:nvSpPr>
          <p:cNvPr id="2" name="Rechteck 1"/>
          <p:cNvSpPr/>
          <p:nvPr/>
        </p:nvSpPr>
        <p:spPr>
          <a:xfrm>
            <a:off x="771277" y="4238045"/>
            <a:ext cx="366505" cy="27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a:off x="8891460" y="3575527"/>
            <a:ext cx="2624819" cy="1323439"/>
          </a:xfrm>
          <a:prstGeom prst="rect">
            <a:avLst/>
          </a:prstGeom>
          <a:solidFill>
            <a:schemeClr val="bg1"/>
          </a:solidFill>
        </p:spPr>
        <p:txBody>
          <a:bodyPr wrap="square" rtlCol="0">
            <a:spAutoFit/>
          </a:bodyPr>
          <a:lstStyle/>
          <a:p>
            <a:r>
              <a:rPr lang="de-DE" sz="2000" i="1" dirty="0" smtClean="0">
                <a:solidFill>
                  <a:schemeClr val="bg1">
                    <a:lumMod val="65000"/>
                  </a:schemeClr>
                </a:solidFill>
              </a:rPr>
              <a:t>…. </a:t>
            </a:r>
            <a:r>
              <a:rPr lang="de-DE" sz="2000" i="1" dirty="0" err="1" smtClean="0">
                <a:solidFill>
                  <a:schemeClr val="bg1">
                    <a:lumMod val="65000"/>
                  </a:schemeClr>
                </a:solidFill>
              </a:rPr>
              <a:t>or</a:t>
            </a:r>
            <a:r>
              <a:rPr lang="de-DE" sz="2000" i="1" dirty="0" smtClean="0">
                <a:solidFill>
                  <a:schemeClr val="bg1">
                    <a:lumMod val="65000"/>
                  </a:schemeClr>
                </a:solidFill>
              </a:rPr>
              <a:t> a </a:t>
            </a:r>
            <a:r>
              <a:rPr lang="de-DE" sz="2000" b="1" i="1" u="sng" dirty="0" err="1" smtClean="0">
                <a:solidFill>
                  <a:schemeClr val="bg1">
                    <a:lumMod val="65000"/>
                  </a:schemeClr>
                </a:solidFill>
              </a:rPr>
              <a:t>small</a:t>
            </a:r>
            <a:r>
              <a:rPr lang="de-DE" sz="2000" i="1" dirty="0" smtClean="0">
                <a:solidFill>
                  <a:schemeClr val="bg1">
                    <a:lumMod val="65000"/>
                  </a:schemeClr>
                </a:solidFill>
              </a:rPr>
              <a:t> </a:t>
            </a:r>
            <a:r>
              <a:rPr lang="de-DE" sz="2000" i="1" dirty="0" err="1" smtClean="0">
                <a:solidFill>
                  <a:schemeClr val="bg1">
                    <a:lumMod val="65000"/>
                  </a:schemeClr>
                </a:solidFill>
              </a:rPr>
              <a:t>pre</a:t>
            </a:r>
            <a:r>
              <a:rPr lang="de-DE" sz="2000" i="1" dirty="0" smtClean="0">
                <a:solidFill>
                  <a:schemeClr val="bg1">
                    <a:lumMod val="65000"/>
                  </a:schemeClr>
                </a:solidFill>
              </a:rPr>
              <a:t>-bolus</a:t>
            </a:r>
          </a:p>
          <a:p>
            <a:r>
              <a:rPr lang="de-DE" sz="2000" i="1" dirty="0">
                <a:solidFill>
                  <a:schemeClr val="tx2">
                    <a:lumMod val="60000"/>
                    <a:lumOff val="40000"/>
                  </a:schemeClr>
                </a:solidFill>
              </a:rPr>
              <a:t>i</a:t>
            </a:r>
            <a:r>
              <a:rPr lang="de-DE" sz="2000" i="1" dirty="0" smtClean="0">
                <a:solidFill>
                  <a:schemeClr val="tx2">
                    <a:lumMod val="60000"/>
                    <a:lumOff val="40000"/>
                  </a:schemeClr>
                </a:solidFill>
              </a:rPr>
              <a:t>n </a:t>
            </a:r>
            <a:r>
              <a:rPr lang="de-DE" sz="2000" i="1" dirty="0" err="1" smtClean="0">
                <a:solidFill>
                  <a:schemeClr val="tx2">
                    <a:lumMod val="60000"/>
                    <a:lumOff val="40000"/>
                  </a:schemeClr>
                </a:solidFill>
              </a:rPr>
              <a:t>case</a:t>
            </a:r>
            <a:r>
              <a:rPr lang="de-DE" sz="2000" i="1" dirty="0" smtClean="0">
                <a:solidFill>
                  <a:schemeClr val="tx2">
                    <a:lumMod val="60000"/>
                    <a:lumOff val="40000"/>
                  </a:schemeClr>
                </a:solidFill>
              </a:rPr>
              <a:t> time </a:t>
            </a:r>
            <a:r>
              <a:rPr lang="de-DE" sz="2000" i="1" dirty="0" err="1" smtClean="0">
                <a:solidFill>
                  <a:schemeClr val="tx2">
                    <a:lumMod val="60000"/>
                    <a:lumOff val="40000"/>
                  </a:schemeClr>
                </a:solidFill>
              </a:rPr>
              <a:t>is</a:t>
            </a:r>
            <a:r>
              <a:rPr lang="de-DE" sz="2000" i="1" dirty="0" smtClean="0">
                <a:solidFill>
                  <a:schemeClr val="tx2">
                    <a:lumMod val="60000"/>
                    <a:lumOff val="40000"/>
                  </a:schemeClr>
                </a:solidFill>
              </a:rPr>
              <a:t> </a:t>
            </a:r>
            <a:r>
              <a:rPr lang="de-DE" sz="2000" i="1" dirty="0" err="1" smtClean="0">
                <a:solidFill>
                  <a:schemeClr val="tx2">
                    <a:lumMod val="60000"/>
                    <a:lumOff val="40000"/>
                  </a:schemeClr>
                </a:solidFill>
              </a:rPr>
              <a:t>too</a:t>
            </a:r>
            <a:r>
              <a:rPr lang="de-DE" sz="2000" i="1" dirty="0" smtClean="0">
                <a:solidFill>
                  <a:schemeClr val="tx2">
                    <a:lumMod val="60000"/>
                    <a:lumOff val="40000"/>
                  </a:schemeClr>
                </a:solidFill>
              </a:rPr>
              <a:t> </a:t>
            </a:r>
            <a:r>
              <a:rPr lang="de-DE" sz="2000" i="1" dirty="0" err="1" smtClean="0">
                <a:solidFill>
                  <a:schemeClr val="tx2">
                    <a:lumMod val="60000"/>
                    <a:lumOff val="40000"/>
                  </a:schemeClr>
                </a:solidFill>
              </a:rPr>
              <a:t>short</a:t>
            </a:r>
            <a:r>
              <a:rPr lang="de-DE" sz="2000" i="1" dirty="0" smtClean="0">
                <a:solidFill>
                  <a:schemeClr val="tx2">
                    <a:lumMod val="60000"/>
                    <a:lumOff val="40000"/>
                  </a:schemeClr>
                </a:solidFill>
              </a:rPr>
              <a:t> </a:t>
            </a:r>
            <a:r>
              <a:rPr lang="de-DE" sz="2000" i="1" dirty="0" err="1" smtClean="0">
                <a:solidFill>
                  <a:schemeClr val="tx2">
                    <a:lumMod val="60000"/>
                    <a:lumOff val="40000"/>
                  </a:schemeClr>
                </a:solidFill>
              </a:rPr>
              <a:t>for</a:t>
            </a:r>
            <a:r>
              <a:rPr lang="de-DE" sz="2000" i="1" dirty="0" smtClean="0">
                <a:solidFill>
                  <a:schemeClr val="tx2">
                    <a:lumMod val="60000"/>
                    <a:lumOff val="40000"/>
                  </a:schemeClr>
                </a:solidFill>
              </a:rPr>
              <a:t> </a:t>
            </a:r>
            <a:r>
              <a:rPr lang="de-DE" sz="2000" i="1" dirty="0" err="1" smtClean="0">
                <a:solidFill>
                  <a:schemeClr val="tx2">
                    <a:lumMod val="60000"/>
                    <a:lumOff val="40000"/>
                  </a:schemeClr>
                </a:solidFill>
              </a:rPr>
              <a:t>EatingSoonTT</a:t>
            </a:r>
            <a:r>
              <a:rPr lang="de-DE" sz="2000" i="1" dirty="0" smtClean="0">
                <a:solidFill>
                  <a:schemeClr val="tx2">
                    <a:lumMod val="60000"/>
                    <a:lumOff val="40000"/>
                  </a:schemeClr>
                </a:solidFill>
              </a:rPr>
              <a:t> </a:t>
            </a:r>
            <a:r>
              <a:rPr lang="de-DE" sz="2000" i="1" dirty="0" err="1" smtClean="0">
                <a:solidFill>
                  <a:schemeClr val="tx2">
                    <a:lumMod val="60000"/>
                    <a:lumOff val="40000"/>
                  </a:schemeClr>
                </a:solidFill>
              </a:rPr>
              <a:t>to</a:t>
            </a:r>
            <a:r>
              <a:rPr lang="de-DE" sz="2000" i="1" dirty="0" smtClean="0">
                <a:solidFill>
                  <a:schemeClr val="tx2">
                    <a:lumMod val="60000"/>
                    <a:lumOff val="40000"/>
                  </a:schemeClr>
                </a:solidFill>
              </a:rPr>
              <a:t> </a:t>
            </a:r>
            <a:r>
              <a:rPr lang="de-DE" sz="2000" i="1" dirty="0" err="1" smtClean="0">
                <a:solidFill>
                  <a:schemeClr val="tx2">
                    <a:lumMod val="60000"/>
                    <a:lumOff val="40000"/>
                  </a:schemeClr>
                </a:solidFill>
              </a:rPr>
              <a:t>become</a:t>
            </a:r>
            <a:r>
              <a:rPr lang="de-DE" sz="2000" i="1" dirty="0" smtClean="0">
                <a:solidFill>
                  <a:schemeClr val="tx2">
                    <a:lumMod val="60000"/>
                    <a:lumOff val="40000"/>
                  </a:schemeClr>
                </a:solidFill>
              </a:rPr>
              <a:t> </a:t>
            </a:r>
            <a:r>
              <a:rPr lang="de-DE" sz="2000" i="1" dirty="0" err="1" smtClean="0">
                <a:solidFill>
                  <a:schemeClr val="tx2">
                    <a:lumMod val="60000"/>
                    <a:lumOff val="40000"/>
                  </a:schemeClr>
                </a:solidFill>
              </a:rPr>
              <a:t>effective</a:t>
            </a:r>
            <a:r>
              <a:rPr lang="de-DE" sz="2000" i="1" dirty="0" smtClean="0">
                <a:solidFill>
                  <a:schemeClr val="tx2">
                    <a:lumMod val="60000"/>
                    <a:lumOff val="40000"/>
                  </a:schemeClr>
                </a:solidFill>
              </a:rPr>
              <a:t> : </a:t>
            </a:r>
            <a:endParaRPr lang="de-DE" sz="2000" i="1" dirty="0">
              <a:solidFill>
                <a:schemeClr val="tx2">
                  <a:lumMod val="60000"/>
                  <a:lumOff val="40000"/>
                </a:schemeClr>
              </a:solidFill>
            </a:endParaRPr>
          </a:p>
        </p:txBody>
      </p:sp>
      <p:cxnSp>
        <p:nvCxnSpPr>
          <p:cNvPr id="16" name="Gerade Verbindung mit Pfeil 15"/>
          <p:cNvCxnSpPr/>
          <p:nvPr/>
        </p:nvCxnSpPr>
        <p:spPr>
          <a:xfrm>
            <a:off x="4588405" y="639930"/>
            <a:ext cx="0" cy="32146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Gleichschenkliges Dreieck 18"/>
          <p:cNvSpPr/>
          <p:nvPr/>
        </p:nvSpPr>
        <p:spPr>
          <a:xfrm>
            <a:off x="4766670" y="3915530"/>
            <a:ext cx="166276" cy="1621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Gleichschenkliges Dreieck 19"/>
          <p:cNvSpPr/>
          <p:nvPr/>
        </p:nvSpPr>
        <p:spPr>
          <a:xfrm>
            <a:off x="3308119" y="3853283"/>
            <a:ext cx="166276" cy="1621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Gleichschenkliges Dreieck 20"/>
          <p:cNvSpPr/>
          <p:nvPr/>
        </p:nvSpPr>
        <p:spPr>
          <a:xfrm>
            <a:off x="5670524" y="3918650"/>
            <a:ext cx="166276" cy="1621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Gleichschenkliges Dreieck 21"/>
          <p:cNvSpPr/>
          <p:nvPr/>
        </p:nvSpPr>
        <p:spPr>
          <a:xfrm>
            <a:off x="3038341" y="3859783"/>
            <a:ext cx="166276" cy="1621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3"/>
          <p:cNvSpPr txBox="1"/>
          <p:nvPr/>
        </p:nvSpPr>
        <p:spPr>
          <a:xfrm>
            <a:off x="8946266" y="5044010"/>
            <a:ext cx="3272172" cy="1813990"/>
          </a:xfrm>
          <a:prstGeom prst="rect">
            <a:avLst/>
          </a:prstGeom>
          <a:solidFill>
            <a:schemeClr val="accent4">
              <a:lumMod val="20000"/>
              <a:lumOff val="8000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2000" i="1" dirty="0">
                <a:effectLst/>
                <a:ea typeface="Calibri" panose="020F0502020204030204" pitchFamily="34" charset="0"/>
                <a:cs typeface="Times New Roman" panose="02020603050405020304" pitchFamily="18" charset="0"/>
              </a:rPr>
              <a:t>= </a:t>
            </a:r>
            <a:r>
              <a:rPr lang="de-DE" sz="2000" i="1" dirty="0" smtClean="0">
                <a:effectLst/>
                <a:ea typeface="Calibri" panose="020F0502020204030204" pitchFamily="34" charset="0"/>
                <a:cs typeface="Times New Roman" panose="02020603050405020304" pitchFamily="18" charset="0"/>
              </a:rPr>
              <a:t>(BG </a:t>
            </a:r>
            <a:r>
              <a:rPr lang="de-DE" sz="2000" i="1" dirty="0">
                <a:solidFill>
                  <a:srgbClr val="EB25DD"/>
                </a:solidFill>
                <a:effectLst/>
                <a:ea typeface="Calibri" panose="020F0502020204030204" pitchFamily="34" charset="0"/>
                <a:cs typeface="Times New Roman" panose="02020603050405020304" pitchFamily="18" charset="0"/>
              </a:rPr>
              <a:t>1 </a:t>
            </a:r>
            <a:r>
              <a:rPr lang="de-DE" sz="2000" i="1" dirty="0" smtClean="0">
                <a:solidFill>
                  <a:srgbClr val="EB25DD"/>
                </a:solidFill>
                <a:effectLst/>
                <a:ea typeface="Calibri" panose="020F0502020204030204" pitchFamily="34" charset="0"/>
                <a:cs typeface="Times New Roman" panose="02020603050405020304" pitchFamily="18" charset="0"/>
              </a:rPr>
              <a:t>h</a:t>
            </a:r>
            <a:r>
              <a:rPr lang="de-DE" sz="2000" i="1" dirty="0" smtClean="0">
                <a:effectLst/>
                <a:ea typeface="Calibri" panose="020F0502020204030204" pitchFamily="34" charset="0"/>
                <a:cs typeface="Times New Roman" panose="02020603050405020304" pitchFamily="18" charset="0"/>
              </a:rPr>
              <a:t> </a:t>
            </a:r>
            <a:r>
              <a:rPr lang="de-DE" sz="2000" i="1" dirty="0" err="1" smtClean="0">
                <a:effectLst/>
                <a:ea typeface="Calibri" panose="020F0502020204030204" pitchFamily="34" charset="0"/>
                <a:cs typeface="Times New Roman" panose="02020603050405020304" pitchFamily="18" charset="0"/>
              </a:rPr>
              <a:t>before</a:t>
            </a:r>
            <a:r>
              <a:rPr lang="de-DE" sz="2000" i="1" dirty="0" smtClean="0">
                <a:effectLst/>
                <a:ea typeface="Calibri" panose="020F0502020204030204" pitchFamily="34" charset="0"/>
                <a:cs typeface="Times New Roman" panose="02020603050405020304" pitchFamily="18" charset="0"/>
              </a:rPr>
              <a:t> </a:t>
            </a:r>
            <a:r>
              <a:rPr lang="de-DE" sz="2000" i="1" dirty="0" err="1" smtClean="0">
                <a:effectLst/>
                <a:ea typeface="Calibri" panose="020F0502020204030204" pitchFamily="34" charset="0"/>
                <a:cs typeface="Times New Roman" panose="02020603050405020304" pitchFamily="18" charset="0"/>
              </a:rPr>
              <a:t>meal</a:t>
            </a:r>
            <a:r>
              <a:rPr lang="de-DE" sz="2000" i="1" dirty="0" smtClean="0">
                <a:effectLst/>
                <a:ea typeface="Calibri" panose="020F0502020204030204" pitchFamily="34" charset="0"/>
                <a:cs typeface="Times New Roman" panose="02020603050405020304" pitchFamily="18" charset="0"/>
              </a:rPr>
              <a:t>  – </a:t>
            </a:r>
            <a:r>
              <a:rPr lang="de-DE" sz="2000" i="1" dirty="0" err="1" smtClean="0">
                <a:effectLst/>
                <a:ea typeface="Calibri" panose="020F0502020204030204" pitchFamily="34" charset="0"/>
                <a:cs typeface="Times New Roman" panose="02020603050405020304" pitchFamily="18" charset="0"/>
              </a:rPr>
              <a:t>EatingSoonTT</a:t>
            </a:r>
            <a:r>
              <a:rPr lang="de-DE" sz="2000" i="1" dirty="0" smtClean="0">
                <a:effectLst/>
                <a:ea typeface="Calibri" panose="020F0502020204030204" pitchFamily="34" charset="0"/>
                <a:cs typeface="Times New Roman" panose="02020603050405020304" pitchFamily="18" charset="0"/>
              </a:rPr>
              <a:t>) </a:t>
            </a:r>
            <a:r>
              <a:rPr lang="de-DE" sz="2000" i="1" dirty="0">
                <a:effectLst/>
                <a:ea typeface="Calibri" panose="020F0502020204030204" pitchFamily="34" charset="0"/>
                <a:cs typeface="Times New Roman" panose="02020603050405020304" pitchFamily="18" charset="0"/>
              </a:rPr>
              <a:t>/ (  </a:t>
            </a:r>
            <a:r>
              <a:rPr lang="de-DE" sz="2000" i="1" dirty="0">
                <a:solidFill>
                  <a:srgbClr val="EB25DD"/>
                </a:solidFill>
                <a:effectLst/>
                <a:ea typeface="Calibri" panose="020F0502020204030204" pitchFamily="34" charset="0"/>
                <a:cs typeface="Times New Roman" panose="02020603050405020304" pitchFamily="18" charset="0"/>
              </a:rPr>
              <a:t>¾ *</a:t>
            </a:r>
            <a:r>
              <a:rPr lang="de-DE" sz="2000" i="1" dirty="0">
                <a:effectLst/>
                <a:ea typeface="Calibri" panose="020F0502020204030204" pitchFamily="34" charset="0"/>
                <a:cs typeface="Times New Roman" panose="02020603050405020304" pitchFamily="18" charset="0"/>
              </a:rPr>
              <a:t> ISF );   </a:t>
            </a:r>
            <a:r>
              <a:rPr lang="de-DE" sz="2000" i="1" dirty="0" err="1" smtClean="0">
                <a:solidFill>
                  <a:srgbClr val="806000"/>
                </a:solidFill>
                <a:effectLst/>
                <a:ea typeface="Calibri" panose="020F0502020204030204" pitchFamily="34" charset="0"/>
                <a:cs typeface="Times New Roman" panose="02020603050405020304" pitchFamily="18" charset="0"/>
              </a:rPr>
              <a:t>Example</a:t>
            </a:r>
            <a:r>
              <a:rPr lang="de-DE" sz="2000" i="1" dirty="0" smtClean="0">
                <a:solidFill>
                  <a:srgbClr val="806000"/>
                </a:solidFill>
                <a:effectLst/>
                <a:ea typeface="Calibri" panose="020F0502020204030204" pitchFamily="34" charset="0"/>
                <a:cs typeface="Times New Roman" panose="02020603050405020304" pitchFamily="18" charset="0"/>
              </a:rPr>
              <a:t> Dana L. p.103:</a:t>
            </a:r>
            <a:r>
              <a:rPr lang="de-DE" sz="2000" i="1" dirty="0">
                <a:ea typeface="Calibri" panose="020F0502020204030204" pitchFamily="34" charset="0"/>
                <a:cs typeface="Times New Roman" panose="02020603050405020304" pitchFamily="18" charset="0"/>
              </a:rPr>
              <a:t> </a:t>
            </a:r>
            <a:r>
              <a:rPr lang="de-DE" sz="2000" i="1" dirty="0" smtClean="0">
                <a:ea typeface="Calibri" panose="020F0502020204030204" pitchFamily="34" charset="0"/>
                <a:cs typeface="Times New Roman" panose="02020603050405020304" pitchFamily="18" charset="0"/>
              </a:rPr>
              <a:t>                                                           </a:t>
            </a:r>
            <a:r>
              <a:rPr lang="de-DE" sz="2000" i="1" dirty="0" smtClean="0">
                <a:solidFill>
                  <a:srgbClr val="806000"/>
                </a:solidFill>
                <a:effectLst/>
                <a:ea typeface="Calibri" panose="020F0502020204030204" pitchFamily="34" charset="0"/>
                <a:cs typeface="Times New Roman" panose="02020603050405020304" pitchFamily="18" charset="0"/>
              </a:rPr>
              <a:t>= </a:t>
            </a:r>
            <a:r>
              <a:rPr lang="de-DE" sz="2000" i="1" dirty="0">
                <a:solidFill>
                  <a:srgbClr val="806000"/>
                </a:solidFill>
                <a:effectLst/>
                <a:ea typeface="Calibri" panose="020F0502020204030204" pitchFamily="34" charset="0"/>
                <a:cs typeface="Times New Roman" panose="02020603050405020304" pitchFamily="18" charset="0"/>
              </a:rPr>
              <a:t>(110 mg/dl – 80 mg/dl) / </a:t>
            </a:r>
            <a:r>
              <a:rPr lang="de-DE" sz="2000" i="1" dirty="0" smtClean="0">
                <a:solidFill>
                  <a:srgbClr val="806000"/>
                </a:solidFill>
                <a:effectLst/>
                <a:ea typeface="Calibri" panose="020F0502020204030204" pitchFamily="34" charset="0"/>
                <a:cs typeface="Times New Roman" panose="02020603050405020304" pitchFamily="18" charset="0"/>
              </a:rPr>
              <a:t> (¾ </a:t>
            </a:r>
            <a:r>
              <a:rPr lang="de-DE" sz="2000" i="1" dirty="0">
                <a:solidFill>
                  <a:srgbClr val="806000"/>
                </a:solidFill>
                <a:effectLst/>
                <a:ea typeface="Calibri" panose="020F0502020204030204" pitchFamily="34" charset="0"/>
                <a:cs typeface="Times New Roman" panose="02020603050405020304" pitchFamily="18" charset="0"/>
              </a:rPr>
              <a:t>* 40 mg/dl / U ) = 1 </a:t>
            </a:r>
            <a:r>
              <a:rPr lang="de-DE" sz="2000" i="1" dirty="0" smtClean="0">
                <a:solidFill>
                  <a:srgbClr val="806000"/>
                </a:solidFill>
                <a:effectLst/>
                <a:ea typeface="Calibri" panose="020F0502020204030204" pitchFamily="34" charset="0"/>
                <a:cs typeface="Times New Roman" panose="02020603050405020304" pitchFamily="18" charset="0"/>
              </a:rPr>
              <a:t>U</a:t>
            </a:r>
            <a:endParaRPr lang="de-DE" sz="2000" i="1" dirty="0">
              <a:effectLst/>
              <a:ea typeface="Calibri" panose="020F0502020204030204" pitchFamily="34" charset="0"/>
              <a:cs typeface="Times New Roman" panose="02020603050405020304" pitchFamily="18" charset="0"/>
            </a:endParaRPr>
          </a:p>
        </p:txBody>
      </p:sp>
      <p:sp>
        <p:nvSpPr>
          <p:cNvPr id="24" name="Inhaltsplatzhalter 2"/>
          <p:cNvSpPr txBox="1">
            <a:spLocks/>
          </p:cNvSpPr>
          <p:nvPr/>
        </p:nvSpPr>
        <p:spPr>
          <a:xfrm>
            <a:off x="2458357" y="2392970"/>
            <a:ext cx="1352507" cy="409247"/>
          </a:xfrm>
          <a:prstGeom prst="rect">
            <a:avLst/>
          </a:prstGeom>
          <a:solidFill>
            <a:srgbClr val="E1CCF0"/>
          </a:solidFill>
        </p:spPr>
        <p:txBody>
          <a:bodyPr vert="horz" lIns="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  </a:t>
            </a:r>
            <a:r>
              <a:rPr lang="de-DE" sz="2400" dirty="0" err="1" smtClean="0">
                <a:solidFill>
                  <a:schemeClr val="bg1">
                    <a:lumMod val="50000"/>
                  </a:schemeClr>
                </a:solidFill>
              </a:rPr>
              <a:t>pre</a:t>
            </a:r>
            <a:r>
              <a:rPr lang="de-DE" sz="2400" dirty="0" smtClean="0">
                <a:solidFill>
                  <a:schemeClr val="bg1">
                    <a:lumMod val="50000"/>
                  </a:schemeClr>
                </a:solidFill>
              </a:rPr>
              <a:t>-phase</a:t>
            </a: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25" name="Inhaltsplatzhalter 2"/>
          <p:cNvSpPr txBox="1">
            <a:spLocks/>
          </p:cNvSpPr>
          <p:nvPr/>
        </p:nvSpPr>
        <p:spPr>
          <a:xfrm>
            <a:off x="3912242" y="2392971"/>
            <a:ext cx="1758282" cy="409247"/>
          </a:xfrm>
          <a:prstGeom prst="rect">
            <a:avLst/>
          </a:prstGeom>
          <a:solidFill>
            <a:srgbClr val="E1CCF0"/>
          </a:solidFill>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  </a:t>
            </a:r>
            <a:r>
              <a:rPr lang="de-DE" sz="2400" dirty="0" err="1" smtClean="0">
                <a:solidFill>
                  <a:schemeClr val="bg1">
                    <a:lumMod val="50000"/>
                  </a:schemeClr>
                </a:solidFill>
              </a:rPr>
              <a:t>early</a:t>
            </a:r>
            <a:r>
              <a:rPr lang="de-DE" sz="2400" dirty="0" smtClean="0">
                <a:solidFill>
                  <a:schemeClr val="bg1">
                    <a:lumMod val="50000"/>
                  </a:schemeClr>
                </a:solidFill>
              </a:rPr>
              <a:t> </a:t>
            </a:r>
            <a:r>
              <a:rPr lang="de-DE" sz="2400" dirty="0" err="1" smtClean="0">
                <a:solidFill>
                  <a:schemeClr val="bg1">
                    <a:lumMod val="50000"/>
                  </a:schemeClr>
                </a:solidFill>
              </a:rPr>
              <a:t>phase</a:t>
            </a:r>
            <a:endParaRPr lang="de-DE" sz="2400" dirty="0" smtClean="0">
              <a:solidFill>
                <a:schemeClr val="bg1">
                  <a:lumMod val="50000"/>
                </a:schemeClr>
              </a:solidFill>
            </a:endParaRP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26" name="Inhaltsplatzhalter 2"/>
          <p:cNvSpPr txBox="1">
            <a:spLocks/>
          </p:cNvSpPr>
          <p:nvPr/>
        </p:nvSpPr>
        <p:spPr>
          <a:xfrm>
            <a:off x="5742226" y="2400918"/>
            <a:ext cx="1980879" cy="409247"/>
          </a:xfrm>
          <a:prstGeom prst="rect">
            <a:avLst/>
          </a:prstGeom>
          <a:solidFill>
            <a:srgbClr val="E1CCF0"/>
          </a:solidFill>
        </p:spPr>
        <p:txBody>
          <a:bodyPr vert="horz" lIns="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  </a:t>
            </a:r>
            <a:r>
              <a:rPr lang="de-DE" sz="2400" dirty="0" err="1" smtClean="0">
                <a:solidFill>
                  <a:schemeClr val="bg1">
                    <a:lumMod val="50000"/>
                  </a:schemeClr>
                </a:solidFill>
              </a:rPr>
              <a:t>late</a:t>
            </a:r>
            <a:r>
              <a:rPr lang="de-DE" sz="2400" dirty="0" smtClean="0">
                <a:solidFill>
                  <a:schemeClr val="bg1">
                    <a:lumMod val="50000"/>
                  </a:schemeClr>
                </a:solidFill>
              </a:rPr>
              <a:t> </a:t>
            </a:r>
            <a:r>
              <a:rPr lang="de-DE" sz="2400" dirty="0" err="1" smtClean="0">
                <a:solidFill>
                  <a:schemeClr val="bg1">
                    <a:lumMod val="50000"/>
                  </a:schemeClr>
                </a:solidFill>
              </a:rPr>
              <a:t>phase</a:t>
            </a:r>
            <a:endParaRPr lang="de-DE" sz="2400" dirty="0" smtClean="0">
              <a:solidFill>
                <a:schemeClr val="bg1">
                  <a:lumMod val="50000"/>
                </a:schemeClr>
              </a:solidFill>
            </a:endParaRP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27" name="Inhaltsplatzhalter 2"/>
          <p:cNvSpPr txBox="1">
            <a:spLocks/>
          </p:cNvSpPr>
          <p:nvPr/>
        </p:nvSpPr>
        <p:spPr>
          <a:xfrm>
            <a:off x="2473882" y="2867580"/>
            <a:ext cx="335142" cy="421800"/>
          </a:xfrm>
          <a:prstGeom prst="rect">
            <a:avLst/>
          </a:prstGeom>
          <a:solidFill>
            <a:srgbClr val="E1CCF0"/>
          </a:solidFill>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1</a:t>
            </a: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28" name="Inhaltsplatzhalter 2"/>
          <p:cNvSpPr txBox="1">
            <a:spLocks/>
          </p:cNvSpPr>
          <p:nvPr/>
        </p:nvSpPr>
        <p:spPr>
          <a:xfrm>
            <a:off x="3928219" y="2853064"/>
            <a:ext cx="324020" cy="421800"/>
          </a:xfrm>
          <a:prstGeom prst="rect">
            <a:avLst/>
          </a:prstGeom>
          <a:solidFill>
            <a:srgbClr val="E1CCF0"/>
          </a:solidFill>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2</a:t>
            </a: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29" name="Inhaltsplatzhalter 2"/>
          <p:cNvSpPr txBox="1">
            <a:spLocks/>
          </p:cNvSpPr>
          <p:nvPr/>
        </p:nvSpPr>
        <p:spPr>
          <a:xfrm>
            <a:off x="5753662" y="2864276"/>
            <a:ext cx="335142" cy="421800"/>
          </a:xfrm>
          <a:prstGeom prst="rect">
            <a:avLst/>
          </a:prstGeom>
          <a:solidFill>
            <a:srgbClr val="E1CCF0"/>
          </a:solidFill>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smtClean="0">
                <a:solidFill>
                  <a:schemeClr val="bg1">
                    <a:lumMod val="50000"/>
                  </a:schemeClr>
                </a:solidFill>
              </a:rPr>
              <a:t>3</a:t>
            </a:r>
          </a:p>
          <a:p>
            <a:endParaRPr lang="de-DE" sz="2000" dirty="0" smtClean="0"/>
          </a:p>
          <a:p>
            <a:pPr marL="0" indent="0">
              <a:buFont typeface="Arial" panose="020B0604020202020204" pitchFamily="34" charset="0"/>
              <a:buNone/>
            </a:pPr>
            <a:endParaRPr lang="de-DE" sz="2000" b="1" dirty="0" smtClean="0">
              <a:solidFill>
                <a:srgbClr val="0070C0"/>
              </a:solidFill>
            </a:endParaRPr>
          </a:p>
        </p:txBody>
      </p:sp>
      <p:sp>
        <p:nvSpPr>
          <p:cNvPr id="30" name="Gleichschenkliges Dreieck 29"/>
          <p:cNvSpPr/>
          <p:nvPr/>
        </p:nvSpPr>
        <p:spPr>
          <a:xfrm>
            <a:off x="5541736" y="3915310"/>
            <a:ext cx="166276" cy="1621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p:nvSpPr>
        <p:spPr>
          <a:xfrm>
            <a:off x="5708012" y="1074656"/>
            <a:ext cx="3132994" cy="104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564748" y="580129"/>
            <a:ext cx="7780565" cy="1446550"/>
          </a:xfrm>
          <a:prstGeom prst="rect">
            <a:avLst/>
          </a:prstGeom>
          <a:solidFill>
            <a:schemeClr val="bg1"/>
          </a:solidFill>
        </p:spPr>
        <p:txBody>
          <a:bodyPr wrap="square" rtlCol="0">
            <a:spAutoFit/>
          </a:bodyPr>
          <a:lstStyle/>
          <a:p>
            <a:r>
              <a:rPr lang="de-DE" sz="2400" b="1" dirty="0" smtClean="0">
                <a:solidFill>
                  <a:schemeClr val="accent2"/>
                </a:solidFill>
              </a:rPr>
              <a:t>„</a:t>
            </a:r>
            <a:r>
              <a:rPr lang="de-DE" sz="2400" b="1" dirty="0" err="1" smtClean="0">
                <a:solidFill>
                  <a:schemeClr val="accent2"/>
                </a:solidFill>
              </a:rPr>
              <a:t>EatingSoonTT</a:t>
            </a:r>
            <a:r>
              <a:rPr lang="de-DE" sz="2400" b="1" dirty="0" smtClean="0">
                <a:solidFill>
                  <a:schemeClr val="accent2"/>
                </a:solidFill>
              </a:rPr>
              <a:t>“ </a:t>
            </a:r>
            <a:r>
              <a:rPr lang="de-DE" sz="2400" b="1" dirty="0" err="1" smtClean="0"/>
              <a:t>set</a:t>
            </a:r>
            <a:r>
              <a:rPr lang="de-DE" sz="2400" b="1" dirty="0" smtClean="0"/>
              <a:t> ~ 1 </a:t>
            </a:r>
            <a:r>
              <a:rPr lang="de-DE" sz="2400" b="1" dirty="0" err="1" smtClean="0"/>
              <a:t>hour</a:t>
            </a:r>
            <a:r>
              <a:rPr lang="de-DE" sz="2400" b="1" dirty="0" smtClean="0"/>
              <a:t> </a:t>
            </a:r>
            <a:r>
              <a:rPr lang="de-DE" sz="2400" dirty="0" smtClean="0">
                <a:solidFill>
                  <a:schemeClr val="bg1">
                    <a:lumMod val="50000"/>
                  </a:schemeClr>
                </a:solidFill>
              </a:rPr>
              <a:t>(+/- half </a:t>
            </a:r>
            <a:r>
              <a:rPr lang="de-DE" sz="2400" dirty="0" err="1" smtClean="0">
                <a:solidFill>
                  <a:schemeClr val="bg1">
                    <a:lumMod val="50000"/>
                  </a:schemeClr>
                </a:solidFill>
              </a:rPr>
              <a:t>hour</a:t>
            </a:r>
            <a:r>
              <a:rPr lang="de-DE" sz="2400" dirty="0" smtClean="0">
                <a:solidFill>
                  <a:schemeClr val="bg1">
                    <a:lumMod val="50000"/>
                  </a:schemeClr>
                </a:solidFill>
              </a:rPr>
              <a:t>) </a:t>
            </a:r>
            <a:r>
              <a:rPr lang="de-DE" sz="2400" b="1" dirty="0" err="1" smtClean="0"/>
              <a:t>before</a:t>
            </a:r>
            <a:r>
              <a:rPr lang="de-DE" sz="2400" b="1" dirty="0" smtClean="0"/>
              <a:t> </a:t>
            </a:r>
            <a:r>
              <a:rPr lang="de-DE" sz="2400" b="1" dirty="0" err="1" smtClean="0"/>
              <a:t>meal</a:t>
            </a:r>
            <a:endParaRPr lang="de-DE" sz="2400" b="1" dirty="0" smtClean="0"/>
          </a:p>
          <a:p>
            <a:r>
              <a:rPr lang="de-DE" sz="2000" dirty="0" smtClean="0">
                <a:solidFill>
                  <a:schemeClr val="bg1">
                    <a:lumMod val="50000"/>
                  </a:schemeClr>
                </a:solidFill>
              </a:rPr>
              <a:t>(</a:t>
            </a:r>
            <a:r>
              <a:rPr lang="de-DE" sz="2000" dirty="0" err="1" smtClean="0">
                <a:solidFill>
                  <a:schemeClr val="bg1">
                    <a:lumMod val="50000"/>
                  </a:schemeClr>
                </a:solidFill>
              </a:rPr>
              <a:t>can</a:t>
            </a:r>
            <a:r>
              <a:rPr lang="de-DE" sz="2000" dirty="0" smtClean="0">
                <a:solidFill>
                  <a:schemeClr val="bg1">
                    <a:lumMod val="50000"/>
                  </a:schemeClr>
                </a:solidFill>
              </a:rPr>
              <a:t> also </a:t>
            </a:r>
            <a:r>
              <a:rPr lang="de-DE" sz="2000" dirty="0" err="1" smtClean="0">
                <a:solidFill>
                  <a:schemeClr val="bg1">
                    <a:lumMod val="50000"/>
                  </a:schemeClr>
                </a:solidFill>
              </a:rPr>
              <a:t>be</a:t>
            </a:r>
            <a:r>
              <a:rPr lang="de-DE" sz="2000" dirty="0" smtClean="0">
                <a:solidFill>
                  <a:schemeClr val="bg1">
                    <a:lumMod val="50000"/>
                  </a:schemeClr>
                </a:solidFill>
              </a:rPr>
              <a:t> </a:t>
            </a:r>
            <a:r>
              <a:rPr lang="de-DE" sz="2000" dirty="0" err="1" smtClean="0">
                <a:solidFill>
                  <a:schemeClr val="bg1">
                    <a:lumMod val="50000"/>
                  </a:schemeClr>
                </a:solidFill>
              </a:rPr>
              <a:t>automatically</a:t>
            </a:r>
            <a:r>
              <a:rPr lang="de-DE" sz="2000" dirty="0" smtClean="0">
                <a:solidFill>
                  <a:schemeClr val="bg1">
                    <a:lumMod val="50000"/>
                  </a:schemeClr>
                </a:solidFill>
              </a:rPr>
              <a:t> </a:t>
            </a:r>
            <a:r>
              <a:rPr lang="de-DE" sz="2000" dirty="0" err="1" smtClean="0">
                <a:solidFill>
                  <a:schemeClr val="bg1">
                    <a:lumMod val="50000"/>
                  </a:schemeClr>
                </a:solidFill>
              </a:rPr>
              <a:t>set</a:t>
            </a:r>
            <a:r>
              <a:rPr lang="de-DE" sz="2000" dirty="0" smtClean="0">
                <a:solidFill>
                  <a:schemeClr val="bg1">
                    <a:lumMod val="50000"/>
                  </a:schemeClr>
                </a:solidFill>
              </a:rPr>
              <a:t> </a:t>
            </a:r>
            <a:r>
              <a:rPr lang="de-DE" sz="2000" dirty="0" err="1" smtClean="0">
                <a:solidFill>
                  <a:schemeClr val="bg1">
                    <a:lumMod val="50000"/>
                  </a:schemeClr>
                </a:solidFill>
              </a:rPr>
              <a:t>for</a:t>
            </a:r>
            <a:r>
              <a:rPr lang="de-DE" sz="2000" dirty="0" smtClean="0">
                <a:solidFill>
                  <a:schemeClr val="bg1">
                    <a:lumMod val="50000"/>
                  </a:schemeClr>
                </a:solidFill>
              </a:rPr>
              <a:t> </a:t>
            </a:r>
            <a:r>
              <a:rPr lang="de-DE" sz="2000" dirty="0" err="1" smtClean="0">
                <a:solidFill>
                  <a:schemeClr val="bg1">
                    <a:lumMod val="50000"/>
                  </a:schemeClr>
                </a:solidFill>
              </a:rPr>
              <a:t>work</a:t>
            </a:r>
            <a:r>
              <a:rPr lang="de-DE" sz="2000" dirty="0" smtClean="0">
                <a:solidFill>
                  <a:schemeClr val="bg1">
                    <a:lumMod val="50000"/>
                  </a:schemeClr>
                </a:solidFill>
              </a:rPr>
              <a:t>-/school-</a:t>
            </a:r>
            <a:r>
              <a:rPr lang="de-DE" sz="2000" dirty="0" err="1" smtClean="0">
                <a:solidFill>
                  <a:schemeClr val="bg1">
                    <a:lumMod val="50000"/>
                  </a:schemeClr>
                </a:solidFill>
              </a:rPr>
              <a:t>days</a:t>
            </a:r>
            <a:r>
              <a:rPr lang="de-DE" sz="2000" dirty="0" smtClean="0">
                <a:solidFill>
                  <a:schemeClr val="bg1">
                    <a:lumMod val="50000"/>
                  </a:schemeClr>
                </a:solidFill>
              </a:rPr>
              <a:t>, </a:t>
            </a:r>
            <a:r>
              <a:rPr lang="de-DE" sz="2000" dirty="0" err="1" smtClean="0">
                <a:solidFill>
                  <a:schemeClr val="bg1">
                    <a:lumMod val="50000"/>
                  </a:schemeClr>
                </a:solidFill>
              </a:rPr>
              <a:t>as</a:t>
            </a:r>
            <a:r>
              <a:rPr lang="de-DE" sz="2000" dirty="0" smtClean="0">
                <a:solidFill>
                  <a:schemeClr val="bg1">
                    <a:lumMod val="50000"/>
                  </a:schemeClr>
                </a:solidFill>
              </a:rPr>
              <a:t> not time-</a:t>
            </a:r>
            <a:r>
              <a:rPr lang="de-DE" sz="2000" dirty="0" err="1" smtClean="0">
                <a:solidFill>
                  <a:schemeClr val="bg1">
                    <a:lumMod val="50000"/>
                  </a:schemeClr>
                </a:solidFill>
              </a:rPr>
              <a:t>critical</a:t>
            </a:r>
            <a:r>
              <a:rPr lang="de-DE" sz="2000" dirty="0" smtClean="0">
                <a:solidFill>
                  <a:schemeClr val="bg1">
                    <a:lumMod val="50000"/>
                  </a:schemeClr>
                </a:solidFill>
              </a:rPr>
              <a:t>)</a:t>
            </a:r>
          </a:p>
          <a:p>
            <a:r>
              <a:rPr lang="de-DE" sz="2000" dirty="0" smtClean="0">
                <a:solidFill>
                  <a:schemeClr val="tx2">
                    <a:lumMod val="60000"/>
                    <a:lumOff val="40000"/>
                  </a:schemeClr>
                </a:solidFill>
              </a:rPr>
              <a:t>                                                                                                      (</a:t>
            </a:r>
            <a:r>
              <a:rPr lang="de-DE" sz="2000" i="1" dirty="0" smtClean="0">
                <a:solidFill>
                  <a:schemeClr val="tx2">
                    <a:lumMod val="60000"/>
                    <a:lumOff val="40000"/>
                  </a:schemeClr>
                </a:solidFill>
              </a:rPr>
              <a:t>Alternative:</a:t>
            </a:r>
            <a:r>
              <a:rPr lang="de-DE" sz="2000" dirty="0" smtClean="0">
                <a:solidFill>
                  <a:schemeClr val="tx2">
                    <a:lumMod val="60000"/>
                    <a:lumOff val="40000"/>
                  </a:schemeClr>
                </a:solidFill>
              </a:rPr>
              <a:t>  )</a:t>
            </a:r>
          </a:p>
          <a:p>
            <a:r>
              <a:rPr lang="de-DE" sz="2400" dirty="0">
                <a:solidFill>
                  <a:schemeClr val="accent4">
                    <a:lumMod val="75000"/>
                  </a:schemeClr>
                </a:solidFill>
              </a:rPr>
              <a:t>.</a:t>
            </a:r>
            <a:endParaRPr lang="de-DE" sz="2400" dirty="0" smtClean="0">
              <a:solidFill>
                <a:schemeClr val="accent4">
                  <a:lumMod val="75000"/>
                </a:schemeClr>
              </a:solidFill>
            </a:endParaRPr>
          </a:p>
        </p:txBody>
      </p:sp>
      <p:cxnSp>
        <p:nvCxnSpPr>
          <p:cNvPr id="12" name="Gerader Verbinder 11"/>
          <p:cNvCxnSpPr/>
          <p:nvPr/>
        </p:nvCxnSpPr>
        <p:spPr>
          <a:xfrm>
            <a:off x="3886361" y="3507129"/>
            <a:ext cx="365878"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p:nvCxnSpPr>
        <p:spPr>
          <a:xfrm>
            <a:off x="3587344" y="3728979"/>
            <a:ext cx="664895" cy="35795"/>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454163" y="3143084"/>
            <a:ext cx="2837380" cy="369332"/>
          </a:xfrm>
          <a:prstGeom prst="rect">
            <a:avLst/>
          </a:prstGeom>
          <a:noFill/>
        </p:spPr>
        <p:txBody>
          <a:bodyPr wrap="none" rtlCol="0">
            <a:spAutoFit/>
          </a:bodyPr>
          <a:lstStyle/>
          <a:p>
            <a:r>
              <a:rPr lang="de-DE" b="1" dirty="0" smtClean="0"/>
              <a:t>Press </a:t>
            </a:r>
            <a:r>
              <a:rPr lang="de-DE" b="1" dirty="0" err="1" smtClean="0"/>
              <a:t>button</a:t>
            </a:r>
            <a:r>
              <a:rPr lang="de-DE" b="1" dirty="0" smtClean="0"/>
              <a:t> (</a:t>
            </a:r>
            <a:r>
              <a:rPr lang="de-DE" b="1" dirty="0" err="1" smtClean="0"/>
              <a:t>or</a:t>
            </a:r>
            <a:r>
              <a:rPr lang="de-DE" b="1" dirty="0" smtClean="0"/>
              <a:t> </a:t>
            </a:r>
            <a:r>
              <a:rPr lang="de-DE" b="1" dirty="0" err="1" smtClean="0"/>
              <a:t>automate</a:t>
            </a:r>
            <a:r>
              <a:rPr lang="de-DE" b="1" dirty="0" smtClean="0"/>
              <a:t>:)</a:t>
            </a:r>
            <a:endParaRPr lang="de-DE" b="1" dirty="0"/>
          </a:p>
        </p:txBody>
      </p:sp>
      <p:cxnSp>
        <p:nvCxnSpPr>
          <p:cNvPr id="32" name="Gerader Verbinder 31"/>
          <p:cNvCxnSpPr/>
          <p:nvPr/>
        </p:nvCxnSpPr>
        <p:spPr>
          <a:xfrm>
            <a:off x="564748" y="3471334"/>
            <a:ext cx="2569862" cy="35795"/>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p:nvPr/>
        </p:nvCxnSpPr>
        <p:spPr>
          <a:xfrm>
            <a:off x="3856517" y="2431582"/>
            <a:ext cx="6291" cy="912174"/>
          </a:xfrm>
          <a:prstGeom prst="straightConnector1">
            <a:avLst/>
          </a:prstGeom>
          <a:ln w="603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p:nvPr/>
        </p:nvCxnSpPr>
        <p:spPr>
          <a:xfrm flipH="1">
            <a:off x="3858792" y="3676690"/>
            <a:ext cx="23901" cy="312770"/>
          </a:xfrm>
          <a:prstGeom prst="straightConnector1">
            <a:avLst/>
          </a:prstGeom>
          <a:ln w="603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20</a:t>
            </a:r>
            <a:endParaRPr lang="de-DE" sz="1800" dirty="0">
              <a:solidFill>
                <a:schemeClr val="tx1"/>
              </a:solidFill>
            </a:endParaRPr>
          </a:p>
        </p:txBody>
      </p:sp>
      <p:pic>
        <p:nvPicPr>
          <p:cNvPr id="42" name="Grafik 41"/>
          <p:cNvPicPr>
            <a:picLocks noChangeAspect="1"/>
          </p:cNvPicPr>
          <p:nvPr/>
        </p:nvPicPr>
        <p:blipFill rotWithShape="1">
          <a:blip r:embed="rId4"/>
          <a:srcRect l="30125" t="25555" r="45813" b="34667"/>
          <a:stretch/>
        </p:blipFill>
        <p:spPr>
          <a:xfrm>
            <a:off x="10665129" y="1159963"/>
            <a:ext cx="1024337" cy="952500"/>
          </a:xfrm>
          <a:prstGeom prst="rect">
            <a:avLst/>
          </a:prstGeom>
        </p:spPr>
      </p:pic>
      <p:sp>
        <p:nvSpPr>
          <p:cNvPr id="34" name="Rechteck 33"/>
          <p:cNvSpPr/>
          <p:nvPr/>
        </p:nvSpPr>
        <p:spPr>
          <a:xfrm>
            <a:off x="454163" y="3005544"/>
            <a:ext cx="7992254" cy="1160468"/>
          </a:xfrm>
          <a:prstGeom prst="rect">
            <a:avLst/>
          </a:prstGeom>
          <a:solidFill>
            <a:schemeClr val="accent6">
              <a:lumMod val="75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p:cNvSpPr/>
          <p:nvPr/>
        </p:nvSpPr>
        <p:spPr>
          <a:xfrm>
            <a:off x="428301" y="3733249"/>
            <a:ext cx="3245135" cy="4151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3" name="Gerade Verbindung mit Pfeil 32"/>
          <p:cNvCxnSpPr/>
          <p:nvPr/>
        </p:nvCxnSpPr>
        <p:spPr>
          <a:xfrm flipH="1">
            <a:off x="2458357" y="3764774"/>
            <a:ext cx="11311" cy="508088"/>
          </a:xfrm>
          <a:prstGeom prst="straightConnector1">
            <a:avLst/>
          </a:prstGeom>
          <a:ln w="793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r Verbinder 34"/>
          <p:cNvCxnSpPr/>
          <p:nvPr/>
        </p:nvCxnSpPr>
        <p:spPr>
          <a:xfrm>
            <a:off x="1029615" y="3547082"/>
            <a:ext cx="2874438" cy="496776"/>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8" name="Rechteck 37"/>
          <p:cNvSpPr/>
          <p:nvPr/>
        </p:nvSpPr>
        <p:spPr>
          <a:xfrm>
            <a:off x="4336857" y="3376180"/>
            <a:ext cx="3466024" cy="41519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p:cNvSpPr/>
          <p:nvPr/>
        </p:nvSpPr>
        <p:spPr>
          <a:xfrm>
            <a:off x="3950696" y="3686143"/>
            <a:ext cx="299234" cy="28443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Gekrümmte Verbindung 5"/>
          <p:cNvCxnSpPr/>
          <p:nvPr/>
        </p:nvCxnSpPr>
        <p:spPr>
          <a:xfrm rot="16200000" flipH="1">
            <a:off x="4083830" y="4083830"/>
            <a:ext cx="27208" cy="14411"/>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9" name="Freihandform 8"/>
          <p:cNvSpPr/>
          <p:nvPr/>
        </p:nvSpPr>
        <p:spPr>
          <a:xfrm>
            <a:off x="4124960" y="3104193"/>
            <a:ext cx="4042102" cy="959807"/>
          </a:xfrm>
          <a:custGeom>
            <a:avLst/>
            <a:gdLst>
              <a:gd name="connsiteX0" fmla="*/ 0 w 4042102"/>
              <a:gd name="connsiteY0" fmla="*/ 959807 h 959807"/>
              <a:gd name="connsiteX1" fmla="*/ 284480 w 4042102"/>
              <a:gd name="connsiteY1" fmla="*/ 340047 h 959807"/>
              <a:gd name="connsiteX2" fmla="*/ 558800 w 4042102"/>
              <a:gd name="connsiteY2" fmla="*/ 187647 h 959807"/>
              <a:gd name="connsiteX3" fmla="*/ 802640 w 4042102"/>
              <a:gd name="connsiteY3" fmla="*/ 248607 h 959807"/>
              <a:gd name="connsiteX4" fmla="*/ 944880 w 4042102"/>
              <a:gd name="connsiteY4" fmla="*/ 807407 h 959807"/>
              <a:gd name="connsiteX5" fmla="*/ 1209040 w 4042102"/>
              <a:gd name="connsiteY5" fmla="*/ 929327 h 959807"/>
              <a:gd name="connsiteX6" fmla="*/ 1757680 w 4042102"/>
              <a:gd name="connsiteY6" fmla="*/ 360367 h 959807"/>
              <a:gd name="connsiteX7" fmla="*/ 2540000 w 4042102"/>
              <a:gd name="connsiteY7" fmla="*/ 4767 h 959807"/>
              <a:gd name="connsiteX8" fmla="*/ 3952240 w 4042102"/>
              <a:gd name="connsiteY8" fmla="*/ 187647 h 959807"/>
              <a:gd name="connsiteX9" fmla="*/ 3911600 w 4042102"/>
              <a:gd name="connsiteY9" fmla="*/ 634687 h 959807"/>
              <a:gd name="connsiteX10" fmla="*/ 4023360 w 4042102"/>
              <a:gd name="connsiteY10" fmla="*/ 441647 h 959807"/>
              <a:gd name="connsiteX11" fmla="*/ 4023360 w 4042102"/>
              <a:gd name="connsiteY11" fmla="*/ 441647 h 959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2102" h="959807">
                <a:moveTo>
                  <a:pt x="0" y="959807"/>
                </a:moveTo>
                <a:cubicBezTo>
                  <a:pt x="95673" y="714273"/>
                  <a:pt x="191347" y="468740"/>
                  <a:pt x="284480" y="340047"/>
                </a:cubicBezTo>
                <a:cubicBezTo>
                  <a:pt x="377613" y="211354"/>
                  <a:pt x="472440" y="202887"/>
                  <a:pt x="558800" y="187647"/>
                </a:cubicBezTo>
                <a:cubicBezTo>
                  <a:pt x="645160" y="172407"/>
                  <a:pt x="738293" y="145314"/>
                  <a:pt x="802640" y="248607"/>
                </a:cubicBezTo>
                <a:cubicBezTo>
                  <a:pt x="866987" y="351900"/>
                  <a:pt x="877147" y="693954"/>
                  <a:pt x="944880" y="807407"/>
                </a:cubicBezTo>
                <a:cubicBezTo>
                  <a:pt x="1012613" y="920860"/>
                  <a:pt x="1073573" y="1003834"/>
                  <a:pt x="1209040" y="929327"/>
                </a:cubicBezTo>
                <a:cubicBezTo>
                  <a:pt x="1344507" y="854820"/>
                  <a:pt x="1535853" y="514460"/>
                  <a:pt x="1757680" y="360367"/>
                </a:cubicBezTo>
                <a:cubicBezTo>
                  <a:pt x="1979507" y="206274"/>
                  <a:pt x="2174240" y="33554"/>
                  <a:pt x="2540000" y="4767"/>
                </a:cubicBezTo>
                <a:cubicBezTo>
                  <a:pt x="2905760" y="-24020"/>
                  <a:pt x="3723640" y="82660"/>
                  <a:pt x="3952240" y="187647"/>
                </a:cubicBezTo>
                <a:cubicBezTo>
                  <a:pt x="4180840" y="292634"/>
                  <a:pt x="3899747" y="592354"/>
                  <a:pt x="3911600" y="634687"/>
                </a:cubicBezTo>
                <a:cubicBezTo>
                  <a:pt x="3923453" y="677020"/>
                  <a:pt x="4023360" y="441647"/>
                  <a:pt x="4023360" y="441647"/>
                </a:cubicBezTo>
                <a:lnTo>
                  <a:pt x="4023360" y="441647"/>
                </a:lnTo>
              </a:path>
            </a:pathLst>
          </a:cu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p:cNvSpPr/>
          <p:nvPr/>
        </p:nvSpPr>
        <p:spPr>
          <a:xfrm>
            <a:off x="7788729" y="3295982"/>
            <a:ext cx="552597" cy="4953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p:cNvSpPr txBox="1"/>
          <p:nvPr/>
        </p:nvSpPr>
        <p:spPr>
          <a:xfrm>
            <a:off x="6031996" y="4464897"/>
            <a:ext cx="2414421" cy="1446550"/>
          </a:xfrm>
          <a:prstGeom prst="rect">
            <a:avLst/>
          </a:prstGeom>
          <a:solidFill>
            <a:schemeClr val="bg1"/>
          </a:solidFill>
        </p:spPr>
        <p:txBody>
          <a:bodyPr wrap="square" rtlCol="0">
            <a:spAutoFit/>
          </a:bodyPr>
          <a:lstStyle/>
          <a:p>
            <a:r>
              <a:rPr lang="de-DE" sz="1600" dirty="0"/>
              <a:t>S</a:t>
            </a:r>
            <a:r>
              <a:rPr lang="de-DE" sz="1600" dirty="0" smtClean="0"/>
              <a:t>et IC, so </a:t>
            </a:r>
            <a:r>
              <a:rPr lang="de-DE" sz="1600" dirty="0" err="1" smtClean="0"/>
              <a:t>hypo</a:t>
            </a:r>
            <a:r>
              <a:rPr lang="de-DE" sz="1600" dirty="0" smtClean="0"/>
              <a:t> </a:t>
            </a:r>
            <a:r>
              <a:rPr lang="de-DE" sz="1600" dirty="0" err="1" smtClean="0"/>
              <a:t>tendency</a:t>
            </a:r>
            <a:r>
              <a:rPr lang="de-DE" sz="1600" dirty="0" smtClean="0"/>
              <a:t> at max. </a:t>
            </a:r>
            <a:r>
              <a:rPr lang="de-DE" sz="1600" dirty="0" err="1" smtClean="0"/>
              <a:t>insulin</a:t>
            </a:r>
            <a:r>
              <a:rPr lang="de-DE" sz="1600" dirty="0" smtClean="0"/>
              <a:t> </a:t>
            </a:r>
            <a:r>
              <a:rPr lang="de-DE" sz="1600" dirty="0" err="1" smtClean="0"/>
              <a:t>activity</a:t>
            </a:r>
            <a:r>
              <a:rPr lang="de-DE" sz="1600" dirty="0" smtClean="0"/>
              <a:t> </a:t>
            </a:r>
            <a:r>
              <a:rPr lang="de-DE" sz="1600" dirty="0" err="1" smtClean="0"/>
              <a:t>is</a:t>
            </a:r>
            <a:r>
              <a:rPr lang="de-DE" sz="1600" dirty="0" smtClean="0"/>
              <a:t> </a:t>
            </a:r>
            <a:r>
              <a:rPr lang="de-DE" sz="1600" dirty="0" err="1" smtClean="0"/>
              <a:t>banned</a:t>
            </a:r>
            <a:r>
              <a:rPr lang="de-DE" sz="1600" dirty="0" smtClean="0"/>
              <a:t>  </a:t>
            </a:r>
            <a:endParaRPr lang="de-DE" sz="1600" dirty="0" smtClean="0">
              <a:solidFill>
                <a:schemeClr val="bg1">
                  <a:lumMod val="50000"/>
                </a:schemeClr>
              </a:solidFill>
            </a:endParaRPr>
          </a:p>
          <a:p>
            <a:pPr marL="342900" indent="-342900">
              <a:buFont typeface="Arial" panose="020B0604020202020204" pitchFamily="34" charset="0"/>
              <a:buChar char="•"/>
            </a:pPr>
            <a:endParaRPr lang="de-DE" sz="2000" dirty="0" smtClean="0">
              <a:solidFill>
                <a:schemeClr val="bg1">
                  <a:lumMod val="50000"/>
                </a:schemeClr>
              </a:solidFill>
            </a:endParaRPr>
          </a:p>
          <a:p>
            <a:r>
              <a:rPr lang="de-DE" sz="2000" dirty="0" smtClean="0">
                <a:solidFill>
                  <a:srgbClr val="00B0F0"/>
                </a:solidFill>
              </a:rPr>
              <a:t> </a:t>
            </a:r>
          </a:p>
        </p:txBody>
      </p:sp>
      <p:cxnSp>
        <p:nvCxnSpPr>
          <p:cNvPr id="45" name="Gerade Verbindung mit Pfeil 44"/>
          <p:cNvCxnSpPr/>
          <p:nvPr/>
        </p:nvCxnSpPr>
        <p:spPr>
          <a:xfrm flipH="1" flipV="1">
            <a:off x="5312487" y="4154104"/>
            <a:ext cx="719511" cy="427295"/>
          </a:xfrm>
          <a:prstGeom prst="straightConnector1">
            <a:avLst/>
          </a:prstGeom>
          <a:ln w="317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6" name="Rechteck 45"/>
          <p:cNvSpPr/>
          <p:nvPr/>
        </p:nvSpPr>
        <p:spPr>
          <a:xfrm>
            <a:off x="4720196" y="3835136"/>
            <a:ext cx="277048" cy="28059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Gleichschenkliges Dreieck 12"/>
          <p:cNvSpPr/>
          <p:nvPr/>
        </p:nvSpPr>
        <p:spPr>
          <a:xfrm>
            <a:off x="4249930" y="3915310"/>
            <a:ext cx="190911" cy="1621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Gleichschenkliges Dreieck 49"/>
          <p:cNvSpPr/>
          <p:nvPr/>
        </p:nvSpPr>
        <p:spPr>
          <a:xfrm>
            <a:off x="4382010" y="3925470"/>
            <a:ext cx="190911" cy="1621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Gleichschenkliges Dreieck 50"/>
          <p:cNvSpPr/>
          <p:nvPr/>
        </p:nvSpPr>
        <p:spPr>
          <a:xfrm>
            <a:off x="5851155" y="3925470"/>
            <a:ext cx="190911" cy="1621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Gleichschenkliges Dreieck 51"/>
          <p:cNvSpPr/>
          <p:nvPr/>
        </p:nvSpPr>
        <p:spPr>
          <a:xfrm>
            <a:off x="6257555" y="3905150"/>
            <a:ext cx="190911" cy="1621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3" name="Gerade Verbindung mit Pfeil 52"/>
          <p:cNvCxnSpPr/>
          <p:nvPr/>
        </p:nvCxnSpPr>
        <p:spPr>
          <a:xfrm flipH="1">
            <a:off x="3882693" y="3672177"/>
            <a:ext cx="5349" cy="349728"/>
          </a:xfrm>
          <a:prstGeom prst="straightConnector1">
            <a:avLst/>
          </a:prstGeom>
          <a:ln w="603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7" name="Textfeld 46"/>
          <p:cNvSpPr txBox="1"/>
          <p:nvPr/>
        </p:nvSpPr>
        <p:spPr>
          <a:xfrm>
            <a:off x="-22086" y="2422163"/>
            <a:ext cx="558112" cy="1877437"/>
          </a:xfrm>
          <a:prstGeom prst="rect">
            <a:avLst/>
          </a:prstGeom>
          <a:noFill/>
        </p:spPr>
        <p:txBody>
          <a:bodyPr wrap="square" rtlCol="0">
            <a:spAutoFit/>
          </a:bodyPr>
          <a:lstStyle/>
          <a:p>
            <a:r>
              <a:rPr lang="de-DE" sz="1600" dirty="0" err="1" smtClean="0"/>
              <a:t>Glu</a:t>
            </a:r>
            <a:endParaRPr lang="de-DE" sz="1600" dirty="0" smtClean="0"/>
          </a:p>
          <a:p>
            <a:endParaRPr lang="de-DE" sz="1600" dirty="0" smtClean="0"/>
          </a:p>
          <a:p>
            <a:r>
              <a:rPr lang="de-DE" sz="1600" dirty="0" smtClean="0"/>
              <a:t>180</a:t>
            </a:r>
          </a:p>
          <a:p>
            <a:endParaRPr lang="de-DE" sz="1600" dirty="0"/>
          </a:p>
          <a:p>
            <a:endParaRPr lang="de-DE" sz="2000" dirty="0" smtClean="0"/>
          </a:p>
          <a:p>
            <a:endParaRPr lang="de-DE" sz="1600" dirty="0"/>
          </a:p>
          <a:p>
            <a:r>
              <a:rPr lang="de-DE" sz="1600" dirty="0" smtClean="0"/>
              <a:t>  70</a:t>
            </a:r>
            <a:endParaRPr lang="de-DE" sz="1600" dirty="0"/>
          </a:p>
        </p:txBody>
      </p:sp>
      <p:sp>
        <p:nvSpPr>
          <p:cNvPr id="54" name="Textfeld 53"/>
          <p:cNvSpPr txBox="1"/>
          <p:nvPr/>
        </p:nvSpPr>
        <p:spPr>
          <a:xfrm>
            <a:off x="7953949" y="4087591"/>
            <a:ext cx="631153" cy="338554"/>
          </a:xfrm>
          <a:prstGeom prst="rect">
            <a:avLst/>
          </a:prstGeom>
          <a:noFill/>
        </p:spPr>
        <p:txBody>
          <a:bodyPr wrap="square" rtlCol="0">
            <a:spAutoFit/>
          </a:bodyPr>
          <a:lstStyle/>
          <a:p>
            <a:r>
              <a:rPr lang="de-DE" sz="1600" dirty="0" smtClean="0"/>
              <a:t>Time</a:t>
            </a:r>
            <a:endParaRPr lang="de-DE" sz="1600" dirty="0"/>
          </a:p>
        </p:txBody>
      </p:sp>
      <p:cxnSp>
        <p:nvCxnSpPr>
          <p:cNvPr id="5" name="Gerade Verbindung mit Pfeil 4"/>
          <p:cNvCxnSpPr/>
          <p:nvPr/>
        </p:nvCxnSpPr>
        <p:spPr>
          <a:xfrm>
            <a:off x="7802881" y="1595887"/>
            <a:ext cx="1315240" cy="2076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rot="3612142">
            <a:off x="2855812" y="5188276"/>
            <a:ext cx="2068101" cy="4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hteck 55"/>
          <p:cNvSpPr/>
          <p:nvPr/>
        </p:nvSpPr>
        <p:spPr>
          <a:xfrm rot="3612142">
            <a:off x="3584283" y="5185452"/>
            <a:ext cx="2068101" cy="4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itel 16"/>
          <p:cNvSpPr>
            <a:spLocks noGrp="1"/>
          </p:cNvSpPr>
          <p:nvPr>
            <p:ph type="title"/>
          </p:nvPr>
        </p:nvSpPr>
        <p:spPr>
          <a:xfrm>
            <a:off x="8341326" y="-28561"/>
            <a:ext cx="3044493" cy="1325563"/>
          </a:xfrm>
        </p:spPr>
        <p:txBody>
          <a:bodyPr>
            <a:normAutofit/>
          </a:bodyPr>
          <a:lstStyle/>
          <a:p>
            <a:r>
              <a:rPr lang="de-DE" sz="3600" b="1" dirty="0" err="1" smtClean="0">
                <a:solidFill>
                  <a:srgbClr val="7030A0"/>
                </a:solidFill>
              </a:rPr>
              <a:t>EatingSoonTT</a:t>
            </a:r>
            <a:endParaRPr lang="de-DE" sz="3600" b="1" dirty="0">
              <a:solidFill>
                <a:srgbClr val="7030A0"/>
              </a:solidFill>
            </a:endParaRPr>
          </a:p>
        </p:txBody>
      </p:sp>
      <p:sp>
        <p:nvSpPr>
          <p:cNvPr id="57" name="Rechteck 56"/>
          <p:cNvSpPr/>
          <p:nvPr/>
        </p:nvSpPr>
        <p:spPr>
          <a:xfrm>
            <a:off x="875826" y="1861634"/>
            <a:ext cx="4325030" cy="307777"/>
          </a:xfrm>
          <a:prstGeom prst="rect">
            <a:avLst/>
          </a:prstGeom>
        </p:spPr>
        <p:txBody>
          <a:bodyPr wrap="none">
            <a:spAutoFit/>
          </a:bodyPr>
          <a:lstStyle/>
          <a:p>
            <a:r>
              <a:rPr lang="de-DE" sz="1400" i="1" u="sng" dirty="0">
                <a:solidFill>
                  <a:schemeClr val="bg1">
                    <a:lumMod val="65000"/>
                  </a:schemeClr>
                </a:solidFill>
                <a:hlinkClick r:id="rId5"/>
              </a:rPr>
              <a:t>https://github.com/danamlewis/artificialpancreasbook</a:t>
            </a:r>
            <a:r>
              <a:rPr lang="de-DE" sz="1400" i="1" dirty="0">
                <a:solidFill>
                  <a:schemeClr val="bg1">
                    <a:lumMod val="65000"/>
                  </a:schemeClr>
                </a:solidFill>
                <a:hlinkClick r:id="rId5"/>
              </a:rPr>
              <a:t>/</a:t>
            </a:r>
            <a:r>
              <a:rPr lang="de-DE" sz="1400" i="1" dirty="0">
                <a:solidFill>
                  <a:schemeClr val="bg1">
                    <a:lumMod val="65000"/>
                  </a:schemeClr>
                </a:solidFill>
              </a:rPr>
              <a:t> </a:t>
            </a:r>
            <a:endParaRPr lang="de-DE" sz="1400" dirty="0"/>
          </a:p>
        </p:txBody>
      </p:sp>
    </p:spTree>
    <p:extLst>
      <p:ext uri="{BB962C8B-B14F-4D97-AF65-F5344CB8AC3E}">
        <p14:creationId xmlns:p14="http://schemas.microsoft.com/office/powerpoint/2010/main" val="1830179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3960" y="-111020"/>
            <a:ext cx="10515600" cy="1325563"/>
          </a:xfrm>
        </p:spPr>
        <p:txBody>
          <a:bodyPr>
            <a:normAutofit/>
          </a:bodyPr>
          <a:lstStyle/>
          <a:p>
            <a:pPr algn="ctr"/>
            <a:r>
              <a:rPr lang="de-DE" sz="3600" b="1" dirty="0" err="1" smtClean="0">
                <a:solidFill>
                  <a:srgbClr val="7030A0"/>
                </a:solidFill>
              </a:rPr>
              <a:t>Carb</a:t>
            </a:r>
            <a:r>
              <a:rPr lang="de-DE" sz="3600" b="1" dirty="0" smtClean="0">
                <a:solidFill>
                  <a:srgbClr val="7030A0"/>
                </a:solidFill>
              </a:rPr>
              <a:t> </a:t>
            </a:r>
            <a:r>
              <a:rPr lang="de-DE" sz="3600" b="1" dirty="0" err="1" smtClean="0">
                <a:solidFill>
                  <a:srgbClr val="7030A0"/>
                </a:solidFill>
              </a:rPr>
              <a:t>input</a:t>
            </a:r>
            <a:r>
              <a:rPr lang="de-DE" sz="3600" b="1" dirty="0" smtClean="0">
                <a:solidFill>
                  <a:srgbClr val="7030A0"/>
                </a:solidFill>
              </a:rPr>
              <a:t> </a:t>
            </a:r>
            <a:r>
              <a:rPr lang="de-DE" sz="3600" b="1" dirty="0" err="1" smtClean="0">
                <a:solidFill>
                  <a:srgbClr val="7030A0"/>
                </a:solidFill>
              </a:rPr>
              <a:t>for</a:t>
            </a:r>
            <a:r>
              <a:rPr lang="de-DE" sz="3600" b="1" dirty="0" smtClean="0">
                <a:solidFill>
                  <a:srgbClr val="7030A0"/>
                </a:solidFill>
              </a:rPr>
              <a:t> </a:t>
            </a:r>
            <a:r>
              <a:rPr lang="de-DE" sz="3600" b="1" dirty="0" err="1" smtClean="0">
                <a:solidFill>
                  <a:srgbClr val="7030A0"/>
                </a:solidFill>
              </a:rPr>
              <a:t>user</a:t>
            </a:r>
            <a:r>
              <a:rPr lang="de-DE" sz="3600" b="1" dirty="0" smtClean="0">
                <a:solidFill>
                  <a:srgbClr val="7030A0"/>
                </a:solidFill>
              </a:rPr>
              <a:t> </a:t>
            </a:r>
            <a:r>
              <a:rPr lang="de-DE" sz="3600" b="1" dirty="0" err="1" smtClean="0">
                <a:solidFill>
                  <a:srgbClr val="7030A0"/>
                </a:solidFill>
              </a:rPr>
              <a:t>bolus</a:t>
            </a:r>
            <a:r>
              <a:rPr lang="de-DE" sz="3600" b="1" dirty="0" smtClean="0">
                <a:solidFill>
                  <a:srgbClr val="7030A0"/>
                </a:solidFill>
              </a:rPr>
              <a:t> in hybrid </a:t>
            </a:r>
            <a:r>
              <a:rPr lang="de-DE" sz="3600" b="1" dirty="0" err="1" smtClean="0">
                <a:solidFill>
                  <a:srgbClr val="7030A0"/>
                </a:solidFill>
              </a:rPr>
              <a:t>closed</a:t>
            </a:r>
            <a:r>
              <a:rPr lang="de-DE" sz="3600" b="1" dirty="0" smtClean="0">
                <a:solidFill>
                  <a:srgbClr val="7030A0"/>
                </a:solidFill>
              </a:rPr>
              <a:t> </a:t>
            </a:r>
            <a:r>
              <a:rPr lang="de-DE" sz="3600" b="1" dirty="0" err="1" smtClean="0">
                <a:solidFill>
                  <a:srgbClr val="7030A0"/>
                </a:solidFill>
              </a:rPr>
              <a:t>loop</a:t>
            </a:r>
            <a:endParaRPr lang="de-DE" sz="3600" b="1" dirty="0">
              <a:solidFill>
                <a:srgbClr val="7030A0"/>
              </a:solidFill>
            </a:endParaRPr>
          </a:p>
        </p:txBody>
      </p:sp>
      <p:sp>
        <p:nvSpPr>
          <p:cNvPr id="3" name="Inhaltsplatzhalter 2"/>
          <p:cNvSpPr>
            <a:spLocks noGrp="1"/>
          </p:cNvSpPr>
          <p:nvPr>
            <p:ph idx="1"/>
          </p:nvPr>
        </p:nvSpPr>
        <p:spPr>
          <a:xfrm>
            <a:off x="393959" y="2192103"/>
            <a:ext cx="11441482" cy="6389588"/>
          </a:xfrm>
        </p:spPr>
        <p:txBody>
          <a:bodyPr lIns="0">
            <a:normAutofit/>
          </a:bodyPr>
          <a:lstStyle/>
          <a:p>
            <a:r>
              <a:rPr lang="de-DE" sz="2400" dirty="0" smtClean="0"/>
              <a:t>Enter </a:t>
            </a:r>
            <a:r>
              <a:rPr lang="de-DE" sz="2400" dirty="0" err="1" smtClean="0"/>
              <a:t>only</a:t>
            </a:r>
            <a:r>
              <a:rPr lang="de-DE" sz="2400" dirty="0" smtClean="0"/>
              <a:t> </a:t>
            </a:r>
            <a:r>
              <a:rPr lang="de-DE" sz="2400" dirty="0" err="1" smtClean="0"/>
              <a:t>as</a:t>
            </a:r>
            <a:r>
              <a:rPr lang="de-DE" sz="2400" dirty="0" smtClean="0"/>
              <a:t> </a:t>
            </a:r>
            <a:r>
              <a:rPr lang="de-DE" sz="2400" dirty="0" err="1" smtClean="0"/>
              <a:t>many</a:t>
            </a:r>
            <a:r>
              <a:rPr lang="de-DE" sz="2400" dirty="0" smtClean="0"/>
              <a:t> </a:t>
            </a:r>
            <a:r>
              <a:rPr lang="de-DE" sz="2400" b="1" dirty="0" smtClean="0">
                <a:solidFill>
                  <a:schemeClr val="accent5"/>
                </a:solidFill>
              </a:rPr>
              <a:t>g </a:t>
            </a:r>
            <a:r>
              <a:rPr lang="de-DE" sz="2400" b="1" dirty="0" err="1" smtClean="0">
                <a:solidFill>
                  <a:schemeClr val="accent5"/>
                </a:solidFill>
              </a:rPr>
              <a:t>carbs</a:t>
            </a:r>
            <a:r>
              <a:rPr lang="de-DE" sz="2400" b="1" dirty="0" smtClean="0">
                <a:solidFill>
                  <a:schemeClr val="accent5"/>
                </a:solidFill>
              </a:rPr>
              <a:t> </a:t>
            </a:r>
            <a:r>
              <a:rPr lang="de-DE" sz="2400" dirty="0" err="1" smtClean="0"/>
              <a:t>for</a:t>
            </a:r>
            <a:r>
              <a:rPr lang="de-DE" sz="2400" dirty="0" smtClean="0"/>
              <a:t> </a:t>
            </a:r>
            <a:r>
              <a:rPr lang="de-DE" sz="2400" dirty="0" err="1" smtClean="0"/>
              <a:t>determination</a:t>
            </a:r>
            <a:r>
              <a:rPr lang="de-DE" sz="2400" dirty="0" smtClean="0"/>
              <a:t> </a:t>
            </a:r>
            <a:r>
              <a:rPr lang="de-DE" sz="2400" dirty="0" err="1" smtClean="0"/>
              <a:t>of</a:t>
            </a:r>
            <a:r>
              <a:rPr lang="de-DE" sz="2400" dirty="0" smtClean="0"/>
              <a:t> </a:t>
            </a:r>
            <a:r>
              <a:rPr lang="de-DE" sz="2400" dirty="0" err="1" smtClean="0"/>
              <a:t>the</a:t>
            </a:r>
            <a:r>
              <a:rPr lang="de-DE" sz="2400" dirty="0" smtClean="0"/>
              <a:t> </a:t>
            </a:r>
            <a:r>
              <a:rPr lang="de-DE" sz="2400" dirty="0" err="1" smtClean="0"/>
              <a:t>meal</a:t>
            </a:r>
            <a:r>
              <a:rPr lang="de-DE" sz="2400" dirty="0" smtClean="0"/>
              <a:t> </a:t>
            </a:r>
            <a:r>
              <a:rPr lang="de-DE" sz="2400" dirty="0" err="1" smtClean="0"/>
              <a:t>bolus</a:t>
            </a:r>
            <a:r>
              <a:rPr lang="de-DE" sz="2400" dirty="0" smtClean="0"/>
              <a:t> (</a:t>
            </a:r>
            <a:r>
              <a:rPr lang="de-DE" sz="2400" dirty="0" err="1" smtClean="0"/>
              <a:t>into</a:t>
            </a:r>
            <a:r>
              <a:rPr lang="de-DE" sz="2400" dirty="0" smtClean="0"/>
              <a:t> </a:t>
            </a:r>
            <a:r>
              <a:rPr lang="de-DE" sz="2400" dirty="0" err="1" smtClean="0"/>
              <a:t>the</a:t>
            </a:r>
            <a:r>
              <a:rPr lang="de-DE" sz="2400" dirty="0" smtClean="0"/>
              <a:t> </a:t>
            </a:r>
            <a:r>
              <a:rPr lang="de-DE" sz="2400" dirty="0" err="1" smtClean="0"/>
              <a:t>bolus</a:t>
            </a:r>
            <a:r>
              <a:rPr lang="de-DE" sz="2400" dirty="0" smtClean="0"/>
              <a:t> </a:t>
            </a:r>
            <a:r>
              <a:rPr lang="de-DE" sz="2400" dirty="0" err="1" smtClean="0"/>
              <a:t>calculator</a:t>
            </a:r>
            <a:r>
              <a:rPr lang="de-DE" sz="2400" dirty="0" smtClean="0"/>
              <a:t>) </a:t>
            </a:r>
            <a:r>
              <a:rPr lang="de-DE" sz="2400" b="1" dirty="0" err="1" smtClean="0">
                <a:solidFill>
                  <a:schemeClr val="accent5"/>
                </a:solidFill>
              </a:rPr>
              <a:t>as</a:t>
            </a:r>
            <a:r>
              <a:rPr lang="de-DE" sz="2400" b="1" dirty="0" smtClean="0">
                <a:solidFill>
                  <a:schemeClr val="accent5"/>
                </a:solidFill>
              </a:rPr>
              <a:t> </a:t>
            </a:r>
            <a:r>
              <a:rPr lang="de-DE" sz="2400" b="1" dirty="0" err="1" smtClean="0">
                <a:solidFill>
                  <a:schemeClr val="accent5"/>
                </a:solidFill>
              </a:rPr>
              <a:t>can</a:t>
            </a:r>
            <a:r>
              <a:rPr lang="de-DE" sz="2400" b="1" dirty="0" smtClean="0">
                <a:solidFill>
                  <a:schemeClr val="accent5"/>
                </a:solidFill>
              </a:rPr>
              <a:t> </a:t>
            </a:r>
            <a:r>
              <a:rPr lang="de-DE" sz="2400" b="1" dirty="0" err="1" smtClean="0">
                <a:solidFill>
                  <a:schemeClr val="accent5"/>
                </a:solidFill>
              </a:rPr>
              <a:t>be</a:t>
            </a:r>
            <a:r>
              <a:rPr lang="de-DE" sz="2400" b="1" dirty="0" smtClean="0">
                <a:solidFill>
                  <a:schemeClr val="accent5"/>
                </a:solidFill>
              </a:rPr>
              <a:t> </a:t>
            </a:r>
            <a:r>
              <a:rPr lang="de-DE" sz="2400" b="1" dirty="0" err="1" smtClean="0">
                <a:solidFill>
                  <a:schemeClr val="accent5"/>
                </a:solidFill>
              </a:rPr>
              <a:t>absorbed</a:t>
            </a:r>
            <a:r>
              <a:rPr lang="de-DE" sz="2400" b="1" dirty="0" smtClean="0">
                <a:solidFill>
                  <a:schemeClr val="accent5"/>
                </a:solidFill>
              </a:rPr>
              <a:t> </a:t>
            </a:r>
            <a:r>
              <a:rPr lang="de-DE" sz="2400" b="1" dirty="0" err="1" smtClean="0">
                <a:solidFill>
                  <a:schemeClr val="accent5"/>
                </a:solidFill>
              </a:rPr>
              <a:t>while</a:t>
            </a:r>
            <a:r>
              <a:rPr lang="de-DE" sz="2400" b="1" dirty="0" smtClean="0">
                <a:solidFill>
                  <a:schemeClr val="accent5"/>
                </a:solidFill>
              </a:rPr>
              <a:t> </a:t>
            </a:r>
            <a:r>
              <a:rPr lang="de-DE" sz="2400" b="1" dirty="0" err="1" smtClean="0">
                <a:solidFill>
                  <a:schemeClr val="accent5"/>
                </a:solidFill>
              </a:rPr>
              <a:t>the</a:t>
            </a:r>
            <a:r>
              <a:rPr lang="de-DE" sz="2400" b="1" dirty="0" smtClean="0">
                <a:solidFill>
                  <a:schemeClr val="accent5"/>
                </a:solidFill>
              </a:rPr>
              <a:t> </a:t>
            </a:r>
            <a:r>
              <a:rPr lang="de-DE" sz="2400" b="1" dirty="0" err="1" smtClean="0">
                <a:solidFill>
                  <a:schemeClr val="accent5"/>
                </a:solidFill>
              </a:rPr>
              <a:t>meal</a:t>
            </a:r>
            <a:r>
              <a:rPr lang="de-DE" sz="2400" b="1" dirty="0" smtClean="0">
                <a:solidFill>
                  <a:schemeClr val="accent5"/>
                </a:solidFill>
              </a:rPr>
              <a:t> </a:t>
            </a:r>
            <a:r>
              <a:rPr lang="de-DE" sz="2400" b="1" dirty="0" err="1" smtClean="0">
                <a:solidFill>
                  <a:schemeClr val="accent5"/>
                </a:solidFill>
              </a:rPr>
              <a:t>bolus</a:t>
            </a:r>
            <a:r>
              <a:rPr lang="de-DE" sz="2400" b="1" dirty="0" smtClean="0">
                <a:solidFill>
                  <a:schemeClr val="accent5"/>
                </a:solidFill>
              </a:rPr>
              <a:t> </a:t>
            </a:r>
            <a:r>
              <a:rPr lang="de-DE" sz="2400" b="1" dirty="0" err="1" smtClean="0">
                <a:solidFill>
                  <a:schemeClr val="accent5"/>
                </a:solidFill>
              </a:rPr>
              <a:t>is</a:t>
            </a:r>
            <a:r>
              <a:rPr lang="de-DE" sz="2400" b="1" dirty="0" smtClean="0">
                <a:solidFill>
                  <a:schemeClr val="accent5"/>
                </a:solidFill>
              </a:rPr>
              <a:t> </a:t>
            </a:r>
            <a:r>
              <a:rPr lang="de-DE" sz="2400" b="1" dirty="0" err="1" smtClean="0">
                <a:solidFill>
                  <a:schemeClr val="accent5"/>
                </a:solidFill>
              </a:rPr>
              <a:t>strongly</a:t>
            </a:r>
            <a:r>
              <a:rPr lang="de-DE" sz="2400" b="1" dirty="0" smtClean="0">
                <a:solidFill>
                  <a:schemeClr val="accent5"/>
                </a:solidFill>
              </a:rPr>
              <a:t> </a:t>
            </a:r>
            <a:r>
              <a:rPr lang="de-DE" sz="2400" b="1" dirty="0" err="1" smtClean="0">
                <a:solidFill>
                  <a:schemeClr val="accent5"/>
                </a:solidFill>
              </a:rPr>
              <a:t>active</a:t>
            </a:r>
            <a:r>
              <a:rPr lang="de-DE" sz="2400" dirty="0" smtClean="0"/>
              <a:t>. </a:t>
            </a:r>
            <a:r>
              <a:rPr lang="de-DE" sz="2400" dirty="0" err="1" smtClean="0"/>
              <a:t>Usually</a:t>
            </a:r>
            <a:r>
              <a:rPr lang="de-DE" sz="2400" dirty="0" smtClean="0"/>
              <a:t> </a:t>
            </a:r>
            <a:r>
              <a:rPr lang="de-DE" sz="2400" dirty="0" err="1" smtClean="0"/>
              <a:t>this</a:t>
            </a:r>
            <a:r>
              <a:rPr lang="de-DE" sz="2400" dirty="0" smtClean="0"/>
              <a:t> will </a:t>
            </a:r>
            <a:r>
              <a:rPr lang="de-DE" sz="2400" dirty="0" err="1" smtClean="0"/>
              <a:t>be</a:t>
            </a:r>
            <a:r>
              <a:rPr lang="de-DE" sz="2400" dirty="0" smtClean="0"/>
              <a:t> </a:t>
            </a:r>
            <a:r>
              <a:rPr lang="de-DE" sz="2400" dirty="0" err="1" smtClean="0"/>
              <a:t>up</a:t>
            </a:r>
            <a:r>
              <a:rPr lang="de-DE" sz="2400" dirty="0" smtClean="0"/>
              <a:t> </a:t>
            </a:r>
            <a:r>
              <a:rPr lang="de-DE" sz="2400" dirty="0" err="1" smtClean="0"/>
              <a:t>to</a:t>
            </a:r>
            <a:r>
              <a:rPr lang="de-DE" sz="2400" dirty="0" smtClean="0"/>
              <a:t> 60g </a:t>
            </a:r>
            <a:r>
              <a:rPr lang="de-DE" sz="2400" dirty="0" err="1" smtClean="0"/>
              <a:t>for</a:t>
            </a:r>
            <a:r>
              <a:rPr lang="de-DE" sz="2400" dirty="0" smtClean="0"/>
              <a:t> ~2hr </a:t>
            </a:r>
            <a:r>
              <a:rPr lang="de-DE" sz="2400" dirty="0" err="1" smtClean="0"/>
              <a:t>of</a:t>
            </a:r>
            <a:r>
              <a:rPr lang="de-DE" sz="2400" dirty="0" smtClean="0"/>
              <a:t> strong </a:t>
            </a:r>
            <a:r>
              <a:rPr lang="de-DE" sz="2400" dirty="0" err="1" smtClean="0"/>
              <a:t>activity</a:t>
            </a:r>
            <a:r>
              <a:rPr lang="de-DE" sz="2400" dirty="0" smtClean="0"/>
              <a:t> </a:t>
            </a:r>
            <a:r>
              <a:rPr lang="de-DE" sz="2400" dirty="0" err="1" smtClean="0"/>
              <a:t>of</a:t>
            </a:r>
            <a:r>
              <a:rPr lang="de-DE" sz="2400" dirty="0" smtClean="0"/>
              <a:t> fastest </a:t>
            </a:r>
            <a:r>
              <a:rPr lang="de-DE" sz="2400" dirty="0" err="1" smtClean="0"/>
              <a:t>insulins</a:t>
            </a:r>
            <a:r>
              <a:rPr lang="de-DE" sz="2400" dirty="0" smtClean="0"/>
              <a:t>, </a:t>
            </a:r>
            <a:r>
              <a:rPr lang="de-DE" sz="2400" dirty="0" err="1" smtClean="0"/>
              <a:t>maybe</a:t>
            </a:r>
            <a:r>
              <a:rPr lang="de-DE" sz="2400" dirty="0" smtClean="0"/>
              <a:t> </a:t>
            </a:r>
            <a:r>
              <a:rPr lang="de-DE" sz="2400" dirty="0" err="1" smtClean="0"/>
              <a:t>up</a:t>
            </a:r>
            <a:r>
              <a:rPr lang="de-DE" sz="2400" dirty="0" smtClean="0"/>
              <a:t> </a:t>
            </a:r>
            <a:r>
              <a:rPr lang="de-DE" sz="2400" dirty="0" err="1" smtClean="0"/>
              <a:t>to</a:t>
            </a:r>
            <a:r>
              <a:rPr lang="de-DE" sz="2400" dirty="0" smtClean="0"/>
              <a:t> 90g </a:t>
            </a:r>
            <a:r>
              <a:rPr lang="de-DE" sz="2400" dirty="0" err="1" smtClean="0"/>
              <a:t>for</a:t>
            </a:r>
            <a:r>
              <a:rPr lang="de-DE" sz="2400" dirty="0" smtClean="0"/>
              <a:t> ~3hr </a:t>
            </a:r>
            <a:r>
              <a:rPr lang="de-DE" sz="2400" dirty="0" err="1" smtClean="0"/>
              <a:t>of</a:t>
            </a:r>
            <a:r>
              <a:rPr lang="de-DE" sz="2400" dirty="0" smtClean="0"/>
              <a:t> </a:t>
            </a:r>
            <a:r>
              <a:rPr lang="de-DE" sz="2400" dirty="0" err="1" smtClean="0"/>
              <a:t>other</a:t>
            </a:r>
            <a:r>
              <a:rPr lang="de-DE" sz="2400" dirty="0" smtClean="0"/>
              <a:t> </a:t>
            </a:r>
            <a:r>
              <a:rPr lang="de-DE" sz="2400" dirty="0" err="1" smtClean="0"/>
              <a:t>insulins</a:t>
            </a:r>
            <a:r>
              <a:rPr lang="de-DE" sz="2400" dirty="0" smtClean="0"/>
              <a:t>.</a:t>
            </a:r>
          </a:p>
          <a:p>
            <a:endParaRPr lang="de-DE" sz="2400" dirty="0" smtClean="0"/>
          </a:p>
          <a:p>
            <a:pPr marL="0" indent="0">
              <a:buNone/>
            </a:pPr>
            <a:endParaRPr lang="de-DE" sz="2400" dirty="0"/>
          </a:p>
          <a:p>
            <a:pPr marL="0" indent="0">
              <a:buNone/>
            </a:pPr>
            <a:r>
              <a:rPr lang="de-DE" sz="2400" dirty="0" smtClean="0"/>
              <a:t>      </a:t>
            </a:r>
            <a:endParaRPr lang="de-DE" sz="2400" dirty="0"/>
          </a:p>
        </p:txBody>
      </p:sp>
      <p:sp>
        <p:nvSpPr>
          <p:cNvPr id="9"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21</a:t>
            </a:r>
            <a:endParaRPr lang="de-DE" sz="1800" dirty="0">
              <a:solidFill>
                <a:schemeClr val="tx1"/>
              </a:solidFill>
            </a:endParaRPr>
          </a:p>
        </p:txBody>
      </p:sp>
      <p:sp>
        <p:nvSpPr>
          <p:cNvPr id="4" name="Textfeld 3"/>
          <p:cNvSpPr txBox="1"/>
          <p:nvPr/>
        </p:nvSpPr>
        <p:spPr>
          <a:xfrm>
            <a:off x="393960" y="988924"/>
            <a:ext cx="10857514" cy="1200329"/>
          </a:xfrm>
          <a:prstGeom prst="rect">
            <a:avLst/>
          </a:prstGeom>
          <a:solidFill>
            <a:schemeClr val="accent4">
              <a:lumMod val="20000"/>
              <a:lumOff val="80000"/>
            </a:schemeClr>
          </a:solidFill>
        </p:spPr>
        <p:txBody>
          <a:bodyPr wrap="square" rtlCol="0">
            <a:spAutoFit/>
          </a:bodyPr>
          <a:lstStyle/>
          <a:p>
            <a:r>
              <a:rPr lang="de-DE" dirty="0" smtClean="0"/>
              <a:t>Note: </a:t>
            </a:r>
            <a:r>
              <a:rPr lang="de-DE" dirty="0" err="1" smtClean="0"/>
              <a:t>You</a:t>
            </a:r>
            <a:r>
              <a:rPr lang="de-DE" dirty="0" smtClean="0"/>
              <a:t> </a:t>
            </a:r>
            <a:r>
              <a:rPr lang="de-DE" dirty="0" err="1" smtClean="0"/>
              <a:t>giving</a:t>
            </a:r>
            <a:r>
              <a:rPr lang="de-DE" dirty="0" smtClean="0"/>
              <a:t> a </a:t>
            </a:r>
            <a:r>
              <a:rPr lang="de-DE" dirty="0" err="1" smtClean="0"/>
              <a:t>bolus</a:t>
            </a:r>
            <a:r>
              <a:rPr lang="de-DE" dirty="0" smtClean="0"/>
              <a:t> </a:t>
            </a:r>
            <a:r>
              <a:rPr lang="de-DE" dirty="0" err="1" smtClean="0"/>
              <a:t>means</a:t>
            </a:r>
            <a:r>
              <a:rPr lang="de-DE" dirty="0" smtClean="0"/>
              <a:t>: NO LOOPING. The </a:t>
            </a:r>
            <a:r>
              <a:rPr lang="de-DE" dirty="0" err="1" smtClean="0"/>
              <a:t>loop</a:t>
            </a:r>
            <a:r>
              <a:rPr lang="de-DE" dirty="0" smtClean="0"/>
              <a:t> </a:t>
            </a:r>
            <a:r>
              <a:rPr lang="de-DE" dirty="0" err="1" smtClean="0"/>
              <a:t>only</a:t>
            </a:r>
            <a:r>
              <a:rPr lang="de-DE" dirty="0" smtClean="0"/>
              <a:t> </a:t>
            </a:r>
            <a:r>
              <a:rPr lang="de-DE" dirty="0" err="1" smtClean="0"/>
              <a:t>watches</a:t>
            </a:r>
            <a:r>
              <a:rPr lang="de-DE" dirty="0" smtClean="0"/>
              <a:t> </a:t>
            </a:r>
            <a:r>
              <a:rPr lang="de-DE" dirty="0" err="1" smtClean="0"/>
              <a:t>what</a:t>
            </a:r>
            <a:r>
              <a:rPr lang="de-DE" dirty="0" smtClean="0"/>
              <a:t> </a:t>
            </a:r>
            <a:r>
              <a:rPr lang="de-DE" dirty="0" err="1" smtClean="0"/>
              <a:t>is</a:t>
            </a:r>
            <a:r>
              <a:rPr lang="de-DE" dirty="0" smtClean="0"/>
              <a:t> </a:t>
            </a:r>
            <a:r>
              <a:rPr lang="de-DE" dirty="0" err="1" smtClean="0"/>
              <a:t>happening</a:t>
            </a:r>
            <a:r>
              <a:rPr lang="de-DE" dirty="0" smtClean="0"/>
              <a:t> </a:t>
            </a:r>
            <a:r>
              <a:rPr lang="de-DE" dirty="0" err="1" smtClean="0"/>
              <a:t>with</a:t>
            </a:r>
            <a:r>
              <a:rPr lang="de-DE" dirty="0" smtClean="0"/>
              <a:t> YOUR </a:t>
            </a:r>
            <a:r>
              <a:rPr lang="de-DE" dirty="0" err="1" smtClean="0"/>
              <a:t>intervention</a:t>
            </a:r>
            <a:r>
              <a:rPr lang="de-DE" dirty="0" smtClean="0"/>
              <a:t>, and </a:t>
            </a:r>
            <a:r>
              <a:rPr lang="de-DE" dirty="0" err="1" smtClean="0"/>
              <a:t>tries</a:t>
            </a:r>
            <a:r>
              <a:rPr lang="de-DE" dirty="0" smtClean="0"/>
              <a:t> </a:t>
            </a:r>
            <a:r>
              <a:rPr lang="de-DE" dirty="0" err="1" smtClean="0"/>
              <a:t>to</a:t>
            </a:r>
            <a:r>
              <a:rPr lang="de-DE" dirty="0" smtClean="0"/>
              <a:t> </a:t>
            </a:r>
            <a:r>
              <a:rPr lang="de-DE" dirty="0" err="1" smtClean="0"/>
              <a:t>co</a:t>
            </a:r>
            <a:r>
              <a:rPr lang="de-DE" dirty="0" smtClean="0"/>
              <a:t>-manage (</a:t>
            </a:r>
            <a:r>
              <a:rPr lang="de-DE" dirty="0" err="1" smtClean="0"/>
              <a:t>which</a:t>
            </a:r>
            <a:r>
              <a:rPr lang="de-DE" dirty="0" smtClean="0"/>
              <a:t> </a:t>
            </a:r>
            <a:r>
              <a:rPr lang="de-DE" dirty="0" err="1" smtClean="0"/>
              <a:t>is</a:t>
            </a:r>
            <a:r>
              <a:rPr lang="de-DE" dirty="0" smtClean="0"/>
              <a:t> </a:t>
            </a:r>
            <a:r>
              <a:rPr lang="de-DE" dirty="0" err="1" smtClean="0"/>
              <a:t>virtually</a:t>
            </a:r>
            <a:r>
              <a:rPr lang="de-DE" dirty="0" smtClean="0"/>
              <a:t> </a:t>
            </a:r>
            <a:r>
              <a:rPr lang="de-DE" dirty="0" err="1" smtClean="0"/>
              <a:t>impossible</a:t>
            </a:r>
            <a:r>
              <a:rPr lang="de-DE" dirty="0" smtClean="0"/>
              <a:t> at </a:t>
            </a:r>
            <a:r>
              <a:rPr lang="de-DE" dirty="0" err="1" smtClean="0"/>
              <a:t>first</a:t>
            </a:r>
            <a:r>
              <a:rPr lang="de-DE" dirty="0" smtClean="0"/>
              <a:t> =&gt; Loop </a:t>
            </a:r>
            <a:r>
              <a:rPr lang="de-DE" dirty="0" err="1" smtClean="0"/>
              <a:t>is</a:t>
            </a:r>
            <a:r>
              <a:rPr lang="de-DE" dirty="0" smtClean="0"/>
              <a:t> </a:t>
            </a:r>
            <a:r>
              <a:rPr lang="de-DE" dirty="0" err="1" smtClean="0"/>
              <a:t>setting</a:t>
            </a:r>
            <a:r>
              <a:rPr lang="de-DE" dirty="0" smtClean="0"/>
              <a:t> 0% basal in </a:t>
            </a:r>
            <a:r>
              <a:rPr lang="de-DE" dirty="0" err="1" smtClean="0"/>
              <a:t>response</a:t>
            </a:r>
            <a:r>
              <a:rPr lang="de-DE" dirty="0" smtClean="0"/>
              <a:t> </a:t>
            </a:r>
            <a:r>
              <a:rPr lang="de-DE" dirty="0" err="1" smtClean="0"/>
              <a:t>to</a:t>
            </a:r>
            <a:r>
              <a:rPr lang="de-DE" dirty="0" smtClean="0"/>
              <a:t> </a:t>
            </a:r>
            <a:r>
              <a:rPr lang="de-DE" dirty="0" err="1" smtClean="0"/>
              <a:t>your</a:t>
            </a:r>
            <a:r>
              <a:rPr lang="de-DE" dirty="0" smtClean="0"/>
              <a:t> </a:t>
            </a:r>
            <a:r>
              <a:rPr lang="de-DE" dirty="0" err="1" smtClean="0"/>
              <a:t>dangerous</a:t>
            </a:r>
            <a:r>
              <a:rPr lang="de-DE" dirty="0" smtClean="0"/>
              <a:t> </a:t>
            </a:r>
            <a:r>
              <a:rPr lang="de-DE" dirty="0" err="1" smtClean="0"/>
              <a:t>looking</a:t>
            </a:r>
            <a:r>
              <a:rPr lang="de-DE" dirty="0" smtClean="0"/>
              <a:t> </a:t>
            </a:r>
            <a:r>
              <a:rPr lang="de-DE" dirty="0" err="1" smtClean="0"/>
              <a:t>bolus</a:t>
            </a:r>
            <a:r>
              <a:rPr lang="de-DE" dirty="0" smtClean="0"/>
              <a:t>). </a:t>
            </a:r>
            <a:r>
              <a:rPr lang="de-DE" dirty="0" err="1" smtClean="0"/>
              <a:t>It</a:t>
            </a:r>
            <a:r>
              <a:rPr lang="de-DE" dirty="0" smtClean="0"/>
              <a:t> </a:t>
            </a:r>
            <a:r>
              <a:rPr lang="de-DE" dirty="0" err="1" smtClean="0"/>
              <a:t>is</a:t>
            </a:r>
            <a:r>
              <a:rPr lang="de-DE" dirty="0" smtClean="0"/>
              <a:t> </a:t>
            </a:r>
            <a:r>
              <a:rPr lang="de-DE" dirty="0" err="1" smtClean="0"/>
              <a:t>entirely</a:t>
            </a:r>
            <a:r>
              <a:rPr lang="de-DE" dirty="0" smtClean="0"/>
              <a:t> YOUR </a:t>
            </a:r>
            <a:r>
              <a:rPr lang="de-DE" dirty="0" err="1" smtClean="0"/>
              <a:t>responsibility</a:t>
            </a:r>
            <a:r>
              <a:rPr lang="de-DE" dirty="0" smtClean="0"/>
              <a:t> </a:t>
            </a:r>
            <a:r>
              <a:rPr lang="de-DE" dirty="0" err="1" smtClean="0"/>
              <a:t>that</a:t>
            </a:r>
            <a:r>
              <a:rPr lang="de-DE" dirty="0" smtClean="0"/>
              <a:t> </a:t>
            </a:r>
            <a:r>
              <a:rPr lang="de-DE" dirty="0" err="1" smtClean="0"/>
              <a:t>your</a:t>
            </a:r>
            <a:r>
              <a:rPr lang="de-DE" dirty="0" smtClean="0"/>
              <a:t> </a:t>
            </a:r>
            <a:r>
              <a:rPr lang="de-DE" dirty="0" err="1" smtClean="0"/>
              <a:t>bolus</a:t>
            </a:r>
            <a:r>
              <a:rPr lang="de-DE" dirty="0" smtClean="0"/>
              <a:t> </a:t>
            </a:r>
            <a:r>
              <a:rPr lang="de-DE" dirty="0" err="1" smtClean="0"/>
              <a:t>suits</a:t>
            </a:r>
            <a:r>
              <a:rPr lang="de-DE" dirty="0" smtClean="0"/>
              <a:t> </a:t>
            </a:r>
            <a:r>
              <a:rPr lang="de-DE" dirty="0" err="1" smtClean="0"/>
              <a:t>carb</a:t>
            </a:r>
            <a:r>
              <a:rPr lang="de-DE" dirty="0" smtClean="0"/>
              <a:t> </a:t>
            </a:r>
            <a:r>
              <a:rPr lang="de-DE" dirty="0" err="1" smtClean="0"/>
              <a:t>amount</a:t>
            </a:r>
            <a:r>
              <a:rPr lang="de-DE" dirty="0" smtClean="0"/>
              <a:t> </a:t>
            </a:r>
            <a:r>
              <a:rPr lang="de-DE" u="sng" dirty="0" smtClean="0"/>
              <a:t>and </a:t>
            </a:r>
            <a:r>
              <a:rPr lang="de-DE" u="sng" dirty="0" err="1" smtClean="0"/>
              <a:t>absorption</a:t>
            </a:r>
            <a:r>
              <a:rPr lang="de-DE" dirty="0" smtClean="0"/>
              <a:t> in </a:t>
            </a:r>
            <a:r>
              <a:rPr lang="de-DE" dirty="0" err="1" smtClean="0"/>
              <a:t>this</a:t>
            </a:r>
            <a:r>
              <a:rPr lang="de-DE" dirty="0" smtClean="0"/>
              <a:t> </a:t>
            </a:r>
            <a:r>
              <a:rPr lang="de-DE" b="1" dirty="0" err="1" smtClean="0">
                <a:solidFill>
                  <a:srgbClr val="7030A0"/>
                </a:solidFill>
              </a:rPr>
              <a:t>early</a:t>
            </a:r>
            <a:r>
              <a:rPr lang="de-DE" b="1" dirty="0" smtClean="0">
                <a:solidFill>
                  <a:srgbClr val="7030A0"/>
                </a:solidFill>
              </a:rPr>
              <a:t> </a:t>
            </a:r>
            <a:r>
              <a:rPr lang="de-DE" b="1" dirty="0" err="1" smtClean="0">
                <a:solidFill>
                  <a:srgbClr val="7030A0"/>
                </a:solidFill>
              </a:rPr>
              <a:t>phase</a:t>
            </a:r>
            <a:r>
              <a:rPr lang="de-DE" b="1" dirty="0" smtClean="0">
                <a:solidFill>
                  <a:srgbClr val="7030A0"/>
                </a:solidFill>
              </a:rPr>
              <a:t> </a:t>
            </a:r>
            <a:r>
              <a:rPr lang="de-DE" dirty="0" err="1" smtClean="0"/>
              <a:t>of</a:t>
            </a:r>
            <a:r>
              <a:rPr lang="de-DE" dirty="0" smtClean="0"/>
              <a:t> </a:t>
            </a:r>
            <a:r>
              <a:rPr lang="de-DE" dirty="0" err="1" smtClean="0"/>
              <a:t>the</a:t>
            </a:r>
            <a:r>
              <a:rPr lang="de-DE" dirty="0" smtClean="0"/>
              <a:t> </a:t>
            </a:r>
            <a:r>
              <a:rPr lang="de-DE" dirty="0" err="1" smtClean="0"/>
              <a:t>meal</a:t>
            </a:r>
            <a:r>
              <a:rPr lang="de-DE" dirty="0" smtClean="0"/>
              <a:t>.</a:t>
            </a:r>
            <a:endParaRPr lang="de-DE" dirty="0"/>
          </a:p>
        </p:txBody>
      </p:sp>
      <p:pic>
        <p:nvPicPr>
          <p:cNvPr id="10" name="Grafik 9"/>
          <p:cNvPicPr>
            <a:picLocks noChangeAspect="1"/>
          </p:cNvPicPr>
          <p:nvPr/>
        </p:nvPicPr>
        <p:blipFill rotWithShape="1">
          <a:blip r:embed="rId3"/>
          <a:srcRect l="30125" t="25555" r="45813" b="34667"/>
          <a:stretch/>
        </p:blipFill>
        <p:spPr>
          <a:xfrm>
            <a:off x="10431137" y="228786"/>
            <a:ext cx="956846" cy="889742"/>
          </a:xfrm>
          <a:prstGeom prst="rect">
            <a:avLst/>
          </a:prstGeom>
        </p:spPr>
      </p:pic>
      <p:sp>
        <p:nvSpPr>
          <p:cNvPr id="7" name="Inhaltsplatzhalter 2"/>
          <p:cNvSpPr txBox="1">
            <a:spLocks/>
          </p:cNvSpPr>
          <p:nvPr/>
        </p:nvSpPr>
        <p:spPr>
          <a:xfrm>
            <a:off x="393958" y="3289197"/>
            <a:ext cx="4979229" cy="638958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a:t>A proper </a:t>
            </a:r>
            <a:r>
              <a:rPr lang="de-DE" sz="2400" b="1" dirty="0">
                <a:solidFill>
                  <a:schemeClr val="accent5"/>
                </a:solidFill>
              </a:rPr>
              <a:t>IC </a:t>
            </a:r>
            <a:r>
              <a:rPr lang="de-DE" sz="2400" b="1" dirty="0" err="1">
                <a:solidFill>
                  <a:schemeClr val="accent5"/>
                </a:solidFill>
              </a:rPr>
              <a:t>factor</a:t>
            </a:r>
            <a:r>
              <a:rPr lang="de-DE" sz="2400" b="1" dirty="0">
                <a:solidFill>
                  <a:schemeClr val="accent5"/>
                </a:solidFill>
              </a:rPr>
              <a:t> </a:t>
            </a:r>
            <a:r>
              <a:rPr lang="de-DE" sz="2400" dirty="0">
                <a:solidFill>
                  <a:srgbClr val="0070C0"/>
                </a:solidFill>
              </a:rPr>
              <a:t>(</a:t>
            </a:r>
            <a:r>
              <a:rPr lang="de-DE" sz="2400" dirty="0" err="1">
                <a:solidFill>
                  <a:srgbClr val="0070C0"/>
                </a:solidFill>
              </a:rPr>
              <a:t>carb</a:t>
            </a:r>
            <a:r>
              <a:rPr lang="de-DE" sz="2400" dirty="0">
                <a:solidFill>
                  <a:srgbClr val="0070C0"/>
                </a:solidFill>
              </a:rPr>
              <a:t> </a:t>
            </a:r>
            <a:r>
              <a:rPr lang="de-DE" sz="2400" dirty="0" err="1">
                <a:solidFill>
                  <a:srgbClr val="0070C0"/>
                </a:solidFill>
              </a:rPr>
              <a:t>ratio</a:t>
            </a:r>
            <a:r>
              <a:rPr lang="de-DE" sz="2400" dirty="0">
                <a:solidFill>
                  <a:srgbClr val="0070C0"/>
                </a:solidFill>
              </a:rPr>
              <a:t>)</a:t>
            </a:r>
            <a:r>
              <a:rPr lang="de-DE" sz="2400" dirty="0"/>
              <a:t> </a:t>
            </a:r>
            <a:r>
              <a:rPr lang="de-DE" sz="2400" dirty="0" err="1"/>
              <a:t>is</a:t>
            </a:r>
            <a:r>
              <a:rPr lang="de-DE" sz="2400" dirty="0"/>
              <a:t> essential</a:t>
            </a:r>
            <a:r>
              <a:rPr lang="de-DE" sz="2400" b="1" dirty="0">
                <a:solidFill>
                  <a:srgbClr val="0070C0"/>
                </a:solidFill>
              </a:rPr>
              <a:t>. </a:t>
            </a:r>
            <a:r>
              <a:rPr lang="de-DE" sz="1800" dirty="0" smtClean="0">
                <a:solidFill>
                  <a:schemeClr val="bg1">
                    <a:lumMod val="50000"/>
                  </a:schemeClr>
                </a:solidFill>
              </a:rPr>
              <a:t> </a:t>
            </a:r>
            <a:endParaRPr lang="de-DE" sz="2400" dirty="0"/>
          </a:p>
          <a:p>
            <a:r>
              <a:rPr lang="de-DE" sz="2400" dirty="0" err="1" smtClean="0"/>
              <a:t>You</a:t>
            </a:r>
            <a:r>
              <a:rPr lang="de-DE" sz="2400" dirty="0" smtClean="0"/>
              <a:t> </a:t>
            </a:r>
            <a:r>
              <a:rPr lang="de-DE" sz="2400" dirty="0" err="1" smtClean="0"/>
              <a:t>can</a:t>
            </a:r>
            <a:r>
              <a:rPr lang="de-DE" sz="2400" dirty="0" smtClean="0"/>
              <a:t> tune </a:t>
            </a:r>
            <a:r>
              <a:rPr lang="de-DE" sz="2400" dirty="0" err="1" smtClean="0"/>
              <a:t>your</a:t>
            </a:r>
            <a:r>
              <a:rPr lang="de-DE" sz="2400" dirty="0" smtClean="0"/>
              <a:t> IC in </a:t>
            </a:r>
            <a:r>
              <a:rPr lang="de-DE" sz="2400" dirty="0" err="1" smtClean="0"/>
              <a:t>closed</a:t>
            </a:r>
            <a:r>
              <a:rPr lang="de-DE" sz="2400" dirty="0" smtClean="0"/>
              <a:t> </a:t>
            </a:r>
            <a:r>
              <a:rPr lang="de-DE" sz="2400" dirty="0" err="1" smtClean="0"/>
              <a:t>loop</a:t>
            </a:r>
            <a:r>
              <a:rPr lang="de-DE" sz="2400" dirty="0" smtClean="0"/>
              <a:t>, </a:t>
            </a:r>
            <a:r>
              <a:rPr lang="de-DE" sz="2400" dirty="0" err="1" smtClean="0"/>
              <a:t>until</a:t>
            </a:r>
            <a:r>
              <a:rPr lang="de-DE" sz="2400" dirty="0" smtClean="0"/>
              <a:t> </a:t>
            </a:r>
            <a:r>
              <a:rPr lang="de-DE" sz="2400" dirty="0" err="1" smtClean="0"/>
              <a:t>you</a:t>
            </a:r>
            <a:r>
              <a:rPr lang="de-DE" sz="2400" dirty="0" smtClean="0"/>
              <a:t> </a:t>
            </a:r>
            <a:r>
              <a:rPr lang="de-DE" sz="2400" dirty="0" err="1" smtClean="0"/>
              <a:t>achieve</a:t>
            </a:r>
            <a:r>
              <a:rPr lang="de-DE" sz="2400" dirty="0" smtClean="0"/>
              <a:t> </a:t>
            </a:r>
            <a:r>
              <a:rPr lang="de-DE" sz="2400" dirty="0" err="1" smtClean="0"/>
              <a:t>glucose</a:t>
            </a:r>
            <a:r>
              <a:rPr lang="de-DE" sz="2400" dirty="0" smtClean="0"/>
              <a:t> </a:t>
            </a:r>
            <a:r>
              <a:rPr lang="de-DE" sz="2400" dirty="0" err="1" smtClean="0"/>
              <a:t>remaining</a:t>
            </a:r>
            <a:r>
              <a:rPr lang="de-DE" sz="2400" dirty="0" smtClean="0"/>
              <a:t> in </a:t>
            </a:r>
            <a:r>
              <a:rPr lang="de-DE" sz="2400" dirty="0" err="1" smtClean="0"/>
              <a:t>range</a:t>
            </a:r>
            <a:r>
              <a:rPr lang="de-DE" sz="2400" dirty="0" smtClean="0"/>
              <a:t> in </a:t>
            </a:r>
            <a:r>
              <a:rPr lang="de-DE" sz="2400" dirty="0" err="1" smtClean="0"/>
              <a:t>the</a:t>
            </a:r>
            <a:r>
              <a:rPr lang="de-DE" sz="2400" dirty="0" smtClean="0"/>
              <a:t> </a:t>
            </a:r>
            <a:r>
              <a:rPr lang="de-DE" sz="2400" dirty="0" err="1" smtClean="0"/>
              <a:t>first</a:t>
            </a:r>
            <a:r>
              <a:rPr lang="de-DE" sz="2400" dirty="0" smtClean="0"/>
              <a:t> 2 </a:t>
            </a:r>
            <a:r>
              <a:rPr lang="de-DE" sz="2400" dirty="0" err="1" smtClean="0"/>
              <a:t>hours</a:t>
            </a:r>
            <a:r>
              <a:rPr lang="de-DE" sz="2400" dirty="0" smtClean="0"/>
              <a:t> after </a:t>
            </a:r>
            <a:r>
              <a:rPr lang="de-DE" sz="2400" dirty="0" err="1" smtClean="0"/>
              <a:t>meal</a:t>
            </a:r>
            <a:r>
              <a:rPr lang="de-DE" sz="2400" dirty="0" smtClean="0"/>
              <a:t> </a:t>
            </a:r>
            <a:r>
              <a:rPr lang="de-DE" sz="2400" dirty="0" err="1" smtClean="0"/>
              <a:t>start</a:t>
            </a:r>
            <a:r>
              <a:rPr lang="de-DE" sz="2400" dirty="0" smtClean="0"/>
              <a:t>. </a:t>
            </a:r>
            <a:r>
              <a:rPr lang="de-DE" sz="2400" dirty="0" err="1" smtClean="0"/>
              <a:t>Shortly</a:t>
            </a:r>
            <a:r>
              <a:rPr lang="de-DE" sz="2400" dirty="0" smtClean="0"/>
              <a:t> after </a:t>
            </a:r>
            <a:r>
              <a:rPr lang="de-DE" sz="2400" dirty="0" err="1" smtClean="0"/>
              <a:t>maximum</a:t>
            </a:r>
            <a:r>
              <a:rPr lang="de-DE" sz="2400" dirty="0" smtClean="0"/>
              <a:t> </a:t>
            </a:r>
            <a:r>
              <a:rPr lang="de-DE" sz="2400" dirty="0" err="1" smtClean="0"/>
              <a:t>insulin</a:t>
            </a:r>
            <a:r>
              <a:rPr lang="de-DE" sz="2400" dirty="0" smtClean="0"/>
              <a:t> </a:t>
            </a:r>
            <a:r>
              <a:rPr lang="de-DE" sz="2400" dirty="0" err="1" smtClean="0"/>
              <a:t>activity</a:t>
            </a:r>
            <a:r>
              <a:rPr lang="de-DE" sz="2400" dirty="0" smtClean="0"/>
              <a:t> </a:t>
            </a:r>
            <a:r>
              <a:rPr lang="de-DE" sz="2400" dirty="0" err="1" smtClean="0"/>
              <a:t>of</a:t>
            </a:r>
            <a:r>
              <a:rPr lang="de-DE" sz="2400" dirty="0" smtClean="0"/>
              <a:t> </a:t>
            </a:r>
            <a:r>
              <a:rPr lang="de-DE" sz="2400" dirty="0" err="1" smtClean="0"/>
              <a:t>your</a:t>
            </a:r>
            <a:r>
              <a:rPr lang="de-DE" sz="2400" dirty="0" smtClean="0"/>
              <a:t> </a:t>
            </a:r>
            <a:r>
              <a:rPr lang="de-DE" sz="2400" dirty="0" err="1" smtClean="0"/>
              <a:t>bolus</a:t>
            </a:r>
            <a:r>
              <a:rPr lang="de-DE" sz="2400" dirty="0" smtClean="0"/>
              <a:t>, </a:t>
            </a:r>
            <a:r>
              <a:rPr lang="de-DE" sz="2400" dirty="0" err="1" smtClean="0"/>
              <a:t>you</a:t>
            </a:r>
            <a:r>
              <a:rPr lang="de-DE" sz="2400" dirty="0" smtClean="0"/>
              <a:t> </a:t>
            </a:r>
            <a:r>
              <a:rPr lang="de-DE" sz="2400" dirty="0" err="1" smtClean="0"/>
              <a:t>should</a:t>
            </a:r>
            <a:r>
              <a:rPr lang="de-DE" sz="2400" dirty="0" smtClean="0"/>
              <a:t> </a:t>
            </a:r>
            <a:r>
              <a:rPr lang="de-DE" sz="2400" dirty="0" err="1" smtClean="0"/>
              <a:t>be</a:t>
            </a:r>
            <a:r>
              <a:rPr lang="de-DE" sz="2400" dirty="0" smtClean="0"/>
              <a:t> </a:t>
            </a:r>
            <a:r>
              <a:rPr lang="de-DE" sz="2400" dirty="0" err="1" smtClean="0"/>
              <a:t>below</a:t>
            </a:r>
            <a:r>
              <a:rPr lang="de-DE" sz="2400" dirty="0" smtClean="0"/>
              <a:t> </a:t>
            </a:r>
            <a:r>
              <a:rPr lang="de-DE" sz="2400" dirty="0" err="1" smtClean="0"/>
              <a:t>target</a:t>
            </a:r>
            <a:r>
              <a:rPr lang="de-DE" sz="2400" dirty="0" smtClean="0"/>
              <a:t> (</a:t>
            </a:r>
            <a:r>
              <a:rPr lang="de-DE" sz="2400" dirty="0" err="1" smtClean="0"/>
              <a:t>see</a:t>
            </a:r>
            <a:r>
              <a:rPr lang="de-DE" sz="2400" dirty="0" smtClean="0"/>
              <a:t> 3 </a:t>
            </a:r>
            <a:r>
              <a:rPr lang="de-DE" sz="2400" dirty="0" err="1" smtClean="0"/>
              <a:t>green</a:t>
            </a:r>
            <a:r>
              <a:rPr lang="de-DE" sz="2400" dirty="0" smtClean="0"/>
              <a:t> (X) in </a:t>
            </a:r>
            <a:r>
              <a:rPr lang="de-DE" sz="2400" dirty="0" err="1" smtClean="0"/>
              <a:t>the</a:t>
            </a:r>
            <a:r>
              <a:rPr lang="de-DE" sz="2400" dirty="0" smtClean="0"/>
              <a:t> </a:t>
            </a:r>
            <a:r>
              <a:rPr lang="de-DE" sz="2400" dirty="0" err="1" smtClean="0"/>
              <a:t>chart</a:t>
            </a:r>
            <a:r>
              <a:rPr lang="de-DE" sz="2400" dirty="0" smtClean="0"/>
              <a:t>).   </a:t>
            </a:r>
          </a:p>
          <a:p>
            <a:endParaRPr lang="de-DE" sz="2400" dirty="0" smtClean="0"/>
          </a:p>
          <a:p>
            <a:endParaRPr lang="de-DE" sz="2400" dirty="0" smtClean="0"/>
          </a:p>
          <a:p>
            <a:pPr marL="0" indent="0">
              <a:buFont typeface="Arial" panose="020B0604020202020204" pitchFamily="34" charset="0"/>
              <a:buNone/>
            </a:pPr>
            <a:endParaRPr lang="de-DE" sz="2400" dirty="0" smtClean="0"/>
          </a:p>
          <a:p>
            <a:pPr marL="0" indent="0">
              <a:buFont typeface="Arial" panose="020B0604020202020204" pitchFamily="34" charset="0"/>
              <a:buNone/>
            </a:pPr>
            <a:r>
              <a:rPr lang="de-DE" sz="2400" dirty="0" smtClean="0"/>
              <a:t>      </a:t>
            </a:r>
            <a:endParaRPr lang="de-DE" sz="2400" dirty="0"/>
          </a:p>
        </p:txBody>
      </p:sp>
      <p:grpSp>
        <p:nvGrpSpPr>
          <p:cNvPr id="8" name="Gruppieren 7"/>
          <p:cNvGrpSpPr/>
          <p:nvPr/>
        </p:nvGrpSpPr>
        <p:grpSpPr>
          <a:xfrm>
            <a:off x="5373190" y="3201286"/>
            <a:ext cx="6393620" cy="3545439"/>
            <a:chOff x="5373190" y="3201286"/>
            <a:chExt cx="6393620" cy="3545439"/>
          </a:xfrm>
        </p:grpSpPr>
        <p:pic>
          <p:nvPicPr>
            <p:cNvPr id="5" name="Grafik 4"/>
            <p:cNvPicPr>
              <a:picLocks noChangeAspect="1"/>
            </p:cNvPicPr>
            <p:nvPr/>
          </p:nvPicPr>
          <p:blipFill rotWithShape="1">
            <a:blip r:embed="rId4">
              <a:extLst>
                <a:ext uri="{28A0092B-C50C-407E-A947-70E740481C1C}">
                  <a14:useLocalDpi xmlns:a14="http://schemas.microsoft.com/office/drawing/2010/main" val="0"/>
                </a:ext>
              </a:extLst>
            </a:blip>
            <a:srcRect l="11928" t="27683" r="14714"/>
            <a:stretch/>
          </p:blipFill>
          <p:spPr>
            <a:xfrm>
              <a:off x="5373190" y="3201286"/>
              <a:ext cx="6393620" cy="3545439"/>
            </a:xfrm>
            <a:prstGeom prst="rect">
              <a:avLst/>
            </a:prstGeom>
          </p:spPr>
        </p:pic>
        <p:sp>
          <p:nvSpPr>
            <p:cNvPr id="6" name="Textfeld 5"/>
            <p:cNvSpPr txBox="1"/>
            <p:nvPr/>
          </p:nvSpPr>
          <p:spPr>
            <a:xfrm>
              <a:off x="9272897" y="4214949"/>
              <a:ext cx="916131" cy="276999"/>
            </a:xfrm>
            <a:prstGeom prst="rect">
              <a:avLst/>
            </a:prstGeom>
            <a:solidFill>
              <a:srgbClr val="E1CCF0"/>
            </a:solidFill>
          </p:spPr>
          <p:txBody>
            <a:bodyPr wrap="square" rtlCol="0">
              <a:spAutoFit/>
            </a:bodyPr>
            <a:lstStyle/>
            <a:p>
              <a:r>
                <a:rPr lang="de-DE" sz="1200" dirty="0" err="1" smtClean="0">
                  <a:solidFill>
                    <a:schemeClr val="bg1">
                      <a:lumMod val="50000"/>
                    </a:schemeClr>
                  </a:solidFill>
                </a:rPr>
                <a:t>early</a:t>
              </a:r>
              <a:r>
                <a:rPr lang="de-DE" sz="1200" dirty="0" smtClean="0">
                  <a:solidFill>
                    <a:schemeClr val="bg1">
                      <a:lumMod val="50000"/>
                    </a:schemeClr>
                  </a:solidFill>
                </a:rPr>
                <a:t> </a:t>
              </a:r>
              <a:r>
                <a:rPr lang="de-DE" sz="1200" dirty="0" err="1" smtClean="0">
                  <a:solidFill>
                    <a:schemeClr val="bg1">
                      <a:lumMod val="50000"/>
                    </a:schemeClr>
                  </a:solidFill>
                </a:rPr>
                <a:t>phase</a:t>
              </a:r>
              <a:endParaRPr lang="de-DE" sz="1200" dirty="0">
                <a:solidFill>
                  <a:schemeClr val="bg1">
                    <a:lumMod val="50000"/>
                  </a:schemeClr>
                </a:solidFill>
              </a:endParaRPr>
            </a:p>
          </p:txBody>
        </p:sp>
      </p:grpSp>
    </p:spTree>
    <p:extLst>
      <p:ext uri="{BB962C8B-B14F-4D97-AF65-F5344CB8AC3E}">
        <p14:creationId xmlns:p14="http://schemas.microsoft.com/office/powerpoint/2010/main" val="422721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3960" y="-111020"/>
            <a:ext cx="10515600" cy="1325563"/>
          </a:xfrm>
        </p:spPr>
        <p:txBody>
          <a:bodyPr>
            <a:normAutofit/>
          </a:bodyPr>
          <a:lstStyle/>
          <a:p>
            <a:pPr algn="ctr"/>
            <a:r>
              <a:rPr lang="de-DE" sz="3600" b="1" dirty="0" smtClean="0">
                <a:solidFill>
                  <a:srgbClr val="7030A0"/>
                </a:solidFill>
              </a:rPr>
              <a:t>Timing </a:t>
            </a:r>
            <a:r>
              <a:rPr lang="de-DE" sz="3600" b="1" dirty="0" err="1" smtClean="0">
                <a:solidFill>
                  <a:srgbClr val="7030A0"/>
                </a:solidFill>
              </a:rPr>
              <a:t>of</a:t>
            </a:r>
            <a:r>
              <a:rPr lang="de-DE" sz="3600" b="1" dirty="0" smtClean="0">
                <a:solidFill>
                  <a:srgbClr val="7030A0"/>
                </a:solidFill>
              </a:rPr>
              <a:t> </a:t>
            </a:r>
            <a:r>
              <a:rPr lang="de-DE" sz="3600" b="1" dirty="0" err="1" smtClean="0">
                <a:solidFill>
                  <a:srgbClr val="7030A0"/>
                </a:solidFill>
              </a:rPr>
              <a:t>bolus</a:t>
            </a:r>
            <a:r>
              <a:rPr lang="de-DE" sz="3600" b="1" dirty="0" smtClean="0">
                <a:solidFill>
                  <a:srgbClr val="7030A0"/>
                </a:solidFill>
              </a:rPr>
              <a:t>  </a:t>
            </a:r>
            <a:endParaRPr lang="de-DE" sz="3600" b="1" dirty="0">
              <a:solidFill>
                <a:srgbClr val="7030A0"/>
              </a:solidFill>
            </a:endParaRPr>
          </a:p>
        </p:txBody>
      </p:sp>
      <p:sp>
        <p:nvSpPr>
          <p:cNvPr id="3" name="Inhaltsplatzhalter 2"/>
          <p:cNvSpPr>
            <a:spLocks noGrp="1"/>
          </p:cNvSpPr>
          <p:nvPr>
            <p:ph idx="1"/>
          </p:nvPr>
        </p:nvSpPr>
        <p:spPr>
          <a:xfrm>
            <a:off x="393960" y="3224451"/>
            <a:ext cx="11441482" cy="6389588"/>
          </a:xfrm>
        </p:spPr>
        <p:txBody>
          <a:bodyPr lIns="0">
            <a:normAutofit/>
          </a:bodyPr>
          <a:lstStyle/>
          <a:p>
            <a:r>
              <a:rPr lang="de-DE" sz="2400" dirty="0" err="1" smtClean="0"/>
              <a:t>If</a:t>
            </a:r>
            <a:r>
              <a:rPr lang="de-DE" sz="2400" dirty="0" smtClean="0"/>
              <a:t> </a:t>
            </a:r>
            <a:r>
              <a:rPr lang="de-DE" sz="2400" dirty="0" err="1" smtClean="0"/>
              <a:t>you</a:t>
            </a:r>
            <a:r>
              <a:rPr lang="de-DE" sz="2400" dirty="0" smtClean="0"/>
              <a:t> </a:t>
            </a:r>
            <a:r>
              <a:rPr lang="de-DE" sz="2400" dirty="0" err="1" smtClean="0"/>
              <a:t>use</a:t>
            </a:r>
            <a:r>
              <a:rPr lang="de-DE" sz="2400" dirty="0" smtClean="0"/>
              <a:t> </a:t>
            </a:r>
            <a:r>
              <a:rPr lang="de-DE" sz="2400" dirty="0" err="1" smtClean="0"/>
              <a:t>one</a:t>
            </a:r>
            <a:r>
              <a:rPr lang="de-DE" sz="2400" dirty="0" smtClean="0"/>
              <a:t> </a:t>
            </a:r>
            <a:r>
              <a:rPr lang="de-DE" sz="2400" dirty="0" err="1" smtClean="0"/>
              <a:t>of</a:t>
            </a:r>
            <a:r>
              <a:rPr lang="de-DE" sz="2400" dirty="0" smtClean="0"/>
              <a:t> </a:t>
            </a:r>
            <a:r>
              <a:rPr lang="de-DE" sz="2400" dirty="0" err="1" smtClean="0"/>
              <a:t>the</a:t>
            </a:r>
            <a:r>
              <a:rPr lang="de-DE" sz="2400" dirty="0" smtClean="0"/>
              <a:t> fastest </a:t>
            </a:r>
            <a:r>
              <a:rPr lang="de-DE" sz="2400" dirty="0" err="1" smtClean="0"/>
              <a:t>insulins</a:t>
            </a:r>
            <a:r>
              <a:rPr lang="de-DE" sz="2400" dirty="0" smtClean="0"/>
              <a:t> (</a:t>
            </a:r>
            <a:r>
              <a:rPr lang="de-DE" sz="2400" dirty="0" err="1" smtClean="0"/>
              <a:t>Lyumjev</a:t>
            </a:r>
            <a:r>
              <a:rPr lang="de-DE" sz="2400" dirty="0" smtClean="0"/>
              <a:t>, </a:t>
            </a:r>
            <a:r>
              <a:rPr lang="de-DE" sz="2400" dirty="0" err="1" smtClean="0"/>
              <a:t>Fiasp</a:t>
            </a:r>
            <a:r>
              <a:rPr lang="de-DE" sz="2400" dirty="0" smtClean="0"/>
              <a:t>), </a:t>
            </a:r>
            <a:r>
              <a:rPr lang="de-DE" sz="2400" dirty="0" err="1" smtClean="0"/>
              <a:t>or</a:t>
            </a:r>
            <a:r>
              <a:rPr lang="de-DE" sz="2400" dirty="0" smtClean="0"/>
              <a:t> </a:t>
            </a:r>
            <a:r>
              <a:rPr lang="de-DE" sz="2400" dirty="0" err="1" smtClean="0"/>
              <a:t>eat</a:t>
            </a:r>
            <a:r>
              <a:rPr lang="de-DE" sz="2400" dirty="0" smtClean="0"/>
              <a:t> </a:t>
            </a:r>
            <a:r>
              <a:rPr lang="de-DE" sz="2400" dirty="0" err="1" smtClean="0"/>
              <a:t>low</a:t>
            </a:r>
            <a:r>
              <a:rPr lang="de-DE" sz="2400" dirty="0" smtClean="0"/>
              <a:t> </a:t>
            </a:r>
            <a:r>
              <a:rPr lang="de-DE" sz="2400" dirty="0" err="1" smtClean="0"/>
              <a:t>carb</a:t>
            </a:r>
            <a:r>
              <a:rPr lang="de-DE" sz="2400" dirty="0" smtClean="0"/>
              <a:t>/high </a:t>
            </a:r>
            <a:r>
              <a:rPr lang="de-DE" sz="2400" dirty="0" err="1" smtClean="0"/>
              <a:t>fat</a:t>
            </a:r>
            <a:r>
              <a:rPr lang="de-DE" sz="2400" dirty="0" smtClean="0"/>
              <a:t>, </a:t>
            </a:r>
            <a:r>
              <a:rPr lang="de-DE" sz="2400" dirty="0" err="1" smtClean="0"/>
              <a:t>or</a:t>
            </a:r>
            <a:r>
              <a:rPr lang="de-DE" sz="2400" dirty="0" smtClean="0"/>
              <a:t> </a:t>
            </a:r>
            <a:r>
              <a:rPr lang="de-DE" sz="2400" dirty="0" err="1" smtClean="0"/>
              <a:t>have</a:t>
            </a:r>
            <a:r>
              <a:rPr lang="de-DE" sz="2400" dirty="0" smtClean="0"/>
              <a:t> </a:t>
            </a:r>
            <a:r>
              <a:rPr lang="de-DE" sz="2400" dirty="0" err="1" smtClean="0"/>
              <a:t>unusual</a:t>
            </a:r>
            <a:r>
              <a:rPr lang="de-DE" sz="2400" dirty="0" smtClean="0"/>
              <a:t> </a:t>
            </a:r>
            <a:r>
              <a:rPr lang="de-DE" sz="2400" dirty="0" err="1" smtClean="0"/>
              <a:t>slow</a:t>
            </a:r>
            <a:r>
              <a:rPr lang="de-DE" sz="2400" dirty="0" smtClean="0"/>
              <a:t> </a:t>
            </a:r>
            <a:r>
              <a:rPr lang="de-DE" sz="2400" dirty="0" err="1" smtClean="0"/>
              <a:t>digestion</a:t>
            </a:r>
            <a:r>
              <a:rPr lang="de-DE" sz="2400" dirty="0" smtClean="0"/>
              <a:t> (</a:t>
            </a:r>
            <a:r>
              <a:rPr lang="de-DE" sz="2400" dirty="0" err="1" smtClean="0"/>
              <a:t>gastroparesis</a:t>
            </a:r>
            <a:r>
              <a:rPr lang="de-DE" sz="2400" dirty="0" smtClean="0"/>
              <a:t>), </a:t>
            </a:r>
            <a:r>
              <a:rPr lang="de-DE" sz="2400" dirty="0" err="1" smtClean="0"/>
              <a:t>it</a:t>
            </a:r>
            <a:r>
              <a:rPr lang="de-DE" sz="2400" dirty="0" smtClean="0"/>
              <a:t> </a:t>
            </a:r>
            <a:r>
              <a:rPr lang="de-DE" sz="2400" dirty="0" err="1" smtClean="0"/>
              <a:t>is</a:t>
            </a:r>
            <a:r>
              <a:rPr lang="de-DE" sz="2400" dirty="0" smtClean="0"/>
              <a:t> </a:t>
            </a:r>
            <a:r>
              <a:rPr lang="de-DE" sz="2400" dirty="0" err="1" smtClean="0"/>
              <a:t>usually</a:t>
            </a:r>
            <a:r>
              <a:rPr lang="de-DE" sz="2400" dirty="0" smtClean="0"/>
              <a:t> OK </a:t>
            </a:r>
            <a:r>
              <a:rPr lang="de-DE" sz="2400" dirty="0" err="1" smtClean="0"/>
              <a:t>to</a:t>
            </a:r>
            <a:r>
              <a:rPr lang="de-DE" sz="2400" dirty="0" smtClean="0"/>
              <a:t> </a:t>
            </a:r>
            <a:r>
              <a:rPr lang="de-DE" sz="2400" dirty="0" err="1" smtClean="0"/>
              <a:t>bolus</a:t>
            </a:r>
            <a:r>
              <a:rPr lang="de-DE" sz="2400" dirty="0" smtClean="0"/>
              <a:t> </a:t>
            </a:r>
            <a:r>
              <a:rPr lang="de-DE" sz="2400" u="sng" dirty="0" smtClean="0"/>
              <a:t>at </a:t>
            </a:r>
            <a:r>
              <a:rPr lang="de-DE" sz="2400" u="sng" dirty="0" err="1" smtClean="0"/>
              <a:t>meal</a:t>
            </a:r>
            <a:r>
              <a:rPr lang="de-DE" sz="2400" u="sng" dirty="0" smtClean="0"/>
              <a:t> </a:t>
            </a:r>
            <a:r>
              <a:rPr lang="de-DE" sz="2400" u="sng" dirty="0" err="1" smtClean="0"/>
              <a:t>start</a:t>
            </a:r>
            <a:r>
              <a:rPr lang="de-DE" sz="2400" u="sng" dirty="0" smtClean="0"/>
              <a:t>.</a:t>
            </a:r>
          </a:p>
          <a:p>
            <a:r>
              <a:rPr lang="de-DE" sz="2400" dirty="0" smtClean="0"/>
              <a:t>In all </a:t>
            </a:r>
            <a:r>
              <a:rPr lang="de-DE" sz="2400" dirty="0" err="1" smtClean="0"/>
              <a:t>other</a:t>
            </a:r>
            <a:r>
              <a:rPr lang="de-DE" sz="2400" dirty="0" smtClean="0"/>
              <a:t> </a:t>
            </a:r>
            <a:r>
              <a:rPr lang="de-DE" sz="2400" dirty="0" err="1" smtClean="0"/>
              <a:t>cases</a:t>
            </a:r>
            <a:r>
              <a:rPr lang="de-DE" sz="2400" dirty="0" smtClean="0"/>
              <a:t>, </a:t>
            </a:r>
            <a:r>
              <a:rPr lang="de-DE" sz="2400" dirty="0" err="1" smtClean="0"/>
              <a:t>giving</a:t>
            </a:r>
            <a:r>
              <a:rPr lang="de-DE" sz="2400" dirty="0" smtClean="0"/>
              <a:t> </a:t>
            </a:r>
            <a:r>
              <a:rPr lang="de-DE" sz="2400" dirty="0" err="1" smtClean="0"/>
              <a:t>the</a:t>
            </a:r>
            <a:r>
              <a:rPr lang="de-DE" sz="2400" dirty="0" smtClean="0"/>
              <a:t> </a:t>
            </a:r>
            <a:r>
              <a:rPr lang="de-DE" sz="2400" dirty="0" err="1" smtClean="0"/>
              <a:t>bolus</a:t>
            </a:r>
            <a:r>
              <a:rPr lang="de-DE" sz="2400" dirty="0" smtClean="0"/>
              <a:t> </a:t>
            </a:r>
            <a:r>
              <a:rPr lang="de-DE" sz="2400" u="sng" dirty="0" err="1" smtClean="0"/>
              <a:t>before</a:t>
            </a:r>
            <a:r>
              <a:rPr lang="de-DE" sz="2400" u="sng" dirty="0" smtClean="0"/>
              <a:t> </a:t>
            </a:r>
            <a:r>
              <a:rPr lang="de-DE" sz="2400" u="sng" dirty="0" err="1" smtClean="0"/>
              <a:t>meal</a:t>
            </a:r>
            <a:r>
              <a:rPr lang="de-DE" sz="2400" u="sng" dirty="0" smtClean="0"/>
              <a:t> </a:t>
            </a:r>
            <a:r>
              <a:rPr lang="de-DE" sz="2400" u="sng" dirty="0" err="1" smtClean="0"/>
              <a:t>start</a:t>
            </a:r>
            <a:r>
              <a:rPr lang="de-DE" sz="2400" u="sng" dirty="0" smtClean="0"/>
              <a:t> </a:t>
            </a:r>
            <a:r>
              <a:rPr lang="de-DE" sz="2400" dirty="0" err="1" smtClean="0"/>
              <a:t>can</a:t>
            </a:r>
            <a:r>
              <a:rPr lang="de-DE" sz="2400" dirty="0" smtClean="0"/>
              <a:t> </a:t>
            </a:r>
            <a:r>
              <a:rPr lang="de-DE" sz="2400" dirty="0" err="1" smtClean="0"/>
              <a:t>lead</a:t>
            </a:r>
            <a:r>
              <a:rPr lang="de-DE" sz="2400" dirty="0" smtClean="0"/>
              <a:t> </a:t>
            </a:r>
            <a:r>
              <a:rPr lang="de-DE" sz="2400" dirty="0" err="1" smtClean="0"/>
              <a:t>to</a:t>
            </a:r>
            <a:r>
              <a:rPr lang="de-DE" sz="2400" dirty="0" smtClean="0"/>
              <a:t> a </a:t>
            </a:r>
            <a:r>
              <a:rPr lang="de-DE" sz="2400" dirty="0" err="1" smtClean="0"/>
              <a:t>better</a:t>
            </a:r>
            <a:r>
              <a:rPr lang="de-DE" sz="2400" dirty="0" smtClean="0"/>
              <a:t> </a:t>
            </a:r>
            <a:r>
              <a:rPr lang="de-DE" sz="2400" dirty="0" err="1" smtClean="0"/>
              <a:t>result</a:t>
            </a:r>
            <a:r>
              <a:rPr lang="de-DE" sz="2400" dirty="0" smtClean="0"/>
              <a:t> (</a:t>
            </a:r>
            <a:r>
              <a:rPr lang="de-DE" sz="2400" dirty="0" err="1" smtClean="0"/>
              <a:t>pre</a:t>
            </a:r>
            <a:r>
              <a:rPr lang="de-DE" sz="2400" dirty="0" smtClean="0"/>
              <a:t>-bolus </a:t>
            </a:r>
            <a:r>
              <a:rPr lang="de-DE" sz="2400" dirty="0" err="1"/>
              <a:t>s</a:t>
            </a:r>
            <a:r>
              <a:rPr lang="de-DE" sz="2400" dirty="0" err="1" smtClean="0"/>
              <a:t>ee</a:t>
            </a:r>
            <a:r>
              <a:rPr lang="de-DE" sz="2400" dirty="0" smtClean="0"/>
              <a:t> p 18/19).</a:t>
            </a:r>
            <a:endParaRPr lang="de-DE" sz="2400" dirty="0"/>
          </a:p>
        </p:txBody>
      </p:sp>
      <p:sp>
        <p:nvSpPr>
          <p:cNvPr id="9"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22</a:t>
            </a:r>
            <a:endParaRPr lang="de-DE" sz="1800" dirty="0">
              <a:solidFill>
                <a:schemeClr val="tx1"/>
              </a:solidFill>
            </a:endParaRPr>
          </a:p>
        </p:txBody>
      </p:sp>
      <p:pic>
        <p:nvPicPr>
          <p:cNvPr id="10" name="Grafik 9"/>
          <p:cNvPicPr>
            <a:picLocks noChangeAspect="1"/>
          </p:cNvPicPr>
          <p:nvPr/>
        </p:nvPicPr>
        <p:blipFill rotWithShape="1">
          <a:blip r:embed="rId3"/>
          <a:srcRect l="30125" t="25555" r="45813" b="34667"/>
          <a:stretch/>
        </p:blipFill>
        <p:spPr>
          <a:xfrm>
            <a:off x="10431137" y="324801"/>
            <a:ext cx="956846" cy="889742"/>
          </a:xfrm>
          <a:prstGeom prst="rect">
            <a:avLst/>
          </a:prstGeom>
        </p:spPr>
      </p:pic>
      <p:sp>
        <p:nvSpPr>
          <p:cNvPr id="7" name="Inhaltsplatzhalter 2"/>
          <p:cNvSpPr txBox="1">
            <a:spLocks/>
          </p:cNvSpPr>
          <p:nvPr/>
        </p:nvSpPr>
        <p:spPr>
          <a:xfrm>
            <a:off x="393960" y="1044695"/>
            <a:ext cx="10857514" cy="2221989"/>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smtClean="0"/>
              <a:t>The </a:t>
            </a:r>
            <a:r>
              <a:rPr lang="de-DE" sz="2400" dirty="0" err="1" smtClean="0"/>
              <a:t>early</a:t>
            </a:r>
            <a:r>
              <a:rPr lang="de-DE" sz="2400" dirty="0" smtClean="0"/>
              <a:t> </a:t>
            </a:r>
            <a:r>
              <a:rPr lang="de-DE" sz="2400" dirty="0" err="1" smtClean="0"/>
              <a:t>meal</a:t>
            </a:r>
            <a:r>
              <a:rPr lang="de-DE" sz="2400" dirty="0" smtClean="0"/>
              <a:t> </a:t>
            </a:r>
            <a:r>
              <a:rPr lang="de-DE" sz="2400" dirty="0" err="1" smtClean="0"/>
              <a:t>management</a:t>
            </a:r>
            <a:r>
              <a:rPr lang="de-DE" sz="2400" dirty="0" smtClean="0"/>
              <a:t> in hybrid </a:t>
            </a:r>
            <a:r>
              <a:rPr lang="de-DE" sz="2400" dirty="0" err="1" smtClean="0"/>
              <a:t>closed</a:t>
            </a:r>
            <a:r>
              <a:rPr lang="de-DE" sz="2400" dirty="0" smtClean="0"/>
              <a:t> </a:t>
            </a:r>
            <a:r>
              <a:rPr lang="de-DE" sz="2400" dirty="0" err="1" smtClean="0"/>
              <a:t>loop</a:t>
            </a:r>
            <a:r>
              <a:rPr lang="de-DE" sz="2400" dirty="0" smtClean="0"/>
              <a:t> </a:t>
            </a:r>
            <a:r>
              <a:rPr lang="de-DE" sz="2400" dirty="0" err="1" smtClean="0"/>
              <a:t>resembles</a:t>
            </a:r>
            <a:r>
              <a:rPr lang="de-DE" sz="2400" dirty="0" smtClean="0"/>
              <a:t> </a:t>
            </a:r>
            <a:r>
              <a:rPr lang="de-DE" sz="2400" dirty="0" err="1" smtClean="0"/>
              <a:t>very</a:t>
            </a:r>
            <a:r>
              <a:rPr lang="de-DE" sz="2400" dirty="0" smtClean="0"/>
              <a:t> </a:t>
            </a:r>
            <a:r>
              <a:rPr lang="de-DE" sz="2400" dirty="0" err="1" smtClean="0"/>
              <a:t>much</a:t>
            </a:r>
            <a:r>
              <a:rPr lang="de-DE" sz="2400" dirty="0" smtClean="0"/>
              <a:t> </a:t>
            </a:r>
            <a:r>
              <a:rPr lang="de-DE" sz="2400" dirty="0" err="1" smtClean="0"/>
              <a:t>that</a:t>
            </a:r>
            <a:r>
              <a:rPr lang="de-DE" sz="2400" dirty="0" smtClean="0"/>
              <a:t>               </a:t>
            </a:r>
            <a:r>
              <a:rPr lang="de-DE" sz="2400" dirty="0" err="1" smtClean="0"/>
              <a:t>of</a:t>
            </a:r>
            <a:r>
              <a:rPr lang="de-DE" sz="2400" dirty="0" smtClean="0"/>
              <a:t> </a:t>
            </a:r>
            <a:r>
              <a:rPr lang="de-DE" sz="2400" dirty="0" err="1" smtClean="0"/>
              <a:t>doing</a:t>
            </a:r>
            <a:r>
              <a:rPr lang="de-DE" sz="2400" dirty="0" smtClean="0"/>
              <a:t> multiple </a:t>
            </a:r>
            <a:r>
              <a:rPr lang="de-DE" sz="2400" dirty="0" err="1" smtClean="0"/>
              <a:t>daily</a:t>
            </a:r>
            <a:r>
              <a:rPr lang="de-DE" sz="2400" dirty="0" smtClean="0"/>
              <a:t> </a:t>
            </a:r>
            <a:r>
              <a:rPr lang="de-DE" sz="2400" dirty="0" err="1" smtClean="0"/>
              <a:t>injections</a:t>
            </a:r>
            <a:r>
              <a:rPr lang="de-DE" sz="2400" dirty="0" smtClean="0"/>
              <a:t>.                                                                                   </a:t>
            </a:r>
            <a:r>
              <a:rPr lang="de-DE" sz="2400" dirty="0" err="1" smtClean="0"/>
              <a:t>Differences</a:t>
            </a:r>
            <a:r>
              <a:rPr lang="de-DE" sz="2400" dirty="0" smtClean="0"/>
              <a:t> </a:t>
            </a:r>
            <a:r>
              <a:rPr lang="de-DE" sz="2400" dirty="0" err="1" smtClean="0"/>
              <a:t>between</a:t>
            </a:r>
            <a:r>
              <a:rPr lang="de-DE" sz="2400" dirty="0" smtClean="0"/>
              <a:t> </a:t>
            </a:r>
            <a:r>
              <a:rPr lang="de-DE" sz="2400" dirty="0" err="1" smtClean="0"/>
              <a:t>the</a:t>
            </a:r>
            <a:r>
              <a:rPr lang="de-DE" sz="2400" dirty="0" smtClean="0"/>
              <a:t> </a:t>
            </a:r>
            <a:r>
              <a:rPr lang="de-DE" sz="2400" dirty="0" err="1" smtClean="0"/>
              <a:t>looping</a:t>
            </a:r>
            <a:r>
              <a:rPr lang="de-DE" sz="2400" dirty="0" smtClean="0"/>
              <a:t> </a:t>
            </a:r>
            <a:r>
              <a:rPr lang="de-DE" sz="2400" dirty="0" err="1" smtClean="0"/>
              <a:t>systems</a:t>
            </a:r>
            <a:r>
              <a:rPr lang="de-DE" sz="2400" dirty="0" smtClean="0"/>
              <a:t> </a:t>
            </a:r>
            <a:r>
              <a:rPr lang="de-DE" sz="2400" dirty="0" err="1" smtClean="0"/>
              <a:t>are</a:t>
            </a:r>
            <a:r>
              <a:rPr lang="de-DE" sz="2400" dirty="0" smtClean="0"/>
              <a:t> minor </a:t>
            </a:r>
            <a:r>
              <a:rPr lang="de-DE" sz="2400" dirty="0" smtClean="0">
                <a:solidFill>
                  <a:schemeClr val="bg1">
                    <a:lumMod val="50000"/>
                  </a:schemeClr>
                </a:solidFill>
              </a:rPr>
              <a:t>*)</a:t>
            </a:r>
            <a:r>
              <a:rPr lang="de-DE" sz="2400" dirty="0" smtClean="0"/>
              <a:t>, and </a:t>
            </a:r>
            <a:r>
              <a:rPr lang="de-DE" sz="2400" dirty="0" err="1" smtClean="0"/>
              <a:t>relate</a:t>
            </a:r>
            <a:r>
              <a:rPr lang="de-DE" sz="2400" dirty="0" smtClean="0"/>
              <a:t> </a:t>
            </a:r>
            <a:r>
              <a:rPr lang="de-DE" sz="2400" dirty="0" err="1" smtClean="0"/>
              <a:t>to</a:t>
            </a:r>
            <a:r>
              <a:rPr lang="de-DE" sz="2400" dirty="0" smtClean="0"/>
              <a:t> </a:t>
            </a:r>
          </a:p>
          <a:p>
            <a:pPr lvl="1"/>
            <a:r>
              <a:rPr lang="de-DE" sz="2000" dirty="0" err="1" smtClean="0"/>
              <a:t>how</a:t>
            </a:r>
            <a:r>
              <a:rPr lang="de-DE" sz="2000" dirty="0" smtClean="0"/>
              <a:t>, and </a:t>
            </a:r>
            <a:r>
              <a:rPr lang="de-DE" sz="2000" dirty="0" err="1" smtClean="0"/>
              <a:t>by</a:t>
            </a:r>
            <a:r>
              <a:rPr lang="de-DE" sz="2000" dirty="0" smtClean="0"/>
              <a:t> </a:t>
            </a:r>
            <a:r>
              <a:rPr lang="de-DE" sz="2000" dirty="0" err="1" smtClean="0"/>
              <a:t>how</a:t>
            </a:r>
            <a:r>
              <a:rPr lang="de-DE" sz="2000" dirty="0" smtClean="0"/>
              <a:t> </a:t>
            </a:r>
            <a:r>
              <a:rPr lang="de-DE" sz="2000" dirty="0" err="1" smtClean="0"/>
              <a:t>much</a:t>
            </a:r>
            <a:r>
              <a:rPr lang="de-DE" sz="2000" dirty="0" smtClean="0"/>
              <a:t>, </a:t>
            </a:r>
            <a:r>
              <a:rPr lang="de-DE" sz="2000" dirty="0" err="1" smtClean="0"/>
              <a:t>the</a:t>
            </a:r>
            <a:r>
              <a:rPr lang="de-DE" sz="2000" dirty="0"/>
              <a:t> </a:t>
            </a:r>
            <a:r>
              <a:rPr lang="de-DE" sz="2000" dirty="0" err="1" smtClean="0"/>
              <a:t>algorithm</a:t>
            </a:r>
            <a:r>
              <a:rPr lang="de-DE" sz="2000" dirty="0" smtClean="0"/>
              <a:t> </a:t>
            </a:r>
            <a:r>
              <a:rPr lang="de-DE" sz="2000" dirty="0" err="1" smtClean="0"/>
              <a:t>of</a:t>
            </a:r>
            <a:r>
              <a:rPr lang="de-DE" sz="2000" dirty="0" smtClean="0"/>
              <a:t> </a:t>
            </a:r>
            <a:r>
              <a:rPr lang="de-DE" sz="2000" dirty="0" err="1" smtClean="0"/>
              <a:t>the</a:t>
            </a:r>
            <a:r>
              <a:rPr lang="de-DE" sz="2000" dirty="0" smtClean="0"/>
              <a:t> </a:t>
            </a:r>
            <a:r>
              <a:rPr lang="de-DE" sz="2000" dirty="0" err="1" smtClean="0"/>
              <a:t>loop</a:t>
            </a:r>
            <a:r>
              <a:rPr lang="de-DE" sz="2000" dirty="0" smtClean="0"/>
              <a:t> will </a:t>
            </a:r>
            <a:r>
              <a:rPr lang="de-DE" sz="2000" dirty="0" err="1" smtClean="0"/>
              <a:t>co</a:t>
            </a:r>
            <a:r>
              <a:rPr lang="de-DE" sz="2000" dirty="0" smtClean="0"/>
              <a:t>-manage</a:t>
            </a:r>
          </a:p>
          <a:p>
            <a:pPr lvl="1"/>
            <a:r>
              <a:rPr lang="de-DE" sz="2000" dirty="0" err="1" smtClean="0"/>
              <a:t>how</a:t>
            </a:r>
            <a:r>
              <a:rPr lang="de-DE" sz="2000" dirty="0" smtClean="0"/>
              <a:t> </a:t>
            </a:r>
            <a:r>
              <a:rPr lang="de-DE" sz="2000" dirty="0" err="1" smtClean="0"/>
              <a:t>important</a:t>
            </a:r>
            <a:r>
              <a:rPr lang="de-DE" sz="2000" dirty="0" smtClean="0"/>
              <a:t> </a:t>
            </a:r>
            <a:r>
              <a:rPr lang="de-DE" sz="2000" dirty="0" err="1" smtClean="0"/>
              <a:t>exact</a:t>
            </a:r>
            <a:r>
              <a:rPr lang="de-DE" sz="2000" dirty="0" smtClean="0"/>
              <a:t> </a:t>
            </a:r>
            <a:r>
              <a:rPr lang="de-DE" sz="2000" dirty="0" err="1" smtClean="0"/>
              <a:t>user</a:t>
            </a:r>
            <a:r>
              <a:rPr lang="de-DE" sz="2000" dirty="0" smtClean="0"/>
              <a:t> </a:t>
            </a:r>
            <a:r>
              <a:rPr lang="de-DE" sz="2000" dirty="0" err="1" smtClean="0"/>
              <a:t>inputs</a:t>
            </a:r>
            <a:r>
              <a:rPr lang="de-DE" sz="2000" dirty="0" smtClean="0"/>
              <a:t> </a:t>
            </a:r>
            <a:r>
              <a:rPr lang="de-DE" sz="2000" dirty="0" err="1" smtClean="0"/>
              <a:t>regarding</a:t>
            </a:r>
            <a:r>
              <a:rPr lang="de-DE" sz="2000" dirty="0" smtClean="0"/>
              <a:t> </a:t>
            </a:r>
            <a:r>
              <a:rPr lang="de-DE" sz="2000" dirty="0" err="1" smtClean="0"/>
              <a:t>carb</a:t>
            </a:r>
            <a:r>
              <a:rPr lang="de-DE" sz="2000" dirty="0" smtClean="0"/>
              <a:t> </a:t>
            </a:r>
            <a:r>
              <a:rPr lang="de-DE" sz="2000" dirty="0" err="1" smtClean="0"/>
              <a:t>amount</a:t>
            </a:r>
            <a:r>
              <a:rPr lang="de-DE" sz="2000" dirty="0" smtClean="0"/>
              <a:t> and </a:t>
            </a:r>
            <a:r>
              <a:rPr lang="de-DE" sz="2000" dirty="0" err="1" smtClean="0"/>
              <a:t>absorption</a:t>
            </a:r>
            <a:r>
              <a:rPr lang="de-DE" sz="2000" dirty="0" smtClean="0"/>
              <a:t> </a:t>
            </a:r>
            <a:r>
              <a:rPr lang="de-DE" sz="2000" dirty="0" err="1" smtClean="0"/>
              <a:t>times</a:t>
            </a:r>
            <a:r>
              <a:rPr lang="de-DE" sz="2000" dirty="0" smtClean="0"/>
              <a:t> </a:t>
            </a:r>
            <a:r>
              <a:rPr lang="de-DE" sz="2000" dirty="0" err="1" smtClean="0"/>
              <a:t>are</a:t>
            </a:r>
            <a:r>
              <a:rPr lang="de-DE" sz="2000" dirty="0" smtClean="0"/>
              <a:t>  </a:t>
            </a:r>
          </a:p>
          <a:p>
            <a:pPr lvl="1"/>
            <a:r>
              <a:rPr lang="de-DE" sz="2000" dirty="0" err="1" smtClean="0"/>
              <a:t>how</a:t>
            </a:r>
            <a:r>
              <a:rPr lang="de-DE" sz="2000" dirty="0" smtClean="0"/>
              <a:t> flexible </a:t>
            </a:r>
            <a:r>
              <a:rPr lang="de-DE" sz="2000" dirty="0" err="1" smtClean="0"/>
              <a:t>the</a:t>
            </a:r>
            <a:r>
              <a:rPr lang="de-DE" sz="2000" dirty="0" smtClean="0"/>
              <a:t> </a:t>
            </a:r>
            <a:r>
              <a:rPr lang="de-DE" sz="2000" dirty="0" err="1" smtClean="0"/>
              <a:t>user</a:t>
            </a:r>
            <a:r>
              <a:rPr lang="de-DE" sz="2000" dirty="0" smtClean="0"/>
              <a:t> </a:t>
            </a:r>
            <a:r>
              <a:rPr lang="de-DE" sz="2000" dirty="0" err="1" smtClean="0"/>
              <a:t>is</a:t>
            </a:r>
            <a:r>
              <a:rPr lang="de-DE" sz="2000" dirty="0" smtClean="0"/>
              <a:t>, </a:t>
            </a:r>
            <a:r>
              <a:rPr lang="de-DE" sz="2000" dirty="0" err="1" smtClean="0"/>
              <a:t>to</a:t>
            </a:r>
            <a:r>
              <a:rPr lang="de-DE" sz="2000" dirty="0" smtClean="0"/>
              <a:t> </a:t>
            </a:r>
            <a:r>
              <a:rPr lang="de-DE" sz="2000" dirty="0" err="1" smtClean="0"/>
              <a:t>set</a:t>
            </a:r>
            <a:r>
              <a:rPr lang="de-DE" sz="2000" dirty="0" smtClean="0"/>
              <a:t> different „</a:t>
            </a:r>
            <a:r>
              <a:rPr lang="de-DE" sz="2000" dirty="0" err="1" smtClean="0"/>
              <a:t>aggressiveness</a:t>
            </a:r>
            <a:r>
              <a:rPr lang="de-DE" sz="2000" dirty="0" smtClean="0"/>
              <a:t>“ and </a:t>
            </a:r>
            <a:r>
              <a:rPr lang="de-DE" sz="2000" dirty="0" err="1" smtClean="0"/>
              <a:t>targets</a:t>
            </a:r>
            <a:r>
              <a:rPr lang="de-DE" sz="2000" dirty="0" smtClean="0"/>
              <a:t> (e.g. </a:t>
            </a:r>
            <a:r>
              <a:rPr lang="de-DE" sz="2000" dirty="0" err="1" smtClean="0"/>
              <a:t>if</a:t>
            </a:r>
            <a:r>
              <a:rPr lang="de-DE" sz="2000" dirty="0" smtClean="0"/>
              <a:t> </a:t>
            </a:r>
            <a:r>
              <a:rPr lang="de-DE" sz="2000" dirty="0" err="1" smtClean="0"/>
              <a:t>sports</a:t>
            </a:r>
            <a:r>
              <a:rPr lang="de-DE" sz="2000" dirty="0" smtClean="0"/>
              <a:t> follow)  </a:t>
            </a:r>
          </a:p>
        </p:txBody>
      </p:sp>
      <p:sp>
        <p:nvSpPr>
          <p:cNvPr id="11" name="Textfeld 10"/>
          <p:cNvSpPr txBox="1"/>
          <p:nvPr/>
        </p:nvSpPr>
        <p:spPr>
          <a:xfrm>
            <a:off x="393960" y="4894672"/>
            <a:ext cx="10857514" cy="646331"/>
          </a:xfrm>
          <a:prstGeom prst="rect">
            <a:avLst/>
          </a:prstGeom>
          <a:solidFill>
            <a:schemeClr val="accent4">
              <a:lumMod val="20000"/>
              <a:lumOff val="80000"/>
            </a:schemeClr>
          </a:solidFill>
        </p:spPr>
        <p:txBody>
          <a:bodyPr wrap="square" rtlCol="0">
            <a:spAutoFit/>
          </a:bodyPr>
          <a:lstStyle/>
          <a:p>
            <a:r>
              <a:rPr lang="de-DE" dirty="0" smtClean="0"/>
              <a:t>Note: Fastest </a:t>
            </a:r>
            <a:r>
              <a:rPr lang="de-DE" dirty="0" err="1" smtClean="0"/>
              <a:t>insulin</a:t>
            </a:r>
            <a:r>
              <a:rPr lang="de-DE" dirty="0" smtClean="0"/>
              <a:t> </a:t>
            </a:r>
            <a:r>
              <a:rPr lang="de-DE" dirty="0" err="1" smtClean="0"/>
              <a:t>is</a:t>
            </a:r>
            <a:r>
              <a:rPr lang="de-DE" dirty="0" smtClean="0"/>
              <a:t> not </a:t>
            </a:r>
            <a:r>
              <a:rPr lang="de-DE" dirty="0" err="1" smtClean="0"/>
              <a:t>necessarily</a:t>
            </a:r>
            <a:r>
              <a:rPr lang="de-DE" dirty="0" smtClean="0"/>
              <a:t> </a:t>
            </a:r>
            <a:r>
              <a:rPr lang="de-DE" dirty="0" err="1" smtClean="0"/>
              <a:t>best</a:t>
            </a:r>
            <a:r>
              <a:rPr lang="de-DE" dirty="0" smtClean="0"/>
              <a:t> </a:t>
            </a:r>
            <a:r>
              <a:rPr lang="de-DE" dirty="0" err="1" smtClean="0"/>
              <a:t>for</a:t>
            </a:r>
            <a:r>
              <a:rPr lang="de-DE" dirty="0" smtClean="0"/>
              <a:t> hybrid </a:t>
            </a:r>
            <a:r>
              <a:rPr lang="de-DE" dirty="0" err="1" smtClean="0"/>
              <a:t>closed</a:t>
            </a:r>
            <a:r>
              <a:rPr lang="de-DE" dirty="0" smtClean="0"/>
              <a:t> </a:t>
            </a:r>
            <a:r>
              <a:rPr lang="de-DE" dirty="0" err="1" smtClean="0"/>
              <a:t>looping</a:t>
            </a:r>
            <a:r>
              <a:rPr lang="de-DE" dirty="0" smtClean="0"/>
              <a:t>. A </a:t>
            </a:r>
            <a:r>
              <a:rPr lang="de-DE" dirty="0" err="1" smtClean="0"/>
              <a:t>slower</a:t>
            </a:r>
            <a:r>
              <a:rPr lang="de-DE" dirty="0" smtClean="0"/>
              <a:t> </a:t>
            </a:r>
            <a:r>
              <a:rPr lang="de-DE" dirty="0" err="1" smtClean="0"/>
              <a:t>insulin</a:t>
            </a:r>
            <a:r>
              <a:rPr lang="de-DE" dirty="0" smtClean="0"/>
              <a:t>, like </a:t>
            </a:r>
            <a:r>
              <a:rPr lang="de-DE" dirty="0" err="1" smtClean="0"/>
              <a:t>Humalog</a:t>
            </a:r>
            <a:r>
              <a:rPr lang="de-DE" dirty="0" smtClean="0"/>
              <a:t>, </a:t>
            </a:r>
            <a:r>
              <a:rPr lang="de-DE" dirty="0" err="1" smtClean="0"/>
              <a:t>with</a:t>
            </a:r>
            <a:r>
              <a:rPr lang="de-DE" dirty="0" smtClean="0"/>
              <a:t> proper </a:t>
            </a:r>
            <a:r>
              <a:rPr lang="de-DE" dirty="0" err="1" smtClean="0"/>
              <a:t>pre-bolussing</a:t>
            </a:r>
            <a:r>
              <a:rPr lang="de-DE" dirty="0" smtClean="0"/>
              <a:t> time, </a:t>
            </a:r>
            <a:r>
              <a:rPr lang="de-DE" dirty="0" err="1" smtClean="0"/>
              <a:t>is</a:t>
            </a:r>
            <a:r>
              <a:rPr lang="de-DE" dirty="0" smtClean="0"/>
              <a:t> </a:t>
            </a:r>
            <a:r>
              <a:rPr lang="de-DE" dirty="0" err="1" smtClean="0"/>
              <a:t>likely</a:t>
            </a:r>
            <a:r>
              <a:rPr lang="de-DE" dirty="0" smtClean="0"/>
              <a:t> </a:t>
            </a:r>
            <a:r>
              <a:rPr lang="de-DE" dirty="0" err="1" smtClean="0"/>
              <a:t>to</a:t>
            </a:r>
            <a:r>
              <a:rPr lang="de-DE" dirty="0" smtClean="0"/>
              <a:t> </a:t>
            </a:r>
            <a:r>
              <a:rPr lang="de-DE" dirty="0" err="1" smtClean="0"/>
              <a:t>cover</a:t>
            </a:r>
            <a:r>
              <a:rPr lang="de-DE" dirty="0" smtClean="0"/>
              <a:t> a </a:t>
            </a:r>
            <a:r>
              <a:rPr lang="de-DE" dirty="0" err="1" smtClean="0"/>
              <a:t>meal</a:t>
            </a:r>
            <a:r>
              <a:rPr lang="de-DE" dirty="0" smtClean="0"/>
              <a:t> </a:t>
            </a:r>
            <a:r>
              <a:rPr lang="de-DE" dirty="0" err="1" smtClean="0"/>
              <a:t>better</a:t>
            </a:r>
            <a:r>
              <a:rPr lang="de-DE" dirty="0" smtClean="0"/>
              <a:t> </a:t>
            </a:r>
            <a:r>
              <a:rPr lang="de-DE" dirty="0" err="1" smtClean="0"/>
              <a:t>than</a:t>
            </a:r>
            <a:r>
              <a:rPr lang="de-DE" dirty="0" smtClean="0"/>
              <a:t> </a:t>
            </a:r>
            <a:r>
              <a:rPr lang="de-DE" dirty="0" err="1" smtClean="0"/>
              <a:t>the</a:t>
            </a:r>
            <a:r>
              <a:rPr lang="de-DE" dirty="0" smtClean="0"/>
              <a:t> </a:t>
            </a:r>
            <a:r>
              <a:rPr lang="de-DE" dirty="0" err="1" smtClean="0"/>
              <a:t>new</a:t>
            </a:r>
            <a:r>
              <a:rPr lang="de-DE" dirty="0" smtClean="0"/>
              <a:t> super fast </a:t>
            </a:r>
            <a:r>
              <a:rPr lang="de-DE" dirty="0" err="1" smtClean="0"/>
              <a:t>ones</a:t>
            </a:r>
            <a:r>
              <a:rPr lang="de-DE" dirty="0" smtClean="0"/>
              <a:t> </a:t>
            </a:r>
            <a:r>
              <a:rPr lang="de-DE" dirty="0" err="1" smtClean="0"/>
              <a:t>could</a:t>
            </a:r>
            <a:r>
              <a:rPr lang="de-DE" dirty="0" smtClean="0"/>
              <a:t>.</a:t>
            </a:r>
            <a:endParaRPr lang="de-DE" dirty="0"/>
          </a:p>
        </p:txBody>
      </p:sp>
      <p:sp>
        <p:nvSpPr>
          <p:cNvPr id="8" name="Textfeld 7"/>
          <p:cNvSpPr txBox="1"/>
          <p:nvPr/>
        </p:nvSpPr>
        <p:spPr>
          <a:xfrm>
            <a:off x="393960" y="6004824"/>
            <a:ext cx="10857514" cy="646331"/>
          </a:xfrm>
          <a:prstGeom prst="rect">
            <a:avLst/>
          </a:prstGeom>
          <a:noFill/>
          <a:ln>
            <a:noFill/>
          </a:ln>
        </p:spPr>
        <p:txBody>
          <a:bodyPr wrap="square" rtlCol="0">
            <a:spAutoFit/>
          </a:bodyPr>
          <a:lstStyle/>
          <a:p>
            <a:r>
              <a:rPr lang="de-DE" dirty="0" smtClean="0">
                <a:solidFill>
                  <a:schemeClr val="bg1">
                    <a:lumMod val="50000"/>
                  </a:schemeClr>
                </a:solidFill>
              </a:rPr>
              <a:t>*) </a:t>
            </a:r>
            <a:r>
              <a:rPr lang="de-DE" dirty="0" err="1" smtClean="0">
                <a:solidFill>
                  <a:schemeClr val="bg1">
                    <a:lumMod val="50000"/>
                  </a:schemeClr>
                </a:solidFill>
              </a:rPr>
              <a:t>Differences</a:t>
            </a:r>
            <a:r>
              <a:rPr lang="de-DE" dirty="0" smtClean="0">
                <a:solidFill>
                  <a:schemeClr val="bg1">
                    <a:lumMod val="50000"/>
                  </a:schemeClr>
                </a:solidFill>
              </a:rPr>
              <a:t> </a:t>
            </a:r>
            <a:r>
              <a:rPr lang="de-DE" dirty="0" err="1" smtClean="0">
                <a:solidFill>
                  <a:schemeClr val="bg1">
                    <a:lumMod val="50000"/>
                  </a:schemeClr>
                </a:solidFill>
              </a:rPr>
              <a:t>between</a:t>
            </a:r>
            <a:r>
              <a:rPr lang="de-DE" dirty="0" smtClean="0">
                <a:solidFill>
                  <a:schemeClr val="bg1">
                    <a:lumMod val="50000"/>
                  </a:schemeClr>
                </a:solidFill>
              </a:rPr>
              <a:t> </a:t>
            </a:r>
            <a:r>
              <a:rPr lang="de-DE" dirty="0" err="1" smtClean="0">
                <a:solidFill>
                  <a:schemeClr val="bg1">
                    <a:lumMod val="50000"/>
                  </a:schemeClr>
                </a:solidFill>
              </a:rPr>
              <a:t>looping</a:t>
            </a:r>
            <a:r>
              <a:rPr lang="de-DE" dirty="0" smtClean="0">
                <a:solidFill>
                  <a:schemeClr val="bg1">
                    <a:lumMod val="50000"/>
                  </a:schemeClr>
                </a:solidFill>
              </a:rPr>
              <a:t> </a:t>
            </a:r>
            <a:r>
              <a:rPr lang="de-DE" dirty="0" err="1" smtClean="0">
                <a:solidFill>
                  <a:schemeClr val="bg1">
                    <a:lumMod val="50000"/>
                  </a:schemeClr>
                </a:solidFill>
              </a:rPr>
              <a:t>systems</a:t>
            </a:r>
            <a:r>
              <a:rPr lang="de-DE" dirty="0" smtClean="0">
                <a:solidFill>
                  <a:schemeClr val="bg1">
                    <a:lumMod val="50000"/>
                  </a:schemeClr>
                </a:solidFill>
              </a:rPr>
              <a:t> </a:t>
            </a:r>
            <a:r>
              <a:rPr lang="de-DE" dirty="0" err="1" smtClean="0">
                <a:solidFill>
                  <a:schemeClr val="bg1">
                    <a:lumMod val="50000"/>
                  </a:schemeClr>
                </a:solidFill>
              </a:rPr>
              <a:t>are</a:t>
            </a:r>
            <a:r>
              <a:rPr lang="de-DE" dirty="0" smtClean="0">
                <a:solidFill>
                  <a:schemeClr val="bg1">
                    <a:lumMod val="50000"/>
                  </a:schemeClr>
                </a:solidFill>
              </a:rPr>
              <a:t> </a:t>
            </a:r>
            <a:r>
              <a:rPr lang="de-DE" dirty="0" err="1" smtClean="0">
                <a:solidFill>
                  <a:schemeClr val="bg1">
                    <a:lumMod val="50000"/>
                  </a:schemeClr>
                </a:solidFill>
              </a:rPr>
              <a:t>more</a:t>
            </a:r>
            <a:r>
              <a:rPr lang="de-DE" dirty="0" smtClean="0">
                <a:solidFill>
                  <a:schemeClr val="bg1">
                    <a:lumMod val="50000"/>
                  </a:schemeClr>
                </a:solidFill>
              </a:rPr>
              <a:t> </a:t>
            </a:r>
            <a:r>
              <a:rPr lang="de-DE" dirty="0" err="1" smtClean="0">
                <a:solidFill>
                  <a:schemeClr val="bg1">
                    <a:lumMod val="50000"/>
                  </a:schemeClr>
                </a:solidFill>
              </a:rPr>
              <a:t>pronounced</a:t>
            </a:r>
            <a:r>
              <a:rPr lang="de-DE" dirty="0" smtClean="0">
                <a:solidFill>
                  <a:schemeClr val="bg1">
                    <a:lumMod val="50000"/>
                  </a:schemeClr>
                </a:solidFill>
              </a:rPr>
              <a:t> in </a:t>
            </a:r>
            <a:r>
              <a:rPr lang="de-DE" dirty="0" err="1" smtClean="0">
                <a:solidFill>
                  <a:schemeClr val="bg1">
                    <a:lumMod val="50000"/>
                  </a:schemeClr>
                </a:solidFill>
              </a:rPr>
              <a:t>the</a:t>
            </a:r>
            <a:r>
              <a:rPr lang="de-DE" dirty="0" smtClean="0">
                <a:solidFill>
                  <a:schemeClr val="bg1">
                    <a:lumMod val="50000"/>
                  </a:schemeClr>
                </a:solidFill>
              </a:rPr>
              <a:t> </a:t>
            </a:r>
            <a:r>
              <a:rPr lang="de-DE" dirty="0" err="1" smtClean="0">
                <a:solidFill>
                  <a:schemeClr val="bg1">
                    <a:lumMod val="50000"/>
                  </a:schemeClr>
                </a:solidFill>
              </a:rPr>
              <a:t>late</a:t>
            </a:r>
            <a:r>
              <a:rPr lang="de-DE" dirty="0" smtClean="0">
                <a:solidFill>
                  <a:schemeClr val="bg1">
                    <a:lumMod val="50000"/>
                  </a:schemeClr>
                </a:solidFill>
              </a:rPr>
              <a:t> </a:t>
            </a:r>
            <a:r>
              <a:rPr lang="de-DE" dirty="0" err="1" smtClean="0">
                <a:solidFill>
                  <a:schemeClr val="bg1">
                    <a:lumMod val="50000"/>
                  </a:schemeClr>
                </a:solidFill>
              </a:rPr>
              <a:t>meal</a:t>
            </a:r>
            <a:r>
              <a:rPr lang="de-DE" dirty="0" smtClean="0">
                <a:solidFill>
                  <a:schemeClr val="bg1">
                    <a:lumMod val="50000"/>
                  </a:schemeClr>
                </a:solidFill>
              </a:rPr>
              <a:t> </a:t>
            </a:r>
            <a:r>
              <a:rPr lang="de-DE" dirty="0" err="1" smtClean="0">
                <a:solidFill>
                  <a:schemeClr val="bg1">
                    <a:lumMod val="50000"/>
                  </a:schemeClr>
                </a:solidFill>
              </a:rPr>
              <a:t>phase</a:t>
            </a:r>
            <a:r>
              <a:rPr lang="de-DE" dirty="0" smtClean="0">
                <a:solidFill>
                  <a:schemeClr val="bg1">
                    <a:lumMod val="50000"/>
                  </a:schemeClr>
                </a:solidFill>
              </a:rPr>
              <a:t> (</a:t>
            </a:r>
            <a:r>
              <a:rPr lang="de-DE" dirty="0" err="1" smtClean="0">
                <a:solidFill>
                  <a:schemeClr val="bg1">
                    <a:lumMod val="50000"/>
                  </a:schemeClr>
                </a:solidFill>
              </a:rPr>
              <a:t>when</a:t>
            </a:r>
            <a:r>
              <a:rPr lang="de-DE" dirty="0" smtClean="0">
                <a:solidFill>
                  <a:schemeClr val="bg1">
                    <a:lumMod val="50000"/>
                  </a:schemeClr>
                </a:solidFill>
              </a:rPr>
              <a:t> </a:t>
            </a:r>
            <a:r>
              <a:rPr lang="de-DE" dirty="0" err="1" smtClean="0">
                <a:solidFill>
                  <a:schemeClr val="bg1">
                    <a:lumMod val="50000"/>
                  </a:schemeClr>
                </a:solidFill>
              </a:rPr>
              <a:t>actually</a:t>
            </a:r>
            <a:r>
              <a:rPr lang="de-DE" dirty="0" smtClean="0">
                <a:solidFill>
                  <a:schemeClr val="bg1">
                    <a:lumMod val="50000"/>
                  </a:schemeClr>
                </a:solidFill>
              </a:rPr>
              <a:t> </a:t>
            </a:r>
            <a:r>
              <a:rPr lang="de-DE" dirty="0" err="1" smtClean="0">
                <a:solidFill>
                  <a:schemeClr val="bg1">
                    <a:lumMod val="50000"/>
                  </a:schemeClr>
                </a:solidFill>
              </a:rPr>
              <a:t>full</a:t>
            </a:r>
            <a:r>
              <a:rPr lang="de-DE" dirty="0" smtClean="0">
                <a:solidFill>
                  <a:schemeClr val="bg1">
                    <a:lumMod val="50000"/>
                  </a:schemeClr>
                </a:solidFill>
              </a:rPr>
              <a:t> </a:t>
            </a:r>
            <a:r>
              <a:rPr lang="de-DE" dirty="0" err="1" smtClean="0">
                <a:solidFill>
                  <a:schemeClr val="bg1">
                    <a:lumMod val="50000"/>
                  </a:schemeClr>
                </a:solidFill>
              </a:rPr>
              <a:t>closed</a:t>
            </a:r>
            <a:r>
              <a:rPr lang="de-DE" dirty="0" smtClean="0">
                <a:solidFill>
                  <a:schemeClr val="bg1">
                    <a:lumMod val="50000"/>
                  </a:schemeClr>
                </a:solidFill>
              </a:rPr>
              <a:t> </a:t>
            </a:r>
            <a:r>
              <a:rPr lang="de-DE" dirty="0" err="1" smtClean="0">
                <a:solidFill>
                  <a:schemeClr val="bg1">
                    <a:lumMod val="50000"/>
                  </a:schemeClr>
                </a:solidFill>
              </a:rPr>
              <a:t>looping</a:t>
            </a:r>
            <a:r>
              <a:rPr lang="de-DE" dirty="0" smtClean="0">
                <a:solidFill>
                  <a:schemeClr val="bg1">
                    <a:lumMod val="50000"/>
                  </a:schemeClr>
                </a:solidFill>
              </a:rPr>
              <a:t> </a:t>
            </a:r>
            <a:r>
              <a:rPr lang="de-DE" dirty="0" err="1" smtClean="0">
                <a:solidFill>
                  <a:schemeClr val="bg1">
                    <a:lumMod val="50000"/>
                  </a:schemeClr>
                </a:solidFill>
              </a:rPr>
              <a:t>takes</a:t>
            </a:r>
            <a:r>
              <a:rPr lang="de-DE" dirty="0" smtClean="0">
                <a:solidFill>
                  <a:schemeClr val="bg1">
                    <a:lumMod val="50000"/>
                  </a:schemeClr>
                </a:solidFill>
              </a:rPr>
              <a:t> </a:t>
            </a:r>
            <a:r>
              <a:rPr lang="de-DE" dirty="0" err="1" smtClean="0">
                <a:solidFill>
                  <a:schemeClr val="bg1">
                    <a:lumMod val="50000"/>
                  </a:schemeClr>
                </a:solidFill>
              </a:rPr>
              <a:t>place</a:t>
            </a:r>
            <a:r>
              <a:rPr lang="de-DE" dirty="0" smtClean="0">
                <a:solidFill>
                  <a:schemeClr val="bg1">
                    <a:lumMod val="50000"/>
                  </a:schemeClr>
                </a:solidFill>
              </a:rPr>
              <a:t>).  </a:t>
            </a:r>
            <a:endParaRPr lang="de-DE" dirty="0">
              <a:solidFill>
                <a:schemeClr val="bg1">
                  <a:lumMod val="50000"/>
                </a:schemeClr>
              </a:solidFill>
            </a:endParaRPr>
          </a:p>
        </p:txBody>
      </p:sp>
    </p:spTree>
    <p:extLst>
      <p:ext uri="{BB962C8B-B14F-4D97-AF65-F5344CB8AC3E}">
        <p14:creationId xmlns:p14="http://schemas.microsoft.com/office/powerpoint/2010/main" val="34410127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3960" y="-111020"/>
            <a:ext cx="10515600" cy="1325563"/>
          </a:xfrm>
        </p:spPr>
        <p:txBody>
          <a:bodyPr>
            <a:normAutofit/>
          </a:bodyPr>
          <a:lstStyle/>
          <a:p>
            <a:pPr algn="ctr"/>
            <a:r>
              <a:rPr lang="de-DE" sz="3600" b="1" dirty="0" smtClean="0">
                <a:solidFill>
                  <a:srgbClr val="7030A0"/>
                </a:solidFill>
              </a:rPr>
              <a:t>Trouble </a:t>
            </a:r>
            <a:r>
              <a:rPr lang="de-DE" sz="3600" b="1" dirty="0" err="1" smtClean="0">
                <a:solidFill>
                  <a:srgbClr val="7030A0"/>
                </a:solidFill>
              </a:rPr>
              <a:t>shooting</a:t>
            </a:r>
            <a:endParaRPr lang="de-DE" sz="3600" b="1" dirty="0">
              <a:solidFill>
                <a:srgbClr val="7030A0"/>
              </a:solidFill>
            </a:endParaRPr>
          </a:p>
        </p:txBody>
      </p:sp>
      <p:sp>
        <p:nvSpPr>
          <p:cNvPr id="3" name="Inhaltsplatzhalter 2"/>
          <p:cNvSpPr>
            <a:spLocks noGrp="1"/>
          </p:cNvSpPr>
          <p:nvPr>
            <p:ph idx="1"/>
          </p:nvPr>
        </p:nvSpPr>
        <p:spPr>
          <a:xfrm>
            <a:off x="402668" y="6248499"/>
            <a:ext cx="11441482" cy="2240889"/>
          </a:xfrm>
        </p:spPr>
        <p:txBody>
          <a:bodyPr lIns="0">
            <a:normAutofit/>
          </a:bodyPr>
          <a:lstStyle/>
          <a:p>
            <a:r>
              <a:rPr lang="de-DE" sz="2400" dirty="0" smtClean="0"/>
              <a:t> </a:t>
            </a:r>
            <a:endParaRPr lang="de-DE" sz="2400" dirty="0"/>
          </a:p>
        </p:txBody>
      </p:sp>
      <p:sp>
        <p:nvSpPr>
          <p:cNvPr id="9" name="Foliennummernplatzhalter 3"/>
          <p:cNvSpPr txBox="1">
            <a:spLocks/>
          </p:cNvSpPr>
          <p:nvPr/>
        </p:nvSpPr>
        <p:spPr>
          <a:xfrm>
            <a:off x="9059537" y="309629"/>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23</a:t>
            </a:r>
            <a:endParaRPr lang="de-DE" sz="1800" dirty="0">
              <a:solidFill>
                <a:schemeClr val="tx1"/>
              </a:solidFill>
            </a:endParaRPr>
          </a:p>
        </p:txBody>
      </p:sp>
      <p:sp>
        <p:nvSpPr>
          <p:cNvPr id="7" name="Inhaltsplatzhalter 2"/>
          <p:cNvSpPr txBox="1">
            <a:spLocks/>
          </p:cNvSpPr>
          <p:nvPr/>
        </p:nvSpPr>
        <p:spPr>
          <a:xfrm>
            <a:off x="402668" y="3767546"/>
            <a:ext cx="10857514" cy="638958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2400" dirty="0" smtClean="0"/>
          </a:p>
          <a:p>
            <a:endParaRPr lang="de-DE" sz="2400" dirty="0" smtClean="0"/>
          </a:p>
          <a:p>
            <a:pPr marL="0" indent="0">
              <a:buFont typeface="Arial" panose="020B0604020202020204" pitchFamily="34" charset="0"/>
              <a:buNone/>
            </a:pPr>
            <a:endParaRPr lang="de-DE" sz="2400" dirty="0" smtClean="0"/>
          </a:p>
          <a:p>
            <a:pPr marL="0" indent="0">
              <a:buFont typeface="Arial" panose="020B0604020202020204" pitchFamily="34" charset="0"/>
              <a:buNone/>
            </a:pPr>
            <a:r>
              <a:rPr lang="de-DE" sz="2400" dirty="0" smtClean="0"/>
              <a:t>      </a:t>
            </a:r>
            <a:endParaRPr lang="de-DE" sz="2400" dirty="0"/>
          </a:p>
        </p:txBody>
      </p:sp>
      <p:sp>
        <p:nvSpPr>
          <p:cNvPr id="11" name="Textfeld 10"/>
          <p:cNvSpPr txBox="1"/>
          <p:nvPr/>
        </p:nvSpPr>
        <p:spPr>
          <a:xfrm>
            <a:off x="332999" y="923335"/>
            <a:ext cx="10857514" cy="923330"/>
          </a:xfrm>
          <a:prstGeom prst="rect">
            <a:avLst/>
          </a:prstGeom>
          <a:solidFill>
            <a:schemeClr val="accent4">
              <a:lumMod val="20000"/>
              <a:lumOff val="80000"/>
            </a:schemeClr>
          </a:solidFill>
        </p:spPr>
        <p:txBody>
          <a:bodyPr wrap="square" rtlCol="0">
            <a:spAutoFit/>
          </a:bodyPr>
          <a:lstStyle/>
          <a:p>
            <a:r>
              <a:rPr lang="de-DE" dirty="0" err="1" smtClean="0"/>
              <a:t>Matching</a:t>
            </a:r>
            <a:r>
              <a:rPr lang="de-DE" dirty="0" smtClean="0"/>
              <a:t> </a:t>
            </a:r>
            <a:r>
              <a:rPr lang="de-DE" dirty="0" err="1" smtClean="0"/>
              <a:t>insulin</a:t>
            </a:r>
            <a:r>
              <a:rPr lang="de-DE" dirty="0" smtClean="0"/>
              <a:t> </a:t>
            </a:r>
            <a:r>
              <a:rPr lang="de-DE" dirty="0" err="1" smtClean="0"/>
              <a:t>activity</a:t>
            </a:r>
            <a:r>
              <a:rPr lang="de-DE" dirty="0" smtClean="0"/>
              <a:t> </a:t>
            </a:r>
            <a:r>
              <a:rPr lang="de-DE" dirty="0" err="1" smtClean="0"/>
              <a:t>with</a:t>
            </a:r>
            <a:r>
              <a:rPr lang="de-DE" dirty="0" smtClean="0"/>
              <a:t> </a:t>
            </a:r>
            <a:r>
              <a:rPr lang="de-DE" dirty="0" err="1" smtClean="0"/>
              <a:t>carb</a:t>
            </a:r>
            <a:r>
              <a:rPr lang="de-DE" dirty="0" smtClean="0"/>
              <a:t> </a:t>
            </a:r>
            <a:r>
              <a:rPr lang="de-DE" dirty="0" err="1" smtClean="0"/>
              <a:t>absorption</a:t>
            </a:r>
            <a:r>
              <a:rPr lang="de-DE" dirty="0" smtClean="0"/>
              <a:t> </a:t>
            </a:r>
            <a:r>
              <a:rPr lang="de-DE" dirty="0" err="1" smtClean="0"/>
              <a:t>for</a:t>
            </a:r>
            <a:r>
              <a:rPr lang="de-DE" dirty="0" smtClean="0"/>
              <a:t> a </a:t>
            </a:r>
            <a:r>
              <a:rPr lang="de-DE" dirty="0" err="1" smtClean="0"/>
              <a:t>straight</a:t>
            </a:r>
            <a:r>
              <a:rPr lang="de-DE" dirty="0" smtClean="0"/>
              <a:t> </a:t>
            </a:r>
            <a:r>
              <a:rPr lang="de-DE" dirty="0" err="1" smtClean="0"/>
              <a:t>glucose</a:t>
            </a:r>
            <a:r>
              <a:rPr lang="de-DE" dirty="0" smtClean="0"/>
              <a:t> </a:t>
            </a:r>
            <a:r>
              <a:rPr lang="de-DE" dirty="0" err="1" smtClean="0"/>
              <a:t>curve</a:t>
            </a:r>
            <a:r>
              <a:rPr lang="de-DE" dirty="0" smtClean="0"/>
              <a:t> </a:t>
            </a:r>
            <a:r>
              <a:rPr lang="de-DE" dirty="0" err="1" smtClean="0"/>
              <a:t>is</a:t>
            </a:r>
            <a:r>
              <a:rPr lang="de-DE" dirty="0" smtClean="0"/>
              <a:t> </a:t>
            </a:r>
            <a:r>
              <a:rPr lang="de-DE" dirty="0" err="1" smtClean="0"/>
              <a:t>impossible</a:t>
            </a:r>
            <a:r>
              <a:rPr lang="de-DE" dirty="0" smtClean="0"/>
              <a:t>.                                               </a:t>
            </a:r>
            <a:r>
              <a:rPr lang="de-DE" dirty="0" err="1" smtClean="0"/>
              <a:t>However</a:t>
            </a:r>
            <a:r>
              <a:rPr lang="de-DE" dirty="0" smtClean="0"/>
              <a:t>, </a:t>
            </a:r>
            <a:r>
              <a:rPr lang="de-DE" dirty="0" err="1" smtClean="0"/>
              <a:t>to</a:t>
            </a:r>
            <a:r>
              <a:rPr lang="de-DE" dirty="0" smtClean="0"/>
              <a:t> </a:t>
            </a:r>
            <a:r>
              <a:rPr lang="de-DE" dirty="0" err="1" smtClean="0"/>
              <a:t>keep</a:t>
            </a:r>
            <a:r>
              <a:rPr lang="de-DE" dirty="0" smtClean="0"/>
              <a:t> </a:t>
            </a:r>
            <a:r>
              <a:rPr lang="de-DE" dirty="0" err="1" smtClean="0"/>
              <a:t>values</a:t>
            </a:r>
            <a:r>
              <a:rPr lang="de-DE" dirty="0" smtClean="0"/>
              <a:t> in </a:t>
            </a:r>
            <a:r>
              <a:rPr lang="de-DE" dirty="0" err="1" smtClean="0"/>
              <a:t>range</a:t>
            </a:r>
            <a:r>
              <a:rPr lang="de-DE" dirty="0" smtClean="0"/>
              <a:t> (70-180 mg/dl) </a:t>
            </a:r>
            <a:r>
              <a:rPr lang="de-DE" dirty="0" err="1" smtClean="0"/>
              <a:t>during</a:t>
            </a:r>
            <a:r>
              <a:rPr lang="de-DE" dirty="0" smtClean="0"/>
              <a:t> </a:t>
            </a:r>
            <a:r>
              <a:rPr lang="de-DE" dirty="0" err="1" smtClean="0"/>
              <a:t>the</a:t>
            </a:r>
            <a:r>
              <a:rPr lang="de-DE" dirty="0" smtClean="0"/>
              <a:t> </a:t>
            </a:r>
            <a:r>
              <a:rPr lang="de-DE" dirty="0" err="1" smtClean="0"/>
              <a:t>pre</a:t>
            </a:r>
            <a:r>
              <a:rPr lang="de-DE" dirty="0" smtClean="0"/>
              <a:t>- and </a:t>
            </a:r>
            <a:r>
              <a:rPr lang="de-DE" dirty="0" err="1" smtClean="0"/>
              <a:t>early</a:t>
            </a:r>
            <a:r>
              <a:rPr lang="de-DE" dirty="0" smtClean="0"/>
              <a:t> </a:t>
            </a:r>
            <a:r>
              <a:rPr lang="de-DE" dirty="0" err="1" smtClean="0"/>
              <a:t>meal</a:t>
            </a:r>
            <a:r>
              <a:rPr lang="de-DE" dirty="0" smtClean="0"/>
              <a:t> </a:t>
            </a:r>
            <a:r>
              <a:rPr lang="de-DE" dirty="0" err="1" smtClean="0"/>
              <a:t>phases</a:t>
            </a:r>
            <a:r>
              <a:rPr lang="de-DE" dirty="0" smtClean="0"/>
              <a:t> </a:t>
            </a:r>
            <a:r>
              <a:rPr lang="de-DE" dirty="0" err="1" smtClean="0"/>
              <a:t>should</a:t>
            </a:r>
            <a:r>
              <a:rPr lang="de-DE" dirty="0" smtClean="0"/>
              <a:t> </a:t>
            </a:r>
            <a:r>
              <a:rPr lang="de-DE" dirty="0" err="1" smtClean="0"/>
              <a:t>be</a:t>
            </a:r>
            <a:r>
              <a:rPr lang="de-DE" dirty="0" smtClean="0"/>
              <a:t> </a:t>
            </a:r>
            <a:r>
              <a:rPr lang="de-DE" dirty="0" err="1" smtClean="0"/>
              <a:t>your</a:t>
            </a:r>
            <a:r>
              <a:rPr lang="de-DE" dirty="0" smtClean="0"/>
              <a:t> </a:t>
            </a:r>
            <a:r>
              <a:rPr lang="de-DE" dirty="0" err="1" smtClean="0"/>
              <a:t>goal</a:t>
            </a:r>
            <a:r>
              <a:rPr lang="de-DE" dirty="0" smtClean="0"/>
              <a:t>.              </a:t>
            </a:r>
            <a:r>
              <a:rPr lang="de-DE" dirty="0" err="1" smtClean="0"/>
              <a:t>Avoid</a:t>
            </a:r>
            <a:r>
              <a:rPr lang="de-DE" dirty="0" smtClean="0"/>
              <a:t> </a:t>
            </a:r>
            <a:r>
              <a:rPr lang="de-DE" dirty="0" err="1" smtClean="0"/>
              <a:t>hypoglycemia</a:t>
            </a:r>
            <a:r>
              <a:rPr lang="de-DE" dirty="0" smtClean="0"/>
              <a:t> and high </a:t>
            </a:r>
            <a:r>
              <a:rPr lang="de-DE" dirty="0" err="1" smtClean="0"/>
              <a:t>values</a:t>
            </a:r>
            <a:r>
              <a:rPr lang="de-DE" dirty="0" smtClean="0"/>
              <a:t>:</a:t>
            </a:r>
            <a:endParaRPr lang="de-DE" dirty="0"/>
          </a:p>
        </p:txBody>
      </p:sp>
      <p:sp>
        <p:nvSpPr>
          <p:cNvPr id="8" name="Textfeld 7"/>
          <p:cNvSpPr txBox="1"/>
          <p:nvPr/>
        </p:nvSpPr>
        <p:spPr>
          <a:xfrm>
            <a:off x="402668" y="5708710"/>
            <a:ext cx="10857514" cy="369332"/>
          </a:xfrm>
          <a:prstGeom prst="rect">
            <a:avLst/>
          </a:prstGeom>
          <a:noFill/>
          <a:ln>
            <a:noFill/>
          </a:ln>
        </p:spPr>
        <p:txBody>
          <a:bodyPr wrap="square" rtlCol="0">
            <a:spAutoFit/>
          </a:bodyPr>
          <a:lstStyle/>
          <a:p>
            <a:r>
              <a:rPr lang="de-DE" dirty="0" err="1" smtClean="0">
                <a:solidFill>
                  <a:schemeClr val="bg1">
                    <a:lumMod val="50000"/>
                  </a:schemeClr>
                </a:solidFill>
              </a:rPr>
              <a:t>Bla</a:t>
            </a:r>
            <a:r>
              <a:rPr lang="de-DE" dirty="0" smtClean="0">
                <a:solidFill>
                  <a:schemeClr val="bg1">
                    <a:lumMod val="50000"/>
                  </a:schemeClr>
                </a:solidFill>
              </a:rPr>
              <a:t> </a:t>
            </a:r>
            <a:r>
              <a:rPr lang="de-DE" dirty="0" err="1" smtClean="0">
                <a:solidFill>
                  <a:schemeClr val="bg1">
                    <a:lumMod val="50000"/>
                  </a:schemeClr>
                </a:solidFill>
              </a:rPr>
              <a:t>bla</a:t>
            </a:r>
            <a:r>
              <a:rPr lang="de-DE" dirty="0" smtClean="0">
                <a:solidFill>
                  <a:schemeClr val="bg1">
                    <a:lumMod val="50000"/>
                  </a:schemeClr>
                </a:solidFill>
              </a:rPr>
              <a:t>).</a:t>
            </a:r>
            <a:endParaRPr lang="de-DE" dirty="0">
              <a:solidFill>
                <a:schemeClr val="bg1">
                  <a:lumMod val="50000"/>
                </a:schemeClr>
              </a:solidFill>
            </a:endParaRPr>
          </a:p>
        </p:txBody>
      </p:sp>
      <p:graphicFrame>
        <p:nvGraphicFramePr>
          <p:cNvPr id="5" name="Tabelle 4"/>
          <p:cNvGraphicFramePr>
            <a:graphicFrameLocks noGrp="1"/>
          </p:cNvGraphicFramePr>
          <p:nvPr>
            <p:extLst>
              <p:ext uri="{D42A27DB-BD31-4B8C-83A1-F6EECF244321}">
                <p14:modId xmlns:p14="http://schemas.microsoft.com/office/powerpoint/2010/main" val="4249666644"/>
              </p:ext>
            </p:extLst>
          </p:nvPr>
        </p:nvGraphicFramePr>
        <p:xfrm>
          <a:off x="332999" y="1980497"/>
          <a:ext cx="10857515" cy="4754880"/>
        </p:xfrm>
        <a:graphic>
          <a:graphicData uri="http://schemas.openxmlformats.org/drawingml/2006/table">
            <a:tbl>
              <a:tblPr firstRow="1" bandRow="1">
                <a:tableStyleId>{5C22544A-7EE6-4342-B048-85BDC9FD1C3A}</a:tableStyleId>
              </a:tblPr>
              <a:tblGrid>
                <a:gridCol w="1811889"/>
                <a:gridCol w="2664178"/>
                <a:gridCol w="2822222"/>
                <a:gridCol w="1501422"/>
                <a:gridCol w="2057804"/>
              </a:tblGrid>
              <a:tr h="512484">
                <a:tc>
                  <a:txBody>
                    <a:bodyPr/>
                    <a:lstStyle/>
                    <a:p>
                      <a:r>
                        <a:rPr lang="de-DE" dirty="0" err="1" smtClean="0"/>
                        <a:t>category</a:t>
                      </a:r>
                      <a:endParaRPr lang="de-DE" dirty="0"/>
                    </a:p>
                  </a:txBody>
                  <a:tcPr/>
                </a:tc>
                <a:tc>
                  <a:txBody>
                    <a:bodyPr/>
                    <a:lstStyle/>
                    <a:p>
                      <a:r>
                        <a:rPr lang="de-DE" dirty="0" err="1" smtClean="0"/>
                        <a:t>problem</a:t>
                      </a:r>
                      <a:endParaRPr lang="de-DE" dirty="0"/>
                    </a:p>
                  </a:txBody>
                  <a:tcPr/>
                </a:tc>
                <a:tc>
                  <a:txBody>
                    <a:bodyPr/>
                    <a:lstStyle/>
                    <a:p>
                      <a:r>
                        <a:rPr lang="de-DE" dirty="0" err="1" smtClean="0"/>
                        <a:t>likely</a:t>
                      </a:r>
                      <a:r>
                        <a:rPr lang="de-DE" dirty="0" smtClean="0"/>
                        <a:t> </a:t>
                      </a:r>
                      <a:r>
                        <a:rPr lang="de-DE" dirty="0" err="1" smtClean="0"/>
                        <a:t>cause</a:t>
                      </a:r>
                      <a:endParaRPr lang="de-DE" dirty="0"/>
                    </a:p>
                  </a:txBody>
                  <a:tcPr/>
                </a:tc>
                <a:tc>
                  <a:txBody>
                    <a:bodyPr/>
                    <a:lstStyle/>
                    <a:p>
                      <a:r>
                        <a:rPr lang="de-DE" dirty="0" err="1" smtClean="0"/>
                        <a:t>action</a:t>
                      </a:r>
                      <a:r>
                        <a:rPr lang="de-DE" dirty="0" smtClean="0"/>
                        <a:t>, immediate …</a:t>
                      </a:r>
                      <a:endParaRPr lang="de-DE" dirty="0"/>
                    </a:p>
                  </a:txBody>
                  <a:tcPr/>
                </a:tc>
                <a:tc>
                  <a:txBody>
                    <a:bodyPr/>
                    <a:lstStyle/>
                    <a:p>
                      <a:r>
                        <a:rPr lang="de-DE" dirty="0" smtClean="0"/>
                        <a:t>…</a:t>
                      </a:r>
                      <a:r>
                        <a:rPr lang="de-DE" dirty="0" err="1" smtClean="0"/>
                        <a:t>for</a:t>
                      </a:r>
                      <a:r>
                        <a:rPr lang="de-DE" dirty="0" smtClean="0"/>
                        <a:t> </a:t>
                      </a:r>
                      <a:r>
                        <a:rPr lang="de-DE" dirty="0" err="1" smtClean="0"/>
                        <a:t>next</a:t>
                      </a:r>
                      <a:r>
                        <a:rPr lang="de-DE" dirty="0" smtClean="0"/>
                        <a:t> </a:t>
                      </a:r>
                      <a:r>
                        <a:rPr lang="de-DE" dirty="0" err="1" smtClean="0"/>
                        <a:t>day</a:t>
                      </a:r>
                      <a:endParaRPr lang="de-DE" dirty="0"/>
                    </a:p>
                  </a:txBody>
                  <a:tcPr/>
                </a:tc>
              </a:tr>
              <a:tr h="370840">
                <a:tc>
                  <a:txBody>
                    <a:bodyPr/>
                    <a:lstStyle/>
                    <a:p>
                      <a:r>
                        <a:rPr lang="de-DE" dirty="0" err="1" smtClean="0"/>
                        <a:t>hypoglycemia</a:t>
                      </a:r>
                      <a:endParaRPr lang="de-DE" dirty="0"/>
                    </a:p>
                  </a:txBody>
                  <a:tcPr/>
                </a:tc>
                <a:tc>
                  <a:txBody>
                    <a:bodyPr/>
                    <a:lstStyle/>
                    <a:p>
                      <a:r>
                        <a:rPr lang="de-DE" dirty="0" err="1" smtClean="0"/>
                        <a:t>around</a:t>
                      </a:r>
                      <a:r>
                        <a:rPr lang="de-DE" dirty="0" smtClean="0"/>
                        <a:t> </a:t>
                      </a:r>
                      <a:r>
                        <a:rPr lang="de-DE" dirty="0" err="1" smtClean="0"/>
                        <a:t>meal</a:t>
                      </a:r>
                      <a:r>
                        <a:rPr lang="de-DE" dirty="0" smtClean="0"/>
                        <a:t> </a:t>
                      </a:r>
                      <a:r>
                        <a:rPr lang="de-DE" dirty="0" err="1" smtClean="0"/>
                        <a:t>start</a:t>
                      </a:r>
                      <a:endParaRPr lang="de-DE" dirty="0"/>
                    </a:p>
                  </a:txBody>
                  <a:tcPr/>
                </a:tc>
                <a:tc>
                  <a:txBody>
                    <a:bodyPr/>
                    <a:lstStyle/>
                    <a:p>
                      <a:r>
                        <a:rPr lang="de-DE" dirty="0" err="1" smtClean="0"/>
                        <a:t>pre.bolus</a:t>
                      </a:r>
                      <a:r>
                        <a:rPr lang="de-DE" dirty="0" smtClean="0"/>
                        <a:t> time </a:t>
                      </a:r>
                      <a:r>
                        <a:rPr lang="de-DE" dirty="0" err="1" smtClean="0"/>
                        <a:t>too</a:t>
                      </a:r>
                      <a:r>
                        <a:rPr lang="de-DE" dirty="0" smtClean="0"/>
                        <a:t> </a:t>
                      </a:r>
                      <a:r>
                        <a:rPr lang="de-DE" dirty="0" err="1" smtClean="0"/>
                        <a:t>long</a:t>
                      </a:r>
                      <a:endParaRPr lang="de-DE" dirty="0"/>
                    </a:p>
                  </a:txBody>
                  <a:tcPr/>
                </a:tc>
                <a:tc>
                  <a:txBody>
                    <a:bodyPr/>
                    <a:lstStyle/>
                    <a:p>
                      <a:r>
                        <a:rPr lang="de-DE" dirty="0" err="1" smtClean="0"/>
                        <a:t>take</a:t>
                      </a:r>
                      <a:r>
                        <a:rPr lang="de-DE" dirty="0" smtClean="0"/>
                        <a:t> </a:t>
                      </a:r>
                      <a:r>
                        <a:rPr lang="de-DE" dirty="0" err="1" smtClean="0"/>
                        <a:t>glucose</a:t>
                      </a:r>
                      <a:endParaRPr lang="de-DE" dirty="0"/>
                    </a:p>
                  </a:txBody>
                  <a:tcPr/>
                </a:tc>
                <a:tc>
                  <a:txBody>
                    <a:bodyPr/>
                    <a:lstStyle/>
                    <a:p>
                      <a:r>
                        <a:rPr lang="de-DE" dirty="0" err="1" smtClean="0"/>
                        <a:t>reduce</a:t>
                      </a:r>
                      <a:r>
                        <a:rPr lang="de-DE" dirty="0" smtClean="0"/>
                        <a:t> </a:t>
                      </a:r>
                      <a:r>
                        <a:rPr lang="de-DE" dirty="0" err="1" smtClean="0"/>
                        <a:t>pre</a:t>
                      </a:r>
                      <a:r>
                        <a:rPr lang="de-DE" dirty="0" smtClean="0"/>
                        <a:t>-bolus</a:t>
                      </a:r>
                      <a:r>
                        <a:rPr lang="de-DE" baseline="0" dirty="0" smtClean="0"/>
                        <a:t> time</a:t>
                      </a:r>
                      <a:endParaRPr lang="de-DE" dirty="0"/>
                    </a:p>
                  </a:txBody>
                  <a:tcPr/>
                </a:tc>
              </a:tr>
              <a:tr h="370840">
                <a:tc>
                  <a:txBody>
                    <a:bodyPr/>
                    <a:lstStyle/>
                    <a:p>
                      <a:endParaRPr lang="de-DE"/>
                    </a:p>
                  </a:txBody>
                  <a:tcPr/>
                </a:tc>
                <a:tc>
                  <a:txBody>
                    <a:bodyPr/>
                    <a:lstStyle/>
                    <a:p>
                      <a:r>
                        <a:rPr lang="de-DE" dirty="0" err="1" smtClean="0"/>
                        <a:t>shortly</a:t>
                      </a:r>
                      <a:r>
                        <a:rPr lang="de-DE" dirty="0" smtClean="0"/>
                        <a:t> after </a:t>
                      </a:r>
                      <a:r>
                        <a:rPr lang="de-DE" dirty="0" err="1" smtClean="0"/>
                        <a:t>max</a:t>
                      </a:r>
                      <a:r>
                        <a:rPr lang="de-DE" dirty="0" smtClean="0"/>
                        <a:t> </a:t>
                      </a:r>
                      <a:r>
                        <a:rPr lang="de-DE" dirty="0" err="1" smtClean="0"/>
                        <a:t>bolus</a:t>
                      </a:r>
                      <a:r>
                        <a:rPr lang="de-DE" dirty="0" smtClean="0"/>
                        <a:t> </a:t>
                      </a:r>
                      <a:r>
                        <a:rPr lang="de-DE" dirty="0" err="1" smtClean="0"/>
                        <a:t>activity</a:t>
                      </a:r>
                      <a:endParaRPr lang="de-DE" dirty="0"/>
                    </a:p>
                  </a:txBody>
                  <a:tcPr/>
                </a:tc>
                <a:tc>
                  <a:txBody>
                    <a:bodyPr/>
                    <a:lstStyle/>
                    <a:p>
                      <a:r>
                        <a:rPr lang="de-DE" dirty="0" smtClean="0"/>
                        <a:t>IC </a:t>
                      </a:r>
                      <a:r>
                        <a:rPr lang="de-DE" dirty="0" err="1" smtClean="0"/>
                        <a:t>too</a:t>
                      </a:r>
                      <a:r>
                        <a:rPr lang="de-DE" dirty="0" smtClean="0"/>
                        <a:t> strong (</a:t>
                      </a:r>
                      <a:r>
                        <a:rPr lang="de-DE" dirty="0" err="1" smtClean="0"/>
                        <a:t>low</a:t>
                      </a:r>
                      <a:r>
                        <a:rPr lang="de-DE" dirty="0" smtClean="0"/>
                        <a:t>)</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take</a:t>
                      </a:r>
                      <a:r>
                        <a:rPr lang="de-DE" dirty="0" smtClean="0"/>
                        <a:t> </a:t>
                      </a:r>
                      <a:r>
                        <a:rPr lang="de-DE" dirty="0" err="1" smtClean="0"/>
                        <a:t>glucose</a:t>
                      </a:r>
                      <a:endParaRPr lang="de-DE" dirty="0" smtClean="0"/>
                    </a:p>
                  </a:txBody>
                  <a:tcPr/>
                </a:tc>
                <a:tc>
                  <a:txBody>
                    <a:bodyPr/>
                    <a:lstStyle/>
                    <a:p>
                      <a:r>
                        <a:rPr lang="de-DE" dirty="0" err="1" smtClean="0"/>
                        <a:t>elevate</a:t>
                      </a:r>
                      <a:r>
                        <a:rPr lang="de-DE" dirty="0" smtClean="0"/>
                        <a:t> IC</a:t>
                      </a:r>
                      <a:endParaRPr lang="de-DE" dirty="0"/>
                    </a:p>
                  </a:txBody>
                  <a:tcPr/>
                </a:tc>
              </a:tr>
              <a:tr h="370840">
                <a:tc>
                  <a:txBody>
                    <a:bodyPr/>
                    <a:lstStyle/>
                    <a:p>
                      <a:endParaRPr lang="de-DE"/>
                    </a:p>
                  </a:txBody>
                  <a:tcPr/>
                </a:tc>
                <a:tc>
                  <a:txBody>
                    <a:bodyPr/>
                    <a:lstStyle/>
                    <a:p>
                      <a:endParaRPr lang="de-DE"/>
                    </a:p>
                  </a:txBody>
                  <a:tcPr/>
                </a:tc>
                <a:tc>
                  <a:txBody>
                    <a:bodyPr/>
                    <a:lstStyle/>
                    <a:p>
                      <a:r>
                        <a:rPr lang="de-DE" dirty="0" err="1" smtClean="0"/>
                        <a:t>too</a:t>
                      </a:r>
                      <a:r>
                        <a:rPr lang="de-DE" dirty="0" smtClean="0"/>
                        <a:t> </a:t>
                      </a:r>
                      <a:r>
                        <a:rPr lang="de-DE" dirty="0" err="1" smtClean="0"/>
                        <a:t>many</a:t>
                      </a:r>
                      <a:r>
                        <a:rPr lang="de-DE" dirty="0" smtClean="0"/>
                        <a:t> </a:t>
                      </a:r>
                      <a:r>
                        <a:rPr lang="de-DE" dirty="0" err="1" smtClean="0"/>
                        <a:t>carbs</a:t>
                      </a:r>
                      <a:r>
                        <a:rPr lang="de-DE" dirty="0" smtClean="0"/>
                        <a:t> </a:t>
                      </a:r>
                      <a:r>
                        <a:rPr lang="de-DE" dirty="0" err="1" smtClean="0"/>
                        <a:t>entered</a:t>
                      </a:r>
                      <a:r>
                        <a:rPr lang="de-DE" dirty="0" smtClean="0"/>
                        <a:t> in </a:t>
                      </a:r>
                      <a:r>
                        <a:rPr lang="de-DE" dirty="0" err="1" smtClean="0"/>
                        <a:t>calculator</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take</a:t>
                      </a:r>
                      <a:r>
                        <a:rPr lang="de-DE" dirty="0" smtClean="0"/>
                        <a:t> </a:t>
                      </a:r>
                      <a:r>
                        <a:rPr lang="de-DE" dirty="0" err="1" smtClean="0"/>
                        <a:t>glucose</a:t>
                      </a:r>
                      <a:endParaRPr lang="de-DE" dirty="0" smtClean="0"/>
                    </a:p>
                    <a:p>
                      <a:endParaRPr lang="de-DE" dirty="0"/>
                    </a:p>
                  </a:txBody>
                  <a:tcPr/>
                </a:tc>
                <a:tc>
                  <a:txBody>
                    <a:bodyPr/>
                    <a:lstStyle/>
                    <a:p>
                      <a:r>
                        <a:rPr lang="de-DE" dirty="0" err="1" smtClean="0"/>
                        <a:t>bolus</a:t>
                      </a:r>
                      <a:r>
                        <a:rPr lang="de-DE" baseline="0" dirty="0" smtClean="0"/>
                        <a:t> </a:t>
                      </a:r>
                      <a:r>
                        <a:rPr lang="de-DE" baseline="0" dirty="0" err="1" smtClean="0"/>
                        <a:t>for</a:t>
                      </a:r>
                      <a:r>
                        <a:rPr lang="de-DE" baseline="0" dirty="0" smtClean="0"/>
                        <a:t> „</a:t>
                      </a:r>
                      <a:r>
                        <a:rPr lang="de-DE" baseline="0" dirty="0" err="1" smtClean="0"/>
                        <a:t>early</a:t>
                      </a:r>
                      <a:r>
                        <a:rPr lang="de-DE" baseline="0" dirty="0" smtClean="0"/>
                        <a:t>“ </a:t>
                      </a:r>
                      <a:r>
                        <a:rPr lang="de-DE" baseline="0" dirty="0" err="1" smtClean="0"/>
                        <a:t>carbs</a:t>
                      </a:r>
                      <a:r>
                        <a:rPr lang="de-DE" baseline="0" dirty="0" smtClean="0"/>
                        <a:t> </a:t>
                      </a:r>
                      <a:r>
                        <a:rPr lang="de-DE" baseline="0" dirty="0" err="1" smtClean="0"/>
                        <a:t>only</a:t>
                      </a:r>
                      <a:endParaRPr lang="de-DE" dirty="0"/>
                    </a:p>
                  </a:txBody>
                  <a:tcPr/>
                </a:tc>
              </a:tr>
              <a:tr h="370840">
                <a:tc>
                  <a:txBody>
                    <a:bodyPr/>
                    <a:lstStyle/>
                    <a:p>
                      <a:r>
                        <a:rPr lang="de-DE" dirty="0" err="1" smtClean="0"/>
                        <a:t>too</a:t>
                      </a:r>
                      <a:r>
                        <a:rPr lang="de-DE" dirty="0" smtClean="0"/>
                        <a:t> high </a:t>
                      </a:r>
                      <a:r>
                        <a:rPr lang="de-DE" dirty="0" err="1" smtClean="0"/>
                        <a:t>glucose</a:t>
                      </a:r>
                      <a:endParaRPr lang="de-DE" dirty="0"/>
                    </a:p>
                  </a:txBody>
                  <a:tcPr/>
                </a:tc>
                <a:tc>
                  <a:txBody>
                    <a:bodyPr/>
                    <a:lstStyle/>
                    <a:p>
                      <a:endParaRPr lang="de-DE" dirty="0"/>
                    </a:p>
                  </a:txBody>
                  <a:tcPr/>
                </a:tc>
                <a:tc>
                  <a:txBody>
                    <a:bodyPr/>
                    <a:lstStyle/>
                    <a:p>
                      <a:r>
                        <a:rPr lang="de-DE" dirty="0" err="1" smtClean="0"/>
                        <a:t>occlusion</a:t>
                      </a:r>
                      <a:endParaRPr lang="de-DE" dirty="0"/>
                    </a:p>
                  </a:txBody>
                  <a:tcPr/>
                </a:tc>
                <a:tc>
                  <a:txBody>
                    <a:bodyPr/>
                    <a:lstStyle/>
                    <a:p>
                      <a:r>
                        <a:rPr lang="de-DE" dirty="0" err="1" smtClean="0"/>
                        <a:t>new</a:t>
                      </a:r>
                      <a:r>
                        <a:rPr lang="de-DE" dirty="0" smtClean="0"/>
                        <a:t> </a:t>
                      </a:r>
                      <a:r>
                        <a:rPr lang="de-DE" dirty="0" err="1" smtClean="0"/>
                        <a:t>cannula</a:t>
                      </a:r>
                      <a:r>
                        <a:rPr lang="de-DE" dirty="0" smtClean="0"/>
                        <a:t>, </a:t>
                      </a:r>
                      <a:r>
                        <a:rPr lang="de-DE" dirty="0" err="1" smtClean="0"/>
                        <a:t>erase</a:t>
                      </a:r>
                      <a:r>
                        <a:rPr lang="de-DE" dirty="0" smtClean="0"/>
                        <a:t> </a:t>
                      </a:r>
                      <a:r>
                        <a:rPr lang="de-DE" dirty="0" err="1" smtClean="0"/>
                        <a:t>iob</a:t>
                      </a:r>
                      <a:r>
                        <a:rPr lang="de-DE" dirty="0" smtClean="0"/>
                        <a:t>, </a:t>
                      </a:r>
                      <a:r>
                        <a:rPr lang="de-DE" dirty="0" err="1" smtClean="0"/>
                        <a:t>add</a:t>
                      </a:r>
                      <a:r>
                        <a:rPr lang="de-DE" dirty="0" smtClean="0"/>
                        <a:t> </a:t>
                      </a:r>
                      <a:r>
                        <a:rPr lang="de-DE" dirty="0" err="1" smtClean="0"/>
                        <a:t>insulin</a:t>
                      </a:r>
                      <a:endParaRPr lang="de-DE" dirty="0"/>
                    </a:p>
                  </a:txBody>
                  <a:tcPr/>
                </a:tc>
                <a:tc>
                  <a:txBody>
                    <a:bodyPr/>
                    <a:lstStyle/>
                    <a:p>
                      <a:endParaRPr lang="de-DE" dirty="0"/>
                    </a:p>
                  </a:txBody>
                  <a:tcPr/>
                </a:tc>
              </a:tr>
              <a:tr h="370840">
                <a:tc>
                  <a:txBody>
                    <a:bodyPr/>
                    <a:lstStyle/>
                    <a:p>
                      <a:endParaRPr lang="de-DE"/>
                    </a:p>
                  </a:txBody>
                  <a:tcPr/>
                </a:tc>
                <a:tc>
                  <a:txBody>
                    <a:bodyPr/>
                    <a:lstStyle/>
                    <a:p>
                      <a:endParaRPr lang="de-DE" dirty="0"/>
                    </a:p>
                  </a:txBody>
                  <a:tcPr/>
                </a:tc>
                <a:tc>
                  <a:txBody>
                    <a:bodyPr/>
                    <a:lstStyle/>
                    <a:p>
                      <a:r>
                        <a:rPr lang="de-DE" dirty="0" smtClean="0"/>
                        <a:t>IC </a:t>
                      </a:r>
                      <a:r>
                        <a:rPr lang="de-DE" dirty="0" err="1" smtClean="0"/>
                        <a:t>too</a:t>
                      </a:r>
                      <a:r>
                        <a:rPr lang="de-DE" dirty="0" smtClean="0"/>
                        <a:t> </a:t>
                      </a:r>
                      <a:r>
                        <a:rPr lang="de-DE" dirty="0" err="1" smtClean="0"/>
                        <a:t>weak</a:t>
                      </a:r>
                      <a:r>
                        <a:rPr lang="de-DE" dirty="0" smtClean="0"/>
                        <a:t> (high)</a:t>
                      </a:r>
                      <a:endParaRPr lang="de-DE" dirty="0"/>
                    </a:p>
                  </a:txBody>
                  <a:tcPr/>
                </a:tc>
                <a:tc>
                  <a:txBody>
                    <a:bodyPr/>
                    <a:lstStyle/>
                    <a:p>
                      <a:r>
                        <a:rPr lang="de-DE" dirty="0" err="1" smtClean="0"/>
                        <a:t>watch</a:t>
                      </a:r>
                      <a:r>
                        <a:rPr lang="de-DE" dirty="0" smtClean="0"/>
                        <a:t> and </a:t>
                      </a:r>
                      <a:r>
                        <a:rPr lang="de-DE" dirty="0" err="1" smtClean="0"/>
                        <a:t>evaluate</a:t>
                      </a:r>
                      <a:endParaRPr lang="de-DE" dirty="0"/>
                    </a:p>
                  </a:txBody>
                  <a:tcPr/>
                </a:tc>
                <a:tc>
                  <a:txBody>
                    <a:bodyPr/>
                    <a:lstStyle/>
                    <a:p>
                      <a:r>
                        <a:rPr lang="de-DE" dirty="0" err="1" smtClean="0"/>
                        <a:t>reduce</a:t>
                      </a:r>
                      <a:r>
                        <a:rPr lang="de-DE" dirty="0" smtClean="0"/>
                        <a:t> IC</a:t>
                      </a:r>
                      <a:endParaRPr lang="de-DE" dirty="0"/>
                    </a:p>
                  </a:txBody>
                  <a:tcPr/>
                </a:tc>
              </a:tr>
              <a:tr h="370840">
                <a:tc>
                  <a:txBody>
                    <a:bodyPr/>
                    <a:lstStyle/>
                    <a:p>
                      <a:endParaRPr lang="de-DE" dirty="0"/>
                    </a:p>
                  </a:txBody>
                  <a:tcPr/>
                </a:tc>
                <a:tc>
                  <a:txBody>
                    <a:bodyPr/>
                    <a:lstStyle/>
                    <a:p>
                      <a:endParaRPr lang="de-DE" dirty="0"/>
                    </a:p>
                  </a:txBody>
                  <a:tcPr/>
                </a:tc>
                <a:tc>
                  <a:txBody>
                    <a:bodyPr/>
                    <a:lstStyle/>
                    <a:p>
                      <a:r>
                        <a:rPr lang="de-DE" dirty="0" err="1" smtClean="0"/>
                        <a:t>carbs</a:t>
                      </a:r>
                      <a:r>
                        <a:rPr lang="de-DE" dirty="0" smtClean="0"/>
                        <a:t> </a:t>
                      </a:r>
                      <a:r>
                        <a:rPr lang="de-DE" dirty="0" err="1" smtClean="0"/>
                        <a:t>underestimated</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watch</a:t>
                      </a:r>
                      <a:r>
                        <a:rPr lang="de-DE" dirty="0" smtClean="0"/>
                        <a:t> and </a:t>
                      </a:r>
                      <a:r>
                        <a:rPr lang="de-DE" dirty="0" err="1" smtClean="0"/>
                        <a:t>evaluate</a:t>
                      </a:r>
                      <a:endParaRPr lang="de-DE" dirty="0" smtClean="0"/>
                    </a:p>
                  </a:txBody>
                  <a:tcPr/>
                </a:tc>
                <a:tc>
                  <a:txBody>
                    <a:bodyPr/>
                    <a:lstStyle/>
                    <a:p>
                      <a:r>
                        <a:rPr lang="de-DE" dirty="0" smtClean="0"/>
                        <a:t>find out </a:t>
                      </a:r>
                      <a:r>
                        <a:rPr lang="de-DE" dirty="0" err="1" smtClean="0"/>
                        <a:t>the</a:t>
                      </a:r>
                      <a:r>
                        <a:rPr lang="de-DE" dirty="0" smtClean="0"/>
                        <a:t> </a:t>
                      </a:r>
                      <a:r>
                        <a:rPr lang="de-DE" dirty="0" err="1" smtClean="0"/>
                        <a:t>true</a:t>
                      </a:r>
                      <a:r>
                        <a:rPr lang="de-DE" dirty="0" smtClean="0"/>
                        <a:t> </a:t>
                      </a:r>
                      <a:r>
                        <a:rPr lang="de-DE" dirty="0" err="1" smtClean="0"/>
                        <a:t>carb</a:t>
                      </a:r>
                      <a:r>
                        <a:rPr lang="de-DE" dirty="0" smtClean="0"/>
                        <a:t> </a:t>
                      </a:r>
                      <a:r>
                        <a:rPr lang="de-DE" dirty="0" err="1" smtClean="0"/>
                        <a:t>content</a:t>
                      </a:r>
                      <a:endParaRPr lang="de-DE" dirty="0"/>
                    </a:p>
                  </a:txBody>
                  <a:tcPr/>
                </a:tc>
              </a:tr>
            </a:tbl>
          </a:graphicData>
        </a:graphic>
      </p:graphicFrame>
      <p:pic>
        <p:nvPicPr>
          <p:cNvPr id="10" name="Grafik 9"/>
          <p:cNvPicPr>
            <a:picLocks noChangeAspect="1"/>
          </p:cNvPicPr>
          <p:nvPr/>
        </p:nvPicPr>
        <p:blipFill rotWithShape="1">
          <a:blip r:embed="rId3"/>
          <a:srcRect l="30125" t="25555" r="45813" b="34667"/>
          <a:stretch/>
        </p:blipFill>
        <p:spPr>
          <a:xfrm>
            <a:off x="10431137" y="324801"/>
            <a:ext cx="956846" cy="889742"/>
          </a:xfrm>
          <a:prstGeom prst="rect">
            <a:avLst/>
          </a:prstGeom>
        </p:spPr>
      </p:pic>
    </p:spTree>
    <p:extLst>
      <p:ext uri="{BB962C8B-B14F-4D97-AF65-F5344CB8AC3E}">
        <p14:creationId xmlns:p14="http://schemas.microsoft.com/office/powerpoint/2010/main" val="188536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0448" y="-111020"/>
            <a:ext cx="10515600" cy="1325563"/>
          </a:xfrm>
        </p:spPr>
        <p:txBody>
          <a:bodyPr>
            <a:normAutofit/>
          </a:bodyPr>
          <a:lstStyle/>
          <a:p>
            <a:pPr algn="ctr"/>
            <a:r>
              <a:rPr lang="de-DE" sz="3600" b="1" dirty="0" smtClean="0">
                <a:solidFill>
                  <a:srgbClr val="7030A0"/>
                </a:solidFill>
              </a:rPr>
              <a:t>Transition </a:t>
            </a:r>
            <a:r>
              <a:rPr lang="de-DE" sz="3600" b="1" dirty="0" err="1" smtClean="0">
                <a:solidFill>
                  <a:srgbClr val="7030A0"/>
                </a:solidFill>
              </a:rPr>
              <a:t>into</a:t>
            </a:r>
            <a:r>
              <a:rPr lang="de-DE" sz="3600" b="1" dirty="0" smtClean="0">
                <a:solidFill>
                  <a:srgbClr val="7030A0"/>
                </a:solidFill>
              </a:rPr>
              <a:t> </a:t>
            </a:r>
            <a:r>
              <a:rPr lang="de-DE" sz="3600" b="1" dirty="0" err="1" smtClean="0">
                <a:solidFill>
                  <a:srgbClr val="7030A0"/>
                </a:solidFill>
              </a:rPr>
              <a:t>looping</a:t>
            </a:r>
            <a:r>
              <a:rPr lang="de-DE" sz="3600" b="1" dirty="0" smtClean="0">
                <a:solidFill>
                  <a:srgbClr val="7030A0"/>
                </a:solidFill>
              </a:rPr>
              <a:t> </a:t>
            </a:r>
            <a:endParaRPr lang="de-DE" sz="3600" b="1" dirty="0">
              <a:solidFill>
                <a:srgbClr val="7030A0"/>
              </a:solidFill>
            </a:endParaRPr>
          </a:p>
        </p:txBody>
      </p:sp>
      <p:sp>
        <p:nvSpPr>
          <p:cNvPr id="3" name="Inhaltsplatzhalter 2"/>
          <p:cNvSpPr>
            <a:spLocks noGrp="1"/>
          </p:cNvSpPr>
          <p:nvPr>
            <p:ph idx="1"/>
          </p:nvPr>
        </p:nvSpPr>
        <p:spPr>
          <a:xfrm>
            <a:off x="383074" y="1044695"/>
            <a:ext cx="11441482" cy="6389588"/>
          </a:xfrm>
        </p:spPr>
        <p:txBody>
          <a:bodyPr lIns="0">
            <a:normAutofit lnSpcReduction="10000"/>
          </a:bodyPr>
          <a:lstStyle/>
          <a:p>
            <a:pPr marL="0" indent="0">
              <a:buNone/>
            </a:pPr>
            <a:r>
              <a:rPr lang="de-DE" sz="2400" dirty="0" err="1" smtClean="0"/>
              <a:t>Principal</a:t>
            </a:r>
            <a:r>
              <a:rPr lang="de-DE" sz="2400" dirty="0" smtClean="0"/>
              <a:t> </a:t>
            </a:r>
            <a:r>
              <a:rPr lang="de-DE" sz="2400" dirty="0" err="1" smtClean="0"/>
              <a:t>challenge</a:t>
            </a:r>
            <a:r>
              <a:rPr lang="de-DE" sz="2400" dirty="0"/>
              <a:t>: </a:t>
            </a:r>
            <a:r>
              <a:rPr lang="de-DE" sz="2400" b="1" dirty="0" err="1" smtClean="0">
                <a:solidFill>
                  <a:srgbClr val="7030A0"/>
                </a:solidFill>
              </a:rPr>
              <a:t>Our</a:t>
            </a:r>
            <a:r>
              <a:rPr lang="de-DE" sz="2400" dirty="0" smtClean="0"/>
              <a:t> </a:t>
            </a:r>
            <a:r>
              <a:rPr lang="de-DE" sz="2400" dirty="0" err="1"/>
              <a:t>meal</a:t>
            </a:r>
            <a:r>
              <a:rPr lang="de-DE" sz="2400" dirty="0"/>
              <a:t> </a:t>
            </a:r>
            <a:r>
              <a:rPr lang="de-DE" sz="2400" b="1" dirty="0" err="1">
                <a:solidFill>
                  <a:srgbClr val="7030A0"/>
                </a:solidFill>
              </a:rPr>
              <a:t>bolus</a:t>
            </a:r>
            <a:r>
              <a:rPr lang="de-DE" sz="2400" dirty="0"/>
              <a:t> fades out in </a:t>
            </a:r>
            <a:r>
              <a:rPr lang="de-DE" sz="2400" dirty="0" smtClean="0"/>
              <a:t>power =&gt; </a:t>
            </a:r>
            <a:r>
              <a:rPr lang="de-DE" sz="2400" b="1" dirty="0" err="1" smtClean="0">
                <a:solidFill>
                  <a:srgbClr val="7030A0"/>
                </a:solidFill>
              </a:rPr>
              <a:t>loop</a:t>
            </a:r>
            <a:r>
              <a:rPr lang="de-DE" sz="2400" dirty="0" smtClean="0"/>
              <a:t> </a:t>
            </a:r>
            <a:r>
              <a:rPr lang="de-DE" sz="2400" dirty="0"/>
              <a:t>must </a:t>
            </a:r>
            <a:r>
              <a:rPr lang="de-DE" sz="2400" dirty="0" err="1"/>
              <a:t>increasingly</a:t>
            </a:r>
            <a:r>
              <a:rPr lang="de-DE" sz="2400" dirty="0"/>
              <a:t> </a:t>
            </a:r>
            <a:r>
              <a:rPr lang="de-DE" sz="2400" dirty="0" smtClean="0"/>
              <a:t>                  </a:t>
            </a:r>
            <a:r>
              <a:rPr lang="de-DE" sz="2400" dirty="0" err="1" smtClean="0"/>
              <a:t>take</a:t>
            </a:r>
            <a:r>
              <a:rPr lang="de-DE" sz="2400" dirty="0" smtClean="0"/>
              <a:t> </a:t>
            </a:r>
            <a:r>
              <a:rPr lang="de-DE" sz="2400" dirty="0" err="1"/>
              <a:t>charge</a:t>
            </a:r>
            <a:r>
              <a:rPr lang="de-DE" sz="2400" dirty="0"/>
              <a:t> </a:t>
            </a:r>
            <a:r>
              <a:rPr lang="de-DE" sz="2400" dirty="0" smtClean="0"/>
              <a:t> </a:t>
            </a:r>
          </a:p>
          <a:p>
            <a:r>
              <a:rPr lang="de-DE" sz="2400" dirty="0" smtClean="0"/>
              <a:t>In </a:t>
            </a:r>
            <a:r>
              <a:rPr lang="de-DE" sz="2400" dirty="0" err="1" smtClean="0"/>
              <a:t>response</a:t>
            </a:r>
            <a:r>
              <a:rPr lang="de-DE" sz="2400" dirty="0" smtClean="0"/>
              <a:t> </a:t>
            </a:r>
            <a:r>
              <a:rPr lang="de-DE" sz="2400" dirty="0" err="1" smtClean="0"/>
              <a:t>to</a:t>
            </a:r>
            <a:r>
              <a:rPr lang="de-DE" sz="2400" dirty="0" smtClean="0"/>
              <a:t> </a:t>
            </a:r>
            <a:r>
              <a:rPr lang="de-DE" sz="2400" dirty="0" err="1" smtClean="0"/>
              <a:t>our</a:t>
            </a:r>
            <a:r>
              <a:rPr lang="de-DE" sz="2400" dirty="0" smtClean="0"/>
              <a:t> </a:t>
            </a:r>
            <a:r>
              <a:rPr lang="de-DE" sz="2400" dirty="0" err="1" smtClean="0"/>
              <a:t>bolus</a:t>
            </a:r>
            <a:r>
              <a:rPr lang="de-DE" sz="2400" dirty="0" smtClean="0"/>
              <a:t>, </a:t>
            </a:r>
            <a:r>
              <a:rPr lang="de-DE" sz="2400" dirty="0" err="1" smtClean="0"/>
              <a:t>the</a:t>
            </a:r>
            <a:r>
              <a:rPr lang="de-DE" sz="2400" dirty="0" smtClean="0"/>
              <a:t> </a:t>
            </a:r>
            <a:r>
              <a:rPr lang="de-DE" sz="2400" dirty="0" err="1" smtClean="0"/>
              <a:t>loop‘s</a:t>
            </a:r>
            <a:r>
              <a:rPr lang="de-DE" sz="2400" dirty="0" smtClean="0"/>
              <a:t> </a:t>
            </a:r>
            <a:r>
              <a:rPr lang="de-DE" sz="2400" dirty="0" err="1" smtClean="0"/>
              <a:t>safety</a:t>
            </a:r>
            <a:r>
              <a:rPr lang="de-DE" sz="2400" dirty="0" smtClean="0"/>
              <a:t> </a:t>
            </a:r>
            <a:r>
              <a:rPr lang="de-DE" sz="2400" dirty="0" err="1" smtClean="0"/>
              <a:t>system</a:t>
            </a:r>
            <a:r>
              <a:rPr lang="de-DE" sz="2400" dirty="0" smtClean="0"/>
              <a:t> </a:t>
            </a:r>
            <a:r>
              <a:rPr lang="de-DE" sz="2400" dirty="0" err="1" smtClean="0"/>
              <a:t>took</a:t>
            </a:r>
            <a:r>
              <a:rPr lang="de-DE" sz="2400" dirty="0" smtClean="0"/>
              <a:t> </a:t>
            </a:r>
            <a:r>
              <a:rPr lang="de-DE" sz="2400" dirty="0" err="1" smtClean="0"/>
              <a:t>away</a:t>
            </a:r>
            <a:r>
              <a:rPr lang="de-DE" sz="2400" dirty="0" smtClean="0"/>
              <a:t> large </a:t>
            </a:r>
            <a:r>
              <a:rPr lang="de-DE" sz="2400" dirty="0" err="1" smtClean="0"/>
              <a:t>part</a:t>
            </a:r>
            <a:r>
              <a:rPr lang="de-DE" sz="2400" dirty="0" smtClean="0"/>
              <a:t> </a:t>
            </a:r>
            <a:r>
              <a:rPr lang="de-DE" sz="2400" dirty="0" err="1" smtClean="0"/>
              <a:t>of</a:t>
            </a:r>
            <a:r>
              <a:rPr lang="de-DE" sz="2400" dirty="0" smtClean="0"/>
              <a:t> </a:t>
            </a:r>
            <a:r>
              <a:rPr lang="de-DE" sz="2400" dirty="0" err="1" smtClean="0"/>
              <a:t>the</a:t>
            </a:r>
            <a:r>
              <a:rPr lang="de-DE" sz="2400" dirty="0" smtClean="0"/>
              <a:t> basal </a:t>
            </a:r>
            <a:r>
              <a:rPr lang="de-DE" sz="2400" dirty="0" err="1" smtClean="0"/>
              <a:t>needs</a:t>
            </a:r>
            <a:r>
              <a:rPr lang="de-DE" sz="2400" dirty="0" smtClean="0"/>
              <a:t> </a:t>
            </a:r>
            <a:r>
              <a:rPr lang="de-DE" sz="2400" dirty="0" err="1" smtClean="0"/>
              <a:t>for</a:t>
            </a:r>
            <a:r>
              <a:rPr lang="de-DE" sz="2400" dirty="0" smtClean="0"/>
              <a:t> </a:t>
            </a:r>
            <a:r>
              <a:rPr lang="de-DE" sz="2400" dirty="0" err="1" smtClean="0"/>
              <a:t>the</a:t>
            </a:r>
            <a:r>
              <a:rPr lang="de-DE" sz="2400" dirty="0" smtClean="0"/>
              <a:t> </a:t>
            </a:r>
            <a:r>
              <a:rPr lang="de-DE" sz="2400" dirty="0" err="1" smtClean="0"/>
              <a:t>coming</a:t>
            </a:r>
            <a:r>
              <a:rPr lang="de-DE" sz="2400" dirty="0" smtClean="0"/>
              <a:t> </a:t>
            </a:r>
            <a:r>
              <a:rPr lang="de-DE" sz="2400" dirty="0" err="1" smtClean="0"/>
              <a:t>hours</a:t>
            </a:r>
            <a:r>
              <a:rPr lang="de-DE" sz="2400" dirty="0" smtClean="0"/>
              <a:t>. </a:t>
            </a:r>
          </a:p>
          <a:p>
            <a:r>
              <a:rPr lang="de-DE" sz="2400" dirty="0" smtClean="0"/>
              <a:t>This </a:t>
            </a:r>
            <a:r>
              <a:rPr lang="de-DE" sz="2400" dirty="0"/>
              <a:t>lack </a:t>
            </a:r>
            <a:r>
              <a:rPr lang="de-DE" sz="2400" dirty="0" err="1"/>
              <a:t>of</a:t>
            </a:r>
            <a:r>
              <a:rPr lang="de-DE" sz="2400" dirty="0"/>
              <a:t> </a:t>
            </a:r>
            <a:r>
              <a:rPr lang="de-DE" sz="2400" dirty="0" err="1"/>
              <a:t>insulin</a:t>
            </a:r>
            <a:r>
              <a:rPr lang="de-DE" sz="2400" dirty="0"/>
              <a:t> </a:t>
            </a:r>
            <a:r>
              <a:rPr lang="de-DE" sz="2400" dirty="0" err="1"/>
              <a:t>activity</a:t>
            </a:r>
            <a:r>
              <a:rPr lang="de-DE" sz="2400" dirty="0"/>
              <a:t> </a:t>
            </a:r>
            <a:r>
              <a:rPr lang="de-DE" sz="2400" dirty="0" err="1"/>
              <a:t>can</a:t>
            </a:r>
            <a:r>
              <a:rPr lang="de-DE" sz="2400" dirty="0"/>
              <a:t> </a:t>
            </a:r>
            <a:r>
              <a:rPr lang="de-DE" sz="2400" dirty="0" err="1"/>
              <a:t>be</a:t>
            </a:r>
            <a:r>
              <a:rPr lang="de-DE" sz="2400" dirty="0"/>
              <a:t> </a:t>
            </a:r>
            <a:r>
              <a:rPr lang="de-DE" sz="2400" dirty="0" err="1"/>
              <a:t>further</a:t>
            </a:r>
            <a:r>
              <a:rPr lang="de-DE" sz="2400" dirty="0"/>
              <a:t> </a:t>
            </a:r>
            <a:r>
              <a:rPr lang="de-DE" sz="2400" dirty="0" err="1"/>
              <a:t>aggravated</a:t>
            </a:r>
            <a:r>
              <a:rPr lang="de-DE" sz="2400" dirty="0"/>
              <a:t>  </a:t>
            </a:r>
            <a:r>
              <a:rPr lang="de-DE" sz="2400" dirty="0" err="1"/>
              <a:t>by</a:t>
            </a:r>
            <a:r>
              <a:rPr lang="de-DE" sz="2400" dirty="0"/>
              <a:t> </a:t>
            </a:r>
            <a:r>
              <a:rPr lang="de-DE" sz="2400" u="sng" dirty="0" err="1"/>
              <a:t>pre-</a:t>
            </a:r>
            <a:r>
              <a:rPr lang="de-DE" sz="2400" dirty="0" err="1"/>
              <a:t>bolussing</a:t>
            </a:r>
            <a:r>
              <a:rPr lang="de-DE" sz="2400" dirty="0"/>
              <a:t>, </a:t>
            </a:r>
            <a:r>
              <a:rPr lang="de-DE" sz="2400" dirty="0" err="1"/>
              <a:t>which</a:t>
            </a:r>
            <a:r>
              <a:rPr lang="de-DE" sz="2400" dirty="0"/>
              <a:t> </a:t>
            </a:r>
            <a:r>
              <a:rPr lang="de-DE" sz="2400" dirty="0" err="1"/>
              <a:t>leads</a:t>
            </a:r>
            <a:r>
              <a:rPr lang="de-DE" sz="2400" dirty="0"/>
              <a:t> also </a:t>
            </a:r>
            <a:r>
              <a:rPr lang="de-DE" sz="2400" dirty="0" err="1"/>
              <a:t>to</a:t>
            </a:r>
            <a:r>
              <a:rPr lang="de-DE" sz="2400" dirty="0"/>
              <a:t> </a:t>
            </a:r>
            <a:r>
              <a:rPr lang="de-DE" sz="2400" u="sng" dirty="0" err="1"/>
              <a:t>earlier</a:t>
            </a:r>
            <a:r>
              <a:rPr lang="de-DE" sz="2400" dirty="0"/>
              <a:t> </a:t>
            </a:r>
            <a:r>
              <a:rPr lang="de-DE" sz="2400" dirty="0" err="1"/>
              <a:t>fading</a:t>
            </a:r>
            <a:r>
              <a:rPr lang="de-DE" sz="2400" u="sng" dirty="0"/>
              <a:t>-out</a:t>
            </a:r>
            <a:r>
              <a:rPr lang="de-DE" sz="2400" dirty="0"/>
              <a:t> </a:t>
            </a:r>
            <a:r>
              <a:rPr lang="de-DE" sz="2400" dirty="0" err="1"/>
              <a:t>of</a:t>
            </a:r>
            <a:r>
              <a:rPr lang="de-DE" sz="2400" dirty="0"/>
              <a:t> </a:t>
            </a:r>
            <a:r>
              <a:rPr lang="de-DE" sz="2400" dirty="0" err="1"/>
              <a:t>insulin</a:t>
            </a:r>
            <a:r>
              <a:rPr lang="de-DE" sz="2400" dirty="0"/>
              <a:t> </a:t>
            </a:r>
            <a:r>
              <a:rPr lang="de-DE" sz="2400" dirty="0" err="1"/>
              <a:t>activity</a:t>
            </a:r>
            <a:r>
              <a:rPr lang="de-DE" sz="2400" dirty="0"/>
              <a:t> </a:t>
            </a:r>
            <a:r>
              <a:rPr lang="de-DE" sz="2400" dirty="0" err="1"/>
              <a:t>from</a:t>
            </a:r>
            <a:r>
              <a:rPr lang="de-DE" sz="2400" dirty="0"/>
              <a:t> </a:t>
            </a:r>
            <a:r>
              <a:rPr lang="de-DE" sz="2400" dirty="0" err="1"/>
              <a:t>our</a:t>
            </a:r>
            <a:r>
              <a:rPr lang="de-DE" sz="2400" dirty="0"/>
              <a:t> </a:t>
            </a:r>
            <a:r>
              <a:rPr lang="de-DE" sz="2400" dirty="0" err="1"/>
              <a:t>bolus</a:t>
            </a:r>
            <a:r>
              <a:rPr lang="de-DE" sz="2400" dirty="0"/>
              <a:t>. </a:t>
            </a:r>
          </a:p>
          <a:p>
            <a:pPr marL="0" indent="0">
              <a:buNone/>
            </a:pPr>
            <a:r>
              <a:rPr lang="de-DE" sz="2400" dirty="0" smtClean="0"/>
              <a:t> =&gt; The </a:t>
            </a:r>
            <a:r>
              <a:rPr lang="de-DE" sz="2400" dirty="0" err="1" smtClean="0"/>
              <a:t>loop</a:t>
            </a:r>
            <a:r>
              <a:rPr lang="de-DE" sz="2400" dirty="0" smtClean="0"/>
              <a:t> </a:t>
            </a:r>
            <a:r>
              <a:rPr lang="de-DE" sz="2400" dirty="0" err="1" smtClean="0"/>
              <a:t>can</a:t>
            </a:r>
            <a:r>
              <a:rPr lang="de-DE" sz="2400" dirty="0" smtClean="0"/>
              <a:t> </a:t>
            </a:r>
            <a:r>
              <a:rPr lang="de-DE" sz="2400" dirty="0" err="1" smtClean="0"/>
              <a:t>be</a:t>
            </a:r>
            <a:r>
              <a:rPr lang="de-DE" sz="2400" dirty="0" smtClean="0"/>
              <a:t> </a:t>
            </a:r>
            <a:r>
              <a:rPr lang="de-DE" sz="2400" dirty="0" err="1" smtClean="0"/>
              <a:t>fairly</a:t>
            </a:r>
            <a:r>
              <a:rPr lang="de-DE" sz="2400" dirty="0" smtClean="0"/>
              <a:t> insulin-</a:t>
            </a:r>
            <a:r>
              <a:rPr lang="de-DE" sz="2400" dirty="0" err="1" smtClean="0"/>
              <a:t>deplenished</a:t>
            </a:r>
            <a:r>
              <a:rPr lang="de-DE" sz="2400" dirty="0" smtClean="0"/>
              <a:t> </a:t>
            </a:r>
            <a:r>
              <a:rPr lang="de-DE" sz="2400" dirty="0" err="1" smtClean="0"/>
              <a:t>when</a:t>
            </a:r>
            <a:r>
              <a:rPr lang="de-DE" sz="2400" dirty="0" smtClean="0"/>
              <a:t> </a:t>
            </a:r>
            <a:r>
              <a:rPr lang="de-DE" sz="2400" dirty="0" err="1" smtClean="0"/>
              <a:t>it</a:t>
            </a:r>
            <a:r>
              <a:rPr lang="de-DE" sz="2400" dirty="0" smtClean="0"/>
              <a:t> must </a:t>
            </a:r>
            <a:r>
              <a:rPr lang="de-DE" sz="2400" dirty="0" err="1" smtClean="0"/>
              <a:t>take</a:t>
            </a:r>
            <a:r>
              <a:rPr lang="de-DE" sz="2400" dirty="0" smtClean="0"/>
              <a:t> </a:t>
            </a:r>
            <a:r>
              <a:rPr lang="de-DE" sz="2400" dirty="0" err="1" smtClean="0"/>
              <a:t>over</a:t>
            </a:r>
            <a:r>
              <a:rPr lang="de-DE" sz="2400" dirty="0" smtClean="0"/>
              <a:t>. So, </a:t>
            </a:r>
            <a:r>
              <a:rPr lang="de-DE" sz="2400" dirty="0" err="1" smtClean="0"/>
              <a:t>to</a:t>
            </a:r>
            <a:r>
              <a:rPr lang="de-DE" sz="2400" dirty="0" smtClean="0"/>
              <a:t> </a:t>
            </a:r>
            <a:r>
              <a:rPr lang="de-DE" sz="2400" dirty="0" err="1" smtClean="0"/>
              <a:t>play</a:t>
            </a:r>
            <a:r>
              <a:rPr lang="de-DE" sz="2400" dirty="0" smtClean="0"/>
              <a:t> </a:t>
            </a:r>
            <a:r>
              <a:rPr lang="de-DE" sz="2400" dirty="0" err="1" smtClean="0"/>
              <a:t>it</a:t>
            </a:r>
            <a:r>
              <a:rPr lang="de-DE" sz="2400" dirty="0" smtClean="0"/>
              <a:t> fair in  hybrid </a:t>
            </a:r>
            <a:r>
              <a:rPr lang="de-DE" sz="2400" dirty="0" err="1" smtClean="0"/>
              <a:t>closed</a:t>
            </a:r>
            <a:r>
              <a:rPr lang="de-DE" sz="2400" dirty="0" smtClean="0"/>
              <a:t> </a:t>
            </a:r>
            <a:r>
              <a:rPr lang="de-DE" sz="2400" dirty="0" err="1" smtClean="0"/>
              <a:t>looping</a:t>
            </a:r>
            <a:r>
              <a:rPr lang="de-DE" sz="2400" dirty="0" smtClean="0"/>
              <a:t>, </a:t>
            </a:r>
            <a:r>
              <a:rPr lang="de-DE" sz="2400" dirty="0" err="1" smtClean="0"/>
              <a:t>avoid</a:t>
            </a:r>
            <a:r>
              <a:rPr lang="de-DE" sz="2400" dirty="0" smtClean="0"/>
              <a:t> </a:t>
            </a:r>
            <a:r>
              <a:rPr lang="de-DE" sz="2400" dirty="0"/>
              <a:t>high </a:t>
            </a:r>
            <a:r>
              <a:rPr lang="de-DE" sz="2400" dirty="0" err="1"/>
              <a:t>glucose</a:t>
            </a:r>
            <a:r>
              <a:rPr lang="de-DE" sz="2400" dirty="0"/>
              <a:t> </a:t>
            </a:r>
            <a:r>
              <a:rPr lang="de-DE" sz="2400" dirty="0" err="1" smtClean="0"/>
              <a:t>values</a:t>
            </a:r>
            <a:r>
              <a:rPr lang="de-DE" sz="2400" dirty="0" smtClean="0"/>
              <a:t> </a:t>
            </a:r>
            <a:r>
              <a:rPr lang="de-DE" sz="2400" dirty="0" err="1"/>
              <a:t>towards</a:t>
            </a:r>
            <a:r>
              <a:rPr lang="de-DE" sz="2400" dirty="0"/>
              <a:t> </a:t>
            </a:r>
            <a:r>
              <a:rPr lang="de-DE" sz="2400" dirty="0" err="1"/>
              <a:t>the</a:t>
            </a:r>
            <a:r>
              <a:rPr lang="de-DE" sz="2400" dirty="0"/>
              <a:t> end </a:t>
            </a:r>
            <a:r>
              <a:rPr lang="de-DE" sz="2400" dirty="0" err="1"/>
              <a:t>of</a:t>
            </a:r>
            <a:r>
              <a:rPr lang="de-DE" sz="2400" dirty="0"/>
              <a:t> </a:t>
            </a:r>
            <a:r>
              <a:rPr lang="de-DE" sz="2400" dirty="0" err="1"/>
              <a:t>the</a:t>
            </a:r>
            <a:r>
              <a:rPr lang="de-DE" sz="2400" dirty="0"/>
              <a:t> </a:t>
            </a:r>
            <a:r>
              <a:rPr lang="de-DE" sz="2400" dirty="0" err="1"/>
              <a:t>early</a:t>
            </a:r>
            <a:r>
              <a:rPr lang="de-DE" sz="2400" dirty="0"/>
              <a:t> </a:t>
            </a:r>
            <a:r>
              <a:rPr lang="de-DE" sz="2400" dirty="0" err="1"/>
              <a:t>phase</a:t>
            </a:r>
            <a:r>
              <a:rPr lang="de-DE" sz="2400" dirty="0"/>
              <a:t> </a:t>
            </a:r>
            <a:r>
              <a:rPr lang="de-DE" sz="2400" dirty="0" smtClean="0"/>
              <a:t> </a:t>
            </a:r>
          </a:p>
          <a:p>
            <a:r>
              <a:rPr lang="de-DE" sz="2400" dirty="0" smtClean="0"/>
              <a:t>Even </a:t>
            </a:r>
            <a:r>
              <a:rPr lang="de-DE" sz="2400" dirty="0" err="1"/>
              <a:t>with</a:t>
            </a:r>
            <a:r>
              <a:rPr lang="de-DE" sz="2400" dirty="0"/>
              <a:t> aggressive ISF, </a:t>
            </a:r>
            <a:r>
              <a:rPr lang="de-DE" sz="2400" dirty="0" err="1" smtClean="0"/>
              <a:t>the</a:t>
            </a:r>
            <a:r>
              <a:rPr lang="de-DE" sz="2400" dirty="0" smtClean="0"/>
              <a:t> </a:t>
            </a:r>
            <a:r>
              <a:rPr lang="de-DE" sz="2400" dirty="0" err="1" smtClean="0"/>
              <a:t>loop</a:t>
            </a:r>
            <a:r>
              <a:rPr lang="de-DE" sz="2400" dirty="0" smtClean="0"/>
              <a:t> </a:t>
            </a:r>
            <a:r>
              <a:rPr lang="de-DE" sz="2400" dirty="0" err="1"/>
              <a:t>might</a:t>
            </a:r>
            <a:r>
              <a:rPr lang="de-DE" sz="2400" dirty="0"/>
              <a:t> </a:t>
            </a:r>
            <a:r>
              <a:rPr lang="de-DE" sz="2400" dirty="0" err="1"/>
              <a:t>have</a:t>
            </a:r>
            <a:r>
              <a:rPr lang="de-DE" sz="2400" dirty="0"/>
              <a:t> a </a:t>
            </a:r>
            <a:r>
              <a:rPr lang="de-DE" sz="2400" dirty="0" err="1"/>
              <a:t>hard</a:t>
            </a:r>
            <a:r>
              <a:rPr lang="de-DE" sz="2400" dirty="0"/>
              <a:t> time </a:t>
            </a:r>
            <a:r>
              <a:rPr lang="de-DE" sz="2400" dirty="0" err="1"/>
              <a:t>to</a:t>
            </a:r>
            <a:r>
              <a:rPr lang="de-DE" sz="2400" dirty="0"/>
              <a:t> </a:t>
            </a:r>
            <a:r>
              <a:rPr lang="de-DE" sz="2400" dirty="0" err="1"/>
              <a:t>come</a:t>
            </a:r>
            <a:r>
              <a:rPr lang="de-DE" sz="2400" dirty="0"/>
              <a:t> </a:t>
            </a:r>
            <a:r>
              <a:rPr lang="de-DE" sz="2400" dirty="0" err="1"/>
              <a:t>up</a:t>
            </a:r>
            <a:r>
              <a:rPr lang="de-DE" sz="2400" dirty="0"/>
              <a:t> </a:t>
            </a:r>
            <a:r>
              <a:rPr lang="de-DE" sz="2400" dirty="0" err="1"/>
              <a:t>with</a:t>
            </a:r>
            <a:r>
              <a:rPr lang="de-DE" sz="2400" dirty="0"/>
              <a:t> </a:t>
            </a:r>
            <a:r>
              <a:rPr lang="de-DE" sz="2400" dirty="0" err="1"/>
              <a:t>required</a:t>
            </a:r>
            <a:r>
              <a:rPr lang="de-DE" sz="2400" dirty="0"/>
              <a:t> </a:t>
            </a:r>
            <a:r>
              <a:rPr lang="de-DE" sz="2400" dirty="0" err="1"/>
              <a:t>insulin</a:t>
            </a:r>
            <a:r>
              <a:rPr lang="de-DE" sz="2400" dirty="0"/>
              <a:t> </a:t>
            </a:r>
            <a:r>
              <a:rPr lang="de-DE" sz="2400" dirty="0" err="1"/>
              <a:t>simply</a:t>
            </a:r>
            <a:r>
              <a:rPr lang="de-DE" sz="2400" dirty="0"/>
              <a:t> </a:t>
            </a:r>
            <a:r>
              <a:rPr lang="de-DE" sz="2400" dirty="0" err="1" smtClean="0"/>
              <a:t>by</a:t>
            </a:r>
            <a:r>
              <a:rPr lang="de-DE" sz="2400" dirty="0" smtClean="0"/>
              <a:t> </a:t>
            </a:r>
            <a:r>
              <a:rPr lang="de-DE" sz="2400" dirty="0" err="1" smtClean="0"/>
              <a:t>elevating</a:t>
            </a:r>
            <a:r>
              <a:rPr lang="de-DE" sz="2400" dirty="0" smtClean="0"/>
              <a:t> </a:t>
            </a:r>
            <a:r>
              <a:rPr lang="de-DE" sz="2400" dirty="0" err="1"/>
              <a:t>temporary</a:t>
            </a:r>
            <a:r>
              <a:rPr lang="de-DE" sz="2400" dirty="0"/>
              <a:t> basal </a:t>
            </a:r>
            <a:r>
              <a:rPr lang="de-DE" sz="2400" dirty="0" err="1"/>
              <a:t>rates</a:t>
            </a:r>
            <a:r>
              <a:rPr lang="de-DE" sz="2400" dirty="0"/>
              <a:t>. </a:t>
            </a:r>
            <a:r>
              <a:rPr lang="de-DE" sz="2400" dirty="0" smtClean="0"/>
              <a:t> - SMBs </a:t>
            </a:r>
            <a:r>
              <a:rPr lang="de-DE" sz="2400" dirty="0"/>
              <a:t>(</a:t>
            </a:r>
            <a:r>
              <a:rPr lang="de-DE" sz="2400" dirty="0" err="1"/>
              <a:t>oref</a:t>
            </a:r>
            <a:r>
              <a:rPr lang="de-DE" sz="2400" dirty="0"/>
              <a:t>(1) </a:t>
            </a:r>
            <a:r>
              <a:rPr lang="de-DE" sz="2400" dirty="0" err="1"/>
              <a:t>systems</a:t>
            </a:r>
            <a:r>
              <a:rPr lang="de-DE" sz="2400" dirty="0"/>
              <a:t> and </a:t>
            </a:r>
            <a:r>
              <a:rPr lang="de-DE" sz="2400" dirty="0" err="1"/>
              <a:t>FreeAPS</a:t>
            </a:r>
            <a:r>
              <a:rPr lang="de-DE" sz="2400" dirty="0"/>
              <a:t>) </a:t>
            </a:r>
            <a:r>
              <a:rPr lang="de-DE" sz="2400" dirty="0" err="1"/>
              <a:t>or</a:t>
            </a:r>
            <a:r>
              <a:rPr lang="de-DE" sz="2400" dirty="0"/>
              <a:t> </a:t>
            </a:r>
            <a:r>
              <a:rPr lang="de-DE" sz="2400" dirty="0" err="1"/>
              <a:t>Autoboluses</a:t>
            </a:r>
            <a:r>
              <a:rPr lang="de-DE" sz="2400" dirty="0"/>
              <a:t> (iOS Loop </a:t>
            </a:r>
            <a:r>
              <a:rPr lang="de-DE" sz="2400" dirty="0" err="1"/>
              <a:t>branch</a:t>
            </a:r>
            <a:r>
              <a:rPr lang="de-DE" sz="2400" dirty="0"/>
              <a:t>) </a:t>
            </a:r>
            <a:r>
              <a:rPr lang="de-DE" sz="2400" dirty="0" err="1"/>
              <a:t>enable</a:t>
            </a:r>
            <a:r>
              <a:rPr lang="de-DE" sz="2400" dirty="0"/>
              <a:t> </a:t>
            </a:r>
            <a:r>
              <a:rPr lang="de-DE" sz="2400" dirty="0" err="1"/>
              <a:t>the</a:t>
            </a:r>
            <a:r>
              <a:rPr lang="de-DE" sz="2400" dirty="0"/>
              <a:t> </a:t>
            </a:r>
            <a:r>
              <a:rPr lang="de-DE" sz="2400" dirty="0" err="1"/>
              <a:t>loop</a:t>
            </a:r>
            <a:r>
              <a:rPr lang="de-DE" sz="2400" dirty="0"/>
              <a:t> </a:t>
            </a:r>
            <a:r>
              <a:rPr lang="de-DE" sz="2400" dirty="0" err="1"/>
              <a:t>for</a:t>
            </a:r>
            <a:r>
              <a:rPr lang="de-DE" sz="2400" dirty="0"/>
              <a:t> </a:t>
            </a:r>
            <a:r>
              <a:rPr lang="de-DE" sz="2400" dirty="0" err="1"/>
              <a:t>faster</a:t>
            </a:r>
            <a:r>
              <a:rPr lang="de-DE" sz="2400" dirty="0"/>
              <a:t> </a:t>
            </a:r>
            <a:r>
              <a:rPr lang="de-DE" sz="2400" dirty="0" err="1"/>
              <a:t>control</a:t>
            </a:r>
            <a:r>
              <a:rPr lang="de-DE" sz="2400" dirty="0" smtClean="0"/>
              <a:t>.</a:t>
            </a:r>
          </a:p>
          <a:p>
            <a:r>
              <a:rPr lang="de-DE" sz="2400" dirty="0" err="1" smtClean="0"/>
              <a:t>Very</a:t>
            </a:r>
            <a:r>
              <a:rPr lang="de-DE" sz="2400" dirty="0" smtClean="0"/>
              <a:t> </a:t>
            </a:r>
            <a:r>
              <a:rPr lang="de-DE" sz="2400" dirty="0" err="1" smtClean="0"/>
              <a:t>often</a:t>
            </a:r>
            <a:r>
              <a:rPr lang="de-DE" sz="2400" dirty="0" smtClean="0"/>
              <a:t>, lots </a:t>
            </a:r>
            <a:r>
              <a:rPr lang="de-DE" sz="2400" dirty="0" err="1" smtClean="0"/>
              <a:t>of</a:t>
            </a:r>
            <a:r>
              <a:rPr lang="de-DE" sz="2400" dirty="0" smtClean="0"/>
              <a:t> </a:t>
            </a:r>
            <a:r>
              <a:rPr lang="de-DE" sz="2400" dirty="0" err="1" smtClean="0"/>
              <a:t>insulin</a:t>
            </a:r>
            <a:r>
              <a:rPr lang="de-DE" sz="2400" dirty="0" smtClean="0"/>
              <a:t> </a:t>
            </a:r>
            <a:r>
              <a:rPr lang="de-DE" sz="2400" dirty="0" err="1" smtClean="0"/>
              <a:t>with</a:t>
            </a:r>
            <a:r>
              <a:rPr lang="de-DE" sz="2400" dirty="0" smtClean="0"/>
              <a:t> a </a:t>
            </a:r>
            <a:r>
              <a:rPr lang="de-DE" sz="2400" dirty="0" err="1" smtClean="0"/>
              <a:t>long</a:t>
            </a:r>
            <a:r>
              <a:rPr lang="de-DE" sz="2400" dirty="0" smtClean="0"/>
              <a:t> </a:t>
            </a:r>
            <a:r>
              <a:rPr lang="de-DE" sz="2400" u="sng" dirty="0" smtClean="0"/>
              <a:t>„</a:t>
            </a:r>
            <a:r>
              <a:rPr lang="de-DE" sz="2400" u="sng" dirty="0" err="1" smtClean="0"/>
              <a:t>tail</a:t>
            </a:r>
            <a:r>
              <a:rPr lang="de-DE" sz="2400" u="sng" dirty="0" smtClean="0"/>
              <a:t>“ </a:t>
            </a:r>
            <a:r>
              <a:rPr lang="de-DE" sz="2400" u="sng" dirty="0" err="1" smtClean="0"/>
              <a:t>of</a:t>
            </a:r>
            <a:r>
              <a:rPr lang="de-DE" sz="2400" u="sng" dirty="0" smtClean="0"/>
              <a:t> </a:t>
            </a:r>
            <a:r>
              <a:rPr lang="de-DE" sz="2400" u="sng" dirty="0" err="1" smtClean="0"/>
              <a:t>activity</a:t>
            </a:r>
            <a:r>
              <a:rPr lang="de-DE" sz="2400" u="sng" dirty="0" smtClean="0"/>
              <a:t> </a:t>
            </a:r>
            <a:r>
              <a:rPr lang="de-DE" sz="2400" dirty="0" err="1" smtClean="0"/>
              <a:t>is</a:t>
            </a:r>
            <a:r>
              <a:rPr lang="de-DE" sz="2400" dirty="0" smtClean="0"/>
              <a:t> </a:t>
            </a:r>
            <a:r>
              <a:rPr lang="de-DE" sz="2400" dirty="0" err="1" smtClean="0"/>
              <a:t>used</a:t>
            </a:r>
            <a:r>
              <a:rPr lang="de-DE" sz="2400" dirty="0" smtClean="0"/>
              <a:t> in </a:t>
            </a:r>
            <a:r>
              <a:rPr lang="de-DE" sz="2400" dirty="0" err="1" smtClean="0"/>
              <a:t>the</a:t>
            </a:r>
            <a:r>
              <a:rPr lang="de-DE" sz="2400" dirty="0" smtClean="0"/>
              <a:t> </a:t>
            </a:r>
            <a:r>
              <a:rPr lang="de-DE" sz="2400" dirty="0" err="1" smtClean="0"/>
              <a:t>pre</a:t>
            </a:r>
            <a:r>
              <a:rPr lang="de-DE" sz="2400" dirty="0" smtClean="0"/>
              <a:t>- and </a:t>
            </a:r>
            <a:r>
              <a:rPr lang="de-DE" sz="2400" dirty="0" err="1" smtClean="0"/>
              <a:t>early</a:t>
            </a:r>
            <a:r>
              <a:rPr lang="de-DE" sz="2400" dirty="0" smtClean="0"/>
              <a:t> </a:t>
            </a:r>
            <a:r>
              <a:rPr lang="de-DE" sz="2400" dirty="0" err="1" smtClean="0"/>
              <a:t>phases</a:t>
            </a:r>
            <a:r>
              <a:rPr lang="de-DE" sz="2400" dirty="0" smtClean="0"/>
              <a:t>. This </a:t>
            </a:r>
            <a:r>
              <a:rPr lang="de-DE" sz="2400" dirty="0" err="1" smtClean="0"/>
              <a:t>can</a:t>
            </a:r>
            <a:r>
              <a:rPr lang="de-DE" sz="2400" dirty="0" smtClean="0"/>
              <a:t> </a:t>
            </a:r>
            <a:r>
              <a:rPr lang="de-DE" sz="2400" dirty="0" err="1" smtClean="0"/>
              <a:t>present</a:t>
            </a:r>
            <a:r>
              <a:rPr lang="de-DE" sz="2400" dirty="0" smtClean="0"/>
              <a:t> an additional </a:t>
            </a:r>
            <a:r>
              <a:rPr lang="de-DE" sz="2400" dirty="0" err="1" smtClean="0"/>
              <a:t>problem</a:t>
            </a:r>
            <a:r>
              <a:rPr lang="de-DE" sz="2400" dirty="0" smtClean="0"/>
              <a:t> in </a:t>
            </a:r>
            <a:r>
              <a:rPr lang="de-DE" sz="2400" dirty="0" err="1" smtClean="0"/>
              <a:t>the</a:t>
            </a:r>
            <a:r>
              <a:rPr lang="de-DE" sz="2400" dirty="0" smtClean="0"/>
              <a:t> </a:t>
            </a:r>
            <a:r>
              <a:rPr lang="de-DE" sz="2400" dirty="0" err="1" smtClean="0"/>
              <a:t>late</a:t>
            </a:r>
            <a:r>
              <a:rPr lang="de-DE" sz="2400" dirty="0" smtClean="0"/>
              <a:t> </a:t>
            </a:r>
            <a:r>
              <a:rPr lang="de-DE" sz="2400" dirty="0" err="1" smtClean="0"/>
              <a:t>phase</a:t>
            </a:r>
            <a:r>
              <a:rPr lang="de-DE" sz="2400" dirty="0" smtClean="0"/>
              <a:t>: </a:t>
            </a:r>
          </a:p>
          <a:p>
            <a:pPr marL="0" indent="0">
              <a:buNone/>
            </a:pPr>
            <a:r>
              <a:rPr lang="de-DE" sz="2400" dirty="0" smtClean="0"/>
              <a:t>=&gt; The </a:t>
            </a:r>
            <a:r>
              <a:rPr lang="de-DE" sz="2400" dirty="0" err="1" smtClean="0"/>
              <a:t>loop‘s</a:t>
            </a:r>
            <a:r>
              <a:rPr lang="de-DE" sz="2400" dirty="0" smtClean="0"/>
              <a:t> power </a:t>
            </a:r>
            <a:r>
              <a:rPr lang="de-DE" sz="2400" dirty="0" err="1" smtClean="0"/>
              <a:t>to</a:t>
            </a:r>
            <a:r>
              <a:rPr lang="de-DE" sz="2400" dirty="0" smtClean="0"/>
              <a:t> do </a:t>
            </a:r>
            <a:r>
              <a:rPr lang="de-DE" sz="2400" dirty="0" err="1" smtClean="0"/>
              <a:t>corrections</a:t>
            </a:r>
            <a:r>
              <a:rPr lang="de-DE" sz="2400" dirty="0" smtClean="0"/>
              <a:t> will </a:t>
            </a:r>
            <a:r>
              <a:rPr lang="de-DE" sz="2400" dirty="0" err="1" smtClean="0"/>
              <a:t>be</a:t>
            </a:r>
            <a:r>
              <a:rPr lang="de-DE" sz="2400" dirty="0" smtClean="0"/>
              <a:t> limited </a:t>
            </a:r>
            <a:r>
              <a:rPr lang="de-DE" sz="2400" dirty="0" err="1" smtClean="0"/>
              <a:t>when</a:t>
            </a:r>
            <a:r>
              <a:rPr lang="de-DE" sz="2400" dirty="0" smtClean="0"/>
              <a:t> „</a:t>
            </a:r>
            <a:r>
              <a:rPr lang="de-DE" sz="2400" dirty="0" err="1" smtClean="0"/>
              <a:t>inheriting</a:t>
            </a:r>
            <a:r>
              <a:rPr lang="de-DE" sz="2400" dirty="0" smtClean="0"/>
              <a:t>“ a </a:t>
            </a:r>
            <a:r>
              <a:rPr lang="de-DE" sz="2400" dirty="0"/>
              <a:t>strong „</a:t>
            </a:r>
            <a:r>
              <a:rPr lang="de-DE" sz="2400" dirty="0" err="1"/>
              <a:t>tail</a:t>
            </a:r>
            <a:r>
              <a:rPr lang="de-DE" sz="2400" dirty="0"/>
              <a:t>“ </a:t>
            </a:r>
            <a:r>
              <a:rPr lang="de-DE" sz="2400" dirty="0" err="1"/>
              <a:t>of</a:t>
            </a:r>
            <a:r>
              <a:rPr lang="de-DE" sz="2400" dirty="0"/>
              <a:t> </a:t>
            </a:r>
            <a:r>
              <a:rPr lang="de-DE" sz="2400" dirty="0" err="1"/>
              <a:t>insulin</a:t>
            </a:r>
            <a:r>
              <a:rPr lang="de-DE" sz="2400" dirty="0"/>
              <a:t> </a:t>
            </a:r>
            <a:r>
              <a:rPr lang="de-DE" sz="2400" dirty="0" err="1" smtClean="0"/>
              <a:t>activity</a:t>
            </a:r>
            <a:r>
              <a:rPr lang="de-DE" sz="2400" dirty="0" smtClean="0"/>
              <a:t> </a:t>
            </a:r>
            <a:r>
              <a:rPr lang="de-DE" sz="2400" dirty="0" err="1" smtClean="0"/>
              <a:t>from</a:t>
            </a:r>
            <a:r>
              <a:rPr lang="de-DE" sz="2400" dirty="0" smtClean="0"/>
              <a:t> </a:t>
            </a:r>
            <a:r>
              <a:rPr lang="de-DE" sz="2400" dirty="0" err="1" smtClean="0"/>
              <a:t>the</a:t>
            </a:r>
            <a:r>
              <a:rPr lang="de-DE" sz="2400" dirty="0" smtClean="0"/>
              <a:t> </a:t>
            </a:r>
            <a:r>
              <a:rPr lang="de-DE" sz="2400" dirty="0" err="1" smtClean="0"/>
              <a:t>previous</a:t>
            </a:r>
            <a:r>
              <a:rPr lang="de-DE" sz="2400" dirty="0" smtClean="0"/>
              <a:t> </a:t>
            </a:r>
            <a:r>
              <a:rPr lang="de-DE" sz="2400" dirty="0" err="1" smtClean="0"/>
              <a:t>phase</a:t>
            </a:r>
            <a:r>
              <a:rPr lang="de-DE" sz="2400" dirty="0" smtClean="0"/>
              <a:t> (</a:t>
            </a:r>
            <a:r>
              <a:rPr lang="de-DE" sz="2400" dirty="0" err="1" smtClean="0"/>
              <a:t>notably</a:t>
            </a:r>
            <a:r>
              <a:rPr lang="de-DE" sz="2400" dirty="0" smtClean="0"/>
              <a:t> </a:t>
            </a:r>
            <a:r>
              <a:rPr lang="de-DE" sz="2400" dirty="0" err="1" smtClean="0"/>
              <a:t>the</a:t>
            </a:r>
            <a:r>
              <a:rPr lang="de-DE" sz="2400" dirty="0" smtClean="0"/>
              <a:t> </a:t>
            </a:r>
            <a:r>
              <a:rPr lang="de-DE" sz="2400" dirty="0" err="1" smtClean="0"/>
              <a:t>big</a:t>
            </a:r>
            <a:r>
              <a:rPr lang="de-DE" sz="2400" dirty="0" smtClean="0"/>
              <a:t> </a:t>
            </a:r>
            <a:r>
              <a:rPr lang="de-DE" sz="2400" dirty="0" err="1" smtClean="0"/>
              <a:t>user</a:t>
            </a:r>
            <a:r>
              <a:rPr lang="de-DE" sz="2400" dirty="0" smtClean="0"/>
              <a:t> </a:t>
            </a:r>
            <a:r>
              <a:rPr lang="de-DE" sz="2400" dirty="0" err="1" smtClean="0"/>
              <a:t>bolus</a:t>
            </a:r>
            <a:r>
              <a:rPr lang="de-DE" sz="2400" dirty="0" smtClean="0"/>
              <a:t>), </a:t>
            </a:r>
            <a:r>
              <a:rPr lang="de-DE" sz="2400" dirty="0" err="1"/>
              <a:t>hitting</a:t>
            </a:r>
            <a:r>
              <a:rPr lang="de-DE" sz="2400" dirty="0"/>
              <a:t> </a:t>
            </a:r>
            <a:r>
              <a:rPr lang="de-DE" sz="2400" dirty="0" err="1"/>
              <a:t>when</a:t>
            </a:r>
            <a:r>
              <a:rPr lang="de-DE" sz="2400" dirty="0"/>
              <a:t> </a:t>
            </a:r>
            <a:r>
              <a:rPr lang="de-DE" sz="2400" dirty="0" err="1"/>
              <a:t>probably</a:t>
            </a:r>
            <a:r>
              <a:rPr lang="de-DE" sz="2400" dirty="0"/>
              <a:t> </a:t>
            </a:r>
            <a:r>
              <a:rPr lang="de-DE" sz="2400" dirty="0" err="1"/>
              <a:t>there</a:t>
            </a:r>
            <a:r>
              <a:rPr lang="de-DE" sz="2400" dirty="0"/>
              <a:t> </a:t>
            </a:r>
            <a:r>
              <a:rPr lang="de-DE" sz="2400" dirty="0" err="1"/>
              <a:t>are</a:t>
            </a:r>
            <a:r>
              <a:rPr lang="de-DE" sz="2400" dirty="0"/>
              <a:t> </a:t>
            </a:r>
            <a:r>
              <a:rPr lang="de-DE" sz="2400" dirty="0" err="1"/>
              <a:t>no</a:t>
            </a:r>
            <a:r>
              <a:rPr lang="de-DE" sz="2400" dirty="0"/>
              <a:t> </a:t>
            </a:r>
            <a:r>
              <a:rPr lang="de-DE" sz="2400" dirty="0" err="1"/>
              <a:t>more</a:t>
            </a:r>
            <a:r>
              <a:rPr lang="de-DE" sz="2400" dirty="0"/>
              <a:t> </a:t>
            </a:r>
            <a:r>
              <a:rPr lang="de-DE" sz="2400" dirty="0" err="1"/>
              <a:t>carbs</a:t>
            </a:r>
            <a:r>
              <a:rPr lang="de-DE" sz="2400" dirty="0"/>
              <a:t> </a:t>
            </a:r>
            <a:r>
              <a:rPr lang="de-DE" sz="2400" dirty="0" err="1"/>
              <a:t>to</a:t>
            </a:r>
            <a:r>
              <a:rPr lang="de-DE" sz="2400" dirty="0"/>
              <a:t> </a:t>
            </a:r>
            <a:r>
              <a:rPr lang="de-DE" sz="2400" dirty="0" err="1"/>
              <a:t>be</a:t>
            </a:r>
            <a:r>
              <a:rPr lang="de-DE" sz="2400" dirty="0"/>
              <a:t> </a:t>
            </a:r>
            <a:r>
              <a:rPr lang="de-DE" sz="2400" dirty="0" err="1"/>
              <a:t>absorbed</a:t>
            </a:r>
            <a:r>
              <a:rPr lang="de-DE" sz="2400" dirty="0"/>
              <a:t>. </a:t>
            </a:r>
          </a:p>
          <a:p>
            <a:endParaRPr lang="de-DE" sz="2400" dirty="0"/>
          </a:p>
          <a:p>
            <a:r>
              <a:rPr lang="de-DE" sz="2400" dirty="0" err="1"/>
              <a:t>We</a:t>
            </a:r>
            <a:r>
              <a:rPr lang="de-DE" sz="2400" dirty="0"/>
              <a:t> will </a:t>
            </a:r>
            <a:r>
              <a:rPr lang="de-DE" sz="2400" dirty="0" err="1"/>
              <a:t>look</a:t>
            </a:r>
            <a:r>
              <a:rPr lang="de-DE" sz="2400" dirty="0"/>
              <a:t> </a:t>
            </a:r>
            <a:r>
              <a:rPr lang="de-DE" sz="2400" dirty="0" err="1"/>
              <a:t>into</a:t>
            </a:r>
            <a:r>
              <a:rPr lang="de-DE" sz="2400" dirty="0"/>
              <a:t>  </a:t>
            </a:r>
            <a:r>
              <a:rPr lang="de-DE" sz="2400" dirty="0" err="1"/>
              <a:t>this</a:t>
            </a:r>
            <a:r>
              <a:rPr lang="de-DE" sz="2400" dirty="0"/>
              <a:t> in </a:t>
            </a:r>
            <a:r>
              <a:rPr lang="de-DE" sz="2400" dirty="0" err="1"/>
              <a:t>more</a:t>
            </a:r>
            <a:r>
              <a:rPr lang="de-DE" sz="2400" dirty="0"/>
              <a:t> </a:t>
            </a:r>
            <a:r>
              <a:rPr lang="de-DE" sz="2400" dirty="0" err="1"/>
              <a:t>detail</a:t>
            </a:r>
            <a:r>
              <a:rPr lang="de-DE" sz="2400" dirty="0"/>
              <a:t> in </a:t>
            </a:r>
            <a:r>
              <a:rPr lang="de-DE" sz="2400" dirty="0" err="1"/>
              <a:t>the</a:t>
            </a:r>
            <a:r>
              <a:rPr lang="de-DE" sz="2400" dirty="0"/>
              <a:t> </a:t>
            </a:r>
            <a:r>
              <a:rPr lang="de-DE" sz="2400" dirty="0" err="1"/>
              <a:t>next</a:t>
            </a:r>
            <a:r>
              <a:rPr lang="de-DE" sz="2400" dirty="0"/>
              <a:t> </a:t>
            </a:r>
            <a:r>
              <a:rPr lang="de-DE" sz="2400" dirty="0" err="1"/>
              <a:t>chapter</a:t>
            </a:r>
            <a:r>
              <a:rPr lang="de-DE" sz="2400" dirty="0"/>
              <a:t>.</a:t>
            </a:r>
          </a:p>
        </p:txBody>
      </p:sp>
      <p:sp>
        <p:nvSpPr>
          <p:cNvPr id="9"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24</a:t>
            </a:r>
            <a:endParaRPr lang="de-DE" sz="1800" dirty="0">
              <a:solidFill>
                <a:schemeClr val="tx1"/>
              </a:solidFill>
            </a:endParaRPr>
          </a:p>
        </p:txBody>
      </p:sp>
      <p:pic>
        <p:nvPicPr>
          <p:cNvPr id="10" name="Grafik 9"/>
          <p:cNvPicPr>
            <a:picLocks noChangeAspect="1"/>
          </p:cNvPicPr>
          <p:nvPr/>
        </p:nvPicPr>
        <p:blipFill rotWithShape="1">
          <a:blip r:embed="rId3"/>
          <a:srcRect l="30125" t="25555" r="45813" b="34667"/>
          <a:stretch/>
        </p:blipFill>
        <p:spPr>
          <a:xfrm>
            <a:off x="10431137" y="324801"/>
            <a:ext cx="956846" cy="889742"/>
          </a:xfrm>
          <a:prstGeom prst="rect">
            <a:avLst/>
          </a:prstGeom>
        </p:spPr>
      </p:pic>
    </p:spTree>
    <p:extLst>
      <p:ext uri="{BB962C8B-B14F-4D97-AF65-F5344CB8AC3E}">
        <p14:creationId xmlns:p14="http://schemas.microsoft.com/office/powerpoint/2010/main" val="1230164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3959" y="-36986"/>
            <a:ext cx="10515600" cy="1325563"/>
          </a:xfrm>
        </p:spPr>
        <p:txBody>
          <a:bodyPr>
            <a:normAutofit/>
          </a:bodyPr>
          <a:lstStyle/>
          <a:p>
            <a:pPr algn="ctr"/>
            <a:r>
              <a:rPr lang="de-DE" sz="3600" b="1" dirty="0" smtClean="0">
                <a:solidFill>
                  <a:srgbClr val="7030A0"/>
                </a:solidFill>
              </a:rPr>
              <a:t>Hybrid </a:t>
            </a:r>
            <a:r>
              <a:rPr lang="de-DE" sz="3600" b="1" dirty="0" err="1" smtClean="0">
                <a:solidFill>
                  <a:srgbClr val="7030A0"/>
                </a:solidFill>
              </a:rPr>
              <a:t>closed</a:t>
            </a:r>
            <a:r>
              <a:rPr lang="de-DE" sz="3600" b="1" dirty="0" smtClean="0">
                <a:solidFill>
                  <a:srgbClr val="7030A0"/>
                </a:solidFill>
              </a:rPr>
              <a:t> </a:t>
            </a:r>
            <a:r>
              <a:rPr lang="de-DE" sz="3600" b="1" dirty="0" err="1" smtClean="0">
                <a:solidFill>
                  <a:srgbClr val="7030A0"/>
                </a:solidFill>
              </a:rPr>
              <a:t>looping</a:t>
            </a:r>
            <a:endParaRPr lang="de-DE" sz="3600" b="1" dirty="0">
              <a:solidFill>
                <a:srgbClr val="7030A0"/>
              </a:solidFill>
            </a:endParaRPr>
          </a:p>
        </p:txBody>
      </p:sp>
      <p:sp>
        <p:nvSpPr>
          <p:cNvPr id="3" name="Inhaltsplatzhalter 2"/>
          <p:cNvSpPr>
            <a:spLocks noGrp="1"/>
          </p:cNvSpPr>
          <p:nvPr>
            <p:ph idx="1"/>
          </p:nvPr>
        </p:nvSpPr>
        <p:spPr>
          <a:xfrm>
            <a:off x="264564" y="1288577"/>
            <a:ext cx="11682912" cy="6389588"/>
          </a:xfrm>
        </p:spPr>
        <p:txBody>
          <a:bodyPr lIns="0">
            <a:normAutofit/>
          </a:bodyPr>
          <a:lstStyle/>
          <a:p>
            <a:r>
              <a:rPr lang="de-DE" sz="2400" dirty="0" err="1" smtClean="0"/>
              <a:t>We</a:t>
            </a:r>
            <a:r>
              <a:rPr lang="de-DE" sz="2400" dirty="0" smtClean="0"/>
              <a:t> </a:t>
            </a:r>
            <a:r>
              <a:rPr lang="de-DE" sz="2400" dirty="0" err="1" smtClean="0"/>
              <a:t>have</a:t>
            </a:r>
            <a:r>
              <a:rPr lang="de-DE" sz="2400" dirty="0" smtClean="0"/>
              <a:t> </a:t>
            </a:r>
            <a:r>
              <a:rPr lang="de-DE" sz="2400" dirty="0" err="1" smtClean="0"/>
              <a:t>seen</a:t>
            </a:r>
            <a:r>
              <a:rPr lang="de-DE" sz="2400" dirty="0" smtClean="0"/>
              <a:t> </a:t>
            </a:r>
            <a:r>
              <a:rPr lang="de-DE" sz="2400" dirty="0" err="1" smtClean="0"/>
              <a:t>that</a:t>
            </a:r>
            <a:r>
              <a:rPr lang="de-DE" sz="2400" dirty="0" smtClean="0"/>
              <a:t> </a:t>
            </a:r>
            <a:r>
              <a:rPr lang="de-DE" sz="2400" dirty="0" err="1" smtClean="0"/>
              <a:t>generally</a:t>
            </a:r>
            <a:r>
              <a:rPr lang="de-DE" sz="2400" dirty="0" smtClean="0"/>
              <a:t> </a:t>
            </a:r>
            <a:r>
              <a:rPr lang="de-DE" sz="2400" dirty="0" err="1" smtClean="0"/>
              <a:t>it</a:t>
            </a:r>
            <a:r>
              <a:rPr lang="de-DE" sz="2400" dirty="0" smtClean="0"/>
              <a:t> </a:t>
            </a:r>
            <a:r>
              <a:rPr lang="de-DE" sz="2400" dirty="0" err="1" smtClean="0"/>
              <a:t>can</a:t>
            </a:r>
            <a:r>
              <a:rPr lang="de-DE" sz="2400" dirty="0" smtClean="0"/>
              <a:t> </a:t>
            </a:r>
            <a:r>
              <a:rPr lang="de-DE" sz="2400" dirty="0" err="1" smtClean="0"/>
              <a:t>be</a:t>
            </a:r>
            <a:r>
              <a:rPr lang="de-DE" sz="2400" dirty="0" smtClean="0"/>
              <a:t> a </a:t>
            </a:r>
            <a:r>
              <a:rPr lang="de-DE" sz="2400" dirty="0" err="1" smtClean="0"/>
              <a:t>good</a:t>
            </a:r>
            <a:r>
              <a:rPr lang="de-DE" sz="2400" dirty="0" smtClean="0"/>
              <a:t> </a:t>
            </a:r>
            <a:r>
              <a:rPr lang="de-DE" sz="2400" dirty="0" err="1" smtClean="0"/>
              <a:t>idea</a:t>
            </a:r>
            <a:r>
              <a:rPr lang="de-DE" sz="2400" dirty="0" smtClean="0"/>
              <a:t> </a:t>
            </a:r>
            <a:r>
              <a:rPr lang="de-DE" sz="2400" dirty="0" err="1" smtClean="0"/>
              <a:t>to</a:t>
            </a:r>
            <a:r>
              <a:rPr lang="de-DE" sz="2400" dirty="0" smtClean="0"/>
              <a:t> </a:t>
            </a:r>
            <a:r>
              <a:rPr lang="de-DE" sz="2400" dirty="0" err="1" smtClean="0"/>
              <a:t>use</a:t>
            </a:r>
            <a:r>
              <a:rPr lang="de-DE" sz="2400" dirty="0" smtClean="0"/>
              <a:t> </a:t>
            </a:r>
            <a:r>
              <a:rPr lang="de-DE" sz="2400" b="1" dirty="0" err="1" smtClean="0">
                <a:solidFill>
                  <a:srgbClr val="0070C0"/>
                </a:solidFill>
              </a:rPr>
              <a:t>our</a:t>
            </a:r>
            <a:r>
              <a:rPr lang="de-DE" sz="2400" b="1" dirty="0" smtClean="0">
                <a:solidFill>
                  <a:srgbClr val="0070C0"/>
                </a:solidFill>
              </a:rPr>
              <a:t> </a:t>
            </a:r>
            <a:r>
              <a:rPr lang="de-DE" sz="2400" b="1" dirty="0" err="1" smtClean="0">
                <a:solidFill>
                  <a:srgbClr val="0070C0"/>
                </a:solidFill>
              </a:rPr>
              <a:t>knowledge</a:t>
            </a:r>
            <a:r>
              <a:rPr lang="de-DE" sz="2400" b="1" dirty="0" smtClean="0">
                <a:solidFill>
                  <a:srgbClr val="0070C0"/>
                </a:solidFill>
              </a:rPr>
              <a:t> </a:t>
            </a:r>
            <a:r>
              <a:rPr lang="de-DE" sz="2400" dirty="0" err="1" smtClean="0"/>
              <a:t>about</a:t>
            </a:r>
            <a:r>
              <a:rPr lang="de-DE" sz="2400" dirty="0" smtClean="0"/>
              <a:t>  </a:t>
            </a:r>
            <a:r>
              <a:rPr lang="de-DE" sz="2400" dirty="0" err="1" smtClean="0"/>
              <a:t>when</a:t>
            </a:r>
            <a:r>
              <a:rPr lang="de-DE" sz="2400" dirty="0" smtClean="0"/>
              <a:t> </a:t>
            </a:r>
            <a:r>
              <a:rPr lang="de-DE" sz="2400" dirty="0" err="1" smtClean="0"/>
              <a:t>we</a:t>
            </a:r>
            <a:r>
              <a:rPr lang="de-DE" sz="2400" dirty="0" smtClean="0"/>
              <a:t> </a:t>
            </a:r>
            <a:r>
              <a:rPr lang="de-DE" sz="2400" dirty="0" err="1" smtClean="0"/>
              <a:t>start</a:t>
            </a:r>
            <a:r>
              <a:rPr lang="de-DE" sz="2400" dirty="0" smtClean="0"/>
              <a:t> </a:t>
            </a:r>
            <a:r>
              <a:rPr lang="de-DE" sz="2400" dirty="0" err="1" smtClean="0"/>
              <a:t>eating</a:t>
            </a:r>
            <a:r>
              <a:rPr lang="de-DE" sz="2400" dirty="0" smtClean="0"/>
              <a:t>, and </a:t>
            </a:r>
            <a:r>
              <a:rPr lang="de-DE" sz="2400" dirty="0" err="1" smtClean="0"/>
              <a:t>what</a:t>
            </a:r>
            <a:r>
              <a:rPr lang="de-DE" sz="2400" dirty="0" smtClean="0"/>
              <a:t> </a:t>
            </a:r>
            <a:r>
              <a:rPr lang="de-DE" sz="2400" dirty="0" err="1" smtClean="0"/>
              <a:t>our</a:t>
            </a:r>
            <a:r>
              <a:rPr lang="de-DE" sz="2400" dirty="0" smtClean="0"/>
              <a:t> </a:t>
            </a:r>
            <a:r>
              <a:rPr lang="de-DE" sz="2400" dirty="0" err="1" smtClean="0"/>
              <a:t>meal</a:t>
            </a:r>
            <a:r>
              <a:rPr lang="de-DE" sz="2400" dirty="0" smtClean="0"/>
              <a:t> will </a:t>
            </a:r>
            <a:r>
              <a:rPr lang="de-DE" sz="2400" dirty="0" err="1" smtClean="0"/>
              <a:t>contain</a:t>
            </a:r>
            <a:r>
              <a:rPr lang="de-DE" sz="2400" dirty="0" smtClean="0"/>
              <a:t>, </a:t>
            </a:r>
            <a:r>
              <a:rPr lang="de-DE" sz="2400" dirty="0" err="1" smtClean="0"/>
              <a:t>to</a:t>
            </a:r>
            <a:r>
              <a:rPr lang="de-DE" sz="2400" dirty="0" smtClean="0"/>
              <a:t> </a:t>
            </a:r>
            <a:r>
              <a:rPr lang="de-DE" sz="2400" dirty="0" err="1" smtClean="0"/>
              <a:t>give</a:t>
            </a:r>
            <a:r>
              <a:rPr lang="de-DE" sz="2400" dirty="0" smtClean="0"/>
              <a:t> an </a:t>
            </a:r>
            <a:r>
              <a:rPr lang="de-DE" sz="2400" b="1" dirty="0" smtClean="0">
                <a:solidFill>
                  <a:srgbClr val="0070C0"/>
                </a:solidFill>
              </a:rPr>
              <a:t>initial </a:t>
            </a:r>
            <a:r>
              <a:rPr lang="de-DE" sz="2400" b="1" dirty="0" err="1" smtClean="0">
                <a:solidFill>
                  <a:srgbClr val="0070C0"/>
                </a:solidFill>
              </a:rPr>
              <a:t>meal</a:t>
            </a:r>
            <a:r>
              <a:rPr lang="de-DE" sz="2400" b="1" dirty="0" smtClean="0">
                <a:solidFill>
                  <a:srgbClr val="0070C0"/>
                </a:solidFill>
              </a:rPr>
              <a:t> </a:t>
            </a:r>
            <a:r>
              <a:rPr lang="de-DE" sz="2400" b="1" dirty="0" err="1" smtClean="0">
                <a:solidFill>
                  <a:srgbClr val="0070C0"/>
                </a:solidFill>
              </a:rPr>
              <a:t>bolus</a:t>
            </a:r>
            <a:r>
              <a:rPr lang="de-DE" sz="2400" b="1" dirty="0" smtClean="0">
                <a:solidFill>
                  <a:srgbClr val="0070C0"/>
                </a:solidFill>
              </a:rPr>
              <a:t>. </a:t>
            </a:r>
            <a:r>
              <a:rPr lang="de-DE" sz="2400" dirty="0" smtClean="0"/>
              <a:t>Else </a:t>
            </a:r>
            <a:r>
              <a:rPr lang="de-DE" sz="2400" dirty="0" err="1" smtClean="0"/>
              <a:t>insulin</a:t>
            </a:r>
            <a:r>
              <a:rPr lang="de-DE" sz="2400" dirty="0" smtClean="0"/>
              <a:t> </a:t>
            </a:r>
            <a:r>
              <a:rPr lang="de-DE" sz="2400" dirty="0" err="1" smtClean="0"/>
              <a:t>activity</a:t>
            </a:r>
            <a:r>
              <a:rPr lang="de-DE" sz="2400" dirty="0" smtClean="0"/>
              <a:t> </a:t>
            </a:r>
            <a:r>
              <a:rPr lang="de-DE" sz="2400" dirty="0" err="1" smtClean="0"/>
              <a:t>has</a:t>
            </a:r>
            <a:r>
              <a:rPr lang="de-DE" sz="2400" dirty="0" smtClean="0"/>
              <a:t> </a:t>
            </a:r>
            <a:r>
              <a:rPr lang="de-DE" sz="2400" dirty="0" err="1" smtClean="0"/>
              <a:t>no</a:t>
            </a:r>
            <a:r>
              <a:rPr lang="de-DE" sz="2400" dirty="0" smtClean="0"/>
              <a:t> </a:t>
            </a:r>
            <a:r>
              <a:rPr lang="de-DE" sz="2400" dirty="0" err="1" smtClean="0"/>
              <a:t>chance</a:t>
            </a:r>
            <a:r>
              <a:rPr lang="de-DE" sz="2400" dirty="0" smtClean="0"/>
              <a:t> </a:t>
            </a:r>
            <a:r>
              <a:rPr lang="de-DE" sz="2400" dirty="0" err="1" smtClean="0"/>
              <a:t>to</a:t>
            </a:r>
            <a:r>
              <a:rPr lang="de-DE" sz="2400" dirty="0" smtClean="0"/>
              <a:t> </a:t>
            </a:r>
            <a:r>
              <a:rPr lang="de-DE" sz="2400" dirty="0" err="1" smtClean="0"/>
              <a:t>keep</a:t>
            </a:r>
            <a:r>
              <a:rPr lang="de-DE" sz="2400" dirty="0" smtClean="0"/>
              <a:t> </a:t>
            </a:r>
            <a:r>
              <a:rPr lang="de-DE" sz="2400" dirty="0" err="1" smtClean="0"/>
              <a:t>up</a:t>
            </a:r>
            <a:r>
              <a:rPr lang="de-DE" sz="2400" dirty="0" smtClean="0"/>
              <a:t> </a:t>
            </a:r>
            <a:r>
              <a:rPr lang="de-DE" sz="2400" dirty="0" err="1" smtClean="0"/>
              <a:t>with</a:t>
            </a:r>
            <a:r>
              <a:rPr lang="de-DE" sz="2400" dirty="0" smtClean="0"/>
              <a:t> </a:t>
            </a:r>
            <a:r>
              <a:rPr lang="de-DE" sz="2400" dirty="0" err="1" smtClean="0"/>
              <a:t>carb</a:t>
            </a:r>
            <a:r>
              <a:rPr lang="de-DE" sz="2400" dirty="0" smtClean="0"/>
              <a:t> </a:t>
            </a:r>
            <a:r>
              <a:rPr lang="de-DE" sz="2400" dirty="0" err="1" smtClean="0"/>
              <a:t>absorption</a:t>
            </a:r>
            <a:r>
              <a:rPr lang="de-DE" sz="2400" dirty="0" smtClean="0"/>
              <a:t> </a:t>
            </a:r>
            <a:r>
              <a:rPr lang="de-DE" sz="2400" dirty="0" err="1" smtClean="0"/>
              <a:t>initially</a:t>
            </a:r>
            <a:r>
              <a:rPr lang="de-DE" sz="2400" dirty="0" smtClean="0"/>
              <a:t> =&gt; </a:t>
            </a:r>
            <a:r>
              <a:rPr lang="de-DE" sz="2400" dirty="0" err="1" smtClean="0"/>
              <a:t>rising</a:t>
            </a:r>
            <a:r>
              <a:rPr lang="de-DE" sz="2400" dirty="0" smtClean="0"/>
              <a:t> </a:t>
            </a:r>
            <a:r>
              <a:rPr lang="de-DE" sz="2400" dirty="0" err="1" smtClean="0"/>
              <a:t>glucose</a:t>
            </a:r>
            <a:r>
              <a:rPr lang="de-DE" sz="2400" dirty="0" smtClean="0"/>
              <a:t>.</a:t>
            </a:r>
          </a:p>
          <a:p>
            <a:r>
              <a:rPr lang="de-DE" sz="2400" dirty="0" err="1" smtClean="0"/>
              <a:t>It</a:t>
            </a:r>
            <a:r>
              <a:rPr lang="de-DE" sz="2400" dirty="0" smtClean="0"/>
              <a:t> </a:t>
            </a:r>
            <a:r>
              <a:rPr lang="de-DE" sz="2400" dirty="0" err="1" smtClean="0"/>
              <a:t>should</a:t>
            </a:r>
            <a:r>
              <a:rPr lang="de-DE" sz="2400" dirty="0" smtClean="0"/>
              <a:t> </a:t>
            </a:r>
            <a:r>
              <a:rPr lang="de-DE" sz="2400" dirty="0" err="1" smtClean="0"/>
              <a:t>cover</a:t>
            </a:r>
            <a:r>
              <a:rPr lang="de-DE" sz="2400" dirty="0" smtClean="0"/>
              <a:t> </a:t>
            </a:r>
            <a:r>
              <a:rPr lang="de-DE" sz="2400" dirty="0" err="1" smtClean="0"/>
              <a:t>those</a:t>
            </a:r>
            <a:r>
              <a:rPr lang="de-DE" sz="2400" dirty="0" smtClean="0"/>
              <a:t> </a:t>
            </a:r>
            <a:r>
              <a:rPr lang="de-DE" sz="2400" dirty="0" err="1" smtClean="0"/>
              <a:t>carbs</a:t>
            </a:r>
            <a:r>
              <a:rPr lang="de-DE" sz="2400" dirty="0" smtClean="0"/>
              <a:t> </a:t>
            </a:r>
            <a:r>
              <a:rPr lang="de-DE" sz="2400" dirty="0" err="1" smtClean="0"/>
              <a:t>that</a:t>
            </a:r>
            <a:r>
              <a:rPr lang="de-DE" sz="2400" dirty="0" smtClean="0"/>
              <a:t> </a:t>
            </a:r>
            <a:r>
              <a:rPr lang="de-DE" sz="2400" dirty="0" err="1" smtClean="0"/>
              <a:t>are</a:t>
            </a:r>
            <a:r>
              <a:rPr lang="de-DE" sz="2400" dirty="0" smtClean="0"/>
              <a:t> </a:t>
            </a:r>
            <a:r>
              <a:rPr lang="de-DE" sz="2400" dirty="0" err="1" smtClean="0"/>
              <a:t>getting</a:t>
            </a:r>
            <a:r>
              <a:rPr lang="de-DE" sz="2400" dirty="0" smtClean="0"/>
              <a:t> </a:t>
            </a:r>
            <a:r>
              <a:rPr lang="de-DE" sz="2400" dirty="0" err="1" smtClean="0"/>
              <a:t>absorbed</a:t>
            </a:r>
            <a:r>
              <a:rPr lang="de-DE" sz="2400" dirty="0" smtClean="0"/>
              <a:t> in </a:t>
            </a:r>
            <a:r>
              <a:rPr lang="de-DE" sz="2400" dirty="0" err="1" smtClean="0"/>
              <a:t>the</a:t>
            </a:r>
            <a:r>
              <a:rPr lang="de-DE" sz="2400" dirty="0" smtClean="0"/>
              <a:t> time </a:t>
            </a:r>
            <a:r>
              <a:rPr lang="de-DE" sz="2400" dirty="0" err="1" smtClean="0"/>
              <a:t>window</a:t>
            </a:r>
            <a:r>
              <a:rPr lang="de-DE" sz="2400" dirty="0" smtClean="0"/>
              <a:t> in </a:t>
            </a:r>
            <a:r>
              <a:rPr lang="de-DE" sz="2400" dirty="0" err="1" smtClean="0"/>
              <a:t>which</a:t>
            </a:r>
            <a:r>
              <a:rPr lang="de-DE" sz="2400" dirty="0" smtClean="0"/>
              <a:t> </a:t>
            </a:r>
            <a:r>
              <a:rPr lang="de-DE" sz="2400" dirty="0" err="1" smtClean="0"/>
              <a:t>our</a:t>
            </a:r>
            <a:r>
              <a:rPr lang="de-DE" sz="2400" dirty="0" smtClean="0"/>
              <a:t> </a:t>
            </a:r>
            <a:r>
              <a:rPr lang="de-DE" sz="2400" dirty="0" err="1" smtClean="0"/>
              <a:t>bolus</a:t>
            </a:r>
            <a:r>
              <a:rPr lang="de-DE" sz="2400" dirty="0" smtClean="0"/>
              <a:t> </a:t>
            </a:r>
            <a:r>
              <a:rPr lang="de-DE" sz="2400" dirty="0" err="1" smtClean="0"/>
              <a:t>has</a:t>
            </a:r>
            <a:r>
              <a:rPr lang="de-DE" sz="2400" dirty="0" smtClean="0"/>
              <a:t> </a:t>
            </a:r>
            <a:r>
              <a:rPr lang="de-DE" sz="2400" dirty="0" err="1" smtClean="0"/>
              <a:t>most</a:t>
            </a:r>
            <a:r>
              <a:rPr lang="de-DE" sz="2400" dirty="0" smtClean="0"/>
              <a:t> </a:t>
            </a:r>
            <a:r>
              <a:rPr lang="de-DE" sz="2400" dirty="0" err="1" smtClean="0"/>
              <a:t>of</a:t>
            </a:r>
            <a:r>
              <a:rPr lang="de-DE" sz="2400" dirty="0" smtClean="0"/>
              <a:t> </a:t>
            </a:r>
            <a:r>
              <a:rPr lang="de-DE" sz="2400" dirty="0" err="1" smtClean="0"/>
              <a:t>its</a:t>
            </a:r>
            <a:r>
              <a:rPr lang="de-DE" sz="2400" dirty="0" smtClean="0"/>
              <a:t> </a:t>
            </a:r>
            <a:r>
              <a:rPr lang="de-DE" sz="2400" dirty="0" err="1" smtClean="0"/>
              <a:t>activity</a:t>
            </a:r>
            <a:r>
              <a:rPr lang="de-DE" sz="2400" dirty="0" smtClean="0"/>
              <a:t>.</a:t>
            </a:r>
          </a:p>
          <a:p>
            <a:pPr lvl="1"/>
            <a:r>
              <a:rPr lang="de-DE" sz="2000" dirty="0" err="1" smtClean="0"/>
              <a:t>Lyumjev</a:t>
            </a:r>
            <a:r>
              <a:rPr lang="de-DE" sz="2000" dirty="0" smtClean="0"/>
              <a:t> and </a:t>
            </a:r>
            <a:r>
              <a:rPr lang="de-DE" sz="2000" dirty="0" err="1" smtClean="0"/>
              <a:t>Fiasp</a:t>
            </a:r>
            <a:r>
              <a:rPr lang="de-DE" sz="2000" dirty="0" smtClean="0"/>
              <a:t> </a:t>
            </a:r>
            <a:r>
              <a:rPr lang="de-DE" sz="2000" dirty="0" err="1" smtClean="0"/>
              <a:t>have</a:t>
            </a:r>
            <a:r>
              <a:rPr lang="de-DE" sz="2000" dirty="0" smtClean="0"/>
              <a:t> </a:t>
            </a:r>
            <a:r>
              <a:rPr lang="de-DE" sz="2000" dirty="0" err="1" smtClean="0"/>
              <a:t>about</a:t>
            </a:r>
            <a:r>
              <a:rPr lang="de-DE" sz="2000" dirty="0" smtClean="0"/>
              <a:t> 75% </a:t>
            </a:r>
            <a:r>
              <a:rPr lang="de-DE" sz="2000" dirty="0" err="1" smtClean="0"/>
              <a:t>of</a:t>
            </a:r>
            <a:r>
              <a:rPr lang="de-DE" sz="2000" dirty="0" smtClean="0"/>
              <a:t> all </a:t>
            </a:r>
            <a:r>
              <a:rPr lang="de-DE" sz="2000" dirty="0" err="1" smtClean="0"/>
              <a:t>activity</a:t>
            </a:r>
            <a:r>
              <a:rPr lang="de-DE" sz="2000" dirty="0" smtClean="0"/>
              <a:t> in </a:t>
            </a:r>
            <a:r>
              <a:rPr lang="de-DE" sz="2000" dirty="0" err="1" smtClean="0"/>
              <a:t>first</a:t>
            </a:r>
            <a:r>
              <a:rPr lang="de-DE" sz="2000" dirty="0" smtClean="0"/>
              <a:t> 2 </a:t>
            </a:r>
            <a:r>
              <a:rPr lang="de-DE" sz="2000" dirty="0" err="1" smtClean="0"/>
              <a:t>hours</a:t>
            </a:r>
            <a:r>
              <a:rPr lang="de-DE" sz="2000" dirty="0" smtClean="0"/>
              <a:t> after </a:t>
            </a:r>
            <a:r>
              <a:rPr lang="de-DE" sz="2000" dirty="0" err="1" smtClean="0"/>
              <a:t>injection</a:t>
            </a:r>
            <a:r>
              <a:rPr lang="de-DE" sz="2000" dirty="0" smtClean="0"/>
              <a:t> (=&gt; </a:t>
            </a:r>
            <a:r>
              <a:rPr lang="de-DE" sz="2000" dirty="0" err="1" smtClean="0"/>
              <a:t>up</a:t>
            </a:r>
            <a:r>
              <a:rPr lang="de-DE" sz="2000" dirty="0" smtClean="0"/>
              <a:t> </a:t>
            </a:r>
            <a:r>
              <a:rPr lang="de-DE" sz="2000" dirty="0" err="1" smtClean="0"/>
              <a:t>to</a:t>
            </a:r>
            <a:r>
              <a:rPr lang="de-DE" sz="2000" dirty="0" smtClean="0"/>
              <a:t> 60g </a:t>
            </a:r>
            <a:r>
              <a:rPr lang="de-DE" sz="2000" dirty="0" err="1" smtClean="0"/>
              <a:t>carbs</a:t>
            </a:r>
            <a:r>
              <a:rPr lang="de-DE" sz="2000" dirty="0" smtClean="0"/>
              <a:t> </a:t>
            </a:r>
            <a:r>
              <a:rPr lang="de-DE" sz="2000" dirty="0" err="1" smtClean="0"/>
              <a:t>absorbed</a:t>
            </a:r>
            <a:r>
              <a:rPr lang="de-DE" sz="2000" dirty="0" smtClean="0"/>
              <a:t> @ 30g/h *)</a:t>
            </a:r>
          </a:p>
          <a:p>
            <a:pPr lvl="1"/>
            <a:r>
              <a:rPr lang="de-DE" sz="2000" dirty="0" err="1" smtClean="0"/>
              <a:t>Humalog</a:t>
            </a:r>
            <a:r>
              <a:rPr lang="de-DE" sz="2000" dirty="0" smtClean="0"/>
              <a:t> and </a:t>
            </a:r>
            <a:r>
              <a:rPr lang="de-DE" sz="2000" dirty="0" err="1" smtClean="0"/>
              <a:t>Novorapid</a:t>
            </a:r>
            <a:r>
              <a:rPr lang="de-DE" sz="2000" dirty="0" smtClean="0"/>
              <a:t> </a:t>
            </a:r>
            <a:r>
              <a:rPr lang="de-DE" sz="2000" dirty="0" err="1" smtClean="0"/>
              <a:t>have</a:t>
            </a:r>
            <a:r>
              <a:rPr lang="de-DE" sz="2000" dirty="0" smtClean="0"/>
              <a:t> </a:t>
            </a:r>
            <a:r>
              <a:rPr lang="de-DE" sz="2000" dirty="0" err="1" smtClean="0"/>
              <a:t>over</a:t>
            </a:r>
            <a:r>
              <a:rPr lang="de-DE" sz="2000" dirty="0" smtClean="0"/>
              <a:t> 3 </a:t>
            </a:r>
            <a:r>
              <a:rPr lang="de-DE" sz="2000" dirty="0" err="1" smtClean="0"/>
              <a:t>hours</a:t>
            </a:r>
            <a:r>
              <a:rPr lang="de-DE" sz="2000" dirty="0" smtClean="0"/>
              <a:t> </a:t>
            </a:r>
            <a:r>
              <a:rPr lang="de-DE" sz="2000" dirty="0" err="1" smtClean="0"/>
              <a:t>of</a:t>
            </a:r>
            <a:r>
              <a:rPr lang="de-DE" sz="2000" dirty="0" smtClean="0"/>
              <a:t> strong </a:t>
            </a:r>
            <a:r>
              <a:rPr lang="de-DE" sz="2000" dirty="0" err="1" smtClean="0"/>
              <a:t>activity</a:t>
            </a:r>
            <a:r>
              <a:rPr lang="de-DE" sz="2000" dirty="0" smtClean="0"/>
              <a:t> (=&gt; </a:t>
            </a:r>
            <a:r>
              <a:rPr lang="de-DE" sz="2000" dirty="0" err="1" smtClean="0"/>
              <a:t>up</a:t>
            </a:r>
            <a:r>
              <a:rPr lang="de-DE" sz="2000" dirty="0" smtClean="0"/>
              <a:t> </a:t>
            </a:r>
            <a:r>
              <a:rPr lang="de-DE" sz="2000" dirty="0" err="1" smtClean="0"/>
              <a:t>to</a:t>
            </a:r>
            <a:r>
              <a:rPr lang="de-DE" sz="2000" dirty="0" smtClean="0"/>
              <a:t> 90g </a:t>
            </a:r>
            <a:r>
              <a:rPr lang="de-DE" sz="2000" dirty="0" err="1" smtClean="0"/>
              <a:t>carbs</a:t>
            </a:r>
            <a:r>
              <a:rPr lang="de-DE" sz="2000" dirty="0" smtClean="0"/>
              <a:t> </a:t>
            </a:r>
            <a:r>
              <a:rPr lang="de-DE" sz="2000" dirty="0" err="1" smtClean="0"/>
              <a:t>absorbed</a:t>
            </a:r>
            <a:r>
              <a:rPr lang="de-DE" sz="2000" dirty="0" smtClean="0"/>
              <a:t> @ </a:t>
            </a:r>
            <a:r>
              <a:rPr lang="de-DE" sz="2000" dirty="0"/>
              <a:t>30g/h</a:t>
            </a:r>
            <a:r>
              <a:rPr lang="de-DE" sz="2000" dirty="0" smtClean="0"/>
              <a:t>)</a:t>
            </a:r>
          </a:p>
          <a:p>
            <a:r>
              <a:rPr lang="de-DE" sz="2400" dirty="0" smtClean="0"/>
              <a:t>In </a:t>
            </a:r>
            <a:r>
              <a:rPr lang="de-DE" sz="2400" dirty="0" err="1" smtClean="0"/>
              <a:t>the</a:t>
            </a:r>
            <a:r>
              <a:rPr lang="de-DE" sz="2400" dirty="0" smtClean="0"/>
              <a:t> </a:t>
            </a:r>
            <a:r>
              <a:rPr lang="de-DE" sz="2400" b="1" dirty="0" smtClean="0">
                <a:solidFill>
                  <a:srgbClr val="7030A0"/>
                </a:solidFill>
              </a:rPr>
              <a:t>hybrid</a:t>
            </a:r>
            <a:r>
              <a:rPr lang="de-DE" sz="2400" dirty="0" smtClean="0"/>
              <a:t> </a:t>
            </a:r>
            <a:r>
              <a:rPr lang="de-DE" sz="2400" dirty="0" err="1" smtClean="0"/>
              <a:t>mode</a:t>
            </a:r>
            <a:r>
              <a:rPr lang="de-DE" sz="2400" dirty="0" smtClean="0"/>
              <a:t>, </a:t>
            </a:r>
            <a:r>
              <a:rPr lang="de-DE" sz="2400" dirty="0" err="1" smtClean="0"/>
              <a:t>the</a:t>
            </a:r>
            <a:r>
              <a:rPr lang="de-DE" sz="2400" dirty="0" smtClean="0"/>
              <a:t> </a:t>
            </a:r>
            <a:r>
              <a:rPr lang="de-DE" sz="2400" b="1" dirty="0" err="1" smtClean="0">
                <a:solidFill>
                  <a:schemeClr val="accent1">
                    <a:lumMod val="75000"/>
                  </a:schemeClr>
                </a:solidFill>
              </a:rPr>
              <a:t>user</a:t>
            </a:r>
            <a:r>
              <a:rPr lang="de-DE" sz="2400" dirty="0" smtClean="0"/>
              <a:t> </a:t>
            </a:r>
            <a:r>
              <a:rPr lang="de-DE" sz="2400" dirty="0" err="1" smtClean="0"/>
              <a:t>is</a:t>
            </a:r>
            <a:r>
              <a:rPr lang="de-DE" sz="2400" dirty="0" smtClean="0"/>
              <a:t> </a:t>
            </a:r>
            <a:r>
              <a:rPr lang="de-DE" sz="2400" dirty="0" err="1" smtClean="0"/>
              <a:t>really</a:t>
            </a:r>
            <a:r>
              <a:rPr lang="de-DE" sz="2400" dirty="0" smtClean="0"/>
              <a:t> </a:t>
            </a:r>
            <a:r>
              <a:rPr lang="de-DE" sz="2400" b="1" dirty="0" smtClean="0">
                <a:solidFill>
                  <a:schemeClr val="accent1">
                    <a:lumMod val="75000"/>
                  </a:schemeClr>
                </a:solidFill>
              </a:rPr>
              <a:t>in </a:t>
            </a:r>
            <a:r>
              <a:rPr lang="de-DE" sz="2400" b="1" dirty="0" err="1" smtClean="0">
                <a:solidFill>
                  <a:schemeClr val="accent1">
                    <a:lumMod val="75000"/>
                  </a:schemeClr>
                </a:solidFill>
              </a:rPr>
              <a:t>the</a:t>
            </a:r>
            <a:r>
              <a:rPr lang="de-DE" sz="2400" b="1" dirty="0" smtClean="0">
                <a:solidFill>
                  <a:schemeClr val="accent1">
                    <a:lumMod val="75000"/>
                  </a:schemeClr>
                </a:solidFill>
              </a:rPr>
              <a:t> </a:t>
            </a:r>
            <a:r>
              <a:rPr lang="de-DE" sz="2400" b="1" dirty="0" err="1" smtClean="0">
                <a:solidFill>
                  <a:schemeClr val="accent1">
                    <a:lumMod val="75000"/>
                  </a:schemeClr>
                </a:solidFill>
              </a:rPr>
              <a:t>driver‘s</a:t>
            </a:r>
            <a:r>
              <a:rPr lang="de-DE" sz="2400" b="1" dirty="0" smtClean="0">
                <a:solidFill>
                  <a:schemeClr val="accent1">
                    <a:lumMod val="75000"/>
                  </a:schemeClr>
                </a:solidFill>
              </a:rPr>
              <a:t> </a:t>
            </a:r>
            <a:r>
              <a:rPr lang="de-DE" sz="2400" b="1" dirty="0" err="1" smtClean="0">
                <a:solidFill>
                  <a:schemeClr val="accent1">
                    <a:lumMod val="75000"/>
                  </a:schemeClr>
                </a:solidFill>
              </a:rPr>
              <a:t>seat</a:t>
            </a:r>
            <a:r>
              <a:rPr lang="de-DE" sz="2400" b="1" dirty="0" smtClean="0">
                <a:solidFill>
                  <a:schemeClr val="accent1">
                    <a:lumMod val="75000"/>
                  </a:schemeClr>
                </a:solidFill>
              </a:rPr>
              <a:t> </a:t>
            </a:r>
            <a:r>
              <a:rPr lang="de-DE" sz="2400" b="1" dirty="0" err="1" smtClean="0">
                <a:solidFill>
                  <a:schemeClr val="accent1">
                    <a:lumMod val="75000"/>
                  </a:schemeClr>
                </a:solidFill>
              </a:rPr>
              <a:t>for</a:t>
            </a:r>
            <a:r>
              <a:rPr lang="de-DE" sz="2400" b="1" dirty="0" smtClean="0">
                <a:solidFill>
                  <a:schemeClr val="accent1">
                    <a:lumMod val="75000"/>
                  </a:schemeClr>
                </a:solidFill>
              </a:rPr>
              <a:t> </a:t>
            </a:r>
            <a:r>
              <a:rPr lang="de-DE" sz="2400" b="1" dirty="0" err="1" smtClean="0">
                <a:solidFill>
                  <a:schemeClr val="accent1">
                    <a:lumMod val="75000"/>
                  </a:schemeClr>
                </a:solidFill>
              </a:rPr>
              <a:t>the</a:t>
            </a:r>
            <a:r>
              <a:rPr lang="de-DE" sz="2400" b="1" dirty="0" smtClean="0">
                <a:solidFill>
                  <a:schemeClr val="accent1">
                    <a:lumMod val="75000"/>
                  </a:schemeClr>
                </a:solidFill>
              </a:rPr>
              <a:t> </a:t>
            </a:r>
            <a:r>
              <a:rPr lang="de-DE" sz="2400" b="1" dirty="0" err="1" smtClean="0">
                <a:solidFill>
                  <a:schemeClr val="accent1">
                    <a:lumMod val="75000"/>
                  </a:schemeClr>
                </a:solidFill>
              </a:rPr>
              <a:t>first</a:t>
            </a:r>
            <a:r>
              <a:rPr lang="de-DE" sz="2400" b="1" dirty="0" smtClean="0">
                <a:solidFill>
                  <a:schemeClr val="accent1">
                    <a:lumMod val="75000"/>
                  </a:schemeClr>
                </a:solidFill>
              </a:rPr>
              <a:t> </a:t>
            </a:r>
            <a:r>
              <a:rPr lang="de-DE" sz="2400" b="1" dirty="0" err="1" smtClean="0">
                <a:solidFill>
                  <a:schemeClr val="accent1">
                    <a:lumMod val="75000"/>
                  </a:schemeClr>
                </a:solidFill>
              </a:rPr>
              <a:t>hours</a:t>
            </a:r>
            <a:r>
              <a:rPr lang="de-DE" sz="2400" b="1" dirty="0" smtClean="0">
                <a:solidFill>
                  <a:schemeClr val="accent1">
                    <a:lumMod val="75000"/>
                  </a:schemeClr>
                </a:solidFill>
              </a:rPr>
              <a:t> </a:t>
            </a:r>
            <a:r>
              <a:rPr lang="de-DE" sz="2400" dirty="0" err="1" smtClean="0"/>
              <a:t>of</a:t>
            </a:r>
            <a:r>
              <a:rPr lang="de-DE" sz="2400" dirty="0" smtClean="0"/>
              <a:t> </a:t>
            </a:r>
            <a:r>
              <a:rPr lang="de-DE" sz="2400" dirty="0" err="1" smtClean="0"/>
              <a:t>any</a:t>
            </a:r>
            <a:r>
              <a:rPr lang="de-DE" sz="2400" dirty="0" smtClean="0"/>
              <a:t> </a:t>
            </a:r>
            <a:r>
              <a:rPr lang="de-DE" sz="2400" dirty="0" err="1" smtClean="0"/>
              <a:t>meal</a:t>
            </a:r>
            <a:r>
              <a:rPr lang="de-DE" sz="2400" dirty="0" smtClean="0"/>
              <a:t>. The </a:t>
            </a:r>
            <a:r>
              <a:rPr lang="de-DE" sz="2400" dirty="0" err="1" smtClean="0"/>
              <a:t>loop</a:t>
            </a:r>
            <a:r>
              <a:rPr lang="de-DE" sz="2400" dirty="0" smtClean="0"/>
              <a:t> </a:t>
            </a:r>
            <a:r>
              <a:rPr lang="de-DE" sz="2400" dirty="0" err="1" smtClean="0"/>
              <a:t>calculates</a:t>
            </a:r>
            <a:r>
              <a:rPr lang="de-DE" sz="2400" dirty="0" smtClean="0"/>
              <a:t> </a:t>
            </a:r>
            <a:r>
              <a:rPr lang="de-DE" sz="2400" dirty="0" err="1" smtClean="0"/>
              <a:t>every</a:t>
            </a:r>
            <a:r>
              <a:rPr lang="de-DE" sz="2400" dirty="0" smtClean="0"/>
              <a:t> 5 </a:t>
            </a:r>
            <a:r>
              <a:rPr lang="de-DE" sz="2400" dirty="0" err="1" smtClean="0"/>
              <a:t>minutes</a:t>
            </a:r>
            <a:r>
              <a:rPr lang="de-DE" sz="2400" dirty="0" smtClean="0"/>
              <a:t> </a:t>
            </a:r>
            <a:r>
              <a:rPr lang="de-DE" sz="2400" dirty="0" err="1" smtClean="0"/>
              <a:t>how</a:t>
            </a:r>
            <a:r>
              <a:rPr lang="de-DE" sz="2400" dirty="0" smtClean="0"/>
              <a:t> </a:t>
            </a:r>
            <a:r>
              <a:rPr lang="de-DE" sz="2400" dirty="0" err="1" smtClean="0"/>
              <a:t>much</a:t>
            </a:r>
            <a:r>
              <a:rPr lang="de-DE" sz="2400" dirty="0" smtClean="0"/>
              <a:t> sense </a:t>
            </a:r>
            <a:r>
              <a:rPr lang="de-DE" sz="2400" dirty="0" err="1" smtClean="0"/>
              <a:t>it</a:t>
            </a:r>
            <a:r>
              <a:rPr lang="de-DE" sz="2400" dirty="0" smtClean="0"/>
              <a:t> all </a:t>
            </a:r>
            <a:r>
              <a:rPr lang="de-DE" sz="2400" dirty="0" err="1" smtClean="0"/>
              <a:t>makes</a:t>
            </a:r>
            <a:r>
              <a:rPr lang="de-DE" sz="2400" dirty="0" smtClean="0"/>
              <a:t> </a:t>
            </a:r>
            <a:r>
              <a:rPr lang="de-DE" sz="2400" dirty="0" err="1" smtClean="0"/>
              <a:t>what</a:t>
            </a:r>
            <a:r>
              <a:rPr lang="de-DE" sz="2400" dirty="0" smtClean="0"/>
              <a:t> </a:t>
            </a:r>
            <a:r>
              <a:rPr lang="de-DE" sz="2400" dirty="0" err="1" smtClean="0"/>
              <a:t>it</a:t>
            </a:r>
            <a:r>
              <a:rPr lang="de-DE" sz="2400" dirty="0" smtClean="0"/>
              <a:t> </a:t>
            </a:r>
            <a:r>
              <a:rPr lang="de-DE" sz="2400" dirty="0" err="1" smtClean="0"/>
              <a:t>sees</a:t>
            </a:r>
            <a:r>
              <a:rPr lang="de-DE" sz="2400" dirty="0" smtClean="0"/>
              <a:t> </a:t>
            </a:r>
            <a:r>
              <a:rPr lang="de-DE" sz="2400" dirty="0" err="1" smtClean="0"/>
              <a:t>developing</a:t>
            </a:r>
            <a:r>
              <a:rPr lang="de-DE" sz="2400" dirty="0" smtClean="0"/>
              <a:t>, and, </a:t>
            </a:r>
            <a:r>
              <a:rPr lang="de-DE" sz="2400" dirty="0" err="1" smtClean="0"/>
              <a:t>for</a:t>
            </a:r>
            <a:r>
              <a:rPr lang="de-DE" sz="2400" dirty="0" smtClean="0"/>
              <a:t> </a:t>
            </a:r>
            <a:r>
              <a:rPr lang="de-DE" sz="2400" dirty="0" err="1" smtClean="0"/>
              <a:t>safety</a:t>
            </a:r>
            <a:r>
              <a:rPr lang="de-DE" sz="2400" dirty="0" smtClean="0"/>
              <a:t>, </a:t>
            </a:r>
            <a:r>
              <a:rPr lang="de-DE" sz="2400" dirty="0" err="1" smtClean="0"/>
              <a:t>interferes</a:t>
            </a:r>
            <a:r>
              <a:rPr lang="de-DE" sz="2400" dirty="0" smtClean="0"/>
              <a:t> </a:t>
            </a:r>
            <a:r>
              <a:rPr lang="de-DE" sz="2400" dirty="0" err="1" smtClean="0"/>
              <a:t>usually</a:t>
            </a:r>
            <a:r>
              <a:rPr lang="de-DE" sz="2400" dirty="0" smtClean="0"/>
              <a:t> </a:t>
            </a:r>
            <a:r>
              <a:rPr lang="de-DE" sz="2400" dirty="0" err="1" smtClean="0"/>
              <a:t>with</a:t>
            </a:r>
            <a:r>
              <a:rPr lang="de-DE" sz="2400" dirty="0" smtClean="0"/>
              <a:t> </a:t>
            </a:r>
            <a:r>
              <a:rPr lang="de-DE" sz="2400" dirty="0" err="1" smtClean="0"/>
              <a:t>reducing</a:t>
            </a:r>
            <a:r>
              <a:rPr lang="de-DE" sz="2400" dirty="0" smtClean="0"/>
              <a:t> basal </a:t>
            </a:r>
            <a:r>
              <a:rPr lang="de-DE" sz="2400" dirty="0" err="1" smtClean="0"/>
              <a:t>to</a:t>
            </a:r>
            <a:r>
              <a:rPr lang="de-DE" sz="2400" dirty="0" smtClean="0"/>
              <a:t> </a:t>
            </a:r>
            <a:r>
              <a:rPr lang="de-DE" sz="2400" dirty="0" err="1" smtClean="0"/>
              <a:t>zero</a:t>
            </a:r>
            <a:r>
              <a:rPr lang="de-DE" sz="2400" dirty="0" smtClean="0"/>
              <a:t> after </a:t>
            </a:r>
            <a:r>
              <a:rPr lang="de-DE" sz="2400" dirty="0" err="1" smtClean="0"/>
              <a:t>that</a:t>
            </a:r>
            <a:r>
              <a:rPr lang="de-DE" sz="2400" dirty="0" smtClean="0"/>
              <a:t> </a:t>
            </a:r>
            <a:r>
              <a:rPr lang="de-DE" sz="2400" dirty="0" err="1" smtClean="0"/>
              <a:t>big</a:t>
            </a:r>
            <a:r>
              <a:rPr lang="de-DE" sz="2400" dirty="0" smtClean="0"/>
              <a:t> </a:t>
            </a:r>
            <a:r>
              <a:rPr lang="de-DE" sz="2400" dirty="0" err="1" smtClean="0"/>
              <a:t>bolus</a:t>
            </a:r>
            <a:r>
              <a:rPr lang="de-DE" sz="2400" dirty="0" smtClean="0"/>
              <a:t> </a:t>
            </a:r>
            <a:r>
              <a:rPr lang="de-DE" sz="2400" dirty="0" err="1" smtClean="0"/>
              <a:t>given</a:t>
            </a:r>
            <a:r>
              <a:rPr lang="de-DE" sz="2400" dirty="0" smtClean="0"/>
              <a:t> </a:t>
            </a:r>
            <a:r>
              <a:rPr lang="de-DE" sz="2400" dirty="0" err="1" smtClean="0"/>
              <a:t>by</a:t>
            </a:r>
            <a:r>
              <a:rPr lang="de-DE" sz="2400" dirty="0" smtClean="0"/>
              <a:t> </a:t>
            </a:r>
            <a:r>
              <a:rPr lang="de-DE" sz="2400" dirty="0" err="1" smtClean="0"/>
              <a:t>the</a:t>
            </a:r>
            <a:r>
              <a:rPr lang="de-DE" sz="2400" dirty="0" smtClean="0"/>
              <a:t> </a:t>
            </a:r>
            <a:r>
              <a:rPr lang="de-DE" sz="2400" dirty="0" err="1" smtClean="0"/>
              <a:t>user</a:t>
            </a:r>
            <a:r>
              <a:rPr lang="de-DE" sz="2400" dirty="0" smtClean="0"/>
              <a:t>. As time </a:t>
            </a:r>
            <a:r>
              <a:rPr lang="de-DE" sz="2400" dirty="0" err="1" smtClean="0"/>
              <a:t>progresses</a:t>
            </a:r>
            <a:r>
              <a:rPr lang="de-DE" sz="2400" dirty="0" smtClean="0"/>
              <a:t> and </a:t>
            </a:r>
            <a:r>
              <a:rPr lang="de-DE" sz="2400" dirty="0" err="1" smtClean="0"/>
              <a:t>the</a:t>
            </a:r>
            <a:r>
              <a:rPr lang="de-DE" sz="2400" dirty="0" smtClean="0"/>
              <a:t> </a:t>
            </a:r>
            <a:r>
              <a:rPr lang="de-DE" sz="2400" dirty="0" err="1" smtClean="0"/>
              <a:t>user</a:t>
            </a:r>
            <a:r>
              <a:rPr lang="de-DE" sz="2400" dirty="0" smtClean="0"/>
              <a:t> </a:t>
            </a:r>
            <a:r>
              <a:rPr lang="de-DE" sz="2400" dirty="0" err="1" smtClean="0"/>
              <a:t>bolus</a:t>
            </a:r>
            <a:r>
              <a:rPr lang="de-DE" sz="2400" dirty="0" smtClean="0"/>
              <a:t> </a:t>
            </a:r>
            <a:r>
              <a:rPr lang="de-DE" sz="2400" dirty="0" err="1" smtClean="0"/>
              <a:t>begins</a:t>
            </a:r>
            <a:r>
              <a:rPr lang="de-DE" sz="2400" dirty="0" smtClean="0"/>
              <a:t> </a:t>
            </a:r>
            <a:r>
              <a:rPr lang="de-DE" sz="2400" dirty="0" err="1" smtClean="0"/>
              <a:t>to</a:t>
            </a:r>
            <a:r>
              <a:rPr lang="de-DE" sz="2400" dirty="0" smtClean="0"/>
              <a:t> fade, </a:t>
            </a:r>
            <a:r>
              <a:rPr lang="de-DE" sz="2400" dirty="0" err="1" smtClean="0"/>
              <a:t>the</a:t>
            </a:r>
            <a:r>
              <a:rPr lang="de-DE" sz="2400" dirty="0" smtClean="0"/>
              <a:t> </a:t>
            </a:r>
            <a:r>
              <a:rPr lang="de-DE" sz="2400" dirty="0" err="1" smtClean="0"/>
              <a:t>loop</a:t>
            </a:r>
            <a:r>
              <a:rPr lang="de-DE" sz="2400" dirty="0" smtClean="0"/>
              <a:t> </a:t>
            </a:r>
            <a:r>
              <a:rPr lang="de-DE" sz="2400" dirty="0" err="1" smtClean="0"/>
              <a:t>takes</a:t>
            </a:r>
            <a:r>
              <a:rPr lang="de-DE" sz="2400" dirty="0" smtClean="0"/>
              <a:t> </a:t>
            </a:r>
            <a:r>
              <a:rPr lang="de-DE" sz="2400" dirty="0" err="1" smtClean="0"/>
              <a:t>over</a:t>
            </a:r>
            <a:r>
              <a:rPr lang="de-DE" sz="2400" dirty="0"/>
              <a:t>:</a:t>
            </a:r>
            <a:r>
              <a:rPr lang="de-DE" sz="2400" dirty="0" smtClean="0"/>
              <a:t> </a:t>
            </a:r>
          </a:p>
          <a:p>
            <a:r>
              <a:rPr lang="de-DE" sz="2400" b="1" dirty="0" smtClean="0">
                <a:solidFill>
                  <a:schemeClr val="accent1">
                    <a:lumMod val="75000"/>
                  </a:schemeClr>
                </a:solidFill>
              </a:rPr>
              <a:t>„</a:t>
            </a:r>
            <a:r>
              <a:rPr lang="de-DE" sz="2400" b="1" dirty="0" err="1" smtClean="0">
                <a:solidFill>
                  <a:schemeClr val="accent1">
                    <a:lumMod val="75000"/>
                  </a:schemeClr>
                </a:solidFill>
              </a:rPr>
              <a:t>Later</a:t>
            </a:r>
            <a:r>
              <a:rPr lang="de-DE" sz="2400" b="1" dirty="0" smtClean="0">
                <a:solidFill>
                  <a:schemeClr val="accent1">
                    <a:lumMod val="75000"/>
                  </a:schemeClr>
                </a:solidFill>
              </a:rPr>
              <a:t>“ </a:t>
            </a:r>
            <a:r>
              <a:rPr lang="de-DE" sz="2400" b="1" dirty="0" err="1" smtClean="0">
                <a:solidFill>
                  <a:schemeClr val="accent1">
                    <a:lumMod val="75000"/>
                  </a:schemeClr>
                </a:solidFill>
              </a:rPr>
              <a:t>carbs</a:t>
            </a:r>
            <a:r>
              <a:rPr lang="de-DE" sz="2400" b="1" dirty="0" smtClean="0">
                <a:solidFill>
                  <a:schemeClr val="accent1">
                    <a:lumMod val="75000"/>
                  </a:schemeClr>
                </a:solidFill>
              </a:rPr>
              <a:t> (and FPU) </a:t>
            </a:r>
            <a:r>
              <a:rPr lang="de-DE" sz="2400" dirty="0" err="1" smtClean="0"/>
              <a:t>cannot</a:t>
            </a:r>
            <a:r>
              <a:rPr lang="de-DE" sz="2400" dirty="0" smtClean="0"/>
              <a:t> </a:t>
            </a:r>
            <a:r>
              <a:rPr lang="de-DE" sz="2400" dirty="0" err="1" smtClean="0"/>
              <a:t>be</a:t>
            </a:r>
            <a:r>
              <a:rPr lang="de-DE" sz="2400" dirty="0" smtClean="0"/>
              <a:t> </a:t>
            </a:r>
            <a:r>
              <a:rPr lang="de-DE" sz="2400" dirty="0" err="1" smtClean="0"/>
              <a:t>reasonably</a:t>
            </a:r>
            <a:r>
              <a:rPr lang="de-DE" sz="2400" dirty="0" smtClean="0"/>
              <a:t> </a:t>
            </a:r>
            <a:r>
              <a:rPr lang="de-DE" sz="2400" dirty="0" err="1" smtClean="0"/>
              <a:t>covered</a:t>
            </a:r>
            <a:r>
              <a:rPr lang="de-DE" sz="2400" dirty="0" smtClean="0"/>
              <a:t> </a:t>
            </a:r>
            <a:r>
              <a:rPr lang="de-DE" sz="2400" dirty="0" err="1" smtClean="0"/>
              <a:t>by</a:t>
            </a:r>
            <a:r>
              <a:rPr lang="de-DE" sz="2400" dirty="0" smtClean="0"/>
              <a:t> </a:t>
            </a:r>
            <a:r>
              <a:rPr lang="de-DE" sz="2400" dirty="0" err="1" smtClean="0"/>
              <a:t>the</a:t>
            </a:r>
            <a:r>
              <a:rPr lang="de-DE" sz="2400" dirty="0" smtClean="0"/>
              <a:t> </a:t>
            </a:r>
            <a:r>
              <a:rPr lang="de-DE" sz="2400" dirty="0" err="1" smtClean="0"/>
              <a:t>meal</a:t>
            </a:r>
            <a:r>
              <a:rPr lang="de-DE" sz="2400" dirty="0" smtClean="0"/>
              <a:t> </a:t>
            </a:r>
            <a:r>
              <a:rPr lang="de-DE" sz="2400" dirty="0" err="1" smtClean="0"/>
              <a:t>bolus</a:t>
            </a:r>
            <a:r>
              <a:rPr lang="de-DE" sz="2400" dirty="0" smtClean="0"/>
              <a:t>. This </a:t>
            </a:r>
            <a:r>
              <a:rPr lang="de-DE" sz="2400" dirty="0" err="1" smtClean="0"/>
              <a:t>is</a:t>
            </a:r>
            <a:r>
              <a:rPr lang="de-DE" sz="2400" dirty="0" smtClean="0"/>
              <a:t> </a:t>
            </a:r>
            <a:r>
              <a:rPr lang="de-DE" sz="2400" dirty="0" err="1" smtClean="0"/>
              <a:t>when</a:t>
            </a:r>
            <a:r>
              <a:rPr lang="de-DE" sz="2400" dirty="0" smtClean="0"/>
              <a:t> </a:t>
            </a:r>
            <a:r>
              <a:rPr lang="de-DE" sz="2400" dirty="0" err="1" smtClean="0"/>
              <a:t>the</a:t>
            </a:r>
            <a:r>
              <a:rPr lang="de-DE" sz="2400" dirty="0" smtClean="0"/>
              <a:t> </a:t>
            </a:r>
            <a:r>
              <a:rPr lang="de-DE" sz="2400" b="1" dirty="0" err="1" smtClean="0">
                <a:solidFill>
                  <a:schemeClr val="accent1">
                    <a:lumMod val="75000"/>
                  </a:schemeClr>
                </a:solidFill>
              </a:rPr>
              <a:t>loop</a:t>
            </a:r>
            <a:r>
              <a:rPr lang="de-DE" sz="2400" b="1" dirty="0" smtClean="0">
                <a:solidFill>
                  <a:schemeClr val="accent1">
                    <a:lumMod val="75000"/>
                  </a:schemeClr>
                </a:solidFill>
              </a:rPr>
              <a:t> </a:t>
            </a:r>
            <a:r>
              <a:rPr lang="de-DE" sz="2400" b="1" dirty="0" err="1" smtClean="0">
                <a:solidFill>
                  <a:schemeClr val="accent1">
                    <a:lumMod val="75000"/>
                  </a:schemeClr>
                </a:solidFill>
              </a:rPr>
              <a:t>increasingly</a:t>
            </a:r>
            <a:r>
              <a:rPr lang="de-DE" sz="2400" b="1" dirty="0" smtClean="0">
                <a:solidFill>
                  <a:schemeClr val="accent1">
                    <a:lumMod val="75000"/>
                  </a:schemeClr>
                </a:solidFill>
              </a:rPr>
              <a:t> </a:t>
            </a:r>
            <a:r>
              <a:rPr lang="de-DE" sz="2400" b="1" dirty="0" err="1" smtClean="0">
                <a:solidFill>
                  <a:schemeClr val="accent1">
                    <a:lumMod val="75000"/>
                  </a:schemeClr>
                </a:solidFill>
              </a:rPr>
              <a:t>takes</a:t>
            </a:r>
            <a:r>
              <a:rPr lang="de-DE" sz="2400" b="1" dirty="0" smtClean="0">
                <a:solidFill>
                  <a:schemeClr val="accent1">
                    <a:lumMod val="75000"/>
                  </a:schemeClr>
                </a:solidFill>
              </a:rPr>
              <a:t> </a:t>
            </a:r>
            <a:r>
              <a:rPr lang="de-DE" sz="2400" b="1" dirty="0" err="1" smtClean="0">
                <a:solidFill>
                  <a:schemeClr val="accent1">
                    <a:lumMod val="75000"/>
                  </a:schemeClr>
                </a:solidFill>
              </a:rPr>
              <a:t>over</a:t>
            </a:r>
            <a:r>
              <a:rPr lang="de-DE" sz="2400" b="1" dirty="0" smtClean="0">
                <a:solidFill>
                  <a:schemeClr val="accent1">
                    <a:lumMod val="75000"/>
                  </a:schemeClr>
                </a:solidFill>
              </a:rPr>
              <a:t> </a:t>
            </a:r>
            <a:endParaRPr lang="de-DE" sz="2400" b="1" dirty="0">
              <a:solidFill>
                <a:schemeClr val="accent1">
                  <a:lumMod val="75000"/>
                </a:schemeClr>
              </a:solidFill>
            </a:endParaRPr>
          </a:p>
          <a:p>
            <a:endParaRPr lang="de-DE" sz="2400" b="1" dirty="0">
              <a:solidFill>
                <a:srgbClr val="0070C0"/>
              </a:solidFill>
            </a:endParaRPr>
          </a:p>
          <a:p>
            <a:pPr marL="0" indent="0">
              <a:buNone/>
            </a:pPr>
            <a:r>
              <a:rPr lang="de-DE" sz="2400" dirty="0" smtClean="0"/>
              <a:t>      </a:t>
            </a:r>
            <a:endParaRPr lang="de-DE" sz="2400" dirty="0"/>
          </a:p>
        </p:txBody>
      </p:sp>
      <p:sp>
        <p:nvSpPr>
          <p:cNvPr id="9"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25</a:t>
            </a:r>
            <a:endParaRPr lang="de-DE" sz="1800" dirty="0">
              <a:solidFill>
                <a:schemeClr val="tx1"/>
              </a:solidFill>
            </a:endParaRPr>
          </a:p>
        </p:txBody>
      </p:sp>
      <p:pic>
        <p:nvPicPr>
          <p:cNvPr id="10" name="Grafik 9"/>
          <p:cNvPicPr>
            <a:picLocks noChangeAspect="1"/>
          </p:cNvPicPr>
          <p:nvPr/>
        </p:nvPicPr>
        <p:blipFill rotWithShape="1">
          <a:blip r:embed="rId3"/>
          <a:srcRect l="30125" t="25555" r="45813" b="34667"/>
          <a:stretch/>
        </p:blipFill>
        <p:spPr>
          <a:xfrm>
            <a:off x="10275175" y="173150"/>
            <a:ext cx="1024337" cy="952500"/>
          </a:xfrm>
          <a:prstGeom prst="rect">
            <a:avLst/>
          </a:prstGeom>
        </p:spPr>
      </p:pic>
      <p:sp>
        <p:nvSpPr>
          <p:cNvPr id="4" name="Textfeld 3"/>
          <p:cNvSpPr txBox="1"/>
          <p:nvPr/>
        </p:nvSpPr>
        <p:spPr>
          <a:xfrm>
            <a:off x="2323846" y="6367998"/>
            <a:ext cx="9273885" cy="584775"/>
          </a:xfrm>
          <a:prstGeom prst="rect">
            <a:avLst/>
          </a:prstGeom>
          <a:noFill/>
        </p:spPr>
        <p:txBody>
          <a:bodyPr wrap="none" rtlCol="0">
            <a:spAutoFit/>
          </a:bodyPr>
          <a:lstStyle/>
          <a:p>
            <a:r>
              <a:rPr lang="de-DE" sz="1600" dirty="0">
                <a:solidFill>
                  <a:schemeClr val="bg1">
                    <a:lumMod val="50000"/>
                  </a:schemeClr>
                </a:solidFill>
              </a:rPr>
              <a:t>*) </a:t>
            </a:r>
            <a:r>
              <a:rPr lang="de-DE" sz="1600" dirty="0" err="1">
                <a:solidFill>
                  <a:schemeClr val="bg1">
                    <a:lumMod val="50000"/>
                  </a:schemeClr>
                </a:solidFill>
              </a:rPr>
              <a:t>Finding</a:t>
            </a:r>
            <a:r>
              <a:rPr lang="de-DE" sz="1600" dirty="0">
                <a:solidFill>
                  <a:schemeClr val="bg1">
                    <a:lumMod val="50000"/>
                  </a:schemeClr>
                </a:solidFill>
              </a:rPr>
              <a:t> </a:t>
            </a:r>
            <a:r>
              <a:rPr lang="de-DE" sz="1600" dirty="0" err="1">
                <a:solidFill>
                  <a:schemeClr val="bg1">
                    <a:lumMod val="50000"/>
                  </a:schemeClr>
                </a:solidFill>
              </a:rPr>
              <a:t>by</a:t>
            </a:r>
            <a:r>
              <a:rPr lang="de-DE" sz="1600" dirty="0">
                <a:solidFill>
                  <a:schemeClr val="bg1">
                    <a:lumMod val="50000"/>
                  </a:schemeClr>
                </a:solidFill>
              </a:rPr>
              <a:t> Dana </a:t>
            </a:r>
            <a:r>
              <a:rPr lang="de-DE" sz="1600" dirty="0" smtClean="0">
                <a:solidFill>
                  <a:schemeClr val="bg1">
                    <a:lumMod val="50000"/>
                  </a:schemeClr>
                </a:solidFill>
              </a:rPr>
              <a:t>Lewis</a:t>
            </a:r>
            <a:r>
              <a:rPr lang="de-DE" sz="1600" dirty="0">
                <a:solidFill>
                  <a:schemeClr val="bg1">
                    <a:lumMod val="50000"/>
                  </a:schemeClr>
                </a:solidFill>
              </a:rPr>
              <a:t> </a:t>
            </a:r>
            <a:r>
              <a:rPr lang="de-DE" sz="1600" dirty="0" smtClean="0">
                <a:solidFill>
                  <a:schemeClr val="bg1">
                    <a:lumMod val="50000"/>
                  </a:schemeClr>
                </a:solidFill>
              </a:rPr>
              <a:t>: </a:t>
            </a:r>
            <a:r>
              <a:rPr lang="de-DE" sz="1600" dirty="0">
                <a:solidFill>
                  <a:schemeClr val="bg1">
                    <a:lumMod val="50000"/>
                  </a:schemeClr>
                </a:solidFill>
                <a:hlinkClick r:id="rId4"/>
              </a:rPr>
              <a:t>https://www.artificialpancreasbook.com/8.-</a:t>
            </a:r>
            <a:r>
              <a:rPr lang="de-DE" sz="1600" dirty="0" smtClean="0">
                <a:solidFill>
                  <a:schemeClr val="bg1">
                    <a:lumMod val="50000"/>
                  </a:schemeClr>
                </a:solidFill>
                <a:hlinkClick r:id="rId4"/>
              </a:rPr>
              <a:t>tips-and-tricks-for-real-life-with-an-aps</a:t>
            </a:r>
            <a:endParaRPr lang="de-DE" sz="1600" dirty="0" smtClean="0">
              <a:solidFill>
                <a:schemeClr val="bg1">
                  <a:lumMod val="50000"/>
                </a:schemeClr>
              </a:solidFill>
            </a:endParaRPr>
          </a:p>
          <a:p>
            <a:endParaRPr lang="de-DE" sz="1600" dirty="0">
              <a:solidFill>
                <a:schemeClr val="bg1">
                  <a:lumMod val="50000"/>
                </a:schemeClr>
              </a:solidFill>
            </a:endParaRPr>
          </a:p>
        </p:txBody>
      </p:sp>
    </p:spTree>
    <p:extLst>
      <p:ext uri="{BB962C8B-B14F-4D97-AF65-F5344CB8AC3E}">
        <p14:creationId xmlns:p14="http://schemas.microsoft.com/office/powerpoint/2010/main" val="3361535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0191" y="-111020"/>
            <a:ext cx="10515600" cy="1325563"/>
          </a:xfrm>
        </p:spPr>
        <p:txBody>
          <a:bodyPr>
            <a:normAutofit/>
          </a:bodyPr>
          <a:lstStyle/>
          <a:p>
            <a:pPr algn="ctr"/>
            <a:r>
              <a:rPr lang="de-DE" sz="3600" b="1" dirty="0" smtClean="0">
                <a:solidFill>
                  <a:srgbClr val="7030A0"/>
                </a:solidFill>
              </a:rPr>
              <a:t>Additional </a:t>
            </a:r>
            <a:r>
              <a:rPr lang="de-DE" sz="3600" b="1" dirty="0" err="1" smtClean="0">
                <a:solidFill>
                  <a:srgbClr val="7030A0"/>
                </a:solidFill>
              </a:rPr>
              <a:t>bolussing</a:t>
            </a:r>
            <a:r>
              <a:rPr lang="de-DE" sz="3600" b="1" dirty="0" smtClean="0">
                <a:solidFill>
                  <a:srgbClr val="7030A0"/>
                </a:solidFill>
              </a:rPr>
              <a:t> </a:t>
            </a:r>
            <a:r>
              <a:rPr lang="de-DE" sz="3600" b="1" dirty="0" err="1" smtClean="0">
                <a:solidFill>
                  <a:srgbClr val="7030A0"/>
                </a:solidFill>
              </a:rPr>
              <a:t>for</a:t>
            </a:r>
            <a:r>
              <a:rPr lang="de-DE" sz="3600" b="1" dirty="0" smtClean="0">
                <a:solidFill>
                  <a:srgbClr val="7030A0"/>
                </a:solidFill>
              </a:rPr>
              <a:t> </a:t>
            </a:r>
            <a:r>
              <a:rPr lang="de-DE" sz="3600" b="1" dirty="0" err="1" smtClean="0">
                <a:solidFill>
                  <a:srgbClr val="7030A0"/>
                </a:solidFill>
              </a:rPr>
              <a:t>dessert</a:t>
            </a:r>
            <a:r>
              <a:rPr lang="de-DE" sz="3600" b="1" dirty="0" smtClean="0">
                <a:solidFill>
                  <a:srgbClr val="7030A0"/>
                </a:solidFill>
              </a:rPr>
              <a:t> </a:t>
            </a:r>
            <a:r>
              <a:rPr lang="de-DE" sz="3600" b="1" dirty="0" err="1" smtClean="0">
                <a:solidFill>
                  <a:srgbClr val="7030A0"/>
                </a:solidFill>
              </a:rPr>
              <a:t>or</a:t>
            </a:r>
            <a:r>
              <a:rPr lang="de-DE" sz="3600" b="1" dirty="0" smtClean="0">
                <a:solidFill>
                  <a:srgbClr val="7030A0"/>
                </a:solidFill>
              </a:rPr>
              <a:t> 2nd </a:t>
            </a:r>
            <a:r>
              <a:rPr lang="de-DE" sz="3600" b="1" dirty="0" err="1" smtClean="0">
                <a:solidFill>
                  <a:srgbClr val="7030A0"/>
                </a:solidFill>
              </a:rPr>
              <a:t>course</a:t>
            </a:r>
            <a:r>
              <a:rPr lang="de-DE" sz="3600" b="1" dirty="0" smtClean="0">
                <a:solidFill>
                  <a:srgbClr val="7030A0"/>
                </a:solidFill>
              </a:rPr>
              <a:t>?</a:t>
            </a:r>
            <a:endParaRPr lang="de-DE" sz="3600" b="1" dirty="0">
              <a:solidFill>
                <a:srgbClr val="7030A0"/>
              </a:solidFill>
            </a:endParaRPr>
          </a:p>
        </p:txBody>
      </p:sp>
      <p:sp>
        <p:nvSpPr>
          <p:cNvPr id="3" name="Inhaltsplatzhalter 2"/>
          <p:cNvSpPr>
            <a:spLocks noGrp="1"/>
          </p:cNvSpPr>
          <p:nvPr>
            <p:ph idx="1"/>
          </p:nvPr>
        </p:nvSpPr>
        <p:spPr>
          <a:xfrm>
            <a:off x="350418" y="967964"/>
            <a:ext cx="11441482" cy="6389588"/>
          </a:xfrm>
        </p:spPr>
        <p:txBody>
          <a:bodyPr lIns="0">
            <a:normAutofit/>
          </a:bodyPr>
          <a:lstStyle/>
          <a:p>
            <a:pPr marL="0" indent="0">
              <a:buNone/>
            </a:pPr>
            <a:r>
              <a:rPr lang="de-DE" sz="2400" dirty="0" smtClean="0"/>
              <a:t>In </a:t>
            </a:r>
            <a:r>
              <a:rPr lang="de-DE" sz="2400" dirty="0" err="1" smtClean="0"/>
              <a:t>case</a:t>
            </a:r>
            <a:r>
              <a:rPr lang="de-DE" sz="2400" dirty="0" smtClean="0"/>
              <a:t> </a:t>
            </a:r>
            <a:r>
              <a:rPr lang="de-DE" sz="2400" dirty="0" err="1" smtClean="0"/>
              <a:t>you</a:t>
            </a:r>
            <a:r>
              <a:rPr lang="de-DE" sz="2400" dirty="0" smtClean="0"/>
              <a:t> </a:t>
            </a:r>
            <a:r>
              <a:rPr lang="de-DE" sz="2400" dirty="0" err="1" smtClean="0"/>
              <a:t>want</a:t>
            </a:r>
            <a:r>
              <a:rPr lang="de-DE" sz="2400" dirty="0" smtClean="0"/>
              <a:t> </a:t>
            </a:r>
            <a:r>
              <a:rPr lang="de-DE" sz="2400" dirty="0" err="1" smtClean="0"/>
              <a:t>to</a:t>
            </a:r>
            <a:r>
              <a:rPr lang="de-DE" sz="2400" dirty="0" smtClean="0"/>
              <a:t> </a:t>
            </a:r>
            <a:r>
              <a:rPr lang="de-DE" sz="2400" dirty="0" err="1" smtClean="0"/>
              <a:t>bolus</a:t>
            </a:r>
            <a:r>
              <a:rPr lang="de-DE" sz="2400" dirty="0" smtClean="0"/>
              <a:t> </a:t>
            </a:r>
            <a:r>
              <a:rPr lang="de-DE" sz="2400" dirty="0" err="1"/>
              <a:t>for</a:t>
            </a:r>
            <a:r>
              <a:rPr lang="de-DE" sz="2400" dirty="0"/>
              <a:t> </a:t>
            </a:r>
            <a:r>
              <a:rPr lang="de-DE" sz="2400" dirty="0" err="1" smtClean="0"/>
              <a:t>another</a:t>
            </a:r>
            <a:r>
              <a:rPr lang="de-DE" sz="2400" dirty="0" smtClean="0"/>
              <a:t> </a:t>
            </a:r>
            <a:r>
              <a:rPr lang="de-DE" sz="2400" dirty="0" err="1" smtClean="0"/>
              <a:t>course</a:t>
            </a:r>
            <a:r>
              <a:rPr lang="de-DE" sz="2400" dirty="0" smtClean="0"/>
              <a:t>, </a:t>
            </a:r>
            <a:r>
              <a:rPr lang="de-DE" sz="2400" dirty="0" err="1"/>
              <a:t>or</a:t>
            </a:r>
            <a:r>
              <a:rPr lang="de-DE" sz="2400" dirty="0"/>
              <a:t> </a:t>
            </a:r>
            <a:r>
              <a:rPr lang="de-DE" sz="2400" dirty="0" err="1" smtClean="0"/>
              <a:t>for</a:t>
            </a:r>
            <a:r>
              <a:rPr lang="de-DE" sz="2400" dirty="0" smtClean="0"/>
              <a:t> a </a:t>
            </a:r>
            <a:r>
              <a:rPr lang="de-DE" sz="2400" dirty="0" err="1" smtClean="0"/>
              <a:t>dessert</a:t>
            </a:r>
            <a:r>
              <a:rPr lang="de-DE" sz="2400" dirty="0"/>
              <a:t>:</a:t>
            </a:r>
          </a:p>
          <a:p>
            <a:pPr>
              <a:buAutoNum type="arabicPeriod"/>
            </a:pPr>
            <a:r>
              <a:rPr lang="de-DE" sz="2400" dirty="0" err="1"/>
              <a:t>Assume</a:t>
            </a:r>
            <a:r>
              <a:rPr lang="de-DE" sz="2400" dirty="0"/>
              <a:t> </a:t>
            </a:r>
            <a:r>
              <a:rPr lang="de-DE" sz="2400" dirty="0" err="1"/>
              <a:t>that</a:t>
            </a:r>
            <a:r>
              <a:rPr lang="de-DE" sz="2400" dirty="0"/>
              <a:t> </a:t>
            </a:r>
            <a:r>
              <a:rPr lang="de-DE" sz="2400" dirty="0" err="1"/>
              <a:t>you</a:t>
            </a:r>
            <a:r>
              <a:rPr lang="de-DE" sz="2400" dirty="0"/>
              <a:t> </a:t>
            </a:r>
            <a:r>
              <a:rPr lang="de-DE" sz="2400" dirty="0" err="1"/>
              <a:t>need</a:t>
            </a:r>
            <a:r>
              <a:rPr lang="de-DE" sz="2400" dirty="0"/>
              <a:t> not </a:t>
            </a:r>
            <a:r>
              <a:rPr lang="de-DE" sz="2400" dirty="0" err="1"/>
              <a:t>interfere</a:t>
            </a:r>
            <a:r>
              <a:rPr lang="de-DE" sz="2400" dirty="0"/>
              <a:t> </a:t>
            </a:r>
            <a:r>
              <a:rPr lang="de-DE" sz="2400" dirty="0" err="1"/>
              <a:t>with</a:t>
            </a:r>
            <a:r>
              <a:rPr lang="de-DE" sz="2400" dirty="0"/>
              <a:t> </a:t>
            </a:r>
            <a:r>
              <a:rPr lang="de-DE" sz="2400" dirty="0" err="1"/>
              <a:t>the</a:t>
            </a:r>
            <a:r>
              <a:rPr lang="de-DE" sz="2400" dirty="0"/>
              <a:t> </a:t>
            </a:r>
            <a:r>
              <a:rPr lang="de-DE" sz="2400" dirty="0" err="1"/>
              <a:t>situation</a:t>
            </a:r>
            <a:r>
              <a:rPr lang="de-DE" sz="2400" dirty="0"/>
              <a:t> </a:t>
            </a:r>
            <a:r>
              <a:rPr lang="de-DE" sz="2400" dirty="0" err="1"/>
              <a:t>from</a:t>
            </a:r>
            <a:r>
              <a:rPr lang="de-DE" sz="2400" dirty="0"/>
              <a:t> </a:t>
            </a:r>
            <a:r>
              <a:rPr lang="de-DE" sz="2400" dirty="0" err="1"/>
              <a:t>your</a:t>
            </a:r>
            <a:r>
              <a:rPr lang="de-DE" sz="2400" dirty="0"/>
              <a:t> last </a:t>
            </a:r>
            <a:r>
              <a:rPr lang="de-DE" sz="2400" dirty="0" err="1"/>
              <a:t>bolus</a:t>
            </a:r>
            <a:r>
              <a:rPr lang="de-DE" sz="2400" dirty="0"/>
              <a:t> and </a:t>
            </a:r>
            <a:r>
              <a:rPr lang="de-DE" sz="2400" dirty="0" err="1"/>
              <a:t>carbs</a:t>
            </a:r>
            <a:r>
              <a:rPr lang="de-DE" sz="2400" dirty="0"/>
              <a:t> </a:t>
            </a:r>
            <a:r>
              <a:rPr lang="de-DE" sz="2400" dirty="0" err="1"/>
              <a:t>from</a:t>
            </a:r>
            <a:r>
              <a:rPr lang="de-DE" sz="2400" dirty="0"/>
              <a:t> </a:t>
            </a:r>
            <a:r>
              <a:rPr lang="de-DE" sz="2400" dirty="0" err="1"/>
              <a:t>the</a:t>
            </a:r>
            <a:r>
              <a:rPr lang="de-DE" sz="2400" dirty="0"/>
              <a:t> </a:t>
            </a:r>
            <a:r>
              <a:rPr lang="de-DE" sz="2400" dirty="0" err="1"/>
              <a:t>prior</a:t>
            </a:r>
            <a:r>
              <a:rPr lang="de-DE" sz="2400" dirty="0"/>
              <a:t> </a:t>
            </a:r>
            <a:r>
              <a:rPr lang="de-DE" sz="2400" dirty="0" err="1"/>
              <a:t>course</a:t>
            </a:r>
            <a:r>
              <a:rPr lang="de-DE" sz="2400" dirty="0"/>
              <a:t>, </a:t>
            </a:r>
            <a:r>
              <a:rPr lang="de-DE" sz="2400" dirty="0" err="1"/>
              <a:t>no</a:t>
            </a:r>
            <a:r>
              <a:rPr lang="de-DE" sz="2400" dirty="0"/>
              <a:t> matter </a:t>
            </a:r>
            <a:r>
              <a:rPr lang="de-DE" sz="2400" dirty="0" err="1"/>
              <a:t>what</a:t>
            </a:r>
            <a:r>
              <a:rPr lang="de-DE" sz="2400" dirty="0"/>
              <a:t> </a:t>
            </a:r>
            <a:r>
              <a:rPr lang="de-DE" sz="2400" dirty="0" err="1"/>
              <a:t>the</a:t>
            </a:r>
            <a:r>
              <a:rPr lang="de-DE" sz="2400" dirty="0"/>
              <a:t> </a:t>
            </a:r>
            <a:r>
              <a:rPr lang="de-DE" sz="2400" dirty="0" err="1"/>
              <a:t>glucose</a:t>
            </a:r>
            <a:r>
              <a:rPr lang="de-DE" sz="2400" dirty="0"/>
              <a:t>, </a:t>
            </a:r>
            <a:r>
              <a:rPr lang="de-DE" sz="2400" dirty="0" err="1"/>
              <a:t>iob</a:t>
            </a:r>
            <a:r>
              <a:rPr lang="de-DE" sz="2400" dirty="0"/>
              <a:t> and </a:t>
            </a:r>
            <a:r>
              <a:rPr lang="de-DE" sz="2400" dirty="0" err="1"/>
              <a:t>cob</a:t>
            </a:r>
            <a:r>
              <a:rPr lang="de-DE" sz="2400" dirty="0"/>
              <a:t> </a:t>
            </a:r>
            <a:r>
              <a:rPr lang="de-DE" sz="2400" dirty="0" err="1"/>
              <a:t>levels</a:t>
            </a:r>
            <a:r>
              <a:rPr lang="de-DE" sz="2400" dirty="0"/>
              <a:t> </a:t>
            </a:r>
            <a:r>
              <a:rPr lang="de-DE" sz="2400" dirty="0" err="1"/>
              <a:t>currently</a:t>
            </a:r>
            <a:r>
              <a:rPr lang="de-DE" sz="2400" dirty="0"/>
              <a:t> </a:t>
            </a:r>
            <a:r>
              <a:rPr lang="de-DE" sz="2400" dirty="0" err="1"/>
              <a:t>are</a:t>
            </a:r>
            <a:endParaRPr lang="de-DE" sz="2400" dirty="0"/>
          </a:p>
          <a:p>
            <a:pPr>
              <a:buAutoNum type="arabicPeriod"/>
            </a:pPr>
            <a:r>
              <a:rPr lang="de-DE" sz="2400" b="1" dirty="0" err="1"/>
              <a:t>Divide</a:t>
            </a:r>
            <a:r>
              <a:rPr lang="de-DE" sz="2400" b="1" dirty="0"/>
              <a:t> </a:t>
            </a:r>
            <a:r>
              <a:rPr lang="de-DE" sz="2400" b="1" dirty="0" err="1"/>
              <a:t>the</a:t>
            </a:r>
            <a:r>
              <a:rPr lang="de-DE" sz="2400" b="1" dirty="0"/>
              <a:t> </a:t>
            </a:r>
            <a:r>
              <a:rPr lang="de-DE" sz="2400" b="1" dirty="0" err="1"/>
              <a:t>new</a:t>
            </a:r>
            <a:r>
              <a:rPr lang="de-DE" sz="2400" b="1" dirty="0"/>
              <a:t> </a:t>
            </a:r>
            <a:r>
              <a:rPr lang="de-DE" sz="2400" b="1" dirty="0" err="1"/>
              <a:t>amount</a:t>
            </a:r>
            <a:r>
              <a:rPr lang="de-DE" sz="2400" b="1" dirty="0"/>
              <a:t> </a:t>
            </a:r>
            <a:r>
              <a:rPr lang="de-DE" sz="2400" b="1" dirty="0" err="1"/>
              <a:t>of</a:t>
            </a:r>
            <a:r>
              <a:rPr lang="de-DE" sz="2400" b="1" dirty="0"/>
              <a:t> </a:t>
            </a:r>
            <a:r>
              <a:rPr lang="de-DE" sz="2400" b="1" dirty="0" err="1"/>
              <a:t>carbs</a:t>
            </a:r>
            <a:r>
              <a:rPr lang="de-DE" sz="2400" b="1" dirty="0"/>
              <a:t> </a:t>
            </a:r>
            <a:r>
              <a:rPr lang="de-DE" sz="2400" b="1" dirty="0" err="1"/>
              <a:t>by</a:t>
            </a:r>
            <a:r>
              <a:rPr lang="de-DE" sz="2400" b="1" dirty="0"/>
              <a:t> </a:t>
            </a:r>
            <a:r>
              <a:rPr lang="de-DE" sz="2400" b="1" dirty="0" err="1"/>
              <a:t>the</a:t>
            </a:r>
            <a:r>
              <a:rPr lang="de-DE" sz="2400" b="1" dirty="0"/>
              <a:t> IC </a:t>
            </a:r>
            <a:r>
              <a:rPr lang="de-DE" sz="2400" dirty="0"/>
              <a:t>(</a:t>
            </a:r>
            <a:r>
              <a:rPr lang="de-DE" sz="2400" dirty="0" err="1"/>
              <a:t>carb</a:t>
            </a:r>
            <a:r>
              <a:rPr lang="de-DE" sz="2400" dirty="0"/>
              <a:t> </a:t>
            </a:r>
            <a:r>
              <a:rPr lang="de-DE" sz="2400" dirty="0" err="1"/>
              <a:t>ratio</a:t>
            </a:r>
            <a:r>
              <a:rPr lang="de-DE" sz="2400" dirty="0"/>
              <a:t>) </a:t>
            </a:r>
            <a:r>
              <a:rPr lang="de-DE" sz="2400" b="1" dirty="0" err="1"/>
              <a:t>to</a:t>
            </a:r>
            <a:r>
              <a:rPr lang="de-DE" sz="2400" b="1" dirty="0"/>
              <a:t> </a:t>
            </a:r>
            <a:r>
              <a:rPr lang="de-DE" sz="2400" b="1" dirty="0" err="1"/>
              <a:t>calculate</a:t>
            </a:r>
            <a:r>
              <a:rPr lang="de-DE" sz="2400" b="1" dirty="0"/>
              <a:t> </a:t>
            </a:r>
            <a:r>
              <a:rPr lang="de-DE" sz="2400" b="1" dirty="0" err="1"/>
              <a:t>the</a:t>
            </a:r>
            <a:r>
              <a:rPr lang="de-DE" sz="2400" b="1" dirty="0"/>
              <a:t> </a:t>
            </a:r>
            <a:r>
              <a:rPr lang="de-DE" sz="2400" b="1" dirty="0" err="1"/>
              <a:t>new</a:t>
            </a:r>
            <a:r>
              <a:rPr lang="de-DE" sz="2400" b="1" dirty="0"/>
              <a:t> </a:t>
            </a:r>
            <a:r>
              <a:rPr lang="de-DE" sz="2400" b="1" dirty="0" err="1"/>
              <a:t>bolus</a:t>
            </a:r>
            <a:r>
              <a:rPr lang="de-DE" sz="2400" dirty="0"/>
              <a:t>. </a:t>
            </a:r>
            <a:r>
              <a:rPr lang="de-DE" sz="2400" dirty="0" smtClean="0"/>
              <a:t>                   (</a:t>
            </a:r>
            <a:r>
              <a:rPr lang="de-DE" sz="2400" dirty="0" err="1"/>
              <a:t>To</a:t>
            </a:r>
            <a:r>
              <a:rPr lang="de-DE" sz="2400" dirty="0"/>
              <a:t> do </a:t>
            </a:r>
            <a:r>
              <a:rPr lang="de-DE" sz="2400" dirty="0" err="1"/>
              <a:t>this</a:t>
            </a:r>
            <a:r>
              <a:rPr lang="de-DE" sz="2400" dirty="0"/>
              <a:t> in </a:t>
            </a:r>
            <a:r>
              <a:rPr lang="de-DE" sz="2400" dirty="0" err="1"/>
              <a:t>the</a:t>
            </a:r>
            <a:r>
              <a:rPr lang="de-DE" sz="2400" dirty="0"/>
              <a:t> </a:t>
            </a:r>
            <a:r>
              <a:rPr lang="de-DE" sz="2400" dirty="0" err="1"/>
              <a:t>bolus</a:t>
            </a:r>
            <a:r>
              <a:rPr lang="de-DE" sz="2400" dirty="0"/>
              <a:t> </a:t>
            </a:r>
            <a:r>
              <a:rPr lang="de-DE" sz="2400" dirty="0" err="1"/>
              <a:t>calculator</a:t>
            </a:r>
            <a:r>
              <a:rPr lang="de-DE" sz="2400" dirty="0"/>
              <a:t>, </a:t>
            </a:r>
            <a:r>
              <a:rPr lang="de-DE" sz="2400" dirty="0" err="1"/>
              <a:t>un</a:t>
            </a:r>
            <a:r>
              <a:rPr lang="de-DE" sz="2400" dirty="0"/>
              <a:t>-tick </a:t>
            </a:r>
            <a:r>
              <a:rPr lang="de-DE" sz="2400" dirty="0" err="1"/>
              <a:t>the</a:t>
            </a:r>
            <a:r>
              <a:rPr lang="de-DE" sz="2400" dirty="0"/>
              <a:t> </a:t>
            </a:r>
            <a:r>
              <a:rPr lang="de-DE" sz="2400" dirty="0" err="1"/>
              <a:t>boxes</a:t>
            </a:r>
            <a:r>
              <a:rPr lang="de-DE" sz="2400" dirty="0"/>
              <a:t> </a:t>
            </a:r>
            <a:r>
              <a:rPr lang="de-DE" sz="2400" dirty="0" err="1"/>
              <a:t>that</a:t>
            </a:r>
            <a:r>
              <a:rPr lang="de-DE" sz="2400" dirty="0"/>
              <a:t>, </a:t>
            </a:r>
            <a:r>
              <a:rPr lang="de-DE" sz="2400" dirty="0" err="1"/>
              <a:t>otherwise</a:t>
            </a:r>
            <a:r>
              <a:rPr lang="de-DE" sz="2400" dirty="0"/>
              <a:t>, </a:t>
            </a:r>
            <a:r>
              <a:rPr lang="de-DE" sz="2400" dirty="0" err="1"/>
              <a:t>would</a:t>
            </a:r>
            <a:r>
              <a:rPr lang="de-DE" sz="2400" dirty="0"/>
              <a:t> </a:t>
            </a:r>
            <a:r>
              <a:rPr lang="de-DE" sz="2400" dirty="0" err="1"/>
              <a:t>consider</a:t>
            </a:r>
            <a:r>
              <a:rPr lang="de-DE" sz="2400" dirty="0"/>
              <a:t> </a:t>
            </a:r>
            <a:r>
              <a:rPr lang="de-DE" sz="2400" dirty="0" err="1"/>
              <a:t>current</a:t>
            </a:r>
            <a:r>
              <a:rPr lang="de-DE" sz="2400" dirty="0"/>
              <a:t> </a:t>
            </a:r>
            <a:r>
              <a:rPr lang="de-DE" sz="2400" dirty="0" err="1"/>
              <a:t>glucose</a:t>
            </a:r>
            <a:r>
              <a:rPr lang="de-DE" sz="2400" dirty="0"/>
              <a:t> </a:t>
            </a:r>
            <a:r>
              <a:rPr lang="de-DE" sz="2400" dirty="0" err="1"/>
              <a:t>level</a:t>
            </a:r>
            <a:r>
              <a:rPr lang="de-DE" sz="2400" dirty="0"/>
              <a:t>, </a:t>
            </a:r>
            <a:r>
              <a:rPr lang="de-DE" sz="2400" dirty="0" err="1"/>
              <a:t>iob</a:t>
            </a:r>
            <a:r>
              <a:rPr lang="de-DE" sz="2400" dirty="0"/>
              <a:t> and „</a:t>
            </a:r>
            <a:r>
              <a:rPr lang="de-DE" sz="2400" dirty="0" err="1"/>
              <a:t>old</a:t>
            </a:r>
            <a:r>
              <a:rPr lang="de-DE" sz="2400" dirty="0"/>
              <a:t>“ </a:t>
            </a:r>
            <a:r>
              <a:rPr lang="de-DE" sz="2400" dirty="0" err="1"/>
              <a:t>cob</a:t>
            </a:r>
            <a:r>
              <a:rPr lang="de-DE" sz="2400" dirty="0" smtClean="0"/>
              <a:t>).  </a:t>
            </a:r>
            <a:r>
              <a:rPr lang="de-DE" sz="2400" u="sng" dirty="0" smtClean="0"/>
              <a:t>Do not </a:t>
            </a:r>
            <a:r>
              <a:rPr lang="de-DE" sz="2400" u="sng" dirty="0" err="1" smtClean="0"/>
              <a:t>enter</a:t>
            </a:r>
            <a:r>
              <a:rPr lang="de-DE" sz="2400" u="sng" dirty="0" smtClean="0"/>
              <a:t> </a:t>
            </a:r>
            <a:r>
              <a:rPr lang="de-DE" sz="2400" u="sng" dirty="0" err="1" smtClean="0"/>
              <a:t>more</a:t>
            </a:r>
            <a:r>
              <a:rPr lang="de-DE" sz="2400" u="sng" dirty="0" smtClean="0"/>
              <a:t> </a:t>
            </a:r>
            <a:r>
              <a:rPr lang="de-DE" sz="2400" u="sng" dirty="0" err="1" smtClean="0"/>
              <a:t>grams</a:t>
            </a:r>
            <a:r>
              <a:rPr lang="de-DE" sz="2400" u="sng" dirty="0" smtClean="0"/>
              <a:t> </a:t>
            </a:r>
            <a:r>
              <a:rPr lang="de-DE" sz="2400" u="sng" dirty="0" err="1" smtClean="0"/>
              <a:t>of</a:t>
            </a:r>
            <a:r>
              <a:rPr lang="de-DE" sz="2400" u="sng" dirty="0" smtClean="0"/>
              <a:t> </a:t>
            </a:r>
            <a:r>
              <a:rPr lang="de-DE" sz="2400" u="sng" dirty="0" err="1" smtClean="0"/>
              <a:t>carbs</a:t>
            </a:r>
            <a:r>
              <a:rPr lang="de-DE" sz="2400" u="sng" dirty="0" smtClean="0"/>
              <a:t> </a:t>
            </a:r>
            <a:r>
              <a:rPr lang="de-DE" sz="2400" u="sng" dirty="0" err="1" smtClean="0"/>
              <a:t>than</a:t>
            </a:r>
            <a:r>
              <a:rPr lang="de-DE" sz="2400" u="sng" dirty="0" smtClean="0"/>
              <a:t> </a:t>
            </a:r>
            <a:r>
              <a:rPr lang="de-DE" sz="2400" u="sng" dirty="0" err="1" smtClean="0"/>
              <a:t>can</a:t>
            </a:r>
            <a:r>
              <a:rPr lang="de-DE" sz="2400" u="sng" dirty="0" smtClean="0"/>
              <a:t> </a:t>
            </a:r>
            <a:r>
              <a:rPr lang="de-DE" sz="2400" u="sng" dirty="0" err="1" smtClean="0"/>
              <a:t>be</a:t>
            </a:r>
            <a:r>
              <a:rPr lang="de-DE" sz="2400" u="sng" dirty="0" smtClean="0"/>
              <a:t> </a:t>
            </a:r>
            <a:r>
              <a:rPr lang="de-DE" sz="2400" u="sng" dirty="0" err="1" smtClean="0"/>
              <a:t>absorbed</a:t>
            </a:r>
            <a:r>
              <a:rPr lang="de-DE" sz="2400" u="sng" dirty="0" smtClean="0"/>
              <a:t> </a:t>
            </a:r>
            <a:r>
              <a:rPr lang="de-DE" sz="2400" u="sng" dirty="0" err="1" smtClean="0"/>
              <a:t>while</a:t>
            </a:r>
            <a:r>
              <a:rPr lang="de-DE" sz="2400" u="sng" dirty="0" smtClean="0"/>
              <a:t> </a:t>
            </a:r>
            <a:r>
              <a:rPr lang="de-DE" sz="2400" u="sng" dirty="0" err="1" smtClean="0"/>
              <a:t>your</a:t>
            </a:r>
            <a:r>
              <a:rPr lang="de-DE" sz="2400" u="sng" dirty="0" smtClean="0"/>
              <a:t> </a:t>
            </a:r>
            <a:r>
              <a:rPr lang="de-DE" sz="2400" u="sng" dirty="0" err="1" smtClean="0"/>
              <a:t>new</a:t>
            </a:r>
            <a:r>
              <a:rPr lang="de-DE" sz="2400" u="sng" dirty="0" smtClean="0"/>
              <a:t> </a:t>
            </a:r>
            <a:r>
              <a:rPr lang="de-DE" sz="2400" u="sng" dirty="0" err="1" smtClean="0"/>
              <a:t>bolus</a:t>
            </a:r>
            <a:r>
              <a:rPr lang="de-DE" sz="2400" u="sng" dirty="0" smtClean="0"/>
              <a:t> </a:t>
            </a:r>
            <a:r>
              <a:rPr lang="de-DE" sz="2400" u="sng" dirty="0" err="1" smtClean="0"/>
              <a:t>is</a:t>
            </a:r>
            <a:r>
              <a:rPr lang="de-DE" sz="2400" u="sng" dirty="0" smtClean="0"/>
              <a:t> </a:t>
            </a:r>
            <a:r>
              <a:rPr lang="de-DE" sz="2400" u="sng" dirty="0" err="1" smtClean="0"/>
              <a:t>very</a:t>
            </a:r>
            <a:r>
              <a:rPr lang="de-DE" sz="2400" u="sng" dirty="0" smtClean="0"/>
              <a:t> </a:t>
            </a:r>
            <a:r>
              <a:rPr lang="de-DE" sz="2400" u="sng" dirty="0" err="1" smtClean="0"/>
              <a:t>active</a:t>
            </a:r>
            <a:r>
              <a:rPr lang="de-DE" sz="2400" u="sng" dirty="0" smtClean="0"/>
              <a:t>! </a:t>
            </a:r>
            <a:r>
              <a:rPr lang="de-DE" sz="2400" dirty="0" smtClean="0"/>
              <a:t>(Rest &amp; FPEs -&gt;  </a:t>
            </a:r>
            <a:r>
              <a:rPr lang="de-DE" sz="2400" dirty="0" err="1" smtClean="0"/>
              <a:t>carbs</a:t>
            </a:r>
            <a:r>
              <a:rPr lang="de-DE" sz="2400" dirty="0" smtClean="0"/>
              <a:t> in </a:t>
            </a:r>
            <a:r>
              <a:rPr lang="de-DE" sz="2400" dirty="0" err="1" smtClean="0"/>
              <a:t>the</a:t>
            </a:r>
            <a:r>
              <a:rPr lang="de-DE" sz="2400" dirty="0" smtClean="0"/>
              <a:t> </a:t>
            </a:r>
            <a:r>
              <a:rPr lang="de-DE" sz="2400" dirty="0" err="1" smtClean="0"/>
              <a:t>future</a:t>
            </a:r>
            <a:r>
              <a:rPr lang="de-DE" sz="2400" dirty="0" smtClean="0"/>
              <a:t> </a:t>
            </a:r>
            <a:r>
              <a:rPr lang="de-DE" sz="2400" dirty="0" err="1" smtClean="0"/>
              <a:t>entry</a:t>
            </a:r>
            <a:r>
              <a:rPr lang="de-DE" sz="2400" dirty="0" smtClean="0"/>
              <a:t>.)  </a:t>
            </a:r>
          </a:p>
          <a:p>
            <a:pPr>
              <a:buAutoNum type="arabicPeriod"/>
            </a:pPr>
            <a:r>
              <a:rPr lang="de-DE" sz="2400" dirty="0" err="1" smtClean="0"/>
              <a:t>If</a:t>
            </a:r>
            <a:r>
              <a:rPr lang="de-DE" sz="2400" dirty="0" smtClean="0"/>
              <a:t> </a:t>
            </a:r>
            <a:r>
              <a:rPr lang="de-DE" sz="2400" dirty="0" err="1"/>
              <a:t>the</a:t>
            </a:r>
            <a:r>
              <a:rPr lang="de-DE" sz="2400" dirty="0"/>
              <a:t> </a:t>
            </a:r>
            <a:r>
              <a:rPr lang="de-DE" sz="2400" u="sng" dirty="0" err="1"/>
              <a:t>amount</a:t>
            </a:r>
            <a:r>
              <a:rPr lang="de-DE" sz="2400" dirty="0"/>
              <a:t> </a:t>
            </a:r>
            <a:r>
              <a:rPr lang="de-DE" sz="2400" dirty="0" err="1"/>
              <a:t>of</a:t>
            </a:r>
            <a:r>
              <a:rPr lang="de-DE" sz="2400" dirty="0"/>
              <a:t> </a:t>
            </a:r>
            <a:r>
              <a:rPr lang="de-DE" sz="2400" dirty="0" err="1"/>
              <a:t>new</a:t>
            </a:r>
            <a:r>
              <a:rPr lang="de-DE" sz="2400" dirty="0"/>
              <a:t> „extra“ </a:t>
            </a:r>
            <a:r>
              <a:rPr lang="de-DE" sz="2400" dirty="0" err="1"/>
              <a:t>carbs</a:t>
            </a:r>
            <a:r>
              <a:rPr lang="de-DE" sz="2400" dirty="0"/>
              <a:t> </a:t>
            </a:r>
            <a:r>
              <a:rPr lang="de-DE" sz="2400" dirty="0" err="1"/>
              <a:t>is</a:t>
            </a:r>
            <a:r>
              <a:rPr lang="de-DE" sz="2400" dirty="0"/>
              <a:t> high and/</a:t>
            </a:r>
            <a:r>
              <a:rPr lang="de-DE" sz="2400" dirty="0" err="1"/>
              <a:t>or</a:t>
            </a:r>
            <a:r>
              <a:rPr lang="de-DE" sz="2400" dirty="0"/>
              <a:t> </a:t>
            </a:r>
            <a:r>
              <a:rPr lang="de-DE" sz="2400" dirty="0" err="1"/>
              <a:t>the</a:t>
            </a:r>
            <a:r>
              <a:rPr lang="de-DE" sz="2400" dirty="0"/>
              <a:t> </a:t>
            </a:r>
            <a:r>
              <a:rPr lang="de-DE" sz="2400" u="sng" dirty="0"/>
              <a:t>time </a:t>
            </a:r>
            <a:r>
              <a:rPr lang="de-DE" sz="2400" u="sng" dirty="0" err="1"/>
              <a:t>gap</a:t>
            </a:r>
            <a:r>
              <a:rPr lang="de-DE" sz="2400" u="sng" dirty="0"/>
              <a:t> </a:t>
            </a:r>
            <a:r>
              <a:rPr lang="de-DE" sz="2400" dirty="0" err="1"/>
              <a:t>to</a:t>
            </a:r>
            <a:r>
              <a:rPr lang="de-DE" sz="2400" dirty="0"/>
              <a:t> </a:t>
            </a:r>
            <a:r>
              <a:rPr lang="de-DE" sz="2400" dirty="0" err="1"/>
              <a:t>the</a:t>
            </a:r>
            <a:r>
              <a:rPr lang="de-DE" sz="2400" dirty="0"/>
              <a:t> </a:t>
            </a:r>
            <a:r>
              <a:rPr lang="de-DE" sz="2400" dirty="0" err="1"/>
              <a:t>previously</a:t>
            </a:r>
            <a:r>
              <a:rPr lang="de-DE" sz="2400" dirty="0"/>
              <a:t> </a:t>
            </a:r>
            <a:r>
              <a:rPr lang="de-DE" sz="2400" dirty="0" err="1"/>
              <a:t>taken</a:t>
            </a:r>
            <a:r>
              <a:rPr lang="de-DE" sz="2400" dirty="0"/>
              <a:t> </a:t>
            </a:r>
            <a:r>
              <a:rPr lang="de-DE" sz="2400" dirty="0" err="1"/>
              <a:t>carbs</a:t>
            </a:r>
            <a:r>
              <a:rPr lang="de-DE" sz="2400" dirty="0"/>
              <a:t> and </a:t>
            </a:r>
            <a:r>
              <a:rPr lang="de-DE" sz="2400" dirty="0" err="1"/>
              <a:t>bolus</a:t>
            </a:r>
            <a:r>
              <a:rPr lang="de-DE" sz="2400" dirty="0"/>
              <a:t> </a:t>
            </a:r>
            <a:r>
              <a:rPr lang="de-DE" sz="2400" dirty="0" err="1"/>
              <a:t>is</a:t>
            </a:r>
            <a:r>
              <a:rPr lang="de-DE" sz="2400" dirty="0"/>
              <a:t> </a:t>
            </a:r>
            <a:r>
              <a:rPr lang="de-DE" sz="2400" dirty="0" err="1"/>
              <a:t>short</a:t>
            </a:r>
            <a:r>
              <a:rPr lang="de-DE" sz="2400" dirty="0"/>
              <a:t>, </a:t>
            </a:r>
            <a:r>
              <a:rPr lang="de-DE" sz="2400" dirty="0" err="1"/>
              <a:t>you</a:t>
            </a:r>
            <a:r>
              <a:rPr lang="de-DE" sz="2400" dirty="0"/>
              <a:t> </a:t>
            </a:r>
            <a:r>
              <a:rPr lang="de-DE" sz="2400" dirty="0" err="1"/>
              <a:t>might</a:t>
            </a:r>
            <a:r>
              <a:rPr lang="de-DE" sz="2400" dirty="0"/>
              <a:t> </a:t>
            </a:r>
            <a:r>
              <a:rPr lang="de-DE" sz="2400" dirty="0" err="1"/>
              <a:t>need</a:t>
            </a:r>
            <a:r>
              <a:rPr lang="de-DE" sz="2400" dirty="0"/>
              <a:t> </a:t>
            </a:r>
            <a:r>
              <a:rPr lang="de-DE" sz="2400" dirty="0" err="1"/>
              <a:t>to</a:t>
            </a:r>
            <a:r>
              <a:rPr lang="de-DE" sz="2400" dirty="0"/>
              <a:t> </a:t>
            </a:r>
            <a:r>
              <a:rPr lang="de-DE" sz="2400" dirty="0" err="1"/>
              <a:t>look</a:t>
            </a:r>
            <a:r>
              <a:rPr lang="de-DE" sz="2400" dirty="0"/>
              <a:t> </a:t>
            </a:r>
            <a:r>
              <a:rPr lang="de-DE" sz="2400" dirty="0" err="1"/>
              <a:t>into</a:t>
            </a:r>
            <a:r>
              <a:rPr lang="de-DE" sz="2400" dirty="0"/>
              <a:t>:</a:t>
            </a:r>
          </a:p>
          <a:p>
            <a:pPr marL="0" indent="0">
              <a:buNone/>
            </a:pPr>
            <a:r>
              <a:rPr lang="de-DE" sz="2400" dirty="0"/>
              <a:t>      (a) </a:t>
            </a:r>
            <a:r>
              <a:rPr lang="de-DE" sz="2400" dirty="0" err="1"/>
              <a:t>whether</a:t>
            </a:r>
            <a:r>
              <a:rPr lang="de-DE" sz="2400" dirty="0"/>
              <a:t> a </a:t>
            </a:r>
            <a:r>
              <a:rPr lang="de-DE" sz="2400" dirty="0" err="1"/>
              <a:t>dangerously</a:t>
            </a:r>
            <a:r>
              <a:rPr lang="de-DE" sz="2400" dirty="0"/>
              <a:t> high </a:t>
            </a:r>
            <a:r>
              <a:rPr lang="de-DE" sz="2400" dirty="0" err="1"/>
              <a:t>iob</a:t>
            </a:r>
            <a:r>
              <a:rPr lang="de-DE" sz="2400" dirty="0"/>
              <a:t>, </a:t>
            </a:r>
            <a:r>
              <a:rPr lang="de-DE" sz="2400" dirty="0" err="1"/>
              <a:t>followed</a:t>
            </a:r>
            <a:r>
              <a:rPr lang="de-DE" sz="2400" dirty="0"/>
              <a:t> </a:t>
            </a:r>
            <a:r>
              <a:rPr lang="de-DE" sz="2400" dirty="0" err="1"/>
              <a:t>by</a:t>
            </a:r>
            <a:r>
              <a:rPr lang="de-DE" sz="2400" dirty="0"/>
              <a:t> an </a:t>
            </a:r>
            <a:r>
              <a:rPr lang="de-DE" sz="2400" dirty="0" err="1"/>
              <a:t>insulin</a:t>
            </a:r>
            <a:r>
              <a:rPr lang="de-DE" sz="2400" dirty="0"/>
              <a:t> </a:t>
            </a:r>
            <a:r>
              <a:rPr lang="de-DE" sz="2400" dirty="0" err="1"/>
              <a:t>activity</a:t>
            </a:r>
            <a:r>
              <a:rPr lang="de-DE" sz="2400" dirty="0"/>
              <a:t> </a:t>
            </a:r>
            <a:r>
              <a:rPr lang="de-DE" sz="2400" dirty="0" err="1"/>
              <a:t>maximum</a:t>
            </a:r>
            <a:r>
              <a:rPr lang="de-DE" sz="2400" dirty="0"/>
              <a:t>, </a:t>
            </a:r>
            <a:r>
              <a:rPr lang="de-DE" sz="2400" dirty="0" err="1"/>
              <a:t>might</a:t>
            </a:r>
            <a:r>
              <a:rPr lang="de-DE" sz="2400" dirty="0"/>
              <a:t> </a:t>
            </a:r>
            <a:r>
              <a:rPr lang="de-DE" sz="2400" dirty="0" err="1"/>
              <a:t>result</a:t>
            </a:r>
            <a:r>
              <a:rPr lang="de-DE" sz="2400" dirty="0"/>
              <a:t> – </a:t>
            </a:r>
            <a:r>
              <a:rPr lang="de-DE" sz="2400" dirty="0" err="1"/>
              <a:t>which</a:t>
            </a:r>
            <a:r>
              <a:rPr lang="de-DE" sz="2400" dirty="0"/>
              <a:t> </a:t>
            </a:r>
            <a:r>
              <a:rPr lang="de-DE" sz="2400" dirty="0" err="1"/>
              <a:t>could</a:t>
            </a:r>
            <a:r>
              <a:rPr lang="de-DE" sz="2400" dirty="0"/>
              <a:t> </a:t>
            </a:r>
            <a:r>
              <a:rPr lang="de-DE" sz="2400" dirty="0" err="1"/>
              <a:t>be</a:t>
            </a:r>
            <a:r>
              <a:rPr lang="de-DE" sz="2400" dirty="0"/>
              <a:t> </a:t>
            </a:r>
            <a:r>
              <a:rPr lang="de-DE" sz="2400" dirty="0" err="1"/>
              <a:t>dangerous</a:t>
            </a:r>
            <a:r>
              <a:rPr lang="de-DE" sz="2400" dirty="0"/>
              <a:t> …</a:t>
            </a:r>
          </a:p>
          <a:p>
            <a:pPr marL="0" indent="0">
              <a:buNone/>
            </a:pPr>
            <a:r>
              <a:rPr lang="de-DE" sz="2400" dirty="0"/>
              <a:t>      (b) </a:t>
            </a:r>
            <a:r>
              <a:rPr lang="de-DE" sz="2400" dirty="0" smtClean="0"/>
              <a:t>…</a:t>
            </a:r>
            <a:r>
              <a:rPr lang="de-DE" sz="2400" dirty="0" err="1" smtClean="0"/>
              <a:t>if</a:t>
            </a:r>
            <a:r>
              <a:rPr lang="de-DE" sz="2400" dirty="0" smtClean="0"/>
              <a:t> </a:t>
            </a:r>
            <a:r>
              <a:rPr lang="de-DE" sz="2400" dirty="0" err="1"/>
              <a:t>there</a:t>
            </a:r>
            <a:r>
              <a:rPr lang="de-DE" sz="2400" dirty="0"/>
              <a:t> </a:t>
            </a:r>
            <a:r>
              <a:rPr lang="de-DE" sz="2400" dirty="0" err="1"/>
              <a:t>is</a:t>
            </a:r>
            <a:r>
              <a:rPr lang="de-DE" sz="2400" dirty="0"/>
              <a:t> a </a:t>
            </a:r>
            <a:r>
              <a:rPr lang="de-DE" sz="2400" dirty="0" err="1"/>
              <a:t>bottleneck</a:t>
            </a:r>
            <a:r>
              <a:rPr lang="de-DE" sz="2400" dirty="0"/>
              <a:t>, so </a:t>
            </a:r>
            <a:r>
              <a:rPr lang="de-DE" sz="2400" dirty="0" err="1"/>
              <a:t>the</a:t>
            </a:r>
            <a:r>
              <a:rPr lang="de-DE" sz="2400" dirty="0"/>
              <a:t> extra </a:t>
            </a:r>
            <a:r>
              <a:rPr lang="de-DE" sz="2400" dirty="0" err="1"/>
              <a:t>carbs</a:t>
            </a:r>
            <a:r>
              <a:rPr lang="de-DE" sz="2400" dirty="0"/>
              <a:t> </a:t>
            </a:r>
            <a:r>
              <a:rPr lang="de-DE" sz="2400" dirty="0" err="1"/>
              <a:t>can</a:t>
            </a:r>
            <a:r>
              <a:rPr lang="de-DE" sz="2400" dirty="0"/>
              <a:t> </a:t>
            </a:r>
            <a:r>
              <a:rPr lang="de-DE" sz="2400" dirty="0" err="1"/>
              <a:t>really</a:t>
            </a:r>
            <a:r>
              <a:rPr lang="de-DE" sz="2400" dirty="0"/>
              <a:t> not </a:t>
            </a:r>
            <a:r>
              <a:rPr lang="de-DE" sz="2400" dirty="0" err="1"/>
              <a:t>be</a:t>
            </a:r>
            <a:r>
              <a:rPr lang="de-DE" sz="2400" dirty="0"/>
              <a:t> </a:t>
            </a:r>
            <a:r>
              <a:rPr lang="de-DE" sz="2400" dirty="0" err="1"/>
              <a:t>absorbed</a:t>
            </a:r>
            <a:r>
              <a:rPr lang="de-DE" sz="2400" dirty="0"/>
              <a:t> </a:t>
            </a:r>
            <a:r>
              <a:rPr lang="de-DE" sz="2400" dirty="0" err="1"/>
              <a:t>right</a:t>
            </a:r>
            <a:r>
              <a:rPr lang="de-DE" sz="2400" dirty="0"/>
              <a:t> </a:t>
            </a:r>
            <a:r>
              <a:rPr lang="de-DE" sz="2400" dirty="0" err="1"/>
              <a:t>away</a:t>
            </a:r>
            <a:r>
              <a:rPr lang="de-DE" sz="2400" dirty="0"/>
              <a:t> (</a:t>
            </a:r>
            <a:r>
              <a:rPr lang="de-DE" sz="2400" dirty="0" err="1"/>
              <a:t>usually</a:t>
            </a:r>
            <a:r>
              <a:rPr lang="de-DE" sz="2400" dirty="0"/>
              <a:t> </a:t>
            </a:r>
            <a:r>
              <a:rPr lang="de-DE" sz="2400" dirty="0" err="1"/>
              <a:t>there</a:t>
            </a:r>
            <a:r>
              <a:rPr lang="de-DE" sz="2400" dirty="0"/>
              <a:t> </a:t>
            </a:r>
            <a:r>
              <a:rPr lang="de-DE" sz="2400" dirty="0" err="1"/>
              <a:t>seems</a:t>
            </a:r>
            <a:r>
              <a:rPr lang="de-DE" sz="2400" dirty="0"/>
              <a:t> </a:t>
            </a:r>
            <a:r>
              <a:rPr lang="de-DE" sz="2400" dirty="0" err="1"/>
              <a:t>to</a:t>
            </a:r>
            <a:r>
              <a:rPr lang="de-DE" sz="2400" dirty="0"/>
              <a:t> </a:t>
            </a:r>
            <a:r>
              <a:rPr lang="de-DE" sz="2400" dirty="0" err="1"/>
              <a:t>be</a:t>
            </a:r>
            <a:r>
              <a:rPr lang="de-DE" sz="2400" dirty="0"/>
              <a:t> a 30g/h </a:t>
            </a:r>
            <a:r>
              <a:rPr lang="de-DE" sz="2400" dirty="0" err="1" smtClean="0"/>
              <a:t>limit</a:t>
            </a:r>
            <a:r>
              <a:rPr lang="de-DE" sz="2400" dirty="0" smtClean="0"/>
              <a:t>, </a:t>
            </a:r>
            <a:r>
              <a:rPr lang="de-DE" sz="2400" dirty="0" err="1" smtClean="0"/>
              <a:t>for</a:t>
            </a:r>
            <a:r>
              <a:rPr lang="de-DE" sz="2400" dirty="0" smtClean="0"/>
              <a:t> </a:t>
            </a:r>
            <a:r>
              <a:rPr lang="de-DE" sz="2400" dirty="0" err="1" smtClean="0"/>
              <a:t>overall</a:t>
            </a:r>
            <a:r>
              <a:rPr lang="de-DE" sz="2400" dirty="0" smtClean="0"/>
              <a:t> </a:t>
            </a:r>
            <a:r>
              <a:rPr lang="de-DE" sz="2400" dirty="0" err="1" smtClean="0"/>
              <a:t>carb</a:t>
            </a:r>
            <a:r>
              <a:rPr lang="de-DE" sz="2400" dirty="0" smtClean="0"/>
              <a:t> </a:t>
            </a:r>
            <a:r>
              <a:rPr lang="de-DE" sz="2400" dirty="0" err="1" smtClean="0"/>
              <a:t>absorption</a:t>
            </a:r>
            <a:r>
              <a:rPr lang="de-DE" sz="2400" dirty="0" smtClean="0"/>
              <a:t>).</a:t>
            </a:r>
            <a:endParaRPr lang="de-DE" sz="2400" dirty="0"/>
          </a:p>
          <a:p>
            <a:pPr marL="0" indent="0">
              <a:buNone/>
            </a:pPr>
            <a:r>
              <a:rPr lang="de-DE" sz="2400" dirty="0"/>
              <a:t>      </a:t>
            </a:r>
            <a:r>
              <a:rPr lang="de-DE" sz="2400" dirty="0" err="1"/>
              <a:t>If</a:t>
            </a:r>
            <a:r>
              <a:rPr lang="de-DE" sz="2400" dirty="0"/>
              <a:t> </a:t>
            </a:r>
            <a:r>
              <a:rPr lang="de-DE" sz="2400" dirty="0" err="1"/>
              <a:t>this</a:t>
            </a:r>
            <a:r>
              <a:rPr lang="de-DE" sz="2400" dirty="0"/>
              <a:t> </a:t>
            </a:r>
            <a:r>
              <a:rPr lang="de-DE" sz="2400" dirty="0" err="1"/>
              <a:t>is</a:t>
            </a:r>
            <a:r>
              <a:rPr lang="de-DE" sz="2400" dirty="0"/>
              <a:t> </a:t>
            </a:r>
            <a:r>
              <a:rPr lang="de-DE" sz="2400" dirty="0" err="1"/>
              <a:t>the</a:t>
            </a:r>
            <a:r>
              <a:rPr lang="de-DE" sz="2400" dirty="0"/>
              <a:t> </a:t>
            </a:r>
            <a:r>
              <a:rPr lang="de-DE" sz="2400" dirty="0" err="1"/>
              <a:t>case</a:t>
            </a:r>
            <a:r>
              <a:rPr lang="de-DE" sz="2400" dirty="0"/>
              <a:t>, </a:t>
            </a:r>
            <a:r>
              <a:rPr lang="de-DE" sz="2400" dirty="0" err="1"/>
              <a:t>reduce</a:t>
            </a:r>
            <a:r>
              <a:rPr lang="de-DE" sz="2400" dirty="0"/>
              <a:t> </a:t>
            </a:r>
            <a:r>
              <a:rPr lang="de-DE" sz="2400" dirty="0" err="1"/>
              <a:t>the</a:t>
            </a:r>
            <a:r>
              <a:rPr lang="de-DE" sz="2400" dirty="0"/>
              <a:t> </a:t>
            </a:r>
            <a:r>
              <a:rPr lang="de-DE" sz="2400" dirty="0" err="1"/>
              <a:t>bolus</a:t>
            </a:r>
            <a:r>
              <a:rPr lang="de-DE" sz="2400" dirty="0"/>
              <a:t> </a:t>
            </a:r>
            <a:r>
              <a:rPr lang="de-DE" sz="2400" dirty="0" err="1"/>
              <a:t>for</a:t>
            </a:r>
            <a:r>
              <a:rPr lang="de-DE" sz="2400" dirty="0"/>
              <a:t> </a:t>
            </a:r>
            <a:r>
              <a:rPr lang="de-DE" sz="2400" dirty="0" err="1"/>
              <a:t>the</a:t>
            </a:r>
            <a:r>
              <a:rPr lang="de-DE" sz="2400" dirty="0"/>
              <a:t> </a:t>
            </a:r>
            <a:r>
              <a:rPr lang="de-DE" sz="2400" dirty="0" err="1"/>
              <a:t>second</a:t>
            </a:r>
            <a:r>
              <a:rPr lang="de-DE" sz="2400" dirty="0"/>
              <a:t> </a:t>
            </a:r>
            <a:r>
              <a:rPr lang="de-DE" sz="2400" dirty="0" err="1"/>
              <a:t>course</a:t>
            </a:r>
            <a:r>
              <a:rPr lang="de-DE" sz="2400" dirty="0"/>
              <a:t>; </a:t>
            </a:r>
            <a:r>
              <a:rPr lang="de-DE" sz="2400" dirty="0" err="1"/>
              <a:t>ideally</a:t>
            </a:r>
            <a:r>
              <a:rPr lang="de-DE" sz="2400" dirty="0"/>
              <a:t>, also </a:t>
            </a:r>
            <a:r>
              <a:rPr lang="de-DE" sz="2400" dirty="0" err="1"/>
              <a:t>input</a:t>
            </a:r>
            <a:r>
              <a:rPr lang="de-DE" sz="2400" dirty="0"/>
              <a:t> </a:t>
            </a:r>
            <a:r>
              <a:rPr lang="de-DE" sz="2400" dirty="0" err="1"/>
              <a:t>some</a:t>
            </a:r>
            <a:r>
              <a:rPr lang="de-DE" sz="2400" dirty="0"/>
              <a:t> </a:t>
            </a:r>
            <a:r>
              <a:rPr lang="de-DE" sz="2400" dirty="0" err="1"/>
              <a:t>of</a:t>
            </a:r>
            <a:r>
              <a:rPr lang="de-DE" sz="2400" dirty="0"/>
              <a:t> </a:t>
            </a:r>
            <a:r>
              <a:rPr lang="de-DE" sz="2400" dirty="0" err="1"/>
              <a:t>the</a:t>
            </a:r>
            <a:r>
              <a:rPr lang="de-DE" sz="2400" dirty="0"/>
              <a:t> </a:t>
            </a:r>
            <a:r>
              <a:rPr lang="de-DE" sz="2400" dirty="0" err="1"/>
              <a:t>carbs</a:t>
            </a:r>
            <a:r>
              <a:rPr lang="de-DE" sz="2400" dirty="0"/>
              <a:t> </a:t>
            </a:r>
            <a:r>
              <a:rPr lang="de-DE" sz="2400" dirty="0" err="1"/>
              <a:t>as</a:t>
            </a:r>
            <a:r>
              <a:rPr lang="de-DE" sz="2400" dirty="0"/>
              <a:t> </a:t>
            </a:r>
            <a:r>
              <a:rPr lang="de-DE" sz="2400" dirty="0" err="1"/>
              <a:t>carbs</a:t>
            </a:r>
            <a:r>
              <a:rPr lang="de-DE" sz="2400" dirty="0"/>
              <a:t> in </a:t>
            </a:r>
            <a:r>
              <a:rPr lang="de-DE" sz="2400" dirty="0" err="1"/>
              <a:t>the</a:t>
            </a:r>
            <a:r>
              <a:rPr lang="de-DE" sz="2400" dirty="0"/>
              <a:t> </a:t>
            </a:r>
            <a:r>
              <a:rPr lang="de-DE" sz="2400" dirty="0" err="1" smtClean="0"/>
              <a:t>future</a:t>
            </a:r>
            <a:r>
              <a:rPr lang="de-DE" sz="2400" dirty="0" smtClean="0"/>
              <a:t> (</a:t>
            </a:r>
            <a:r>
              <a:rPr lang="de-DE" sz="2400" dirty="0" err="1" smtClean="0"/>
              <a:t>eCarbs</a:t>
            </a:r>
            <a:r>
              <a:rPr lang="de-DE" sz="2400" dirty="0" smtClean="0"/>
              <a:t>).</a:t>
            </a:r>
            <a:endParaRPr lang="de-DE" sz="2400" dirty="0"/>
          </a:p>
        </p:txBody>
      </p:sp>
      <p:sp>
        <p:nvSpPr>
          <p:cNvPr id="9"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26</a:t>
            </a:r>
            <a:endParaRPr lang="de-DE" sz="1800" dirty="0">
              <a:solidFill>
                <a:schemeClr val="tx1"/>
              </a:solidFill>
            </a:endParaRPr>
          </a:p>
        </p:txBody>
      </p:sp>
      <p:pic>
        <p:nvPicPr>
          <p:cNvPr id="10" name="Grafik 9"/>
          <p:cNvPicPr>
            <a:picLocks noChangeAspect="1"/>
          </p:cNvPicPr>
          <p:nvPr/>
        </p:nvPicPr>
        <p:blipFill rotWithShape="1">
          <a:blip r:embed="rId3"/>
          <a:srcRect l="30125" t="25555" r="45813" b="34667"/>
          <a:stretch/>
        </p:blipFill>
        <p:spPr>
          <a:xfrm>
            <a:off x="10431137" y="324801"/>
            <a:ext cx="956846" cy="889742"/>
          </a:xfrm>
          <a:prstGeom prst="rect">
            <a:avLst/>
          </a:prstGeom>
        </p:spPr>
      </p:pic>
    </p:spTree>
    <p:extLst>
      <p:ext uri="{BB962C8B-B14F-4D97-AF65-F5344CB8AC3E}">
        <p14:creationId xmlns:p14="http://schemas.microsoft.com/office/powerpoint/2010/main" val="40266128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D4A0727-5109-4B26-818E-34AAF642F009}"/>
              </a:ext>
            </a:extLst>
          </p:cNvPr>
          <p:cNvSpPr>
            <a:spLocks noGrp="1"/>
          </p:cNvSpPr>
          <p:nvPr>
            <p:ph type="title"/>
          </p:nvPr>
        </p:nvSpPr>
        <p:spPr>
          <a:xfrm>
            <a:off x="2380302" y="-13382"/>
            <a:ext cx="10515600" cy="1325563"/>
          </a:xfrm>
        </p:spPr>
        <p:txBody>
          <a:bodyPr/>
          <a:lstStyle/>
          <a:p>
            <a:r>
              <a:rPr lang="de-DE" sz="3600" b="1" dirty="0" smtClean="0">
                <a:solidFill>
                  <a:schemeClr val="accent6"/>
                </a:solidFill>
              </a:rPr>
              <a:t>Pro</a:t>
            </a:r>
            <a:r>
              <a:rPr lang="de-DE" sz="3600" b="1" dirty="0" smtClean="0">
                <a:solidFill>
                  <a:srgbClr val="7030A0"/>
                </a:solidFill>
              </a:rPr>
              <a:t> and </a:t>
            </a:r>
            <a:r>
              <a:rPr lang="de-DE" sz="3600" b="1" dirty="0" err="1" smtClean="0">
                <a:solidFill>
                  <a:srgbClr val="FF0000"/>
                </a:solidFill>
              </a:rPr>
              <a:t>Con</a:t>
            </a:r>
            <a:r>
              <a:rPr lang="de-DE" sz="3600" b="1" dirty="0" smtClean="0">
                <a:solidFill>
                  <a:srgbClr val="FF0000"/>
                </a:solidFill>
              </a:rPr>
              <a:t> </a:t>
            </a:r>
            <a:r>
              <a:rPr lang="de-DE" sz="3600" b="1" dirty="0" smtClean="0">
                <a:solidFill>
                  <a:srgbClr val="7030A0"/>
                </a:solidFill>
              </a:rPr>
              <a:t>Hybrid </a:t>
            </a:r>
            <a:r>
              <a:rPr lang="de-DE" sz="3600" b="1" dirty="0" err="1" smtClean="0">
                <a:solidFill>
                  <a:srgbClr val="7030A0"/>
                </a:solidFill>
              </a:rPr>
              <a:t>Closed</a:t>
            </a:r>
            <a:r>
              <a:rPr lang="de-DE" sz="3600" b="1" dirty="0" smtClean="0">
                <a:solidFill>
                  <a:srgbClr val="7030A0"/>
                </a:solidFill>
              </a:rPr>
              <a:t> Looping  </a:t>
            </a:r>
            <a:endParaRPr lang="de-DE" sz="2400" b="1" dirty="0">
              <a:solidFill>
                <a:srgbClr val="7030A0"/>
              </a:solidFill>
            </a:endParaRPr>
          </a:p>
        </p:txBody>
      </p:sp>
      <p:sp>
        <p:nvSpPr>
          <p:cNvPr id="4" name="Textfeld 3"/>
          <p:cNvSpPr txBox="1"/>
          <p:nvPr/>
        </p:nvSpPr>
        <p:spPr>
          <a:xfrm>
            <a:off x="449948" y="1133356"/>
            <a:ext cx="11093116" cy="6001643"/>
          </a:xfrm>
          <a:prstGeom prst="rect">
            <a:avLst/>
          </a:prstGeom>
          <a:noFill/>
        </p:spPr>
        <p:txBody>
          <a:bodyPr wrap="square" rtlCol="0">
            <a:spAutoFit/>
          </a:bodyPr>
          <a:lstStyle/>
          <a:p>
            <a:r>
              <a:rPr lang="de-DE" sz="2400" dirty="0" smtClean="0"/>
              <a:t>A </a:t>
            </a:r>
            <a:r>
              <a:rPr lang="de-DE" sz="2400" dirty="0"/>
              <a:t>user-</a:t>
            </a:r>
            <a:r>
              <a:rPr lang="de-DE" sz="2400" dirty="0" err="1"/>
              <a:t>initiated</a:t>
            </a:r>
            <a:r>
              <a:rPr lang="de-DE" sz="2400" dirty="0"/>
              <a:t> </a:t>
            </a:r>
            <a:r>
              <a:rPr lang="de-DE" sz="2400" dirty="0" err="1" smtClean="0"/>
              <a:t>bolus</a:t>
            </a:r>
            <a:r>
              <a:rPr lang="de-DE" sz="2400" dirty="0" smtClean="0"/>
              <a:t> </a:t>
            </a:r>
            <a:r>
              <a:rPr lang="de-DE" sz="2400" dirty="0" err="1" smtClean="0"/>
              <a:t>can</a:t>
            </a:r>
            <a:r>
              <a:rPr lang="de-DE" sz="2400" dirty="0" smtClean="0"/>
              <a:t> </a:t>
            </a:r>
            <a:r>
              <a:rPr lang="de-DE" sz="2400" dirty="0" err="1" smtClean="0"/>
              <a:t>help</a:t>
            </a:r>
            <a:r>
              <a:rPr lang="de-DE" sz="2400" dirty="0" smtClean="0"/>
              <a:t> </a:t>
            </a:r>
            <a:r>
              <a:rPr lang="de-DE" sz="2400" b="1" dirty="0">
                <a:solidFill>
                  <a:schemeClr val="accent6"/>
                </a:solidFill>
              </a:rPr>
              <a:t>bring</a:t>
            </a:r>
            <a:r>
              <a:rPr lang="de-DE" sz="2400" dirty="0">
                <a:solidFill>
                  <a:schemeClr val="accent6"/>
                </a:solidFill>
              </a:rPr>
              <a:t> </a:t>
            </a:r>
            <a:r>
              <a:rPr lang="de-DE" sz="2400" b="1" dirty="0" smtClean="0">
                <a:solidFill>
                  <a:schemeClr val="accent6"/>
                </a:solidFill>
              </a:rPr>
              <a:t>in </a:t>
            </a:r>
            <a:r>
              <a:rPr lang="de-DE" sz="2400" b="1" dirty="0" err="1">
                <a:solidFill>
                  <a:schemeClr val="accent6"/>
                </a:solidFill>
              </a:rPr>
              <a:t>sync</a:t>
            </a:r>
            <a:endParaRPr lang="de-DE" sz="2400" b="1" dirty="0">
              <a:solidFill>
                <a:schemeClr val="accent6"/>
              </a:solidFill>
            </a:endParaRPr>
          </a:p>
          <a:p>
            <a:pPr marL="342900" indent="-342900">
              <a:buFont typeface="Arial" panose="020B0604020202020204" pitchFamily="34" charset="0"/>
              <a:buChar char="•"/>
            </a:pPr>
            <a:r>
              <a:rPr lang="de-DE" sz="2400" dirty="0" err="1"/>
              <a:t>how</a:t>
            </a:r>
            <a:r>
              <a:rPr lang="de-DE" sz="2400" dirty="0"/>
              <a:t> fast</a:t>
            </a:r>
            <a:r>
              <a:rPr lang="de-DE" sz="2400" b="1" dirty="0">
                <a:solidFill>
                  <a:schemeClr val="accent4">
                    <a:lumMod val="75000"/>
                  </a:schemeClr>
                </a:solidFill>
              </a:rPr>
              <a:t> </a:t>
            </a:r>
            <a:r>
              <a:rPr lang="de-DE" sz="2400" dirty="0" err="1"/>
              <a:t>our</a:t>
            </a:r>
            <a:r>
              <a:rPr lang="de-DE" sz="2400" dirty="0"/>
              <a:t> </a:t>
            </a:r>
            <a:r>
              <a:rPr lang="de-DE" sz="2400" b="1" dirty="0" err="1">
                <a:solidFill>
                  <a:schemeClr val="accent6"/>
                </a:solidFill>
              </a:rPr>
              <a:t>carbs</a:t>
            </a:r>
            <a:r>
              <a:rPr lang="de-DE" sz="2400" dirty="0"/>
              <a:t> </a:t>
            </a:r>
            <a:r>
              <a:rPr lang="de-DE" sz="2400" dirty="0" err="1"/>
              <a:t>are</a:t>
            </a:r>
            <a:r>
              <a:rPr lang="de-DE" sz="2400" dirty="0"/>
              <a:t> </a:t>
            </a:r>
            <a:r>
              <a:rPr lang="de-DE" sz="2400" b="1" dirty="0" err="1">
                <a:solidFill>
                  <a:schemeClr val="accent6"/>
                </a:solidFill>
              </a:rPr>
              <a:t>digested</a:t>
            </a:r>
            <a:r>
              <a:rPr lang="de-DE" sz="2400" dirty="0"/>
              <a:t> </a:t>
            </a:r>
          </a:p>
          <a:p>
            <a:pPr marL="342900" indent="-342900">
              <a:buFont typeface="Arial" panose="020B0604020202020204" pitchFamily="34" charset="0"/>
              <a:buChar char="•"/>
            </a:pPr>
            <a:r>
              <a:rPr lang="de-DE" sz="2400" dirty="0"/>
              <a:t>and</a:t>
            </a:r>
            <a:r>
              <a:rPr lang="de-DE" sz="2400" dirty="0">
                <a:solidFill>
                  <a:schemeClr val="accent6"/>
                </a:solidFill>
              </a:rPr>
              <a:t> </a:t>
            </a:r>
            <a:r>
              <a:rPr lang="de-DE" sz="2400" dirty="0" err="1"/>
              <a:t>how</a:t>
            </a:r>
            <a:r>
              <a:rPr lang="de-DE" sz="2400" dirty="0"/>
              <a:t> </a:t>
            </a:r>
            <a:r>
              <a:rPr lang="de-DE" sz="2400" dirty="0" err="1"/>
              <a:t>sluggish</a:t>
            </a:r>
            <a:r>
              <a:rPr lang="de-DE" sz="2400" b="1" dirty="0">
                <a:solidFill>
                  <a:srgbClr val="0070C0"/>
                </a:solidFill>
              </a:rPr>
              <a:t> </a:t>
            </a:r>
            <a:r>
              <a:rPr lang="de-DE" sz="2400" b="1" dirty="0" err="1">
                <a:solidFill>
                  <a:schemeClr val="accent6"/>
                </a:solidFill>
              </a:rPr>
              <a:t>insulin</a:t>
            </a:r>
            <a:r>
              <a:rPr lang="de-DE" sz="2400" b="1" dirty="0">
                <a:solidFill>
                  <a:schemeClr val="accent6"/>
                </a:solidFill>
              </a:rPr>
              <a:t> </a:t>
            </a:r>
            <a:r>
              <a:rPr lang="de-DE" sz="2400" b="1" dirty="0" err="1">
                <a:solidFill>
                  <a:schemeClr val="accent6"/>
                </a:solidFill>
              </a:rPr>
              <a:t>activity</a:t>
            </a:r>
            <a:r>
              <a:rPr lang="de-DE" sz="2400" b="1" dirty="0">
                <a:solidFill>
                  <a:schemeClr val="accent6"/>
                </a:solidFill>
              </a:rPr>
              <a:t> </a:t>
            </a:r>
            <a:r>
              <a:rPr lang="de-DE" sz="2400" dirty="0" err="1"/>
              <a:t>comes</a:t>
            </a:r>
            <a:r>
              <a:rPr lang="de-DE" sz="2400" dirty="0"/>
              <a:t> </a:t>
            </a:r>
            <a:r>
              <a:rPr lang="de-DE" sz="2400" dirty="0" err="1"/>
              <a:t>into</a:t>
            </a:r>
            <a:r>
              <a:rPr lang="de-DE" sz="2400" dirty="0"/>
              <a:t> </a:t>
            </a:r>
            <a:r>
              <a:rPr lang="de-DE" sz="2400" dirty="0" err="1"/>
              <a:t>play</a:t>
            </a:r>
            <a:r>
              <a:rPr lang="de-DE" sz="2400" dirty="0"/>
              <a:t>, and fades </a:t>
            </a:r>
            <a:r>
              <a:rPr lang="de-DE" sz="2400" dirty="0" smtClean="0"/>
              <a:t>out.</a:t>
            </a:r>
            <a:endParaRPr lang="de-DE" sz="2400" dirty="0"/>
          </a:p>
          <a:p>
            <a:endParaRPr lang="de-DE" sz="2400" dirty="0" smtClean="0">
              <a:solidFill>
                <a:srgbClr val="FF0000"/>
              </a:solidFill>
            </a:endParaRPr>
          </a:p>
          <a:p>
            <a:r>
              <a:rPr lang="de-DE" sz="2400" dirty="0" smtClean="0">
                <a:solidFill>
                  <a:srgbClr val="FF0000"/>
                </a:solidFill>
              </a:rPr>
              <a:t>But: </a:t>
            </a:r>
            <a:r>
              <a:rPr lang="de-DE" sz="2400" dirty="0" smtClean="0"/>
              <a:t>A </a:t>
            </a:r>
            <a:r>
              <a:rPr lang="de-DE" sz="2400" dirty="0" err="1" smtClean="0"/>
              <a:t>user</a:t>
            </a:r>
            <a:r>
              <a:rPr lang="de-DE" sz="2400" dirty="0" smtClean="0"/>
              <a:t> </a:t>
            </a:r>
            <a:r>
              <a:rPr lang="de-DE" sz="2400" dirty="0" err="1" smtClean="0"/>
              <a:t>bolus</a:t>
            </a:r>
            <a:r>
              <a:rPr lang="de-DE" sz="2400" dirty="0" smtClean="0"/>
              <a:t> </a:t>
            </a:r>
            <a:r>
              <a:rPr lang="de-DE" sz="2400" dirty="0" err="1" smtClean="0">
                <a:solidFill>
                  <a:srgbClr val="FF0000"/>
                </a:solidFill>
              </a:rPr>
              <a:t>disturbs</a:t>
            </a:r>
            <a:r>
              <a:rPr lang="de-DE" sz="2400" dirty="0" smtClean="0">
                <a:solidFill>
                  <a:srgbClr val="FF0000"/>
                </a:solidFill>
              </a:rPr>
              <a:t> </a:t>
            </a:r>
            <a:r>
              <a:rPr lang="de-DE" sz="2400" dirty="0" err="1" smtClean="0">
                <a:solidFill>
                  <a:srgbClr val="FF0000"/>
                </a:solidFill>
              </a:rPr>
              <a:t>the</a:t>
            </a:r>
            <a:r>
              <a:rPr lang="de-DE" sz="2400" dirty="0" smtClean="0">
                <a:solidFill>
                  <a:srgbClr val="FF0000"/>
                </a:solidFill>
              </a:rPr>
              <a:t> </a:t>
            </a:r>
            <a:r>
              <a:rPr lang="de-DE" sz="2400" dirty="0" err="1" smtClean="0">
                <a:solidFill>
                  <a:srgbClr val="FF0000"/>
                </a:solidFill>
              </a:rPr>
              <a:t>loop</a:t>
            </a:r>
            <a:r>
              <a:rPr lang="de-DE" sz="2400" dirty="0" smtClean="0">
                <a:solidFill>
                  <a:srgbClr val="FF0000"/>
                </a:solidFill>
              </a:rPr>
              <a:t>.</a:t>
            </a:r>
            <a:endParaRPr lang="de-DE" sz="2400" dirty="0">
              <a:solidFill>
                <a:srgbClr val="FF0000"/>
              </a:solidFill>
            </a:endParaRPr>
          </a:p>
          <a:p>
            <a:pPr marL="342900" indent="-342900">
              <a:buFont typeface="Arial" panose="020B0604020202020204" pitchFamily="34" charset="0"/>
              <a:buChar char="•"/>
            </a:pPr>
            <a:r>
              <a:rPr lang="de-DE" sz="2400" dirty="0" smtClean="0"/>
              <a:t>The </a:t>
            </a:r>
            <a:r>
              <a:rPr lang="de-DE" sz="2400" dirty="0" err="1"/>
              <a:t>user</a:t>
            </a:r>
            <a:r>
              <a:rPr lang="de-DE" sz="2400" dirty="0"/>
              <a:t> </a:t>
            </a:r>
            <a:r>
              <a:rPr lang="de-DE" sz="2400" dirty="0" err="1"/>
              <a:t>induces</a:t>
            </a:r>
            <a:r>
              <a:rPr lang="de-DE" sz="2400" dirty="0"/>
              <a:t> a </a:t>
            </a:r>
            <a:r>
              <a:rPr lang="de-DE" sz="2400" dirty="0" err="1">
                <a:solidFill>
                  <a:srgbClr val="FF0000"/>
                </a:solidFill>
              </a:rPr>
              <a:t>hypo</a:t>
            </a:r>
            <a:r>
              <a:rPr lang="de-DE" sz="2400" dirty="0">
                <a:solidFill>
                  <a:srgbClr val="FF0000"/>
                </a:solidFill>
              </a:rPr>
              <a:t> </a:t>
            </a:r>
            <a:r>
              <a:rPr lang="de-DE" sz="2400" dirty="0" err="1">
                <a:solidFill>
                  <a:srgbClr val="FF0000"/>
                </a:solidFill>
              </a:rPr>
              <a:t>risk</a:t>
            </a:r>
            <a:r>
              <a:rPr lang="de-DE" sz="2400" dirty="0">
                <a:solidFill>
                  <a:srgbClr val="FF0000"/>
                </a:solidFill>
              </a:rPr>
              <a:t> </a:t>
            </a:r>
            <a:r>
              <a:rPr lang="de-DE" sz="2400" dirty="0" err="1"/>
              <a:t>that</a:t>
            </a:r>
            <a:r>
              <a:rPr lang="de-DE" sz="2400" dirty="0">
                <a:solidFill>
                  <a:srgbClr val="FF0000"/>
                </a:solidFill>
              </a:rPr>
              <a:t> </a:t>
            </a:r>
            <a:r>
              <a:rPr lang="de-DE" sz="2400" dirty="0" err="1"/>
              <a:t>the</a:t>
            </a:r>
            <a:r>
              <a:rPr lang="de-DE" sz="2400" dirty="0"/>
              <a:t> </a:t>
            </a:r>
            <a:r>
              <a:rPr lang="de-DE" sz="2400" dirty="0" err="1"/>
              <a:t>loop</a:t>
            </a:r>
            <a:r>
              <a:rPr lang="de-DE" sz="2400" dirty="0"/>
              <a:t> </a:t>
            </a:r>
            <a:r>
              <a:rPr lang="de-DE" sz="2400" dirty="0" err="1"/>
              <a:t>might</a:t>
            </a:r>
            <a:r>
              <a:rPr lang="de-DE" sz="2400" dirty="0"/>
              <a:t> not </a:t>
            </a:r>
            <a:r>
              <a:rPr lang="de-DE" sz="2400" dirty="0" err="1"/>
              <a:t>be</a:t>
            </a:r>
            <a:r>
              <a:rPr lang="de-DE" sz="2400" dirty="0"/>
              <a:t> </a:t>
            </a:r>
            <a:r>
              <a:rPr lang="de-DE" sz="2400" dirty="0" err="1"/>
              <a:t>able</a:t>
            </a:r>
            <a:r>
              <a:rPr lang="de-DE" sz="2400" dirty="0"/>
              <a:t> </a:t>
            </a:r>
            <a:r>
              <a:rPr lang="de-DE" sz="2400" dirty="0" err="1"/>
              <a:t>to</a:t>
            </a:r>
            <a:r>
              <a:rPr lang="de-DE" sz="2400" dirty="0"/>
              <a:t> manage </a:t>
            </a:r>
            <a:r>
              <a:rPr lang="de-DE" sz="2400" dirty="0">
                <a:solidFill>
                  <a:schemeClr val="bg1">
                    <a:lumMod val="50000"/>
                  </a:schemeClr>
                </a:solidFill>
              </a:rPr>
              <a:t>(</a:t>
            </a:r>
            <a:r>
              <a:rPr lang="de-DE" sz="2400" dirty="0" err="1">
                <a:solidFill>
                  <a:schemeClr val="bg1">
                    <a:lumMod val="50000"/>
                  </a:schemeClr>
                </a:solidFill>
              </a:rPr>
              <a:t>except</a:t>
            </a:r>
            <a:r>
              <a:rPr lang="de-DE" sz="2400" dirty="0">
                <a:solidFill>
                  <a:schemeClr val="bg1">
                    <a:lumMod val="50000"/>
                  </a:schemeClr>
                </a:solidFill>
              </a:rPr>
              <a:t> </a:t>
            </a:r>
            <a:r>
              <a:rPr lang="de-DE" sz="2400" dirty="0" err="1">
                <a:solidFill>
                  <a:schemeClr val="bg1">
                    <a:lumMod val="50000"/>
                  </a:schemeClr>
                </a:solidFill>
              </a:rPr>
              <a:t>for</a:t>
            </a:r>
            <a:r>
              <a:rPr lang="de-DE" sz="2400" dirty="0">
                <a:solidFill>
                  <a:schemeClr val="bg1">
                    <a:lumMod val="50000"/>
                  </a:schemeClr>
                </a:solidFill>
              </a:rPr>
              <a:t>                  </a:t>
            </a:r>
            <a:r>
              <a:rPr lang="de-DE" sz="2400" dirty="0">
                <a:solidFill>
                  <a:schemeClr val="bg1"/>
                </a:solidFill>
              </a:rPr>
              <a:t>.</a:t>
            </a:r>
            <a:r>
              <a:rPr lang="de-DE" sz="2400" dirty="0">
                <a:solidFill>
                  <a:schemeClr val="bg1">
                    <a:lumMod val="50000"/>
                  </a:schemeClr>
                </a:solidFill>
              </a:rPr>
              <a:t>                                                                                                                             </a:t>
            </a:r>
            <a:r>
              <a:rPr lang="de-DE" sz="2400" dirty="0" err="1">
                <a:solidFill>
                  <a:schemeClr val="bg1">
                    <a:lumMod val="50000"/>
                  </a:schemeClr>
                </a:solidFill>
              </a:rPr>
              <a:t>giving</a:t>
            </a:r>
            <a:r>
              <a:rPr lang="de-DE" sz="2400" dirty="0">
                <a:solidFill>
                  <a:schemeClr val="bg1">
                    <a:lumMod val="50000"/>
                  </a:schemeClr>
                </a:solidFill>
              </a:rPr>
              <a:t> </a:t>
            </a:r>
            <a:r>
              <a:rPr lang="de-DE" sz="2400" dirty="0" err="1">
                <a:solidFill>
                  <a:schemeClr val="bg1">
                    <a:lumMod val="50000"/>
                  </a:schemeClr>
                </a:solidFill>
              </a:rPr>
              <a:t>alarm</a:t>
            </a:r>
            <a:r>
              <a:rPr lang="de-DE" sz="2400" dirty="0">
                <a:solidFill>
                  <a:schemeClr val="bg1">
                    <a:lumMod val="50000"/>
                  </a:schemeClr>
                </a:solidFill>
              </a:rPr>
              <a:t>)</a:t>
            </a:r>
          </a:p>
          <a:p>
            <a:pPr marL="342900" indent="-342900">
              <a:buFont typeface="Arial" panose="020B0604020202020204" pitchFamily="34" charset="0"/>
              <a:buChar char="•"/>
            </a:pPr>
            <a:r>
              <a:rPr lang="de-DE" sz="2400" dirty="0" err="1" smtClean="0"/>
              <a:t>For</a:t>
            </a:r>
            <a:r>
              <a:rPr lang="de-DE" sz="2400" dirty="0" smtClean="0"/>
              <a:t> </a:t>
            </a:r>
            <a:r>
              <a:rPr lang="de-DE" sz="2400" dirty="0" err="1" smtClean="0"/>
              <a:t>safety</a:t>
            </a:r>
            <a:r>
              <a:rPr lang="de-DE" sz="2400" dirty="0" smtClean="0"/>
              <a:t>, </a:t>
            </a:r>
            <a:r>
              <a:rPr lang="de-DE" sz="2400" dirty="0" err="1" smtClean="0"/>
              <a:t>the</a:t>
            </a:r>
            <a:r>
              <a:rPr lang="de-DE" sz="2400" dirty="0" smtClean="0"/>
              <a:t> </a:t>
            </a:r>
            <a:r>
              <a:rPr lang="de-DE" sz="2400" dirty="0" err="1" smtClean="0"/>
              <a:t>loop</a:t>
            </a:r>
            <a:r>
              <a:rPr lang="de-DE" sz="2400" dirty="0" smtClean="0"/>
              <a:t> must </a:t>
            </a:r>
            <a:r>
              <a:rPr lang="de-DE" sz="2400" dirty="0" err="1" smtClean="0"/>
              <a:t>shut</a:t>
            </a:r>
            <a:r>
              <a:rPr lang="de-DE" sz="2400" dirty="0" smtClean="0"/>
              <a:t> down basal </a:t>
            </a:r>
            <a:r>
              <a:rPr lang="de-DE" sz="2400" dirty="0" err="1" smtClean="0"/>
              <a:t>supply</a:t>
            </a:r>
            <a:r>
              <a:rPr lang="de-DE" sz="2400" dirty="0" smtClean="0"/>
              <a:t> (</a:t>
            </a:r>
            <a:r>
              <a:rPr lang="de-DE" sz="2400" dirty="0" err="1" smtClean="0"/>
              <a:t>fully</a:t>
            </a:r>
            <a:r>
              <a:rPr lang="de-DE" sz="2400" dirty="0" smtClean="0"/>
              <a:t>, </a:t>
            </a:r>
            <a:r>
              <a:rPr lang="de-DE" sz="2400" dirty="0" err="1" smtClean="0"/>
              <a:t>or</a:t>
            </a:r>
            <a:r>
              <a:rPr lang="de-DE" sz="2400" dirty="0" smtClean="0"/>
              <a:t> </a:t>
            </a:r>
            <a:r>
              <a:rPr lang="de-DE" sz="2400" dirty="0" err="1" smtClean="0"/>
              <a:t>partially</a:t>
            </a:r>
            <a:r>
              <a:rPr lang="de-DE" sz="2400" dirty="0" smtClean="0"/>
              <a:t>) </a:t>
            </a:r>
            <a:r>
              <a:rPr lang="de-DE" sz="2400" dirty="0" err="1" smtClean="0"/>
              <a:t>for</a:t>
            </a:r>
            <a:r>
              <a:rPr lang="de-DE" sz="2400" dirty="0" smtClean="0"/>
              <a:t> </a:t>
            </a:r>
            <a:r>
              <a:rPr lang="de-DE" sz="2400" dirty="0" err="1" smtClean="0"/>
              <a:t>some</a:t>
            </a:r>
            <a:r>
              <a:rPr lang="de-DE" sz="2400" dirty="0" smtClean="0"/>
              <a:t> time, in </a:t>
            </a:r>
            <a:r>
              <a:rPr lang="de-DE" sz="2400" dirty="0" err="1" smtClean="0"/>
              <a:t>response</a:t>
            </a:r>
            <a:r>
              <a:rPr lang="de-DE" sz="2400" dirty="0" smtClean="0"/>
              <a:t> </a:t>
            </a:r>
            <a:r>
              <a:rPr lang="de-DE" sz="2400" dirty="0" err="1" smtClean="0"/>
              <a:t>to</a:t>
            </a:r>
            <a:r>
              <a:rPr lang="de-DE" sz="2400" dirty="0" smtClean="0"/>
              <a:t> a </a:t>
            </a:r>
            <a:r>
              <a:rPr lang="de-DE" sz="2400" dirty="0" err="1" smtClean="0"/>
              <a:t>bolus</a:t>
            </a:r>
            <a:r>
              <a:rPr lang="de-DE" sz="2400" dirty="0" smtClean="0"/>
              <a:t> </a:t>
            </a:r>
            <a:r>
              <a:rPr lang="de-DE" sz="2400" dirty="0" err="1" smtClean="0"/>
              <a:t>the</a:t>
            </a:r>
            <a:r>
              <a:rPr lang="de-DE" sz="2400" dirty="0" smtClean="0"/>
              <a:t> </a:t>
            </a:r>
            <a:r>
              <a:rPr lang="de-DE" sz="2400" dirty="0" err="1" smtClean="0"/>
              <a:t>user</a:t>
            </a:r>
            <a:r>
              <a:rPr lang="de-DE" sz="2400" dirty="0" smtClean="0"/>
              <a:t> </a:t>
            </a:r>
            <a:r>
              <a:rPr lang="de-DE" sz="2400" dirty="0" err="1" smtClean="0"/>
              <a:t>issued</a:t>
            </a:r>
            <a:endParaRPr lang="de-DE" sz="2400" dirty="0" smtClean="0"/>
          </a:p>
          <a:p>
            <a:pPr marL="342900" indent="-342900">
              <a:buFont typeface="Arial" panose="020B0604020202020204" pitchFamily="34" charset="0"/>
              <a:buChar char="•"/>
            </a:pPr>
            <a:r>
              <a:rPr lang="de-DE" sz="2400" dirty="0" err="1" smtClean="0"/>
              <a:t>Pulling</a:t>
            </a:r>
            <a:r>
              <a:rPr lang="de-DE" sz="2400" dirty="0" smtClean="0"/>
              <a:t> </a:t>
            </a:r>
            <a:r>
              <a:rPr lang="de-DE" sz="2400" dirty="0" err="1" smtClean="0"/>
              <a:t>the</a:t>
            </a:r>
            <a:r>
              <a:rPr lang="de-DE" sz="2400" dirty="0" smtClean="0"/>
              <a:t> </a:t>
            </a:r>
            <a:r>
              <a:rPr lang="de-DE" sz="2400" dirty="0" err="1" smtClean="0"/>
              <a:t>bolus</a:t>
            </a:r>
            <a:r>
              <a:rPr lang="de-DE" sz="2400" dirty="0" smtClean="0"/>
              <a:t> </a:t>
            </a:r>
            <a:r>
              <a:rPr lang="de-DE" sz="2400" dirty="0" err="1" smtClean="0"/>
              <a:t>to</a:t>
            </a:r>
            <a:r>
              <a:rPr lang="de-DE" sz="2400" dirty="0" smtClean="0"/>
              <a:t> an </a:t>
            </a:r>
            <a:r>
              <a:rPr lang="de-DE" sz="2400" dirty="0" err="1" smtClean="0"/>
              <a:t>earlier</a:t>
            </a:r>
            <a:r>
              <a:rPr lang="de-DE" sz="2400" dirty="0" smtClean="0"/>
              <a:t> </a:t>
            </a:r>
            <a:r>
              <a:rPr lang="de-DE" sz="2400" dirty="0" err="1" smtClean="0"/>
              <a:t>point</a:t>
            </a:r>
            <a:r>
              <a:rPr lang="de-DE" sz="2400" dirty="0" smtClean="0"/>
              <a:t> </a:t>
            </a:r>
            <a:r>
              <a:rPr lang="de-DE" sz="2400" dirty="0" err="1" smtClean="0"/>
              <a:t>of</a:t>
            </a:r>
            <a:r>
              <a:rPr lang="de-DE" sz="2400" dirty="0" smtClean="0"/>
              <a:t> time </a:t>
            </a:r>
            <a:r>
              <a:rPr lang="de-DE" sz="2400" dirty="0" err="1" smtClean="0"/>
              <a:t>leads</a:t>
            </a:r>
            <a:r>
              <a:rPr lang="de-DE" sz="2400" dirty="0" smtClean="0"/>
              <a:t> </a:t>
            </a:r>
            <a:r>
              <a:rPr lang="de-DE" sz="2400" dirty="0" err="1" smtClean="0"/>
              <a:t>to</a:t>
            </a:r>
            <a:r>
              <a:rPr lang="de-DE" sz="2400" dirty="0" smtClean="0"/>
              <a:t> </a:t>
            </a:r>
            <a:r>
              <a:rPr lang="de-DE" sz="2400" dirty="0" err="1" smtClean="0"/>
              <a:t>earlier</a:t>
            </a:r>
            <a:r>
              <a:rPr lang="de-DE" sz="2400" dirty="0" smtClean="0"/>
              <a:t> </a:t>
            </a:r>
            <a:r>
              <a:rPr lang="de-DE" sz="2400" dirty="0" err="1" smtClean="0"/>
              <a:t>fading</a:t>
            </a:r>
            <a:r>
              <a:rPr lang="de-DE" sz="2400" dirty="0" smtClean="0"/>
              <a:t> </a:t>
            </a:r>
            <a:r>
              <a:rPr lang="de-DE" sz="2400" dirty="0" err="1" smtClean="0"/>
              <a:t>insulin</a:t>
            </a:r>
            <a:r>
              <a:rPr lang="de-DE" sz="2400" dirty="0" smtClean="0"/>
              <a:t> </a:t>
            </a:r>
            <a:r>
              <a:rPr lang="de-DE" sz="2400" dirty="0" err="1" smtClean="0"/>
              <a:t>activity</a:t>
            </a:r>
            <a:r>
              <a:rPr lang="de-DE" sz="2400" dirty="0" smtClean="0"/>
              <a:t> and – </a:t>
            </a:r>
            <a:r>
              <a:rPr lang="de-DE" sz="2400" dirty="0" err="1" smtClean="0"/>
              <a:t>especially</a:t>
            </a:r>
            <a:r>
              <a:rPr lang="de-DE" sz="2400" dirty="0" smtClean="0"/>
              <a:t> after </a:t>
            </a:r>
            <a:r>
              <a:rPr lang="de-DE" sz="2400" dirty="0" err="1" smtClean="0"/>
              <a:t>the</a:t>
            </a:r>
            <a:r>
              <a:rPr lang="de-DE" sz="2400" dirty="0" smtClean="0"/>
              <a:t> just </a:t>
            </a:r>
            <a:r>
              <a:rPr lang="de-DE" sz="2400" dirty="0" err="1" smtClean="0"/>
              <a:t>mentioned</a:t>
            </a:r>
            <a:r>
              <a:rPr lang="de-DE" sz="2400" dirty="0" smtClean="0"/>
              <a:t> </a:t>
            </a:r>
            <a:r>
              <a:rPr lang="de-DE" sz="2400" dirty="0" err="1" smtClean="0"/>
              <a:t>shutting</a:t>
            </a:r>
            <a:r>
              <a:rPr lang="de-DE" sz="2400" dirty="0" smtClean="0"/>
              <a:t> down </a:t>
            </a:r>
            <a:r>
              <a:rPr lang="de-DE" sz="2400" dirty="0" err="1" smtClean="0"/>
              <a:t>of</a:t>
            </a:r>
            <a:r>
              <a:rPr lang="de-DE" sz="2400" dirty="0" smtClean="0"/>
              <a:t> basal - </a:t>
            </a:r>
            <a:r>
              <a:rPr lang="de-DE" sz="2400" dirty="0" err="1" smtClean="0">
                <a:solidFill>
                  <a:srgbClr val="FF0000"/>
                </a:solidFill>
              </a:rPr>
              <a:t>increases</a:t>
            </a:r>
            <a:r>
              <a:rPr lang="de-DE" sz="2400" dirty="0" smtClean="0">
                <a:solidFill>
                  <a:srgbClr val="FF0000"/>
                </a:solidFill>
              </a:rPr>
              <a:t> </a:t>
            </a:r>
            <a:r>
              <a:rPr lang="de-DE" sz="2400" dirty="0" err="1" smtClean="0">
                <a:solidFill>
                  <a:srgbClr val="FF0000"/>
                </a:solidFill>
              </a:rPr>
              <a:t>the</a:t>
            </a:r>
            <a:r>
              <a:rPr lang="de-DE" sz="2400" dirty="0" smtClean="0">
                <a:solidFill>
                  <a:srgbClr val="FF0000"/>
                </a:solidFill>
              </a:rPr>
              <a:t> </a:t>
            </a:r>
            <a:r>
              <a:rPr lang="de-DE" sz="2400" dirty="0" err="1" smtClean="0">
                <a:solidFill>
                  <a:srgbClr val="FF0000"/>
                </a:solidFill>
              </a:rPr>
              <a:t>difficulties</a:t>
            </a:r>
            <a:r>
              <a:rPr lang="de-DE" sz="2400" dirty="0" smtClean="0">
                <a:solidFill>
                  <a:srgbClr val="FF0000"/>
                </a:solidFill>
              </a:rPr>
              <a:t> </a:t>
            </a:r>
            <a:r>
              <a:rPr lang="de-DE" sz="2400" dirty="0" err="1" smtClean="0">
                <a:solidFill>
                  <a:srgbClr val="FF0000"/>
                </a:solidFill>
              </a:rPr>
              <a:t>for</a:t>
            </a:r>
            <a:r>
              <a:rPr lang="de-DE" sz="2400" dirty="0" smtClean="0">
                <a:solidFill>
                  <a:srgbClr val="FF0000"/>
                </a:solidFill>
              </a:rPr>
              <a:t> </a:t>
            </a:r>
            <a:r>
              <a:rPr lang="de-DE" sz="2400" dirty="0" err="1" smtClean="0">
                <a:solidFill>
                  <a:srgbClr val="FF0000"/>
                </a:solidFill>
              </a:rPr>
              <a:t>the</a:t>
            </a:r>
            <a:r>
              <a:rPr lang="de-DE" sz="2400" dirty="0" smtClean="0">
                <a:solidFill>
                  <a:srgbClr val="FF0000"/>
                </a:solidFill>
              </a:rPr>
              <a:t> </a:t>
            </a:r>
            <a:r>
              <a:rPr lang="de-DE" sz="2400" dirty="0" err="1" smtClean="0">
                <a:solidFill>
                  <a:srgbClr val="FF0000"/>
                </a:solidFill>
              </a:rPr>
              <a:t>loop</a:t>
            </a:r>
            <a:r>
              <a:rPr lang="de-DE" sz="2400" dirty="0" smtClean="0">
                <a:solidFill>
                  <a:srgbClr val="FF0000"/>
                </a:solidFill>
              </a:rPr>
              <a:t> </a:t>
            </a:r>
            <a:r>
              <a:rPr lang="de-DE" sz="2400" dirty="0" err="1" smtClean="0">
                <a:solidFill>
                  <a:srgbClr val="FF0000"/>
                </a:solidFill>
              </a:rPr>
              <a:t>to</a:t>
            </a:r>
            <a:r>
              <a:rPr lang="de-DE" sz="2400" dirty="0" smtClean="0">
                <a:solidFill>
                  <a:srgbClr val="FF0000"/>
                </a:solidFill>
              </a:rPr>
              <a:t> </a:t>
            </a:r>
            <a:r>
              <a:rPr lang="de-DE" sz="2400" dirty="0" err="1" smtClean="0">
                <a:solidFill>
                  <a:srgbClr val="FF0000"/>
                </a:solidFill>
              </a:rPr>
              <a:t>take</a:t>
            </a:r>
            <a:r>
              <a:rPr lang="de-DE" sz="2400" dirty="0" smtClean="0">
                <a:solidFill>
                  <a:srgbClr val="FF0000"/>
                </a:solidFill>
              </a:rPr>
              <a:t> care </a:t>
            </a:r>
            <a:r>
              <a:rPr lang="de-DE" sz="2400" dirty="0" err="1" smtClean="0">
                <a:solidFill>
                  <a:srgbClr val="FF0000"/>
                </a:solidFill>
              </a:rPr>
              <a:t>of</a:t>
            </a:r>
            <a:r>
              <a:rPr lang="de-DE" sz="2400" dirty="0" smtClean="0">
                <a:solidFill>
                  <a:srgbClr val="FF0000"/>
                </a:solidFill>
              </a:rPr>
              <a:t> LATE </a:t>
            </a:r>
            <a:r>
              <a:rPr lang="de-DE" sz="2400" dirty="0" err="1" smtClean="0">
                <a:solidFill>
                  <a:srgbClr val="FF0000"/>
                </a:solidFill>
              </a:rPr>
              <a:t>carbs</a:t>
            </a:r>
            <a:r>
              <a:rPr lang="de-DE" sz="2400" dirty="0" smtClean="0">
                <a:solidFill>
                  <a:srgbClr val="FF0000"/>
                </a:solidFill>
              </a:rPr>
              <a:t> </a:t>
            </a:r>
            <a:r>
              <a:rPr lang="de-DE" sz="2400" dirty="0" smtClean="0"/>
              <a:t>and FPUs.</a:t>
            </a:r>
            <a:endParaRPr lang="de-DE" dirty="0" smtClean="0"/>
          </a:p>
          <a:p>
            <a:endParaRPr lang="de-DE" dirty="0" smtClean="0"/>
          </a:p>
          <a:p>
            <a:r>
              <a:rPr lang="de-DE" dirty="0" err="1" smtClean="0">
                <a:solidFill>
                  <a:schemeClr val="bg1">
                    <a:lumMod val="65000"/>
                  </a:schemeClr>
                </a:solidFill>
              </a:rPr>
              <a:t>With</a:t>
            </a:r>
            <a:r>
              <a:rPr lang="de-DE" dirty="0" smtClean="0">
                <a:solidFill>
                  <a:schemeClr val="bg1">
                    <a:lumMod val="65000"/>
                  </a:schemeClr>
                </a:solidFill>
              </a:rPr>
              <a:t> a </a:t>
            </a:r>
            <a:r>
              <a:rPr lang="de-DE" dirty="0" err="1" smtClean="0">
                <a:solidFill>
                  <a:schemeClr val="bg1">
                    <a:lumMod val="65000"/>
                  </a:schemeClr>
                </a:solidFill>
              </a:rPr>
              <a:t>very</a:t>
            </a:r>
            <a:r>
              <a:rPr lang="de-DE" dirty="0" smtClean="0">
                <a:solidFill>
                  <a:schemeClr val="bg1">
                    <a:lumMod val="65000"/>
                  </a:schemeClr>
                </a:solidFill>
              </a:rPr>
              <a:t> fast </a:t>
            </a:r>
            <a:r>
              <a:rPr lang="de-DE" dirty="0" err="1" smtClean="0">
                <a:solidFill>
                  <a:schemeClr val="bg1">
                    <a:lumMod val="65000"/>
                  </a:schemeClr>
                </a:solidFill>
              </a:rPr>
              <a:t>insulin</a:t>
            </a:r>
            <a:r>
              <a:rPr lang="de-DE" dirty="0" smtClean="0">
                <a:solidFill>
                  <a:schemeClr val="bg1">
                    <a:lumMod val="65000"/>
                  </a:schemeClr>
                </a:solidFill>
              </a:rPr>
              <a:t>, and a </a:t>
            </a:r>
            <a:r>
              <a:rPr lang="de-DE" dirty="0" err="1" smtClean="0">
                <a:solidFill>
                  <a:schemeClr val="bg1">
                    <a:lumMod val="65000"/>
                  </a:schemeClr>
                </a:solidFill>
              </a:rPr>
              <a:t>suitable</a:t>
            </a:r>
            <a:r>
              <a:rPr lang="de-DE" dirty="0" smtClean="0">
                <a:solidFill>
                  <a:schemeClr val="bg1">
                    <a:lumMod val="65000"/>
                  </a:schemeClr>
                </a:solidFill>
              </a:rPr>
              <a:t> CGM and </a:t>
            </a:r>
            <a:r>
              <a:rPr lang="de-DE" dirty="0" err="1" smtClean="0">
                <a:solidFill>
                  <a:schemeClr val="bg1">
                    <a:lumMod val="65000"/>
                  </a:schemeClr>
                </a:solidFill>
              </a:rPr>
              <a:t>algorithm</a:t>
            </a:r>
            <a:r>
              <a:rPr lang="de-DE" dirty="0" smtClean="0">
                <a:solidFill>
                  <a:schemeClr val="bg1">
                    <a:lumMod val="65000"/>
                  </a:schemeClr>
                </a:solidFill>
              </a:rPr>
              <a:t>, </a:t>
            </a:r>
            <a:r>
              <a:rPr lang="de-DE" dirty="0" err="1" smtClean="0">
                <a:solidFill>
                  <a:schemeClr val="bg1">
                    <a:lumMod val="65000"/>
                  </a:schemeClr>
                </a:solidFill>
              </a:rPr>
              <a:t>carb</a:t>
            </a:r>
            <a:r>
              <a:rPr lang="de-DE" dirty="0" smtClean="0">
                <a:solidFill>
                  <a:schemeClr val="bg1">
                    <a:lumMod val="65000"/>
                  </a:schemeClr>
                </a:solidFill>
              </a:rPr>
              <a:t> </a:t>
            </a:r>
            <a:r>
              <a:rPr lang="de-DE" dirty="0" err="1" smtClean="0">
                <a:solidFill>
                  <a:schemeClr val="bg1">
                    <a:lumMod val="65000"/>
                  </a:schemeClr>
                </a:solidFill>
              </a:rPr>
              <a:t>absorption</a:t>
            </a:r>
            <a:r>
              <a:rPr lang="de-DE" dirty="0" smtClean="0">
                <a:solidFill>
                  <a:schemeClr val="bg1">
                    <a:lumMod val="65000"/>
                  </a:schemeClr>
                </a:solidFill>
              </a:rPr>
              <a:t> and </a:t>
            </a:r>
            <a:r>
              <a:rPr lang="de-DE" dirty="0" err="1" smtClean="0">
                <a:solidFill>
                  <a:schemeClr val="bg1">
                    <a:lumMod val="65000"/>
                  </a:schemeClr>
                </a:solidFill>
              </a:rPr>
              <a:t>insulin</a:t>
            </a:r>
            <a:r>
              <a:rPr lang="de-DE" dirty="0" smtClean="0">
                <a:solidFill>
                  <a:schemeClr val="bg1">
                    <a:lumMod val="65000"/>
                  </a:schemeClr>
                </a:solidFill>
              </a:rPr>
              <a:t> </a:t>
            </a:r>
            <a:r>
              <a:rPr lang="de-DE" dirty="0" err="1" smtClean="0">
                <a:solidFill>
                  <a:schemeClr val="bg1">
                    <a:lumMod val="65000"/>
                  </a:schemeClr>
                </a:solidFill>
              </a:rPr>
              <a:t>activity</a:t>
            </a:r>
            <a:r>
              <a:rPr lang="de-DE" dirty="0" smtClean="0">
                <a:solidFill>
                  <a:schemeClr val="bg1">
                    <a:lumMod val="65000"/>
                  </a:schemeClr>
                </a:solidFill>
              </a:rPr>
              <a:t> </a:t>
            </a:r>
            <a:r>
              <a:rPr lang="de-DE" dirty="0" err="1" smtClean="0">
                <a:solidFill>
                  <a:schemeClr val="bg1">
                    <a:lumMod val="65000"/>
                  </a:schemeClr>
                </a:solidFill>
              </a:rPr>
              <a:t>can</a:t>
            </a:r>
            <a:r>
              <a:rPr lang="de-DE" dirty="0" smtClean="0">
                <a:solidFill>
                  <a:schemeClr val="bg1">
                    <a:lumMod val="65000"/>
                  </a:schemeClr>
                </a:solidFill>
              </a:rPr>
              <a:t> </a:t>
            </a:r>
            <a:r>
              <a:rPr lang="de-DE" dirty="0" err="1" smtClean="0">
                <a:solidFill>
                  <a:schemeClr val="bg1">
                    <a:lumMod val="65000"/>
                  </a:schemeClr>
                </a:solidFill>
              </a:rPr>
              <a:t>be</a:t>
            </a:r>
            <a:r>
              <a:rPr lang="de-DE" dirty="0" smtClean="0">
                <a:solidFill>
                  <a:schemeClr val="bg1">
                    <a:lumMod val="65000"/>
                  </a:schemeClr>
                </a:solidFill>
              </a:rPr>
              <a:t> </a:t>
            </a:r>
            <a:r>
              <a:rPr lang="de-DE" dirty="0" err="1" smtClean="0">
                <a:solidFill>
                  <a:schemeClr val="bg1">
                    <a:lumMod val="65000"/>
                  </a:schemeClr>
                </a:solidFill>
              </a:rPr>
              <a:t>brought</a:t>
            </a:r>
            <a:r>
              <a:rPr lang="de-DE" dirty="0">
                <a:solidFill>
                  <a:schemeClr val="bg1">
                    <a:lumMod val="65000"/>
                  </a:schemeClr>
                </a:solidFill>
              </a:rPr>
              <a:t> </a:t>
            </a:r>
            <a:r>
              <a:rPr lang="de-DE" dirty="0" err="1" smtClean="0">
                <a:solidFill>
                  <a:schemeClr val="bg1">
                    <a:lumMod val="65000"/>
                  </a:schemeClr>
                </a:solidFill>
              </a:rPr>
              <a:t>reasonably</a:t>
            </a:r>
            <a:r>
              <a:rPr lang="de-DE" dirty="0" smtClean="0">
                <a:solidFill>
                  <a:schemeClr val="bg1">
                    <a:lumMod val="65000"/>
                  </a:schemeClr>
                </a:solidFill>
              </a:rPr>
              <a:t> in </a:t>
            </a:r>
            <a:r>
              <a:rPr lang="de-DE" dirty="0" err="1" smtClean="0">
                <a:solidFill>
                  <a:schemeClr val="bg1">
                    <a:lumMod val="65000"/>
                  </a:schemeClr>
                </a:solidFill>
              </a:rPr>
              <a:t>sync</a:t>
            </a:r>
            <a:r>
              <a:rPr lang="de-DE" dirty="0" smtClean="0">
                <a:solidFill>
                  <a:schemeClr val="bg1">
                    <a:lumMod val="65000"/>
                  </a:schemeClr>
                </a:solidFill>
              </a:rPr>
              <a:t> </a:t>
            </a:r>
            <a:r>
              <a:rPr lang="de-DE" dirty="0" err="1" smtClean="0">
                <a:solidFill>
                  <a:schemeClr val="bg1">
                    <a:lumMod val="65000"/>
                  </a:schemeClr>
                </a:solidFill>
              </a:rPr>
              <a:t>for</a:t>
            </a:r>
            <a:r>
              <a:rPr lang="de-DE" dirty="0" smtClean="0">
                <a:solidFill>
                  <a:schemeClr val="bg1">
                    <a:lumMod val="65000"/>
                  </a:schemeClr>
                </a:solidFill>
              </a:rPr>
              <a:t> </a:t>
            </a:r>
            <a:r>
              <a:rPr lang="de-DE" dirty="0" err="1" smtClean="0">
                <a:solidFill>
                  <a:schemeClr val="bg1">
                    <a:lumMod val="65000"/>
                  </a:schemeClr>
                </a:solidFill>
              </a:rPr>
              <a:t>looping</a:t>
            </a:r>
            <a:r>
              <a:rPr lang="de-DE" dirty="0" smtClean="0">
                <a:solidFill>
                  <a:schemeClr val="bg1">
                    <a:lumMod val="65000"/>
                  </a:schemeClr>
                </a:solidFill>
              </a:rPr>
              <a:t> </a:t>
            </a:r>
            <a:r>
              <a:rPr lang="de-DE" dirty="0" err="1" smtClean="0">
                <a:solidFill>
                  <a:schemeClr val="bg1">
                    <a:lumMod val="65000"/>
                  </a:schemeClr>
                </a:solidFill>
              </a:rPr>
              <a:t>the</a:t>
            </a:r>
            <a:r>
              <a:rPr lang="de-DE" dirty="0" smtClean="0">
                <a:solidFill>
                  <a:schemeClr val="bg1">
                    <a:lumMod val="65000"/>
                  </a:schemeClr>
                </a:solidFill>
              </a:rPr>
              <a:t> </a:t>
            </a:r>
            <a:r>
              <a:rPr lang="de-DE" dirty="0" err="1" smtClean="0">
                <a:solidFill>
                  <a:schemeClr val="bg1">
                    <a:lumMod val="65000"/>
                  </a:schemeClr>
                </a:solidFill>
              </a:rPr>
              <a:t>entire</a:t>
            </a:r>
            <a:r>
              <a:rPr lang="de-DE" dirty="0" smtClean="0">
                <a:solidFill>
                  <a:schemeClr val="bg1">
                    <a:lumMod val="65000"/>
                  </a:schemeClr>
                </a:solidFill>
              </a:rPr>
              <a:t> </a:t>
            </a:r>
            <a:r>
              <a:rPr lang="de-DE" dirty="0" err="1" smtClean="0">
                <a:solidFill>
                  <a:schemeClr val="bg1">
                    <a:lumMod val="65000"/>
                  </a:schemeClr>
                </a:solidFill>
              </a:rPr>
              <a:t>meal</a:t>
            </a:r>
            <a:r>
              <a:rPr lang="de-DE" dirty="0" smtClean="0">
                <a:solidFill>
                  <a:schemeClr val="bg1">
                    <a:lumMod val="65000"/>
                  </a:schemeClr>
                </a:solidFill>
              </a:rPr>
              <a:t> </a:t>
            </a:r>
            <a:r>
              <a:rPr lang="de-DE" dirty="0" err="1" smtClean="0">
                <a:solidFill>
                  <a:schemeClr val="bg1">
                    <a:lumMod val="65000"/>
                  </a:schemeClr>
                </a:solidFill>
              </a:rPr>
              <a:t>period</a:t>
            </a:r>
            <a:r>
              <a:rPr lang="de-DE" dirty="0" smtClean="0">
                <a:solidFill>
                  <a:schemeClr val="bg1">
                    <a:lumMod val="65000"/>
                  </a:schemeClr>
                </a:solidFill>
              </a:rPr>
              <a:t> =&gt; An </a:t>
            </a:r>
            <a:r>
              <a:rPr lang="de-DE" dirty="0" err="1" smtClean="0">
                <a:solidFill>
                  <a:schemeClr val="bg1">
                    <a:lumMod val="65000"/>
                  </a:schemeClr>
                </a:solidFill>
              </a:rPr>
              <a:t>increasing</a:t>
            </a:r>
            <a:r>
              <a:rPr lang="de-DE" dirty="0" smtClean="0">
                <a:solidFill>
                  <a:schemeClr val="bg1">
                    <a:lumMod val="65000"/>
                  </a:schemeClr>
                </a:solidFill>
              </a:rPr>
              <a:t> </a:t>
            </a:r>
            <a:r>
              <a:rPr lang="de-DE" dirty="0" err="1" smtClean="0">
                <a:solidFill>
                  <a:schemeClr val="bg1">
                    <a:lumMod val="65000"/>
                  </a:schemeClr>
                </a:solidFill>
              </a:rPr>
              <a:t>number</a:t>
            </a:r>
            <a:r>
              <a:rPr lang="de-DE" dirty="0" smtClean="0">
                <a:solidFill>
                  <a:schemeClr val="bg1">
                    <a:lumMod val="65000"/>
                  </a:schemeClr>
                </a:solidFill>
              </a:rPr>
              <a:t> </a:t>
            </a:r>
            <a:r>
              <a:rPr lang="de-DE" dirty="0" err="1" smtClean="0">
                <a:solidFill>
                  <a:schemeClr val="bg1">
                    <a:lumMod val="65000"/>
                  </a:schemeClr>
                </a:solidFill>
              </a:rPr>
              <a:t>of</a:t>
            </a:r>
            <a:r>
              <a:rPr lang="de-DE" dirty="0" smtClean="0">
                <a:solidFill>
                  <a:schemeClr val="bg1">
                    <a:lumMod val="65000"/>
                  </a:schemeClr>
                </a:solidFill>
              </a:rPr>
              <a:t> </a:t>
            </a:r>
            <a:r>
              <a:rPr lang="de-DE" dirty="0" err="1" smtClean="0">
                <a:solidFill>
                  <a:schemeClr val="bg1">
                    <a:lumMod val="65000"/>
                  </a:schemeClr>
                </a:solidFill>
              </a:rPr>
              <a:t>loopers</a:t>
            </a:r>
            <a:r>
              <a:rPr lang="de-DE" dirty="0" smtClean="0">
                <a:solidFill>
                  <a:schemeClr val="bg1">
                    <a:lumMod val="65000"/>
                  </a:schemeClr>
                </a:solidFill>
              </a:rPr>
              <a:t> manage </a:t>
            </a:r>
            <a:r>
              <a:rPr lang="de-DE" dirty="0" err="1" smtClean="0">
                <a:solidFill>
                  <a:schemeClr val="bg1">
                    <a:lumMod val="65000"/>
                  </a:schemeClr>
                </a:solidFill>
              </a:rPr>
              <a:t>to</a:t>
            </a:r>
            <a:r>
              <a:rPr lang="de-DE" dirty="0" smtClean="0">
                <a:solidFill>
                  <a:schemeClr val="bg1">
                    <a:lumMod val="65000"/>
                  </a:schemeClr>
                </a:solidFill>
              </a:rPr>
              <a:t> do a </a:t>
            </a:r>
            <a:r>
              <a:rPr lang="de-DE" dirty="0" err="1" smtClean="0">
                <a:solidFill>
                  <a:schemeClr val="bg1">
                    <a:lumMod val="65000"/>
                  </a:schemeClr>
                </a:solidFill>
              </a:rPr>
              <a:t>fully</a:t>
            </a:r>
            <a:r>
              <a:rPr lang="de-DE" dirty="0" smtClean="0">
                <a:solidFill>
                  <a:schemeClr val="bg1">
                    <a:lumMod val="65000"/>
                  </a:schemeClr>
                </a:solidFill>
              </a:rPr>
              <a:t> </a:t>
            </a:r>
            <a:r>
              <a:rPr lang="de-DE" dirty="0" err="1" smtClean="0">
                <a:solidFill>
                  <a:schemeClr val="bg1">
                    <a:lumMod val="65000"/>
                  </a:schemeClr>
                </a:solidFill>
              </a:rPr>
              <a:t>closed</a:t>
            </a:r>
            <a:r>
              <a:rPr lang="de-DE" dirty="0">
                <a:solidFill>
                  <a:schemeClr val="bg1">
                    <a:lumMod val="65000"/>
                  </a:schemeClr>
                </a:solidFill>
              </a:rPr>
              <a:t> </a:t>
            </a:r>
            <a:r>
              <a:rPr lang="de-DE" dirty="0" err="1" smtClean="0">
                <a:solidFill>
                  <a:schemeClr val="bg1">
                    <a:lumMod val="65000"/>
                  </a:schemeClr>
                </a:solidFill>
              </a:rPr>
              <a:t>loop</a:t>
            </a:r>
            <a:r>
              <a:rPr lang="de-DE" dirty="0" smtClean="0">
                <a:solidFill>
                  <a:schemeClr val="bg1">
                    <a:lumMod val="65000"/>
                  </a:schemeClr>
                </a:solidFill>
              </a:rPr>
              <a:t> </a:t>
            </a:r>
            <a:r>
              <a:rPr lang="de-DE" sz="1600" dirty="0" smtClean="0">
                <a:solidFill>
                  <a:schemeClr val="bg1">
                    <a:lumMod val="65000"/>
                  </a:schemeClr>
                </a:solidFill>
              </a:rPr>
              <a:t>(-&gt;last </a:t>
            </a:r>
            <a:r>
              <a:rPr lang="de-DE" sz="1600" dirty="0" err="1" smtClean="0">
                <a:solidFill>
                  <a:schemeClr val="bg1">
                    <a:lumMod val="65000"/>
                  </a:schemeClr>
                </a:solidFill>
              </a:rPr>
              <a:t>chapter</a:t>
            </a:r>
            <a:r>
              <a:rPr lang="de-DE" sz="1600" dirty="0" smtClean="0">
                <a:solidFill>
                  <a:schemeClr val="bg1">
                    <a:lumMod val="65000"/>
                  </a:schemeClr>
                </a:solidFill>
              </a:rPr>
              <a:t>)  </a:t>
            </a:r>
            <a:r>
              <a:rPr lang="de-DE" sz="1600" dirty="0" smtClean="0">
                <a:solidFill>
                  <a:schemeClr val="bg1"/>
                </a:solidFill>
              </a:rPr>
              <a:t>.  </a:t>
            </a:r>
            <a:r>
              <a:rPr lang="de-DE" sz="1600" dirty="0" smtClean="0">
                <a:solidFill>
                  <a:schemeClr val="bg1">
                    <a:lumMod val="50000"/>
                  </a:schemeClr>
                </a:solidFill>
              </a:rPr>
              <a:t>                                                                                                          </a:t>
            </a:r>
            <a:endParaRPr lang="de-DE" sz="1600" b="1" dirty="0" smtClean="0"/>
          </a:p>
          <a:p>
            <a:pPr algn="r"/>
            <a:r>
              <a:rPr lang="de-DE" dirty="0" smtClean="0"/>
              <a:t> </a:t>
            </a:r>
            <a:endParaRPr lang="de-DE" dirty="0"/>
          </a:p>
        </p:txBody>
      </p:sp>
      <p:sp>
        <p:nvSpPr>
          <p:cNvPr id="10"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27</a:t>
            </a:r>
            <a:endParaRPr lang="de-DE" sz="1800" dirty="0">
              <a:solidFill>
                <a:schemeClr val="tx1"/>
              </a:solidFill>
            </a:endParaRPr>
          </a:p>
        </p:txBody>
      </p:sp>
      <p:pic>
        <p:nvPicPr>
          <p:cNvPr id="11" name="Grafik 10"/>
          <p:cNvPicPr>
            <a:picLocks noChangeAspect="1"/>
          </p:cNvPicPr>
          <p:nvPr/>
        </p:nvPicPr>
        <p:blipFill rotWithShape="1">
          <a:blip r:embed="rId3"/>
          <a:srcRect l="30125" t="25555" r="45813" b="34667"/>
          <a:stretch/>
        </p:blipFill>
        <p:spPr>
          <a:xfrm>
            <a:off x="10317866" y="393791"/>
            <a:ext cx="1024337" cy="952500"/>
          </a:xfrm>
          <a:prstGeom prst="rect">
            <a:avLst/>
          </a:prstGeom>
        </p:spPr>
      </p:pic>
    </p:spTree>
    <p:extLst>
      <p:ext uri="{BB962C8B-B14F-4D97-AF65-F5344CB8AC3E}">
        <p14:creationId xmlns:p14="http://schemas.microsoft.com/office/powerpoint/2010/main" val="37716315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02908" y="2537993"/>
            <a:ext cx="10515600" cy="1325563"/>
          </a:xfrm>
        </p:spPr>
        <p:txBody>
          <a:bodyPr>
            <a:normAutofit/>
          </a:bodyPr>
          <a:lstStyle/>
          <a:p>
            <a:pPr algn="ctr"/>
            <a:r>
              <a:rPr lang="de-DE" sz="3600" b="1" dirty="0" smtClean="0">
                <a:solidFill>
                  <a:srgbClr val="7030A0"/>
                </a:solidFill>
              </a:rPr>
              <a:t>Topics</a:t>
            </a:r>
            <a:endParaRPr lang="de-DE" sz="3600" b="1" dirty="0">
              <a:solidFill>
                <a:srgbClr val="7030A0"/>
              </a:solidFill>
            </a:endParaRPr>
          </a:p>
        </p:txBody>
      </p:sp>
      <p:sp>
        <p:nvSpPr>
          <p:cNvPr id="4" name="Foliennummernplatzhalter 3"/>
          <p:cNvSpPr>
            <a:spLocks noGrp="1"/>
          </p:cNvSpPr>
          <p:nvPr>
            <p:ph type="sldNum" sz="quarter" idx="12"/>
          </p:nvPr>
        </p:nvSpPr>
        <p:spPr/>
        <p:txBody>
          <a:bodyPr/>
          <a:lstStyle/>
          <a:p>
            <a:fld id="{FBA07554-AD06-4E27-83F9-18CA09205DF6}" type="slidenum">
              <a:rPr lang="de-DE" smtClean="0"/>
              <a:t>28</a:t>
            </a:fld>
            <a:endParaRPr lang="de-DE"/>
          </a:p>
        </p:txBody>
      </p:sp>
      <p:sp>
        <p:nvSpPr>
          <p:cNvPr id="7" name="Inhaltsplatzhalter 2"/>
          <p:cNvSpPr txBox="1">
            <a:spLocks/>
          </p:cNvSpPr>
          <p:nvPr/>
        </p:nvSpPr>
        <p:spPr>
          <a:xfrm>
            <a:off x="3023665" y="278144"/>
            <a:ext cx="11173869" cy="6389588"/>
          </a:xfrm>
          <a:prstGeom prst="rect">
            <a:avLst/>
          </a:prstGeom>
        </p:spPr>
        <p:txBody>
          <a:bodyPr vert="horz" lIns="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100" b="1" dirty="0" err="1">
                <a:solidFill>
                  <a:schemeClr val="bg1">
                    <a:lumMod val="50000"/>
                  </a:schemeClr>
                </a:solidFill>
              </a:rPr>
              <a:t>Delayed</a:t>
            </a:r>
            <a:r>
              <a:rPr lang="de-DE" sz="2100" b="1" dirty="0">
                <a:solidFill>
                  <a:schemeClr val="bg1">
                    <a:lumMod val="50000"/>
                  </a:schemeClr>
                </a:solidFill>
              </a:rPr>
              <a:t> </a:t>
            </a:r>
            <a:r>
              <a:rPr lang="de-DE" sz="2100" b="1" dirty="0" err="1">
                <a:solidFill>
                  <a:schemeClr val="bg1">
                    <a:lumMod val="50000"/>
                  </a:schemeClr>
                </a:solidFill>
              </a:rPr>
              <a:t>control</a:t>
            </a:r>
            <a:r>
              <a:rPr lang="de-DE" sz="2100" b="1" dirty="0">
                <a:solidFill>
                  <a:schemeClr val="bg1">
                    <a:lumMod val="50000"/>
                  </a:schemeClr>
                </a:solidFill>
              </a:rPr>
              <a:t> – The </a:t>
            </a:r>
            <a:r>
              <a:rPr lang="de-DE" sz="2100" b="1" dirty="0" err="1">
                <a:solidFill>
                  <a:schemeClr val="bg1">
                    <a:lumMod val="50000"/>
                  </a:schemeClr>
                </a:solidFill>
              </a:rPr>
              <a:t>meal</a:t>
            </a:r>
            <a:r>
              <a:rPr lang="de-DE" sz="2100" b="1" dirty="0">
                <a:solidFill>
                  <a:schemeClr val="bg1">
                    <a:lumMod val="50000"/>
                  </a:schemeClr>
                </a:solidFill>
              </a:rPr>
              <a:t> </a:t>
            </a:r>
            <a:r>
              <a:rPr lang="de-DE" sz="2100" b="1" dirty="0" err="1">
                <a:solidFill>
                  <a:schemeClr val="bg1">
                    <a:lumMod val="50000"/>
                  </a:schemeClr>
                </a:solidFill>
              </a:rPr>
              <a:t>challenge</a:t>
            </a:r>
            <a:r>
              <a:rPr lang="de-DE" sz="2100" b="1" dirty="0">
                <a:solidFill>
                  <a:schemeClr val="bg1">
                    <a:lumMod val="50000"/>
                  </a:schemeClr>
                </a:solidFill>
              </a:rPr>
              <a:t>                                                           5</a:t>
            </a:r>
          </a:p>
          <a:p>
            <a:pPr lvl="1"/>
            <a:r>
              <a:rPr lang="de-DE" sz="2100" dirty="0" err="1">
                <a:solidFill>
                  <a:schemeClr val="bg1">
                    <a:lumMod val="50000"/>
                  </a:schemeClr>
                </a:solidFill>
              </a:rPr>
              <a:t>Delayed</a:t>
            </a:r>
            <a:r>
              <a:rPr lang="de-DE" sz="2100" dirty="0">
                <a:solidFill>
                  <a:schemeClr val="bg1">
                    <a:lumMod val="50000"/>
                  </a:schemeClr>
                </a:solidFill>
              </a:rPr>
              <a:t> </a:t>
            </a:r>
            <a:r>
              <a:rPr lang="de-DE" sz="2100" dirty="0" err="1">
                <a:solidFill>
                  <a:schemeClr val="bg1">
                    <a:lumMod val="50000"/>
                  </a:schemeClr>
                </a:solidFill>
              </a:rPr>
              <a:t>control</a:t>
            </a:r>
            <a:r>
              <a:rPr lang="de-DE" sz="2100" dirty="0">
                <a:solidFill>
                  <a:schemeClr val="bg1">
                    <a:lumMod val="50000"/>
                  </a:schemeClr>
                </a:solidFill>
              </a:rPr>
              <a:t>, </a:t>
            </a:r>
            <a:r>
              <a:rPr lang="de-DE" sz="2100" dirty="0" err="1">
                <a:solidFill>
                  <a:schemeClr val="bg1">
                    <a:lumMod val="50000"/>
                  </a:schemeClr>
                </a:solidFill>
              </a:rPr>
              <a:t>carb</a:t>
            </a:r>
            <a:r>
              <a:rPr lang="de-DE" sz="2100" dirty="0">
                <a:solidFill>
                  <a:schemeClr val="bg1">
                    <a:lumMod val="50000"/>
                  </a:schemeClr>
                </a:solidFill>
              </a:rPr>
              <a:t> </a:t>
            </a:r>
            <a:r>
              <a:rPr lang="de-DE" sz="2100" dirty="0" err="1">
                <a:solidFill>
                  <a:schemeClr val="bg1">
                    <a:lumMod val="50000"/>
                  </a:schemeClr>
                </a:solidFill>
              </a:rPr>
              <a:t>absorption</a:t>
            </a:r>
            <a:r>
              <a:rPr lang="de-DE" sz="2100" dirty="0">
                <a:solidFill>
                  <a:schemeClr val="bg1">
                    <a:lumMod val="50000"/>
                  </a:schemeClr>
                </a:solidFill>
              </a:rPr>
              <a:t>, </a:t>
            </a:r>
            <a:r>
              <a:rPr lang="de-DE" sz="2100" dirty="0" err="1">
                <a:solidFill>
                  <a:schemeClr val="bg1">
                    <a:lumMod val="50000"/>
                  </a:schemeClr>
                </a:solidFill>
              </a:rPr>
              <a:t>insulin</a:t>
            </a:r>
            <a:r>
              <a:rPr lang="de-DE" sz="2100" dirty="0">
                <a:solidFill>
                  <a:schemeClr val="bg1">
                    <a:lumMod val="50000"/>
                  </a:schemeClr>
                </a:solidFill>
              </a:rPr>
              <a:t> </a:t>
            </a:r>
            <a:r>
              <a:rPr lang="de-DE" sz="2100" dirty="0" err="1">
                <a:solidFill>
                  <a:schemeClr val="bg1">
                    <a:lumMod val="50000"/>
                  </a:schemeClr>
                </a:solidFill>
              </a:rPr>
              <a:t>activity</a:t>
            </a:r>
            <a:r>
              <a:rPr lang="de-DE" sz="2100" dirty="0">
                <a:solidFill>
                  <a:schemeClr val="bg1">
                    <a:lumMod val="50000"/>
                  </a:schemeClr>
                </a:solidFill>
              </a:rPr>
              <a:t>                  6</a:t>
            </a:r>
          </a:p>
          <a:p>
            <a:pPr lvl="1"/>
            <a:r>
              <a:rPr lang="de-DE" sz="2100" dirty="0" err="1">
                <a:solidFill>
                  <a:schemeClr val="bg1">
                    <a:lumMod val="50000"/>
                  </a:schemeClr>
                </a:solidFill>
              </a:rPr>
              <a:t>Nautical</a:t>
            </a:r>
            <a:r>
              <a:rPr lang="de-DE" sz="2100" dirty="0">
                <a:solidFill>
                  <a:schemeClr val="bg1">
                    <a:lumMod val="50000"/>
                  </a:schemeClr>
                </a:solidFill>
              </a:rPr>
              <a:t> </a:t>
            </a:r>
            <a:r>
              <a:rPr lang="de-DE" sz="2100" dirty="0" err="1">
                <a:solidFill>
                  <a:schemeClr val="bg1">
                    <a:lumMod val="50000"/>
                  </a:schemeClr>
                </a:solidFill>
              </a:rPr>
              <a:t>analogy</a:t>
            </a:r>
            <a:r>
              <a:rPr lang="de-DE" sz="2100" dirty="0">
                <a:solidFill>
                  <a:schemeClr val="bg1">
                    <a:lumMod val="50000"/>
                  </a:schemeClr>
                </a:solidFill>
              </a:rPr>
              <a:t>                                                                         11</a:t>
            </a:r>
          </a:p>
          <a:p>
            <a:pPr lvl="1"/>
            <a:r>
              <a:rPr lang="de-DE" sz="2100" dirty="0">
                <a:solidFill>
                  <a:schemeClr val="bg1">
                    <a:lumMod val="50000"/>
                  </a:schemeClr>
                </a:solidFill>
              </a:rPr>
              <a:t>Basic </a:t>
            </a:r>
            <a:r>
              <a:rPr lang="de-DE" sz="2100" dirty="0" err="1">
                <a:solidFill>
                  <a:schemeClr val="bg1">
                    <a:lumMod val="50000"/>
                  </a:schemeClr>
                </a:solidFill>
              </a:rPr>
              <a:t>loop</a:t>
            </a:r>
            <a:r>
              <a:rPr lang="de-DE" sz="2100" dirty="0">
                <a:solidFill>
                  <a:schemeClr val="bg1">
                    <a:lumMod val="50000"/>
                  </a:schemeClr>
                </a:solidFill>
              </a:rPr>
              <a:t> </a:t>
            </a:r>
            <a:r>
              <a:rPr lang="de-DE" sz="2100" dirty="0" err="1">
                <a:solidFill>
                  <a:schemeClr val="bg1">
                    <a:lumMod val="50000"/>
                  </a:schemeClr>
                </a:solidFill>
              </a:rPr>
              <a:t>parameters</a:t>
            </a:r>
            <a:r>
              <a:rPr lang="de-DE" sz="2100" dirty="0">
                <a:solidFill>
                  <a:schemeClr val="bg1">
                    <a:lumMod val="50000"/>
                  </a:schemeClr>
                </a:solidFill>
              </a:rPr>
              <a:t>                                                               13</a:t>
            </a:r>
          </a:p>
          <a:p>
            <a:pPr lvl="1"/>
            <a:r>
              <a:rPr lang="de-DE" sz="2100" dirty="0" err="1">
                <a:solidFill>
                  <a:schemeClr val="bg1">
                    <a:lumMod val="50000"/>
                  </a:schemeClr>
                </a:solidFill>
              </a:rPr>
              <a:t>Mathematical</a:t>
            </a:r>
            <a:r>
              <a:rPr lang="de-DE" sz="2100" dirty="0">
                <a:solidFill>
                  <a:schemeClr val="bg1">
                    <a:lumMod val="50000"/>
                  </a:schemeClr>
                </a:solidFill>
              </a:rPr>
              <a:t> </a:t>
            </a:r>
            <a:r>
              <a:rPr lang="de-DE" sz="2100" dirty="0" err="1">
                <a:solidFill>
                  <a:schemeClr val="bg1">
                    <a:lumMod val="50000"/>
                  </a:schemeClr>
                </a:solidFill>
              </a:rPr>
              <a:t>model</a:t>
            </a:r>
            <a:r>
              <a:rPr lang="de-DE" sz="2100" dirty="0">
                <a:solidFill>
                  <a:schemeClr val="bg1">
                    <a:lumMod val="50000"/>
                  </a:schemeClr>
                </a:solidFill>
              </a:rPr>
              <a:t>                                                                 14</a:t>
            </a:r>
          </a:p>
          <a:p>
            <a:pPr lvl="1"/>
            <a:r>
              <a:rPr lang="de-DE" sz="2100" dirty="0">
                <a:solidFill>
                  <a:schemeClr val="bg1">
                    <a:lumMod val="50000"/>
                  </a:schemeClr>
                </a:solidFill>
              </a:rPr>
              <a:t>3 </a:t>
            </a:r>
            <a:r>
              <a:rPr lang="de-DE" sz="2100" dirty="0" err="1">
                <a:solidFill>
                  <a:schemeClr val="bg1">
                    <a:lumMod val="50000"/>
                  </a:schemeClr>
                </a:solidFill>
              </a:rPr>
              <a:t>phases</a:t>
            </a:r>
            <a:r>
              <a:rPr lang="de-DE" sz="2100" dirty="0">
                <a:solidFill>
                  <a:schemeClr val="bg1">
                    <a:lumMod val="50000"/>
                  </a:schemeClr>
                </a:solidFill>
              </a:rPr>
              <a:t> </a:t>
            </a:r>
            <a:r>
              <a:rPr lang="de-DE" sz="2100" dirty="0" err="1">
                <a:solidFill>
                  <a:schemeClr val="bg1">
                    <a:lumMod val="50000"/>
                  </a:schemeClr>
                </a:solidFill>
              </a:rPr>
              <a:t>model</a:t>
            </a:r>
            <a:r>
              <a:rPr lang="de-DE" sz="2100" dirty="0">
                <a:solidFill>
                  <a:schemeClr val="bg1">
                    <a:lumMod val="50000"/>
                  </a:schemeClr>
                </a:solidFill>
              </a:rPr>
              <a:t>                                                                           15</a:t>
            </a:r>
          </a:p>
          <a:p>
            <a:r>
              <a:rPr lang="de-DE" sz="2100" b="1" dirty="0" err="1">
                <a:solidFill>
                  <a:schemeClr val="bg1">
                    <a:lumMod val="50000"/>
                  </a:schemeClr>
                </a:solidFill>
              </a:rPr>
              <a:t>Pre</a:t>
            </a:r>
            <a:r>
              <a:rPr lang="de-DE" sz="2100" b="1" dirty="0">
                <a:solidFill>
                  <a:schemeClr val="bg1">
                    <a:lumMod val="50000"/>
                  </a:schemeClr>
                </a:solidFill>
              </a:rPr>
              <a:t>- and Early </a:t>
            </a:r>
            <a:r>
              <a:rPr lang="de-DE" sz="2100" b="1" dirty="0" err="1">
                <a:solidFill>
                  <a:schemeClr val="bg1">
                    <a:lumMod val="50000"/>
                  </a:schemeClr>
                </a:solidFill>
              </a:rPr>
              <a:t>meal</a:t>
            </a:r>
            <a:r>
              <a:rPr lang="de-DE" sz="2100" b="1" dirty="0">
                <a:solidFill>
                  <a:schemeClr val="bg1">
                    <a:lumMod val="50000"/>
                  </a:schemeClr>
                </a:solidFill>
              </a:rPr>
              <a:t> </a:t>
            </a:r>
            <a:r>
              <a:rPr lang="de-DE" sz="2100" b="1" dirty="0" err="1">
                <a:solidFill>
                  <a:schemeClr val="bg1">
                    <a:lumMod val="50000"/>
                  </a:schemeClr>
                </a:solidFill>
              </a:rPr>
              <a:t>phases</a:t>
            </a:r>
            <a:r>
              <a:rPr lang="de-DE" sz="2100" b="1" dirty="0">
                <a:solidFill>
                  <a:schemeClr val="bg1">
                    <a:lumMod val="50000"/>
                  </a:schemeClr>
                </a:solidFill>
              </a:rPr>
              <a:t>: Hybrid </a:t>
            </a:r>
            <a:r>
              <a:rPr lang="de-DE" sz="2100" b="1" dirty="0" err="1">
                <a:solidFill>
                  <a:schemeClr val="bg1">
                    <a:lumMod val="50000"/>
                  </a:schemeClr>
                </a:solidFill>
              </a:rPr>
              <a:t>Closed</a:t>
            </a:r>
            <a:r>
              <a:rPr lang="de-DE" sz="2100" b="1" dirty="0">
                <a:solidFill>
                  <a:schemeClr val="bg1">
                    <a:lumMod val="50000"/>
                  </a:schemeClr>
                </a:solidFill>
              </a:rPr>
              <a:t> Looping w/ </a:t>
            </a:r>
            <a:r>
              <a:rPr lang="de-DE" sz="2100" b="1" dirty="0" err="1">
                <a:solidFill>
                  <a:schemeClr val="bg1">
                    <a:lumMod val="50000"/>
                  </a:schemeClr>
                </a:solidFill>
              </a:rPr>
              <a:t>bolus</a:t>
            </a:r>
            <a:r>
              <a:rPr lang="de-DE" sz="2100" b="1" dirty="0">
                <a:solidFill>
                  <a:schemeClr val="bg1">
                    <a:lumMod val="50000"/>
                  </a:schemeClr>
                </a:solidFill>
              </a:rPr>
              <a:t>                 16</a:t>
            </a:r>
          </a:p>
          <a:p>
            <a:pPr lvl="1"/>
            <a:r>
              <a:rPr lang="de-DE" sz="2100" b="1" dirty="0" err="1">
                <a:solidFill>
                  <a:schemeClr val="bg1">
                    <a:lumMod val="50000"/>
                  </a:schemeClr>
                </a:solidFill>
              </a:rPr>
              <a:t>Pre</a:t>
            </a:r>
            <a:r>
              <a:rPr lang="de-DE" sz="2100" b="1" dirty="0">
                <a:solidFill>
                  <a:schemeClr val="bg1">
                    <a:lumMod val="50000"/>
                  </a:schemeClr>
                </a:solidFill>
              </a:rPr>
              <a:t>-phase</a:t>
            </a:r>
            <a:r>
              <a:rPr lang="de-DE" sz="2100" dirty="0">
                <a:solidFill>
                  <a:schemeClr val="bg1">
                    <a:lumMod val="50000"/>
                  </a:schemeClr>
                </a:solidFill>
              </a:rPr>
              <a:t> </a:t>
            </a:r>
            <a:r>
              <a:rPr lang="de-DE" sz="2100" dirty="0" err="1">
                <a:solidFill>
                  <a:schemeClr val="bg1">
                    <a:lumMod val="50000"/>
                  </a:schemeClr>
                </a:solidFill>
              </a:rPr>
              <a:t>of</a:t>
            </a:r>
            <a:r>
              <a:rPr lang="de-DE" sz="2100" dirty="0">
                <a:solidFill>
                  <a:schemeClr val="bg1">
                    <a:lumMod val="50000"/>
                  </a:schemeClr>
                </a:solidFill>
              </a:rPr>
              <a:t> </a:t>
            </a:r>
            <a:r>
              <a:rPr lang="de-DE" sz="2100" dirty="0" err="1">
                <a:solidFill>
                  <a:schemeClr val="bg1">
                    <a:lumMod val="50000"/>
                  </a:schemeClr>
                </a:solidFill>
              </a:rPr>
              <a:t>meals</a:t>
            </a:r>
            <a:r>
              <a:rPr lang="de-DE" sz="2100" dirty="0">
                <a:solidFill>
                  <a:schemeClr val="bg1">
                    <a:lumMod val="50000"/>
                  </a:schemeClr>
                </a:solidFill>
              </a:rPr>
              <a:t> - Options </a:t>
            </a:r>
            <a:r>
              <a:rPr lang="de-DE" sz="2100" dirty="0" err="1">
                <a:solidFill>
                  <a:schemeClr val="bg1">
                    <a:lumMod val="50000"/>
                  </a:schemeClr>
                </a:solidFill>
              </a:rPr>
              <a:t>to</a:t>
            </a:r>
            <a:r>
              <a:rPr lang="de-DE" sz="2100" dirty="0">
                <a:solidFill>
                  <a:schemeClr val="bg1">
                    <a:lumMod val="50000"/>
                  </a:schemeClr>
                </a:solidFill>
              </a:rPr>
              <a:t> </a:t>
            </a:r>
            <a:r>
              <a:rPr lang="de-DE" sz="2100" dirty="0" err="1">
                <a:solidFill>
                  <a:schemeClr val="bg1">
                    <a:lumMod val="50000"/>
                  </a:schemeClr>
                </a:solidFill>
              </a:rPr>
              <a:t>improve</a:t>
            </a:r>
            <a:r>
              <a:rPr lang="de-DE" sz="2100" dirty="0">
                <a:solidFill>
                  <a:schemeClr val="bg1">
                    <a:lumMod val="50000"/>
                  </a:schemeClr>
                </a:solidFill>
              </a:rPr>
              <a:t> </a:t>
            </a:r>
            <a:r>
              <a:rPr lang="de-DE" sz="2100" dirty="0" err="1">
                <a:solidFill>
                  <a:schemeClr val="bg1">
                    <a:lumMod val="50000"/>
                  </a:schemeClr>
                </a:solidFill>
              </a:rPr>
              <a:t>management</a:t>
            </a:r>
            <a:r>
              <a:rPr lang="de-DE" sz="2100" dirty="0">
                <a:solidFill>
                  <a:schemeClr val="bg1">
                    <a:lumMod val="50000"/>
                  </a:schemeClr>
                </a:solidFill>
              </a:rPr>
              <a:t>       17   </a:t>
            </a:r>
          </a:p>
          <a:p>
            <a:pPr lvl="1"/>
            <a:r>
              <a:rPr lang="de-DE" sz="2100" dirty="0" err="1">
                <a:solidFill>
                  <a:schemeClr val="bg1">
                    <a:lumMod val="50000"/>
                  </a:schemeClr>
                </a:solidFill>
              </a:rPr>
              <a:t>Carb</a:t>
            </a:r>
            <a:r>
              <a:rPr lang="de-DE" sz="2100" dirty="0">
                <a:solidFill>
                  <a:schemeClr val="bg1">
                    <a:lumMod val="50000"/>
                  </a:schemeClr>
                </a:solidFill>
              </a:rPr>
              <a:t> </a:t>
            </a:r>
            <a:r>
              <a:rPr lang="de-DE" sz="2100" dirty="0" err="1">
                <a:solidFill>
                  <a:schemeClr val="bg1">
                    <a:lumMod val="50000"/>
                  </a:schemeClr>
                </a:solidFill>
              </a:rPr>
              <a:t>inputs</a:t>
            </a:r>
            <a:r>
              <a:rPr lang="de-DE" sz="2100" dirty="0">
                <a:solidFill>
                  <a:schemeClr val="bg1">
                    <a:lumMod val="50000"/>
                  </a:schemeClr>
                </a:solidFill>
              </a:rPr>
              <a:t> and </a:t>
            </a:r>
            <a:r>
              <a:rPr lang="de-DE" sz="2100" dirty="0" err="1">
                <a:solidFill>
                  <a:schemeClr val="bg1">
                    <a:lumMod val="50000"/>
                  </a:schemeClr>
                </a:solidFill>
              </a:rPr>
              <a:t>user</a:t>
            </a:r>
            <a:r>
              <a:rPr lang="de-DE" sz="2100" dirty="0">
                <a:solidFill>
                  <a:schemeClr val="bg1">
                    <a:lumMod val="50000"/>
                  </a:schemeClr>
                </a:solidFill>
              </a:rPr>
              <a:t> </a:t>
            </a:r>
            <a:r>
              <a:rPr lang="de-DE" sz="2100" dirty="0" err="1">
                <a:solidFill>
                  <a:schemeClr val="bg1">
                    <a:lumMod val="50000"/>
                  </a:schemeClr>
                </a:solidFill>
              </a:rPr>
              <a:t>bolus</a:t>
            </a:r>
            <a:r>
              <a:rPr lang="de-DE" sz="2100" dirty="0">
                <a:solidFill>
                  <a:schemeClr val="bg1">
                    <a:lumMod val="50000"/>
                  </a:schemeClr>
                </a:solidFill>
              </a:rPr>
              <a:t> </a:t>
            </a:r>
            <a:r>
              <a:rPr lang="de-DE" sz="2100" dirty="0" err="1">
                <a:solidFill>
                  <a:schemeClr val="bg1">
                    <a:lumMod val="50000"/>
                  </a:schemeClr>
                </a:solidFill>
              </a:rPr>
              <a:t>timing</a:t>
            </a:r>
            <a:r>
              <a:rPr lang="de-DE" sz="2100" dirty="0">
                <a:solidFill>
                  <a:schemeClr val="bg1">
                    <a:lumMod val="50000"/>
                  </a:schemeClr>
                </a:solidFill>
              </a:rPr>
              <a:t>                                            22                                          </a:t>
            </a:r>
          </a:p>
          <a:p>
            <a:pPr lvl="1"/>
            <a:r>
              <a:rPr lang="de-DE" sz="2100" dirty="0">
                <a:solidFill>
                  <a:schemeClr val="bg1">
                    <a:lumMod val="50000"/>
                  </a:schemeClr>
                </a:solidFill>
              </a:rPr>
              <a:t>Trouble </a:t>
            </a:r>
            <a:r>
              <a:rPr lang="de-DE" sz="2100" dirty="0" err="1">
                <a:solidFill>
                  <a:schemeClr val="bg1">
                    <a:lumMod val="50000"/>
                  </a:schemeClr>
                </a:solidFill>
              </a:rPr>
              <a:t>shooting</a:t>
            </a:r>
            <a:r>
              <a:rPr lang="de-DE" sz="2100" dirty="0">
                <a:solidFill>
                  <a:schemeClr val="bg1">
                    <a:lumMod val="50000"/>
                  </a:schemeClr>
                </a:solidFill>
              </a:rPr>
              <a:t>                                                                          23                                                                       </a:t>
            </a:r>
          </a:p>
          <a:p>
            <a:pPr lvl="1"/>
            <a:r>
              <a:rPr lang="de-DE" sz="2100" dirty="0">
                <a:solidFill>
                  <a:schemeClr val="bg1">
                    <a:lumMod val="50000"/>
                  </a:schemeClr>
                </a:solidFill>
              </a:rPr>
              <a:t>Transition                                                                                       24</a:t>
            </a:r>
          </a:p>
          <a:p>
            <a:pPr lvl="1"/>
            <a:r>
              <a:rPr lang="de-DE" sz="2100" dirty="0">
                <a:solidFill>
                  <a:schemeClr val="bg1">
                    <a:lumMod val="50000"/>
                  </a:schemeClr>
                </a:solidFill>
              </a:rPr>
              <a:t> Hybrid </a:t>
            </a:r>
            <a:r>
              <a:rPr lang="de-DE" sz="2100" dirty="0" err="1">
                <a:solidFill>
                  <a:schemeClr val="bg1">
                    <a:lumMod val="50000"/>
                  </a:schemeClr>
                </a:solidFill>
              </a:rPr>
              <a:t>Closed</a:t>
            </a:r>
            <a:r>
              <a:rPr lang="de-DE" sz="2100" dirty="0">
                <a:solidFill>
                  <a:schemeClr val="bg1">
                    <a:lumMod val="50000"/>
                  </a:schemeClr>
                </a:solidFill>
              </a:rPr>
              <a:t> Looping, </a:t>
            </a:r>
            <a:r>
              <a:rPr lang="de-DE" sz="2100" dirty="0" err="1">
                <a:solidFill>
                  <a:schemeClr val="bg1">
                    <a:lumMod val="50000"/>
                  </a:schemeClr>
                </a:solidFill>
              </a:rPr>
              <a:t>pros</a:t>
            </a:r>
            <a:r>
              <a:rPr lang="de-DE" sz="2100" dirty="0">
                <a:solidFill>
                  <a:schemeClr val="bg1">
                    <a:lumMod val="50000"/>
                  </a:schemeClr>
                </a:solidFill>
              </a:rPr>
              <a:t> and </a:t>
            </a:r>
            <a:r>
              <a:rPr lang="de-DE" sz="2100" dirty="0" err="1">
                <a:solidFill>
                  <a:schemeClr val="bg1">
                    <a:lumMod val="50000"/>
                  </a:schemeClr>
                </a:solidFill>
              </a:rPr>
              <a:t>cons</a:t>
            </a:r>
            <a:r>
              <a:rPr lang="de-DE" sz="2100" dirty="0">
                <a:solidFill>
                  <a:schemeClr val="bg1">
                    <a:lumMod val="50000"/>
                  </a:schemeClr>
                </a:solidFill>
              </a:rPr>
              <a:t>                                    25                                                                                                                      </a:t>
            </a:r>
          </a:p>
          <a:p>
            <a:pPr marL="0" indent="0">
              <a:buNone/>
            </a:pPr>
            <a:r>
              <a:rPr lang="de-DE" sz="2200" b="1" dirty="0" smtClean="0"/>
              <a:t>*   </a:t>
            </a:r>
            <a:r>
              <a:rPr lang="de-DE" sz="2400" b="1" dirty="0"/>
              <a:t>Managing </a:t>
            </a:r>
            <a:r>
              <a:rPr lang="de-DE" sz="2400" b="1" dirty="0" err="1"/>
              <a:t>the</a:t>
            </a:r>
            <a:r>
              <a:rPr lang="de-DE" sz="2400" b="1" dirty="0"/>
              <a:t> </a:t>
            </a:r>
            <a:r>
              <a:rPr lang="de-DE" sz="2400" b="1" dirty="0" err="1"/>
              <a:t>late</a:t>
            </a:r>
            <a:r>
              <a:rPr lang="de-DE" sz="2400" b="1" dirty="0"/>
              <a:t> </a:t>
            </a:r>
            <a:r>
              <a:rPr lang="de-DE" sz="2400" b="1" dirty="0" err="1"/>
              <a:t>phase</a:t>
            </a:r>
            <a:r>
              <a:rPr lang="de-DE" sz="2400" b="1" dirty="0"/>
              <a:t> </a:t>
            </a:r>
            <a:r>
              <a:rPr lang="de-DE" sz="2400" b="1" dirty="0" err="1"/>
              <a:t>of</a:t>
            </a:r>
            <a:r>
              <a:rPr lang="de-DE" sz="2400" b="1" dirty="0"/>
              <a:t> a </a:t>
            </a:r>
            <a:r>
              <a:rPr lang="de-DE" sz="2400" b="1" dirty="0" err="1"/>
              <a:t>meal</a:t>
            </a:r>
            <a:r>
              <a:rPr lang="de-DE" sz="2400" b="1" dirty="0"/>
              <a:t>  </a:t>
            </a:r>
            <a:r>
              <a:rPr lang="de-DE" sz="2400" b="1" dirty="0" smtClean="0"/>
              <a:t>                                            28                          </a:t>
            </a:r>
            <a:endParaRPr lang="de-DE" sz="2400" b="1" dirty="0"/>
          </a:p>
          <a:p>
            <a:pPr lvl="1"/>
            <a:r>
              <a:rPr lang="de-DE" dirty="0" err="1" smtClean="0"/>
              <a:t>Late</a:t>
            </a:r>
            <a:r>
              <a:rPr lang="de-DE" dirty="0" smtClean="0"/>
              <a:t> </a:t>
            </a:r>
            <a:r>
              <a:rPr lang="de-DE" dirty="0" err="1" smtClean="0"/>
              <a:t>carbs</a:t>
            </a:r>
            <a:r>
              <a:rPr lang="de-DE" dirty="0" smtClean="0"/>
              <a:t>, FPU, </a:t>
            </a:r>
            <a:r>
              <a:rPr lang="de-DE" dirty="0" err="1" smtClean="0"/>
              <a:t>aids</a:t>
            </a:r>
            <a:r>
              <a:rPr lang="de-DE" dirty="0" smtClean="0"/>
              <a:t> </a:t>
            </a:r>
            <a:r>
              <a:rPr lang="de-DE" dirty="0" err="1" smtClean="0"/>
              <a:t>for</a:t>
            </a:r>
            <a:r>
              <a:rPr lang="de-DE" dirty="0" smtClean="0"/>
              <a:t> </a:t>
            </a:r>
            <a:r>
              <a:rPr lang="de-DE" dirty="0" err="1" smtClean="0"/>
              <a:t>carb</a:t>
            </a:r>
            <a:r>
              <a:rPr lang="de-DE" dirty="0" smtClean="0"/>
              <a:t> </a:t>
            </a:r>
            <a:r>
              <a:rPr lang="de-DE" dirty="0" err="1" smtClean="0"/>
              <a:t>entries</a:t>
            </a:r>
            <a:r>
              <a:rPr lang="de-DE" dirty="0" smtClean="0"/>
              <a:t>                            29</a:t>
            </a:r>
            <a:endParaRPr lang="de-DE" dirty="0"/>
          </a:p>
          <a:p>
            <a:pPr lvl="1"/>
            <a:r>
              <a:rPr lang="de-DE" dirty="0" smtClean="0"/>
              <a:t>Looping </a:t>
            </a:r>
            <a:r>
              <a:rPr lang="de-DE" dirty="0" err="1" smtClean="0"/>
              <a:t>algorithms</a:t>
            </a:r>
            <a:r>
              <a:rPr lang="de-DE" dirty="0" smtClean="0"/>
              <a:t> </a:t>
            </a:r>
            <a:r>
              <a:rPr lang="de-DE" dirty="0" err="1" smtClean="0"/>
              <a:t>supplying</a:t>
            </a:r>
            <a:r>
              <a:rPr lang="de-DE" dirty="0" smtClean="0"/>
              <a:t> </a:t>
            </a:r>
            <a:r>
              <a:rPr lang="de-DE" dirty="0" err="1" smtClean="0"/>
              <a:t>insulin</a:t>
            </a:r>
            <a:r>
              <a:rPr lang="de-DE" dirty="0" smtClean="0"/>
              <a:t>                            31</a:t>
            </a:r>
            <a:endParaRPr lang="de-DE" dirty="0"/>
          </a:p>
          <a:p>
            <a:pPr lvl="2"/>
            <a:r>
              <a:rPr lang="de-DE" sz="2400" dirty="0" smtClean="0"/>
              <a:t>iOS </a:t>
            </a:r>
            <a:r>
              <a:rPr lang="de-DE" sz="2400" dirty="0"/>
              <a:t>Loop Master (~AB, </a:t>
            </a:r>
            <a:r>
              <a:rPr lang="de-DE" sz="2400" dirty="0" err="1"/>
              <a:t>FreeAPS</a:t>
            </a:r>
            <a:r>
              <a:rPr lang="de-DE" sz="2400" dirty="0" smtClean="0"/>
              <a:t>)</a:t>
            </a:r>
          </a:p>
          <a:p>
            <a:pPr lvl="2"/>
            <a:r>
              <a:rPr lang="de-DE" sz="2400" i="1" dirty="0" err="1" smtClean="0"/>
              <a:t>AndroidAPS</a:t>
            </a:r>
            <a:r>
              <a:rPr lang="de-DE" sz="2400" i="1" dirty="0" smtClean="0"/>
              <a:t> (~</a:t>
            </a:r>
            <a:r>
              <a:rPr lang="de-DE" sz="2400" i="1" dirty="0" err="1" smtClean="0"/>
              <a:t>OpenAPS</a:t>
            </a:r>
            <a:r>
              <a:rPr lang="de-DE" sz="2400" i="1" dirty="0" smtClean="0"/>
              <a:t>, </a:t>
            </a:r>
            <a:r>
              <a:rPr lang="de-DE" sz="2400" i="1" dirty="0" err="1" smtClean="0"/>
              <a:t>FreeAPS</a:t>
            </a:r>
            <a:r>
              <a:rPr lang="de-DE" sz="2400" i="1" dirty="0" smtClean="0"/>
              <a:t>-X): </a:t>
            </a:r>
            <a:r>
              <a:rPr lang="de-DE" sz="2400" i="1" dirty="0" err="1" smtClean="0"/>
              <a:t>oref</a:t>
            </a:r>
            <a:r>
              <a:rPr lang="de-DE" sz="2400" i="1" dirty="0" smtClean="0"/>
              <a:t>(1) </a:t>
            </a:r>
            <a:r>
              <a:rPr lang="de-DE" sz="1900" i="1" dirty="0" err="1" smtClean="0">
                <a:solidFill>
                  <a:schemeClr val="bg1">
                    <a:lumMod val="50000"/>
                  </a:schemeClr>
                </a:solidFill>
              </a:rPr>
              <a:t>see</a:t>
            </a:r>
            <a:r>
              <a:rPr lang="de-DE" sz="1900" i="1" dirty="0" smtClean="0">
                <a:solidFill>
                  <a:schemeClr val="bg1">
                    <a:lumMod val="50000"/>
                  </a:schemeClr>
                </a:solidFill>
              </a:rPr>
              <a:t>  43</a:t>
            </a:r>
            <a:endParaRPr lang="de-DE" sz="1900" i="1" dirty="0">
              <a:solidFill>
                <a:schemeClr val="bg1">
                  <a:lumMod val="50000"/>
                </a:schemeClr>
              </a:solidFill>
            </a:endParaRPr>
          </a:p>
          <a:p>
            <a:pPr lvl="1"/>
            <a:r>
              <a:rPr lang="de-DE" dirty="0" err="1" smtClean="0"/>
              <a:t>Changes</a:t>
            </a:r>
            <a:r>
              <a:rPr lang="de-DE" dirty="0" smtClean="0"/>
              <a:t> </a:t>
            </a:r>
            <a:r>
              <a:rPr lang="de-DE" dirty="0"/>
              <a:t>in </a:t>
            </a:r>
            <a:r>
              <a:rPr lang="de-DE" dirty="0" err="1"/>
              <a:t>insulin</a:t>
            </a:r>
            <a:r>
              <a:rPr lang="de-DE" dirty="0"/>
              <a:t> </a:t>
            </a:r>
            <a:r>
              <a:rPr lang="de-DE" dirty="0" err="1"/>
              <a:t>sensitivity</a:t>
            </a:r>
            <a:r>
              <a:rPr lang="de-DE" dirty="0"/>
              <a:t>, </a:t>
            </a:r>
            <a:r>
              <a:rPr lang="de-DE" dirty="0" err="1"/>
              <a:t>receptor</a:t>
            </a:r>
            <a:r>
              <a:rPr lang="de-DE" dirty="0"/>
              <a:t> </a:t>
            </a:r>
            <a:r>
              <a:rPr lang="de-DE" dirty="0" err="1" smtClean="0"/>
              <a:t>blockages</a:t>
            </a:r>
            <a:r>
              <a:rPr lang="de-DE" dirty="0" smtClean="0"/>
              <a:t>      34</a:t>
            </a:r>
            <a:endParaRPr lang="de-DE" dirty="0"/>
          </a:p>
          <a:p>
            <a:pPr lvl="1"/>
            <a:r>
              <a:rPr lang="de-DE" dirty="0" smtClean="0"/>
              <a:t>Trouble </a:t>
            </a:r>
            <a:r>
              <a:rPr lang="de-DE" dirty="0" err="1" smtClean="0"/>
              <a:t>shooting</a:t>
            </a:r>
            <a:r>
              <a:rPr lang="de-DE" dirty="0" smtClean="0"/>
              <a:t>                                                                36</a:t>
            </a:r>
            <a:endParaRPr lang="de-DE" dirty="0"/>
          </a:p>
          <a:p>
            <a:pPr lvl="1"/>
            <a:r>
              <a:rPr lang="de-DE" dirty="0" err="1" smtClean="0"/>
              <a:t>Interventions</a:t>
            </a:r>
            <a:r>
              <a:rPr lang="de-DE" dirty="0" smtClean="0"/>
              <a:t> (fake </a:t>
            </a:r>
            <a:r>
              <a:rPr lang="de-DE" dirty="0" err="1" smtClean="0"/>
              <a:t>inputs</a:t>
            </a:r>
            <a:r>
              <a:rPr lang="de-DE" dirty="0" smtClean="0"/>
              <a:t>; </a:t>
            </a:r>
            <a:r>
              <a:rPr lang="de-DE" dirty="0" err="1" smtClean="0"/>
              <a:t>Afrezza</a:t>
            </a:r>
            <a:r>
              <a:rPr lang="de-DE" dirty="0" smtClean="0"/>
              <a:t>)                               37</a:t>
            </a:r>
          </a:p>
          <a:p>
            <a:pPr lvl="1"/>
            <a:r>
              <a:rPr lang="de-DE" dirty="0" smtClean="0"/>
              <a:t>Challenge: </a:t>
            </a:r>
            <a:r>
              <a:rPr lang="de-DE" dirty="0" err="1" smtClean="0"/>
              <a:t>Meal</a:t>
            </a:r>
            <a:r>
              <a:rPr lang="de-DE" dirty="0" smtClean="0"/>
              <a:t> </a:t>
            </a:r>
            <a:r>
              <a:rPr lang="de-DE" dirty="0" err="1" smtClean="0"/>
              <a:t>followed</a:t>
            </a:r>
            <a:r>
              <a:rPr lang="de-DE" dirty="0" smtClean="0"/>
              <a:t> </a:t>
            </a:r>
            <a:r>
              <a:rPr lang="de-DE" dirty="0" err="1" smtClean="0"/>
              <a:t>by</a:t>
            </a:r>
            <a:r>
              <a:rPr lang="de-DE" dirty="0" smtClean="0"/>
              <a:t> </a:t>
            </a:r>
            <a:r>
              <a:rPr lang="de-DE" dirty="0" err="1" smtClean="0"/>
              <a:t>activity</a:t>
            </a:r>
            <a:r>
              <a:rPr lang="de-DE" dirty="0" smtClean="0"/>
              <a:t>                             40</a:t>
            </a:r>
            <a:endParaRPr lang="de-DE" dirty="0"/>
          </a:p>
          <a:p>
            <a:r>
              <a:rPr lang="de-DE" sz="2000" b="1" dirty="0" err="1" smtClean="0"/>
              <a:t>Simplified</a:t>
            </a:r>
            <a:r>
              <a:rPr lang="de-DE" sz="2000" b="1" dirty="0" smtClean="0"/>
              <a:t> </a:t>
            </a:r>
            <a:r>
              <a:rPr lang="de-DE" sz="2000" b="1" dirty="0" err="1"/>
              <a:t>solutions</a:t>
            </a:r>
            <a:r>
              <a:rPr lang="de-DE" sz="2000" b="1" dirty="0"/>
              <a:t> </a:t>
            </a:r>
            <a:r>
              <a:rPr lang="de-DE" sz="2000" b="1" dirty="0" err="1"/>
              <a:t>when</a:t>
            </a:r>
            <a:r>
              <a:rPr lang="de-DE" sz="2000" b="1" dirty="0"/>
              <a:t> </a:t>
            </a:r>
            <a:r>
              <a:rPr lang="de-DE" sz="2000" b="1" dirty="0" err="1"/>
              <a:t>looping</a:t>
            </a:r>
            <a:r>
              <a:rPr lang="de-DE" sz="2000" b="1" dirty="0"/>
              <a:t> </a:t>
            </a:r>
            <a:r>
              <a:rPr lang="de-DE" sz="2000" b="1" dirty="0" err="1"/>
              <a:t>with</a:t>
            </a:r>
            <a:r>
              <a:rPr lang="de-DE" sz="2000" b="1" dirty="0"/>
              <a:t> </a:t>
            </a:r>
            <a:r>
              <a:rPr lang="de-DE" sz="2000" b="1" dirty="0" err="1"/>
              <a:t>oref</a:t>
            </a:r>
            <a:r>
              <a:rPr lang="de-DE" sz="2000" b="1" dirty="0"/>
              <a:t>(1</a:t>
            </a:r>
            <a:r>
              <a:rPr lang="de-DE" sz="2000" b="1" dirty="0" smtClean="0"/>
              <a:t>)                                           41</a:t>
            </a:r>
            <a:endParaRPr lang="de-DE" sz="2000" b="1" dirty="0"/>
          </a:p>
          <a:p>
            <a:pPr lvl="1"/>
            <a:r>
              <a:rPr lang="de-DE" sz="1600" dirty="0">
                <a:solidFill>
                  <a:schemeClr val="bg1">
                    <a:lumMod val="50000"/>
                  </a:schemeClr>
                </a:solidFill>
              </a:rPr>
              <a:t>General </a:t>
            </a:r>
            <a:r>
              <a:rPr lang="de-DE" sz="1600" dirty="0" err="1">
                <a:solidFill>
                  <a:schemeClr val="bg1">
                    <a:lumMod val="50000"/>
                  </a:schemeClr>
                </a:solidFill>
              </a:rPr>
              <a:t>solutions</a:t>
            </a:r>
            <a:r>
              <a:rPr lang="de-DE" sz="1600" dirty="0">
                <a:solidFill>
                  <a:schemeClr val="bg1">
                    <a:lumMod val="50000"/>
                  </a:schemeClr>
                </a:solidFill>
              </a:rPr>
              <a:t> </a:t>
            </a:r>
            <a:r>
              <a:rPr lang="de-DE" sz="1600" dirty="0" err="1">
                <a:solidFill>
                  <a:schemeClr val="bg1">
                    <a:lumMod val="50000"/>
                  </a:schemeClr>
                </a:solidFill>
              </a:rPr>
              <a:t>toolbox</a:t>
            </a:r>
            <a:r>
              <a:rPr lang="de-DE" sz="1600" dirty="0">
                <a:solidFill>
                  <a:schemeClr val="bg1">
                    <a:lumMod val="50000"/>
                  </a:schemeClr>
                </a:solidFill>
              </a:rPr>
              <a:t>                                                                             </a:t>
            </a:r>
            <a:r>
              <a:rPr lang="de-DE" sz="1600" dirty="0" smtClean="0">
                <a:solidFill>
                  <a:schemeClr val="bg1">
                    <a:lumMod val="50000"/>
                  </a:schemeClr>
                </a:solidFill>
              </a:rPr>
              <a:t> </a:t>
            </a:r>
            <a:endParaRPr lang="de-DE" sz="1600" dirty="0">
              <a:solidFill>
                <a:schemeClr val="bg1">
                  <a:lumMod val="50000"/>
                </a:schemeClr>
              </a:solidFill>
            </a:endParaRPr>
          </a:p>
          <a:p>
            <a:pPr lvl="1"/>
            <a:r>
              <a:rPr lang="de-DE" sz="1800" dirty="0" err="1">
                <a:solidFill>
                  <a:schemeClr val="bg1">
                    <a:lumMod val="50000"/>
                  </a:schemeClr>
                </a:solidFill>
              </a:rPr>
              <a:t>Good</a:t>
            </a:r>
            <a:r>
              <a:rPr lang="de-DE" sz="1800" dirty="0">
                <a:solidFill>
                  <a:schemeClr val="bg1">
                    <a:lumMod val="50000"/>
                  </a:schemeClr>
                </a:solidFill>
              </a:rPr>
              <a:t> (</a:t>
            </a:r>
            <a:r>
              <a:rPr lang="de-DE" sz="1800" dirty="0" err="1">
                <a:solidFill>
                  <a:schemeClr val="bg1">
                    <a:lumMod val="50000"/>
                  </a:schemeClr>
                </a:solidFill>
              </a:rPr>
              <a:t>enough</a:t>
            </a:r>
            <a:r>
              <a:rPr lang="de-DE" sz="1800" dirty="0">
                <a:solidFill>
                  <a:schemeClr val="bg1">
                    <a:lumMod val="50000"/>
                  </a:schemeClr>
                </a:solidFill>
              </a:rPr>
              <a:t>) </a:t>
            </a:r>
            <a:r>
              <a:rPr lang="de-DE" sz="1800" dirty="0" err="1">
                <a:solidFill>
                  <a:schemeClr val="bg1">
                    <a:lumMod val="50000"/>
                  </a:schemeClr>
                </a:solidFill>
              </a:rPr>
              <a:t>practice</a:t>
            </a:r>
            <a:r>
              <a:rPr lang="de-DE" sz="1800" dirty="0">
                <a:solidFill>
                  <a:schemeClr val="bg1">
                    <a:lumMod val="50000"/>
                  </a:schemeClr>
                </a:solidFill>
              </a:rPr>
              <a:t> </a:t>
            </a:r>
            <a:r>
              <a:rPr lang="de-DE" sz="1800" dirty="0" err="1">
                <a:solidFill>
                  <a:schemeClr val="bg1">
                    <a:lumMod val="50000"/>
                  </a:schemeClr>
                </a:solidFill>
              </a:rPr>
              <a:t>suggestion</a:t>
            </a:r>
            <a:r>
              <a:rPr lang="de-DE" sz="1800" dirty="0">
                <a:solidFill>
                  <a:schemeClr val="bg1">
                    <a:lumMod val="50000"/>
                  </a:schemeClr>
                </a:solidFill>
              </a:rPr>
              <a:t> </a:t>
            </a:r>
            <a:r>
              <a:rPr lang="de-DE" sz="1800" dirty="0" err="1">
                <a:solidFill>
                  <a:schemeClr val="bg1">
                    <a:lumMod val="50000"/>
                  </a:schemeClr>
                </a:solidFill>
              </a:rPr>
              <a:t>for</a:t>
            </a:r>
            <a:r>
              <a:rPr lang="de-DE" sz="1800" dirty="0">
                <a:solidFill>
                  <a:schemeClr val="bg1">
                    <a:lumMod val="50000"/>
                  </a:schemeClr>
                </a:solidFill>
              </a:rPr>
              <a:t> </a:t>
            </a:r>
            <a:r>
              <a:rPr lang="de-DE" sz="1800" dirty="0" err="1">
                <a:solidFill>
                  <a:schemeClr val="bg1">
                    <a:lumMod val="50000"/>
                  </a:schemeClr>
                </a:solidFill>
              </a:rPr>
              <a:t>oref</a:t>
            </a:r>
            <a:r>
              <a:rPr lang="de-DE" sz="1800" dirty="0">
                <a:solidFill>
                  <a:schemeClr val="bg1">
                    <a:lumMod val="50000"/>
                  </a:schemeClr>
                </a:solidFill>
              </a:rPr>
              <a:t>(1) </a:t>
            </a:r>
            <a:r>
              <a:rPr lang="de-DE" sz="1800" dirty="0" err="1">
                <a:solidFill>
                  <a:schemeClr val="bg1">
                    <a:lumMod val="50000"/>
                  </a:schemeClr>
                </a:solidFill>
              </a:rPr>
              <a:t>loops</a:t>
            </a:r>
            <a:r>
              <a:rPr lang="de-DE" sz="1800" dirty="0">
                <a:solidFill>
                  <a:schemeClr val="bg1">
                    <a:lumMod val="50000"/>
                  </a:schemeClr>
                </a:solidFill>
              </a:rPr>
              <a:t>                       </a:t>
            </a:r>
            <a:r>
              <a:rPr lang="de-DE" sz="1800" dirty="0" smtClean="0">
                <a:solidFill>
                  <a:schemeClr val="bg1">
                    <a:lumMod val="50000"/>
                  </a:schemeClr>
                </a:solidFill>
              </a:rPr>
              <a:t> </a:t>
            </a:r>
            <a:endParaRPr lang="de-DE" sz="1800" dirty="0">
              <a:solidFill>
                <a:schemeClr val="bg1">
                  <a:lumMod val="50000"/>
                </a:schemeClr>
              </a:solidFill>
            </a:endParaRPr>
          </a:p>
          <a:p>
            <a:pPr lvl="1"/>
            <a:r>
              <a:rPr lang="de-DE" sz="1800" dirty="0" err="1">
                <a:solidFill>
                  <a:schemeClr val="bg1">
                    <a:lumMod val="50000"/>
                  </a:schemeClr>
                </a:solidFill>
              </a:rPr>
              <a:t>Full</a:t>
            </a:r>
            <a:r>
              <a:rPr lang="de-DE" sz="1800" dirty="0">
                <a:solidFill>
                  <a:schemeClr val="bg1">
                    <a:lumMod val="50000"/>
                  </a:schemeClr>
                </a:solidFill>
              </a:rPr>
              <a:t> </a:t>
            </a:r>
            <a:r>
              <a:rPr lang="de-DE" sz="1800" dirty="0" err="1">
                <a:solidFill>
                  <a:schemeClr val="bg1">
                    <a:lumMod val="50000"/>
                  </a:schemeClr>
                </a:solidFill>
              </a:rPr>
              <a:t>looping</a:t>
            </a:r>
            <a:r>
              <a:rPr lang="de-DE" sz="1800" dirty="0">
                <a:solidFill>
                  <a:schemeClr val="bg1">
                    <a:lumMod val="50000"/>
                  </a:schemeClr>
                </a:solidFill>
              </a:rPr>
              <a:t> </a:t>
            </a:r>
            <a:r>
              <a:rPr lang="de-DE" sz="1800" dirty="0" err="1">
                <a:solidFill>
                  <a:schemeClr val="bg1">
                    <a:lumMod val="50000"/>
                  </a:schemeClr>
                </a:solidFill>
              </a:rPr>
              <a:t>with</a:t>
            </a:r>
            <a:r>
              <a:rPr lang="de-DE" sz="1800" dirty="0">
                <a:solidFill>
                  <a:schemeClr val="bg1">
                    <a:lumMod val="50000"/>
                  </a:schemeClr>
                </a:solidFill>
              </a:rPr>
              <a:t> </a:t>
            </a:r>
            <a:r>
              <a:rPr lang="de-DE" sz="1800" dirty="0" err="1">
                <a:solidFill>
                  <a:schemeClr val="bg1">
                    <a:lumMod val="50000"/>
                  </a:schemeClr>
                </a:solidFill>
              </a:rPr>
              <a:t>oref</a:t>
            </a:r>
            <a:r>
              <a:rPr lang="de-DE" sz="1800" dirty="0">
                <a:solidFill>
                  <a:schemeClr val="bg1">
                    <a:lumMod val="50000"/>
                  </a:schemeClr>
                </a:solidFill>
              </a:rPr>
              <a:t>(1): </a:t>
            </a:r>
            <a:r>
              <a:rPr lang="de-DE" sz="1800" dirty="0" err="1">
                <a:solidFill>
                  <a:schemeClr val="bg1">
                    <a:lumMod val="50000"/>
                  </a:schemeClr>
                </a:solidFill>
              </a:rPr>
              <a:t>No</a:t>
            </a:r>
            <a:r>
              <a:rPr lang="de-DE" sz="1800" dirty="0">
                <a:solidFill>
                  <a:schemeClr val="bg1">
                    <a:lumMod val="50000"/>
                  </a:schemeClr>
                </a:solidFill>
              </a:rPr>
              <a:t> </a:t>
            </a:r>
            <a:r>
              <a:rPr lang="de-DE" sz="1800" dirty="0" err="1">
                <a:solidFill>
                  <a:schemeClr val="bg1">
                    <a:lumMod val="50000"/>
                  </a:schemeClr>
                </a:solidFill>
              </a:rPr>
              <a:t>carb</a:t>
            </a:r>
            <a:r>
              <a:rPr lang="de-DE" sz="1800" dirty="0">
                <a:solidFill>
                  <a:schemeClr val="bg1">
                    <a:lumMod val="50000"/>
                  </a:schemeClr>
                </a:solidFill>
              </a:rPr>
              <a:t> </a:t>
            </a:r>
            <a:r>
              <a:rPr lang="de-DE" sz="1800" dirty="0" err="1">
                <a:solidFill>
                  <a:schemeClr val="bg1">
                    <a:lumMod val="50000"/>
                  </a:schemeClr>
                </a:solidFill>
              </a:rPr>
              <a:t>inputs</a:t>
            </a:r>
            <a:r>
              <a:rPr lang="de-DE" sz="1800" dirty="0">
                <a:solidFill>
                  <a:schemeClr val="bg1">
                    <a:lumMod val="50000"/>
                  </a:schemeClr>
                </a:solidFill>
              </a:rPr>
              <a:t>, </a:t>
            </a:r>
            <a:r>
              <a:rPr lang="de-DE" sz="1800" dirty="0" err="1">
                <a:solidFill>
                  <a:schemeClr val="bg1">
                    <a:lumMod val="50000"/>
                  </a:schemeClr>
                </a:solidFill>
              </a:rPr>
              <a:t>no</a:t>
            </a:r>
            <a:r>
              <a:rPr lang="de-DE" sz="1800" dirty="0">
                <a:solidFill>
                  <a:schemeClr val="bg1">
                    <a:lumMod val="50000"/>
                  </a:schemeClr>
                </a:solidFill>
              </a:rPr>
              <a:t> </a:t>
            </a:r>
            <a:r>
              <a:rPr lang="de-DE" sz="1800" dirty="0" err="1">
                <a:solidFill>
                  <a:schemeClr val="bg1">
                    <a:lumMod val="50000"/>
                  </a:schemeClr>
                </a:solidFill>
              </a:rPr>
              <a:t>boli</a:t>
            </a:r>
            <a:r>
              <a:rPr lang="de-DE" sz="1800" dirty="0">
                <a:solidFill>
                  <a:schemeClr val="bg1">
                    <a:lumMod val="50000"/>
                  </a:schemeClr>
                </a:solidFill>
              </a:rPr>
              <a:t>                              </a:t>
            </a:r>
            <a:r>
              <a:rPr lang="de-DE" sz="1800" dirty="0" smtClean="0">
                <a:solidFill>
                  <a:schemeClr val="bg1">
                    <a:lumMod val="50000"/>
                  </a:schemeClr>
                </a:solidFill>
              </a:rPr>
              <a:t>                                                      </a:t>
            </a:r>
            <a:endParaRPr lang="de-DE" sz="1800" dirty="0">
              <a:solidFill>
                <a:schemeClr val="bg1">
                  <a:lumMod val="50000"/>
                </a:schemeClr>
              </a:solidFill>
            </a:endParaRPr>
          </a:p>
          <a:p>
            <a:pPr lvl="1"/>
            <a:endParaRPr lang="de-DE" sz="1600" dirty="0" smtClean="0">
              <a:solidFill>
                <a:schemeClr val="bg1">
                  <a:lumMod val="50000"/>
                </a:schemeClr>
              </a:solidFill>
            </a:endParaRPr>
          </a:p>
          <a:p>
            <a:endParaRPr lang="de-DE" sz="2000" b="1" dirty="0">
              <a:solidFill>
                <a:srgbClr val="0070C0"/>
              </a:solidFill>
            </a:endParaRPr>
          </a:p>
        </p:txBody>
      </p:sp>
      <p:pic>
        <p:nvPicPr>
          <p:cNvPr id="9" name="Grafik 8"/>
          <p:cNvPicPr>
            <a:picLocks noChangeAspect="1"/>
          </p:cNvPicPr>
          <p:nvPr/>
        </p:nvPicPr>
        <p:blipFill rotWithShape="1">
          <a:blip r:embed="rId3"/>
          <a:srcRect l="30125" t="25555" r="45813" b="34667"/>
          <a:stretch/>
        </p:blipFill>
        <p:spPr>
          <a:xfrm>
            <a:off x="10317866" y="284275"/>
            <a:ext cx="1024337" cy="952500"/>
          </a:xfrm>
          <a:prstGeom prst="rect">
            <a:avLst/>
          </a:prstGeom>
        </p:spPr>
      </p:pic>
    </p:spTree>
    <p:extLst>
      <p:ext uri="{BB962C8B-B14F-4D97-AF65-F5344CB8AC3E}">
        <p14:creationId xmlns:p14="http://schemas.microsoft.com/office/powerpoint/2010/main" val="25575234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5263" y="-264441"/>
            <a:ext cx="10331080" cy="1325563"/>
          </a:xfrm>
        </p:spPr>
        <p:txBody>
          <a:bodyPr>
            <a:normAutofit/>
          </a:bodyPr>
          <a:lstStyle/>
          <a:p>
            <a:pPr algn="ctr"/>
            <a:r>
              <a:rPr lang="de-DE" sz="3600" b="1" dirty="0">
                <a:solidFill>
                  <a:srgbClr val="7030A0"/>
                </a:solidFill>
              </a:rPr>
              <a:t/>
            </a:r>
            <a:br>
              <a:rPr lang="de-DE" sz="3600" b="1" dirty="0">
                <a:solidFill>
                  <a:srgbClr val="7030A0"/>
                </a:solidFill>
              </a:rPr>
            </a:br>
            <a:r>
              <a:rPr lang="de-DE" sz="3600" b="1" dirty="0" err="1" smtClean="0">
                <a:solidFill>
                  <a:srgbClr val="7030A0"/>
                </a:solidFill>
              </a:rPr>
              <a:t>Carb</a:t>
            </a:r>
            <a:r>
              <a:rPr lang="de-DE" sz="3600" b="1" dirty="0" smtClean="0">
                <a:solidFill>
                  <a:srgbClr val="7030A0"/>
                </a:solidFill>
              </a:rPr>
              <a:t> </a:t>
            </a:r>
            <a:r>
              <a:rPr lang="de-DE" sz="3600" b="1" dirty="0" err="1" smtClean="0">
                <a:solidFill>
                  <a:srgbClr val="7030A0"/>
                </a:solidFill>
              </a:rPr>
              <a:t>entries</a:t>
            </a:r>
            <a:r>
              <a:rPr lang="de-DE" sz="3600" b="1" dirty="0" smtClean="0">
                <a:solidFill>
                  <a:srgbClr val="7030A0"/>
                </a:solidFill>
              </a:rPr>
              <a:t> </a:t>
            </a:r>
            <a:r>
              <a:rPr lang="de-DE" sz="3600" b="1" dirty="0" err="1" smtClean="0">
                <a:solidFill>
                  <a:srgbClr val="7030A0"/>
                </a:solidFill>
              </a:rPr>
              <a:t>for</a:t>
            </a:r>
            <a:r>
              <a:rPr lang="de-DE" sz="3600" b="1" dirty="0" smtClean="0">
                <a:solidFill>
                  <a:srgbClr val="7030A0"/>
                </a:solidFill>
              </a:rPr>
              <a:t> </a:t>
            </a:r>
            <a:r>
              <a:rPr lang="de-DE" sz="3600" b="1" dirty="0" err="1" smtClean="0">
                <a:solidFill>
                  <a:srgbClr val="7030A0"/>
                </a:solidFill>
              </a:rPr>
              <a:t>late</a:t>
            </a:r>
            <a:r>
              <a:rPr lang="de-DE" sz="3600" b="1" dirty="0" smtClean="0">
                <a:solidFill>
                  <a:srgbClr val="7030A0"/>
                </a:solidFill>
              </a:rPr>
              <a:t> </a:t>
            </a:r>
            <a:r>
              <a:rPr lang="de-DE" sz="3600" b="1" dirty="0" err="1" smtClean="0">
                <a:solidFill>
                  <a:srgbClr val="7030A0"/>
                </a:solidFill>
              </a:rPr>
              <a:t>phase</a:t>
            </a:r>
            <a:r>
              <a:rPr lang="de-DE" sz="3600" b="1" dirty="0" smtClean="0">
                <a:solidFill>
                  <a:srgbClr val="7030A0"/>
                </a:solidFill>
              </a:rPr>
              <a:t>  </a:t>
            </a:r>
            <a:endParaRPr lang="de-DE" sz="3600" b="1" dirty="0">
              <a:solidFill>
                <a:srgbClr val="7030A0"/>
              </a:solidFill>
            </a:endParaRPr>
          </a:p>
        </p:txBody>
      </p:sp>
      <p:sp>
        <p:nvSpPr>
          <p:cNvPr id="3" name="Inhaltsplatzhalter 2"/>
          <p:cNvSpPr>
            <a:spLocks noGrp="1"/>
          </p:cNvSpPr>
          <p:nvPr>
            <p:ph idx="1"/>
          </p:nvPr>
        </p:nvSpPr>
        <p:spPr>
          <a:xfrm>
            <a:off x="356128" y="775310"/>
            <a:ext cx="11226272" cy="6389588"/>
          </a:xfrm>
        </p:spPr>
        <p:txBody>
          <a:bodyPr lIns="0">
            <a:normAutofit/>
          </a:bodyPr>
          <a:lstStyle/>
          <a:p>
            <a:pPr marL="0" indent="0">
              <a:buNone/>
            </a:pPr>
            <a:endParaRPr lang="de-DE" sz="2400" i="1" dirty="0"/>
          </a:p>
          <a:p>
            <a:r>
              <a:rPr lang="de-DE" sz="2400" dirty="0" err="1" smtClean="0"/>
              <a:t>Carbs</a:t>
            </a:r>
            <a:r>
              <a:rPr lang="de-DE" sz="2400" dirty="0" smtClean="0"/>
              <a:t> </a:t>
            </a:r>
            <a:r>
              <a:rPr lang="de-DE" sz="2400" dirty="0" err="1" smtClean="0"/>
              <a:t>exceeding</a:t>
            </a:r>
            <a:r>
              <a:rPr lang="de-DE" sz="2400" dirty="0" smtClean="0"/>
              <a:t> ~ </a:t>
            </a:r>
            <a:r>
              <a:rPr lang="de-DE" sz="2400" dirty="0"/>
              <a:t>60g </a:t>
            </a:r>
            <a:r>
              <a:rPr lang="de-DE" sz="2400" dirty="0" smtClean="0"/>
              <a:t> (</a:t>
            </a:r>
            <a:r>
              <a:rPr lang="de-DE" sz="2400" dirty="0" err="1" smtClean="0"/>
              <a:t>with</a:t>
            </a:r>
            <a:r>
              <a:rPr lang="de-DE" sz="2400" dirty="0" smtClean="0"/>
              <a:t> </a:t>
            </a:r>
            <a:r>
              <a:rPr lang="de-DE" sz="2400" dirty="0" err="1" smtClean="0"/>
              <a:t>slow</a:t>
            </a:r>
            <a:r>
              <a:rPr lang="de-DE" sz="2400" dirty="0" smtClean="0"/>
              <a:t> </a:t>
            </a:r>
            <a:r>
              <a:rPr lang="de-DE" sz="2400" dirty="0" err="1" smtClean="0"/>
              <a:t>insulins</a:t>
            </a:r>
            <a:r>
              <a:rPr lang="de-DE" sz="2400" dirty="0" smtClean="0"/>
              <a:t> 75-90g) </a:t>
            </a:r>
            <a:r>
              <a:rPr lang="de-DE" sz="2400" dirty="0" err="1" smtClean="0"/>
              <a:t>come</a:t>
            </a:r>
            <a:r>
              <a:rPr lang="de-DE" sz="2400" dirty="0" smtClean="0"/>
              <a:t> </a:t>
            </a:r>
            <a:r>
              <a:rPr lang="de-DE" sz="2400" dirty="0" err="1" smtClean="0"/>
              <a:t>to</a:t>
            </a:r>
            <a:r>
              <a:rPr lang="de-DE" sz="2400" dirty="0" smtClean="0"/>
              <a:t> </a:t>
            </a:r>
            <a:r>
              <a:rPr lang="de-DE" sz="2400" dirty="0" err="1" smtClean="0"/>
              <a:t>absorption</a:t>
            </a:r>
            <a:r>
              <a:rPr lang="de-DE" sz="2400" dirty="0" smtClean="0"/>
              <a:t> </a:t>
            </a:r>
            <a:r>
              <a:rPr lang="de-DE" sz="2400" dirty="0" err="1" smtClean="0"/>
              <a:t>now</a:t>
            </a:r>
            <a:endParaRPr lang="de-DE" sz="2400" dirty="0"/>
          </a:p>
          <a:p>
            <a:r>
              <a:rPr lang="de-DE" sz="2400" dirty="0" smtClean="0"/>
              <a:t>More </a:t>
            </a:r>
            <a:r>
              <a:rPr lang="de-DE" sz="2400" dirty="0" err="1" smtClean="0"/>
              <a:t>grams</a:t>
            </a:r>
            <a:r>
              <a:rPr lang="de-DE" sz="2400" dirty="0" smtClean="0"/>
              <a:t> must </a:t>
            </a:r>
            <a:r>
              <a:rPr lang="de-DE" sz="2400" dirty="0" err="1" smtClean="0"/>
              <a:t>be</a:t>
            </a:r>
            <a:r>
              <a:rPr lang="de-DE" sz="2400" dirty="0" smtClean="0"/>
              <a:t> </a:t>
            </a:r>
            <a:r>
              <a:rPr lang="de-DE" sz="2400" dirty="0" err="1" smtClean="0"/>
              <a:t>covered</a:t>
            </a:r>
            <a:r>
              <a:rPr lang="de-DE" sz="2400" dirty="0" smtClean="0"/>
              <a:t> </a:t>
            </a:r>
            <a:r>
              <a:rPr lang="de-DE" sz="2400" dirty="0" err="1" smtClean="0"/>
              <a:t>from</a:t>
            </a:r>
            <a:r>
              <a:rPr lang="de-DE" sz="2400" dirty="0" smtClean="0"/>
              <a:t> </a:t>
            </a:r>
            <a:r>
              <a:rPr lang="de-DE" sz="2400" b="1" dirty="0" err="1" smtClean="0">
                <a:solidFill>
                  <a:srgbClr val="0070C0"/>
                </a:solidFill>
              </a:rPr>
              <a:t>proteins</a:t>
            </a:r>
            <a:r>
              <a:rPr lang="de-DE" sz="2400" b="1" dirty="0" smtClean="0">
                <a:solidFill>
                  <a:srgbClr val="0070C0"/>
                </a:solidFill>
              </a:rPr>
              <a:t> </a:t>
            </a:r>
            <a:r>
              <a:rPr lang="de-DE" sz="2400" dirty="0"/>
              <a:t>and </a:t>
            </a:r>
            <a:r>
              <a:rPr lang="de-DE" sz="2400" b="1" dirty="0" err="1" smtClean="0">
                <a:solidFill>
                  <a:srgbClr val="0070C0"/>
                </a:solidFill>
              </a:rPr>
              <a:t>fats</a:t>
            </a:r>
            <a:r>
              <a:rPr lang="de-DE" sz="2400" b="1" dirty="0" smtClean="0">
                <a:solidFill>
                  <a:srgbClr val="0070C0"/>
                </a:solidFill>
              </a:rPr>
              <a:t>: </a:t>
            </a:r>
            <a:endParaRPr lang="de-DE" sz="2400" dirty="0"/>
          </a:p>
          <a:p>
            <a:pPr lvl="1"/>
            <a:r>
              <a:rPr lang="de-DE" dirty="0" smtClean="0"/>
              <a:t>These </a:t>
            </a:r>
            <a:r>
              <a:rPr lang="de-DE" dirty="0" err="1" smtClean="0"/>
              <a:t>can</a:t>
            </a:r>
            <a:r>
              <a:rPr lang="de-DE" dirty="0" smtClean="0"/>
              <a:t> </a:t>
            </a:r>
            <a:r>
              <a:rPr lang="de-DE" dirty="0" err="1" smtClean="0"/>
              <a:t>be</a:t>
            </a:r>
            <a:r>
              <a:rPr lang="de-DE" dirty="0" smtClean="0"/>
              <a:t> </a:t>
            </a:r>
            <a:r>
              <a:rPr lang="de-DE" dirty="0" err="1" smtClean="0"/>
              <a:t>counted</a:t>
            </a:r>
            <a:r>
              <a:rPr lang="de-DE" dirty="0" smtClean="0"/>
              <a:t> </a:t>
            </a:r>
            <a:r>
              <a:rPr lang="de-DE" dirty="0" err="1" smtClean="0"/>
              <a:t>as</a:t>
            </a:r>
            <a:r>
              <a:rPr lang="de-DE" dirty="0" smtClean="0"/>
              <a:t> </a:t>
            </a:r>
            <a:r>
              <a:rPr lang="de-DE" dirty="0" err="1" smtClean="0"/>
              <a:t>grams</a:t>
            </a:r>
            <a:r>
              <a:rPr lang="de-DE" dirty="0" smtClean="0"/>
              <a:t> </a:t>
            </a:r>
            <a:r>
              <a:rPr lang="de-DE" dirty="0" err="1" smtClean="0"/>
              <a:t>of</a:t>
            </a:r>
            <a:r>
              <a:rPr lang="de-DE" dirty="0" smtClean="0"/>
              <a:t> e-</a:t>
            </a:r>
            <a:r>
              <a:rPr lang="de-DE" dirty="0" err="1" smtClean="0"/>
              <a:t>Carbs</a:t>
            </a:r>
            <a:r>
              <a:rPr lang="de-DE" dirty="0" smtClean="0"/>
              <a:t> </a:t>
            </a:r>
            <a:r>
              <a:rPr lang="de-DE" dirty="0" err="1" smtClean="0"/>
              <a:t>using</a:t>
            </a:r>
            <a:r>
              <a:rPr lang="de-DE" dirty="0" smtClean="0"/>
              <a:t> </a:t>
            </a:r>
            <a:r>
              <a:rPr lang="de-DE" dirty="0" err="1" smtClean="0"/>
              <a:t>factors</a:t>
            </a:r>
            <a:r>
              <a:rPr lang="de-DE" dirty="0" smtClean="0"/>
              <a:t>:</a:t>
            </a:r>
            <a:endParaRPr lang="de-DE" dirty="0"/>
          </a:p>
          <a:p>
            <a:pPr marL="457200" lvl="1" indent="0">
              <a:buNone/>
            </a:pPr>
            <a:r>
              <a:rPr lang="de-DE" dirty="0"/>
              <a:t>             </a:t>
            </a:r>
            <a:r>
              <a:rPr lang="de-DE" dirty="0" smtClean="0"/>
              <a:t>50-60</a:t>
            </a:r>
            <a:r>
              <a:rPr lang="de-DE" b="1" dirty="0">
                <a:solidFill>
                  <a:srgbClr val="0070C0"/>
                </a:solidFill>
              </a:rPr>
              <a:t>%</a:t>
            </a:r>
            <a:r>
              <a:rPr lang="de-DE" dirty="0"/>
              <a:t> </a:t>
            </a:r>
            <a:r>
              <a:rPr lang="de-DE" dirty="0" smtClean="0"/>
              <a:t>* g (</a:t>
            </a:r>
            <a:r>
              <a:rPr lang="de-DE" dirty="0" err="1" smtClean="0"/>
              <a:t>protein</a:t>
            </a:r>
            <a:r>
              <a:rPr lang="de-DE" dirty="0" smtClean="0"/>
              <a:t>);    10-20</a:t>
            </a:r>
            <a:r>
              <a:rPr lang="de-DE" b="1" dirty="0" smtClean="0">
                <a:solidFill>
                  <a:srgbClr val="0070C0"/>
                </a:solidFill>
              </a:rPr>
              <a:t>%</a:t>
            </a:r>
            <a:r>
              <a:rPr lang="de-DE" dirty="0" smtClean="0"/>
              <a:t> * g (</a:t>
            </a:r>
            <a:r>
              <a:rPr lang="de-DE" dirty="0" err="1" smtClean="0"/>
              <a:t>fat</a:t>
            </a:r>
            <a:r>
              <a:rPr lang="de-DE" dirty="0" smtClean="0"/>
              <a:t>)     </a:t>
            </a:r>
            <a:r>
              <a:rPr lang="de-DE" sz="1600" i="1" dirty="0" smtClean="0">
                <a:solidFill>
                  <a:schemeClr val="bg1">
                    <a:lumMod val="50000"/>
                  </a:schemeClr>
                </a:solidFill>
              </a:rPr>
              <a:t> Alternative </a:t>
            </a:r>
            <a:r>
              <a:rPr lang="de-DE" sz="1600" i="1" dirty="0" err="1" smtClean="0">
                <a:solidFill>
                  <a:schemeClr val="bg1">
                    <a:lumMod val="50000"/>
                  </a:schemeClr>
                </a:solidFill>
              </a:rPr>
              <a:t>calc</a:t>
            </a:r>
            <a:r>
              <a:rPr lang="de-DE" sz="1600" i="1" dirty="0" smtClean="0">
                <a:solidFill>
                  <a:schemeClr val="bg1">
                    <a:lumMod val="50000"/>
                  </a:schemeClr>
                </a:solidFill>
              </a:rPr>
              <a:t>. via kcal </a:t>
            </a:r>
            <a:r>
              <a:rPr lang="de-DE" sz="1600" i="1" dirty="0" err="1" smtClean="0">
                <a:solidFill>
                  <a:schemeClr val="bg1">
                    <a:lumMod val="50000"/>
                  </a:schemeClr>
                </a:solidFill>
              </a:rPr>
              <a:t>from</a:t>
            </a:r>
            <a:r>
              <a:rPr lang="de-DE" sz="1600" i="1" dirty="0" smtClean="0">
                <a:solidFill>
                  <a:schemeClr val="bg1">
                    <a:lumMod val="50000"/>
                  </a:schemeClr>
                </a:solidFill>
              </a:rPr>
              <a:t> </a:t>
            </a:r>
            <a:r>
              <a:rPr lang="de-DE" sz="1600" i="1" dirty="0" err="1" smtClean="0">
                <a:solidFill>
                  <a:schemeClr val="bg1">
                    <a:lumMod val="50000"/>
                  </a:schemeClr>
                </a:solidFill>
              </a:rPr>
              <a:t>fat&amp;protein</a:t>
            </a:r>
            <a:r>
              <a:rPr lang="de-DE" sz="1600" i="1" dirty="0" smtClean="0">
                <a:solidFill>
                  <a:schemeClr val="bg1">
                    <a:lumMod val="50000"/>
                  </a:schemeClr>
                </a:solidFill>
              </a:rPr>
              <a:t> (</a:t>
            </a:r>
            <a:r>
              <a:rPr lang="de-DE" sz="1600" i="1" dirty="0" err="1" smtClean="0">
                <a:solidFill>
                  <a:schemeClr val="bg1">
                    <a:lumMod val="50000"/>
                  </a:schemeClr>
                </a:solidFill>
              </a:rPr>
              <a:t>next</a:t>
            </a:r>
            <a:r>
              <a:rPr lang="de-DE" sz="1600" i="1" dirty="0" smtClean="0">
                <a:solidFill>
                  <a:schemeClr val="bg1">
                    <a:lumMod val="50000"/>
                  </a:schemeClr>
                </a:solidFill>
              </a:rPr>
              <a:t> </a:t>
            </a:r>
            <a:r>
              <a:rPr lang="de-DE" sz="1600" i="1" dirty="0" err="1" smtClean="0">
                <a:solidFill>
                  <a:schemeClr val="bg1">
                    <a:lumMod val="50000"/>
                  </a:schemeClr>
                </a:solidFill>
              </a:rPr>
              <a:t>page</a:t>
            </a:r>
            <a:r>
              <a:rPr lang="de-DE" sz="1600" i="1" dirty="0" smtClean="0">
                <a:solidFill>
                  <a:schemeClr val="bg1">
                    <a:lumMod val="50000"/>
                  </a:schemeClr>
                </a:solidFill>
              </a:rPr>
              <a:t>)</a:t>
            </a:r>
          </a:p>
          <a:p>
            <a:pPr marL="457200" lvl="1" indent="0">
              <a:buNone/>
            </a:pPr>
            <a:r>
              <a:rPr lang="de-DE" b="1" dirty="0" smtClean="0">
                <a:solidFill>
                  <a:srgbClr val="0070C0"/>
                </a:solidFill>
              </a:rPr>
              <a:t>     =&gt; </a:t>
            </a:r>
            <a:r>
              <a:rPr lang="de-DE" b="1" dirty="0" err="1" smtClean="0">
                <a:solidFill>
                  <a:srgbClr val="0070C0"/>
                </a:solidFill>
              </a:rPr>
              <a:t>grams</a:t>
            </a:r>
            <a:r>
              <a:rPr lang="de-DE" b="1" dirty="0" smtClean="0">
                <a:solidFill>
                  <a:srgbClr val="0070C0"/>
                </a:solidFill>
              </a:rPr>
              <a:t> </a:t>
            </a:r>
            <a:r>
              <a:rPr lang="de-DE" b="1" dirty="0" err="1" smtClean="0">
                <a:solidFill>
                  <a:srgbClr val="0070C0"/>
                </a:solidFill>
              </a:rPr>
              <a:t>of</a:t>
            </a:r>
            <a:r>
              <a:rPr lang="de-DE" b="1" dirty="0" smtClean="0">
                <a:solidFill>
                  <a:srgbClr val="0070C0"/>
                </a:solidFill>
              </a:rPr>
              <a:t> „e-“</a:t>
            </a:r>
            <a:r>
              <a:rPr lang="de-DE" b="1" dirty="0" err="1" smtClean="0">
                <a:solidFill>
                  <a:srgbClr val="0070C0"/>
                </a:solidFill>
              </a:rPr>
              <a:t>Carbs</a:t>
            </a:r>
            <a:r>
              <a:rPr lang="de-DE" b="1" dirty="0" smtClean="0">
                <a:solidFill>
                  <a:srgbClr val="0070C0"/>
                </a:solidFill>
              </a:rPr>
              <a:t> </a:t>
            </a:r>
            <a:r>
              <a:rPr lang="de-DE" b="1" dirty="0" err="1" smtClean="0">
                <a:solidFill>
                  <a:srgbClr val="0070C0"/>
                </a:solidFill>
              </a:rPr>
              <a:t>which</a:t>
            </a:r>
            <a:r>
              <a:rPr lang="de-DE" b="1" dirty="0" smtClean="0">
                <a:solidFill>
                  <a:srgbClr val="0070C0"/>
                </a:solidFill>
              </a:rPr>
              <a:t> also </a:t>
            </a:r>
            <a:r>
              <a:rPr lang="de-DE" b="1" dirty="0" err="1" smtClean="0">
                <a:solidFill>
                  <a:srgbClr val="0070C0"/>
                </a:solidFill>
              </a:rPr>
              <a:t>require</a:t>
            </a:r>
            <a:r>
              <a:rPr lang="de-DE" b="1" dirty="0" smtClean="0">
                <a:solidFill>
                  <a:srgbClr val="0070C0"/>
                </a:solidFill>
              </a:rPr>
              <a:t> </a:t>
            </a:r>
            <a:r>
              <a:rPr lang="de-DE" b="1" dirty="0" err="1" smtClean="0">
                <a:solidFill>
                  <a:srgbClr val="0070C0"/>
                </a:solidFill>
              </a:rPr>
              <a:t>insulin</a:t>
            </a:r>
            <a:endParaRPr lang="de-DE" sz="3200" dirty="0"/>
          </a:p>
          <a:p>
            <a:r>
              <a:rPr lang="de-DE" sz="2400" b="1" dirty="0" smtClean="0">
                <a:solidFill>
                  <a:srgbClr val="0070C0"/>
                </a:solidFill>
              </a:rPr>
              <a:t>Overall:</a:t>
            </a:r>
            <a:endParaRPr lang="de-DE" sz="2400" b="1" dirty="0">
              <a:solidFill>
                <a:srgbClr val="0070C0"/>
              </a:solidFill>
            </a:endParaRPr>
          </a:p>
          <a:p>
            <a:pPr lvl="3"/>
            <a:r>
              <a:rPr lang="de-DE" sz="2400" dirty="0" smtClean="0"/>
              <a:t>Limited total </a:t>
            </a:r>
            <a:r>
              <a:rPr lang="de-DE" sz="2400" dirty="0" err="1" smtClean="0"/>
              <a:t>absorption</a:t>
            </a:r>
            <a:r>
              <a:rPr lang="de-DE" sz="2400" dirty="0" smtClean="0"/>
              <a:t> </a:t>
            </a:r>
            <a:r>
              <a:rPr lang="de-DE" sz="2400" dirty="0" err="1" smtClean="0"/>
              <a:t>capacity</a:t>
            </a:r>
            <a:r>
              <a:rPr lang="de-DE" sz="2400" dirty="0" smtClean="0"/>
              <a:t> </a:t>
            </a:r>
            <a:r>
              <a:rPr lang="de-DE" sz="2400" dirty="0"/>
              <a:t>(~ 30g/h</a:t>
            </a:r>
            <a:r>
              <a:rPr lang="de-DE" sz="2400" dirty="0" smtClean="0"/>
              <a:t>)</a:t>
            </a:r>
          </a:p>
          <a:p>
            <a:pPr lvl="3"/>
            <a:r>
              <a:rPr lang="de-DE" sz="2400" dirty="0" smtClean="0"/>
              <a:t>Absorption </a:t>
            </a:r>
            <a:r>
              <a:rPr lang="de-DE" sz="2400" dirty="0" err="1" smtClean="0"/>
              <a:t>slowed</a:t>
            </a:r>
            <a:r>
              <a:rPr lang="de-DE" sz="2400" dirty="0" smtClean="0"/>
              <a:t> </a:t>
            </a:r>
            <a:r>
              <a:rPr lang="de-DE" sz="2400" dirty="0" err="1" smtClean="0"/>
              <a:t>by</a:t>
            </a:r>
            <a:r>
              <a:rPr lang="de-DE" sz="2400" dirty="0" smtClean="0"/>
              <a:t> </a:t>
            </a:r>
            <a:r>
              <a:rPr lang="de-DE" sz="2400" dirty="0" err="1" smtClean="0"/>
              <a:t>fibre</a:t>
            </a:r>
            <a:r>
              <a:rPr lang="de-DE" sz="2400" dirty="0" smtClean="0"/>
              <a:t> </a:t>
            </a:r>
            <a:endParaRPr lang="de-DE" sz="2400" dirty="0"/>
          </a:p>
          <a:p>
            <a:pPr lvl="3"/>
            <a:r>
              <a:rPr lang="de-DE" sz="2400" dirty="0" smtClean="0"/>
              <a:t>Absorption </a:t>
            </a:r>
            <a:r>
              <a:rPr lang="de-DE" sz="2400" dirty="0" err="1" smtClean="0"/>
              <a:t>slowed</a:t>
            </a:r>
            <a:r>
              <a:rPr lang="de-DE" sz="2400" dirty="0" smtClean="0"/>
              <a:t> </a:t>
            </a:r>
            <a:r>
              <a:rPr lang="de-DE" sz="2400" dirty="0" err="1" smtClean="0"/>
              <a:t>by</a:t>
            </a:r>
            <a:r>
              <a:rPr lang="de-DE" sz="2400" dirty="0" smtClean="0"/>
              <a:t> </a:t>
            </a:r>
            <a:r>
              <a:rPr lang="de-DE" sz="2400" dirty="0" err="1" smtClean="0"/>
              <a:t>fat</a:t>
            </a:r>
            <a:r>
              <a:rPr lang="de-DE" sz="2400" dirty="0" smtClean="0"/>
              <a:t>   =&gt;   </a:t>
            </a:r>
            <a:r>
              <a:rPr lang="de-DE" sz="2400" dirty="0" err="1" smtClean="0"/>
              <a:t>absorption</a:t>
            </a:r>
            <a:r>
              <a:rPr lang="de-DE" sz="2400" dirty="0" smtClean="0"/>
              <a:t> time </a:t>
            </a:r>
            <a:r>
              <a:rPr lang="de-DE" sz="2400" dirty="0" err="1" smtClean="0"/>
              <a:t>window</a:t>
            </a:r>
            <a:r>
              <a:rPr lang="de-DE" sz="2400" dirty="0" smtClean="0"/>
              <a:t> </a:t>
            </a:r>
            <a:r>
              <a:rPr lang="de-DE" sz="2400" dirty="0" err="1" smtClean="0"/>
              <a:t>used</a:t>
            </a:r>
            <a:r>
              <a:rPr lang="de-DE" sz="2400" dirty="0" smtClean="0"/>
              <a:t> </a:t>
            </a:r>
            <a:r>
              <a:rPr lang="de-DE" sz="2400" dirty="0" err="1" smtClean="0"/>
              <a:t>for</a:t>
            </a:r>
            <a:r>
              <a:rPr lang="de-DE" sz="2400" dirty="0" smtClean="0"/>
              <a:t> e-</a:t>
            </a:r>
            <a:r>
              <a:rPr lang="de-DE" sz="2400" dirty="0" err="1" smtClean="0"/>
              <a:t>Carbs</a:t>
            </a:r>
            <a:endParaRPr lang="de-DE" sz="2400" dirty="0" smtClean="0"/>
          </a:p>
          <a:p>
            <a:pPr lvl="3"/>
            <a:endParaRPr lang="de-DE" sz="2400" dirty="0" smtClean="0"/>
          </a:p>
          <a:p>
            <a:pPr marL="0" indent="0">
              <a:buNone/>
            </a:pPr>
            <a:r>
              <a:rPr lang="de-DE" sz="2400" dirty="0" smtClean="0"/>
              <a:t>In </a:t>
            </a:r>
            <a:r>
              <a:rPr lang="de-DE" sz="2400" dirty="0" err="1" smtClean="0"/>
              <a:t>iOSLoop</a:t>
            </a:r>
            <a:r>
              <a:rPr lang="de-DE" sz="2400" dirty="0" smtClean="0"/>
              <a:t> </a:t>
            </a:r>
            <a:r>
              <a:rPr lang="de-DE" sz="2400" dirty="0" err="1" smtClean="0"/>
              <a:t>it</a:t>
            </a:r>
            <a:r>
              <a:rPr lang="de-DE" sz="2400" dirty="0" smtClean="0"/>
              <a:t> </a:t>
            </a:r>
            <a:r>
              <a:rPr lang="de-DE" sz="2400" dirty="0" err="1" smtClean="0"/>
              <a:t>is</a:t>
            </a:r>
            <a:r>
              <a:rPr lang="de-DE" sz="2400" dirty="0" smtClean="0"/>
              <a:t> </a:t>
            </a:r>
            <a:r>
              <a:rPr lang="de-DE" sz="2400" dirty="0" err="1" smtClean="0"/>
              <a:t>very</a:t>
            </a:r>
            <a:r>
              <a:rPr lang="de-DE" sz="2400" dirty="0" smtClean="0"/>
              <a:t> </a:t>
            </a:r>
            <a:r>
              <a:rPr lang="de-DE" sz="2400" dirty="0" err="1" smtClean="0"/>
              <a:t>important</a:t>
            </a:r>
            <a:r>
              <a:rPr lang="de-DE" sz="2400" dirty="0" smtClean="0"/>
              <a:t> </a:t>
            </a:r>
            <a:r>
              <a:rPr lang="de-DE" sz="2400" dirty="0" err="1" smtClean="0"/>
              <a:t>to</a:t>
            </a:r>
            <a:r>
              <a:rPr lang="de-DE" sz="2400" dirty="0" smtClean="0"/>
              <a:t> </a:t>
            </a:r>
            <a:r>
              <a:rPr lang="de-DE" sz="2400" dirty="0" err="1" smtClean="0"/>
              <a:t>set</a:t>
            </a:r>
            <a:r>
              <a:rPr lang="de-DE" sz="2400" dirty="0" smtClean="0"/>
              <a:t> </a:t>
            </a:r>
            <a:r>
              <a:rPr lang="de-DE" sz="2400" dirty="0" err="1" smtClean="0"/>
              <a:t>correct</a:t>
            </a:r>
            <a:r>
              <a:rPr lang="de-DE" sz="2400" dirty="0" smtClean="0"/>
              <a:t> </a:t>
            </a:r>
            <a:r>
              <a:rPr lang="de-DE" sz="2400" b="1" dirty="0" err="1" smtClean="0">
                <a:solidFill>
                  <a:srgbClr val="0070C0"/>
                </a:solidFill>
              </a:rPr>
              <a:t>absorption</a:t>
            </a:r>
            <a:r>
              <a:rPr lang="de-DE" sz="2400" b="1" dirty="0" smtClean="0">
                <a:solidFill>
                  <a:srgbClr val="0070C0"/>
                </a:solidFill>
              </a:rPr>
              <a:t> </a:t>
            </a:r>
            <a:r>
              <a:rPr lang="de-DE" sz="2400" b="1" dirty="0" err="1" smtClean="0">
                <a:solidFill>
                  <a:srgbClr val="0070C0"/>
                </a:solidFill>
              </a:rPr>
              <a:t>times</a:t>
            </a:r>
            <a:r>
              <a:rPr lang="de-DE" sz="2400" b="1" dirty="0" smtClean="0">
                <a:solidFill>
                  <a:srgbClr val="0070C0"/>
                </a:solidFill>
              </a:rPr>
              <a:t>. </a:t>
            </a:r>
          </a:p>
          <a:p>
            <a:pPr marL="0" indent="0">
              <a:buNone/>
            </a:pPr>
            <a:r>
              <a:rPr lang="de-DE" sz="2400" dirty="0" err="1" smtClean="0"/>
              <a:t>Carb</a:t>
            </a:r>
            <a:r>
              <a:rPr lang="de-DE" sz="2400" dirty="0" smtClean="0"/>
              <a:t> and e-</a:t>
            </a:r>
            <a:r>
              <a:rPr lang="de-DE" sz="2400" dirty="0" err="1" smtClean="0"/>
              <a:t>Carb</a:t>
            </a:r>
            <a:r>
              <a:rPr lang="de-DE" sz="2400" dirty="0" smtClean="0"/>
              <a:t> </a:t>
            </a:r>
            <a:r>
              <a:rPr lang="de-DE" sz="2400" b="1" dirty="0" err="1" smtClean="0">
                <a:solidFill>
                  <a:srgbClr val="0070C0"/>
                </a:solidFill>
              </a:rPr>
              <a:t>entries</a:t>
            </a:r>
            <a:r>
              <a:rPr lang="de-DE" sz="2400" dirty="0" smtClean="0"/>
              <a:t> </a:t>
            </a:r>
            <a:r>
              <a:rPr lang="de-DE" sz="2400" dirty="0" err="1" smtClean="0"/>
              <a:t>can</a:t>
            </a:r>
            <a:r>
              <a:rPr lang="de-DE" sz="2400" dirty="0" smtClean="0"/>
              <a:t> also </a:t>
            </a:r>
            <a:r>
              <a:rPr lang="de-DE" sz="2400" dirty="0" err="1" smtClean="0"/>
              <a:t>be</a:t>
            </a:r>
            <a:r>
              <a:rPr lang="de-DE" sz="2400" dirty="0" smtClean="0"/>
              <a:t> </a:t>
            </a:r>
            <a:r>
              <a:rPr lang="de-DE" sz="2400" u="sng" dirty="0" err="1" smtClean="0"/>
              <a:t>partially</a:t>
            </a:r>
            <a:r>
              <a:rPr lang="de-DE" sz="2400" u="sng" dirty="0" smtClean="0"/>
              <a:t> </a:t>
            </a:r>
            <a:r>
              <a:rPr lang="de-DE" sz="2400" u="sng" dirty="0" err="1" smtClean="0"/>
              <a:t>automated</a:t>
            </a:r>
            <a:r>
              <a:rPr lang="de-DE" sz="2400" u="sng" dirty="0" smtClean="0"/>
              <a:t> and </a:t>
            </a:r>
            <a:r>
              <a:rPr lang="de-DE" sz="2400" u="sng" dirty="0" err="1" smtClean="0"/>
              <a:t>connected</a:t>
            </a:r>
            <a:r>
              <a:rPr lang="de-DE" sz="2400" u="sng" dirty="0" smtClean="0"/>
              <a:t> </a:t>
            </a:r>
            <a:r>
              <a:rPr lang="de-DE" sz="2400" u="sng" dirty="0" err="1" smtClean="0"/>
              <a:t>to</a:t>
            </a:r>
            <a:r>
              <a:rPr lang="de-DE" sz="2400" u="sng" dirty="0" smtClean="0"/>
              <a:t> </a:t>
            </a:r>
            <a:r>
              <a:rPr lang="de-DE" sz="2400" u="sng" dirty="0" err="1" smtClean="0"/>
              <a:t>food</a:t>
            </a:r>
            <a:r>
              <a:rPr lang="de-DE" sz="2400" u="sng" dirty="0" smtClean="0"/>
              <a:t> </a:t>
            </a:r>
            <a:r>
              <a:rPr lang="de-DE" sz="2400" u="sng" dirty="0" err="1" smtClean="0"/>
              <a:t>databases</a:t>
            </a:r>
            <a:r>
              <a:rPr lang="de-DE" sz="2400" u="sng" dirty="0" smtClean="0"/>
              <a:t> </a:t>
            </a:r>
            <a:r>
              <a:rPr lang="de-DE" sz="2400" dirty="0" smtClean="0"/>
              <a:t>like </a:t>
            </a:r>
            <a:r>
              <a:rPr lang="de-DE" sz="2400" dirty="0" err="1" smtClean="0"/>
              <a:t>Sugarmate</a:t>
            </a:r>
            <a:r>
              <a:rPr lang="de-DE" sz="2400" dirty="0" smtClean="0"/>
              <a:t> </a:t>
            </a:r>
            <a:r>
              <a:rPr lang="de-DE" sz="1600" dirty="0" smtClean="0"/>
              <a:t>( - </a:t>
            </a:r>
            <a:r>
              <a:rPr lang="de-DE" sz="1600" dirty="0" err="1" smtClean="0"/>
              <a:t>for</a:t>
            </a:r>
            <a:r>
              <a:rPr lang="de-DE" sz="1600" dirty="0" smtClean="0"/>
              <a:t> iOS Loop </a:t>
            </a:r>
            <a:r>
              <a:rPr lang="de-DE" sz="1600" dirty="0" err="1" smtClean="0"/>
              <a:t>more</a:t>
            </a:r>
            <a:r>
              <a:rPr lang="de-DE" sz="1600" dirty="0" smtClean="0"/>
              <a:t> </a:t>
            </a:r>
            <a:r>
              <a:rPr lang="de-DE" sz="1600" dirty="0" err="1" smtClean="0"/>
              <a:t>needed</a:t>
            </a:r>
            <a:r>
              <a:rPr lang="de-DE" sz="1600" dirty="0" smtClean="0"/>
              <a:t>, and </a:t>
            </a:r>
            <a:r>
              <a:rPr lang="de-DE" sz="1600" dirty="0" err="1" smtClean="0"/>
              <a:t>established</a:t>
            </a:r>
            <a:r>
              <a:rPr lang="de-DE" sz="1600" dirty="0" smtClean="0"/>
              <a:t>, </a:t>
            </a:r>
            <a:r>
              <a:rPr lang="de-DE" sz="1600" dirty="0" err="1" smtClean="0"/>
              <a:t>than</a:t>
            </a:r>
            <a:r>
              <a:rPr lang="de-DE" sz="1600" dirty="0" smtClean="0"/>
              <a:t> </a:t>
            </a:r>
            <a:r>
              <a:rPr lang="de-DE" sz="1600" dirty="0" err="1" smtClean="0"/>
              <a:t>for</a:t>
            </a:r>
            <a:r>
              <a:rPr lang="de-DE" sz="1600" dirty="0" smtClean="0"/>
              <a:t> AAPS -   </a:t>
            </a:r>
            <a:r>
              <a:rPr lang="de-DE" sz="1600" u="sng" dirty="0" smtClean="0">
                <a:hlinkClick r:id="rId3"/>
              </a:rPr>
              <a:t>https</a:t>
            </a:r>
            <a:r>
              <a:rPr lang="de-DE" sz="1600" u="sng" dirty="0">
                <a:hlinkClick r:id="rId3"/>
              </a:rPr>
              <a:t>://</a:t>
            </a:r>
            <a:r>
              <a:rPr lang="de-DE" sz="1600" b="1" u="sng" dirty="0">
                <a:hlinkClick r:id="rId3"/>
              </a:rPr>
              <a:t>sugarmate</a:t>
            </a:r>
            <a:r>
              <a:rPr lang="de-DE" sz="1600" u="sng" dirty="0">
                <a:hlinkClick r:id="rId3"/>
              </a:rPr>
              <a:t>.io</a:t>
            </a:r>
            <a:r>
              <a:rPr lang="de-DE" sz="1600" dirty="0"/>
              <a:t> </a:t>
            </a:r>
            <a:r>
              <a:rPr lang="de-DE" sz="1600" dirty="0" smtClean="0"/>
              <a:t>)</a:t>
            </a:r>
          </a:p>
          <a:p>
            <a:pPr marL="0" indent="0">
              <a:buNone/>
            </a:pPr>
            <a:r>
              <a:rPr lang="de-DE" sz="2400" dirty="0" smtClean="0"/>
              <a:t>  </a:t>
            </a:r>
            <a:endParaRPr lang="de-DE" sz="2400" dirty="0"/>
          </a:p>
          <a:p>
            <a:pPr marL="1371600" lvl="3" indent="0">
              <a:buNone/>
            </a:pPr>
            <a:endParaRPr lang="de-DE" sz="2400" dirty="0"/>
          </a:p>
        </p:txBody>
      </p:sp>
      <p:sp>
        <p:nvSpPr>
          <p:cNvPr id="10" name="Textfeld 9"/>
          <p:cNvSpPr txBox="1"/>
          <p:nvPr/>
        </p:nvSpPr>
        <p:spPr>
          <a:xfrm>
            <a:off x="5015492" y="6586404"/>
            <a:ext cx="7169432" cy="369332"/>
          </a:xfrm>
          <a:prstGeom prst="rect">
            <a:avLst/>
          </a:prstGeom>
          <a:noFill/>
        </p:spPr>
        <p:txBody>
          <a:bodyPr wrap="square" rtlCol="0">
            <a:spAutoFit/>
          </a:bodyPr>
          <a:lstStyle/>
          <a:p>
            <a:r>
              <a:rPr lang="de-DE" dirty="0"/>
              <a:t> </a:t>
            </a:r>
          </a:p>
        </p:txBody>
      </p:sp>
      <p:sp>
        <p:nvSpPr>
          <p:cNvPr id="4" name="Foliennummernplatzhalter 3"/>
          <p:cNvSpPr>
            <a:spLocks noGrp="1"/>
          </p:cNvSpPr>
          <p:nvPr>
            <p:ph type="sldNum" sz="quarter" idx="12"/>
          </p:nvPr>
        </p:nvSpPr>
        <p:spPr>
          <a:xfrm>
            <a:off x="9083393" y="201023"/>
            <a:ext cx="2743200" cy="365125"/>
          </a:xfrm>
        </p:spPr>
        <p:txBody>
          <a:bodyPr/>
          <a:lstStyle/>
          <a:p>
            <a:r>
              <a:rPr lang="de-DE" sz="2000" dirty="0" smtClean="0"/>
              <a:t>29</a:t>
            </a:r>
            <a:endParaRPr lang="de-DE" sz="2000" dirty="0"/>
          </a:p>
        </p:txBody>
      </p:sp>
      <p:pic>
        <p:nvPicPr>
          <p:cNvPr id="9" name="Grafik 8"/>
          <p:cNvPicPr>
            <a:picLocks noChangeAspect="1"/>
          </p:cNvPicPr>
          <p:nvPr/>
        </p:nvPicPr>
        <p:blipFill rotWithShape="1">
          <a:blip r:embed="rId4"/>
          <a:srcRect l="30125" t="25555" r="45813" b="34667"/>
          <a:stretch/>
        </p:blipFill>
        <p:spPr>
          <a:xfrm>
            <a:off x="9954250" y="211487"/>
            <a:ext cx="1212692" cy="1127645"/>
          </a:xfrm>
          <a:prstGeom prst="rect">
            <a:avLst/>
          </a:prstGeom>
        </p:spPr>
      </p:pic>
    </p:spTree>
    <p:extLst>
      <p:ext uri="{BB962C8B-B14F-4D97-AF65-F5344CB8AC3E}">
        <p14:creationId xmlns:p14="http://schemas.microsoft.com/office/powerpoint/2010/main" val="86756634"/>
      </p:ext>
    </p:extLst>
  </p:cSld>
  <p:clrMapOvr>
    <a:masterClrMapping/>
  </p:clrMapOvr>
  <mc:AlternateContent xmlns:mc="http://schemas.openxmlformats.org/markup-compatibility/2006" xmlns:p14="http://schemas.microsoft.com/office/powerpoint/2010/main">
    <mc:Choice Requires="p14">
      <p:transition spd="slow" p14:dur="2000" advTm="141018"/>
    </mc:Choice>
    <mc:Fallback xmlns="">
      <p:transition spd="slow" advTm="141018"/>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FBA07554-AD06-4E27-83F9-18CA09205DF6}" type="slidenum">
              <a:rPr lang="de-DE" smtClean="0"/>
              <a:t>3</a:t>
            </a:fld>
            <a:endParaRPr lang="de-DE"/>
          </a:p>
        </p:txBody>
      </p:sp>
      <p:pic>
        <p:nvPicPr>
          <p:cNvPr id="5" name="Grafik 4"/>
          <p:cNvPicPr>
            <a:picLocks noChangeAspect="1"/>
          </p:cNvPicPr>
          <p:nvPr/>
        </p:nvPicPr>
        <p:blipFill rotWithShape="1">
          <a:blip r:embed="rId3"/>
          <a:srcRect l="19554" t="16189" r="28839" b="28797"/>
          <a:stretch/>
        </p:blipFill>
        <p:spPr>
          <a:xfrm>
            <a:off x="375557" y="73475"/>
            <a:ext cx="11201401" cy="6716486"/>
          </a:xfrm>
          <a:prstGeom prst="rect">
            <a:avLst/>
          </a:prstGeom>
        </p:spPr>
      </p:pic>
      <p:sp>
        <p:nvSpPr>
          <p:cNvPr id="6" name="Textfeld 5"/>
          <p:cNvSpPr txBox="1"/>
          <p:nvPr/>
        </p:nvSpPr>
        <p:spPr>
          <a:xfrm>
            <a:off x="5448297" y="6246350"/>
            <a:ext cx="6106886" cy="523220"/>
          </a:xfrm>
          <a:prstGeom prst="rect">
            <a:avLst/>
          </a:prstGeom>
          <a:solidFill>
            <a:schemeClr val="bg1">
              <a:lumMod val="95000"/>
            </a:schemeClr>
          </a:solidFill>
        </p:spPr>
        <p:txBody>
          <a:bodyPr wrap="square" rtlCol="0">
            <a:spAutoFit/>
          </a:bodyPr>
          <a:lstStyle/>
          <a:p>
            <a:r>
              <a:rPr lang="de-DE" sz="1400" dirty="0" smtClean="0"/>
              <a:t>Source: The Lancet (</a:t>
            </a:r>
            <a:r>
              <a:rPr lang="de-DE" sz="1400" dirty="0" err="1" smtClean="0"/>
              <a:t>see</a:t>
            </a:r>
            <a:r>
              <a:rPr lang="de-DE" sz="1400" dirty="0" smtClean="0"/>
              <a:t> p.2). Note:  </a:t>
            </a:r>
            <a:r>
              <a:rPr lang="de-DE" sz="1400" dirty="0" err="1" smtClean="0"/>
              <a:t>FreeAPS</a:t>
            </a:r>
            <a:r>
              <a:rPr lang="de-DE" sz="1400" dirty="0" smtClean="0"/>
              <a:t>-X </a:t>
            </a:r>
            <a:r>
              <a:rPr lang="de-DE" sz="1400" dirty="0" err="1" smtClean="0"/>
              <a:t>is</a:t>
            </a:r>
            <a:r>
              <a:rPr lang="de-DE" sz="1400" dirty="0" smtClean="0"/>
              <a:t> </a:t>
            </a:r>
            <a:r>
              <a:rPr lang="de-DE" sz="1400" dirty="0" err="1" smtClean="0"/>
              <a:t>another</a:t>
            </a:r>
            <a:r>
              <a:rPr lang="de-DE" sz="1400" dirty="0" smtClean="0"/>
              <a:t> Open-</a:t>
            </a:r>
            <a:r>
              <a:rPr lang="de-DE" sz="1400" dirty="0" err="1" smtClean="0"/>
              <a:t>source</a:t>
            </a:r>
            <a:r>
              <a:rPr lang="de-DE" sz="1400" dirty="0" smtClean="0"/>
              <a:t> </a:t>
            </a:r>
            <a:r>
              <a:rPr lang="de-DE" sz="1400" dirty="0" err="1" smtClean="0"/>
              <a:t>system</a:t>
            </a:r>
            <a:r>
              <a:rPr lang="de-DE" sz="1400" dirty="0" smtClean="0"/>
              <a:t> in </a:t>
            </a:r>
            <a:r>
              <a:rPr lang="de-DE" sz="1400" dirty="0" err="1" smtClean="0"/>
              <a:t>late</a:t>
            </a:r>
            <a:r>
              <a:rPr lang="de-DE" sz="1400" dirty="0" smtClean="0"/>
              <a:t> </a:t>
            </a:r>
            <a:r>
              <a:rPr lang="de-DE" sz="1400" dirty="0" err="1" smtClean="0"/>
              <a:t>development</a:t>
            </a:r>
            <a:r>
              <a:rPr lang="de-DE" sz="1400" dirty="0" smtClean="0"/>
              <a:t> </a:t>
            </a:r>
            <a:r>
              <a:rPr lang="de-DE" sz="1400" dirty="0" err="1" smtClean="0"/>
              <a:t>stage</a:t>
            </a:r>
            <a:r>
              <a:rPr lang="de-DE" sz="1400" dirty="0" smtClean="0"/>
              <a:t> </a:t>
            </a:r>
            <a:r>
              <a:rPr lang="de-DE" sz="1400" dirty="0" err="1" smtClean="0"/>
              <a:t>using</a:t>
            </a:r>
            <a:r>
              <a:rPr lang="de-DE" sz="1400" dirty="0" smtClean="0"/>
              <a:t> </a:t>
            </a:r>
            <a:r>
              <a:rPr lang="de-DE" sz="1400" dirty="0" err="1" smtClean="0"/>
              <a:t>the</a:t>
            </a:r>
            <a:r>
              <a:rPr lang="de-DE" sz="1400" dirty="0" smtClean="0"/>
              <a:t> </a:t>
            </a:r>
            <a:r>
              <a:rPr lang="de-DE" sz="1400" dirty="0" err="1" smtClean="0"/>
              <a:t>heuristic</a:t>
            </a:r>
            <a:r>
              <a:rPr lang="de-DE" sz="1400" dirty="0" smtClean="0"/>
              <a:t> </a:t>
            </a:r>
            <a:r>
              <a:rPr lang="de-DE" sz="1400" dirty="0" err="1" smtClean="0"/>
              <a:t>OpenAPS</a:t>
            </a:r>
            <a:r>
              <a:rPr lang="de-DE" sz="1400" dirty="0" smtClean="0"/>
              <a:t> </a:t>
            </a:r>
            <a:r>
              <a:rPr lang="de-DE" sz="1400" dirty="0" err="1" smtClean="0"/>
              <a:t>algorithm</a:t>
            </a:r>
            <a:r>
              <a:rPr lang="de-DE" sz="1400" dirty="0" smtClean="0"/>
              <a:t> (</a:t>
            </a:r>
            <a:r>
              <a:rPr lang="de-DE" sz="1400" dirty="0" err="1" smtClean="0"/>
              <a:t>for</a:t>
            </a:r>
            <a:r>
              <a:rPr lang="de-DE" sz="1400" dirty="0" smtClean="0"/>
              <a:t> Apple </a:t>
            </a:r>
            <a:r>
              <a:rPr lang="de-DE" sz="1400" dirty="0" err="1" smtClean="0"/>
              <a:t>phones</a:t>
            </a:r>
            <a:r>
              <a:rPr lang="de-DE" sz="1400" dirty="0" smtClean="0"/>
              <a:t>) </a:t>
            </a:r>
            <a:endParaRPr lang="de-DE" sz="1400" dirty="0"/>
          </a:p>
        </p:txBody>
      </p:sp>
    </p:spTree>
    <p:extLst>
      <p:ext uri="{BB962C8B-B14F-4D97-AF65-F5344CB8AC3E}">
        <p14:creationId xmlns:p14="http://schemas.microsoft.com/office/powerpoint/2010/main" val="1970038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84046" y="-443812"/>
            <a:ext cx="6403094" cy="1325563"/>
          </a:xfrm>
        </p:spPr>
        <p:txBody>
          <a:bodyPr>
            <a:normAutofit/>
          </a:bodyPr>
          <a:lstStyle/>
          <a:p>
            <a:pPr algn="ctr"/>
            <a:r>
              <a:rPr lang="de-DE" sz="3600" b="1" dirty="0">
                <a:solidFill>
                  <a:srgbClr val="7030A0"/>
                </a:solidFill>
              </a:rPr>
              <a:t> </a:t>
            </a:r>
            <a:br>
              <a:rPr lang="de-DE" sz="3600" b="1" dirty="0">
                <a:solidFill>
                  <a:srgbClr val="7030A0"/>
                </a:solidFill>
              </a:rPr>
            </a:br>
            <a:r>
              <a:rPr lang="de-DE" sz="3600" b="1" dirty="0" err="1" smtClean="0">
                <a:solidFill>
                  <a:srgbClr val="7030A0"/>
                </a:solidFill>
              </a:rPr>
              <a:t>Fat</a:t>
            </a:r>
            <a:r>
              <a:rPr lang="de-DE" sz="3600" b="1" dirty="0" smtClean="0">
                <a:solidFill>
                  <a:srgbClr val="7030A0"/>
                </a:solidFill>
              </a:rPr>
              <a:t>-protein </a:t>
            </a:r>
            <a:r>
              <a:rPr lang="de-DE" sz="3600" b="1" dirty="0" err="1" smtClean="0">
                <a:solidFill>
                  <a:srgbClr val="7030A0"/>
                </a:solidFill>
              </a:rPr>
              <a:t>units</a:t>
            </a:r>
            <a:endParaRPr lang="de-DE" sz="3600" b="1" dirty="0">
              <a:solidFill>
                <a:srgbClr val="7030A0"/>
              </a:solidFill>
            </a:endParaRPr>
          </a:p>
        </p:txBody>
      </p:sp>
      <p:sp>
        <p:nvSpPr>
          <p:cNvPr id="3" name="Inhaltsplatzhalter 2"/>
          <p:cNvSpPr>
            <a:spLocks noGrp="1"/>
          </p:cNvSpPr>
          <p:nvPr>
            <p:ph idx="1"/>
          </p:nvPr>
        </p:nvSpPr>
        <p:spPr>
          <a:xfrm>
            <a:off x="352898" y="1303621"/>
            <a:ext cx="11173869" cy="6389588"/>
          </a:xfrm>
        </p:spPr>
        <p:txBody>
          <a:bodyPr lIns="0">
            <a:normAutofit/>
          </a:bodyPr>
          <a:lstStyle/>
          <a:p>
            <a:pPr marL="0" indent="0">
              <a:buNone/>
            </a:pPr>
            <a:r>
              <a:rPr lang="de-DE" sz="2000" b="1" dirty="0">
                <a:solidFill>
                  <a:srgbClr val="0070C0"/>
                </a:solidFill>
              </a:rPr>
              <a:t> </a:t>
            </a:r>
            <a:endParaRPr lang="de-DE" sz="1400" i="1" dirty="0">
              <a:solidFill>
                <a:schemeClr val="accent4">
                  <a:lumMod val="75000"/>
                </a:schemeClr>
              </a:solidFill>
            </a:endParaRPr>
          </a:p>
          <a:p>
            <a:pPr marL="0" indent="0">
              <a:buNone/>
            </a:pPr>
            <a:r>
              <a:rPr lang="de-DE" sz="2000" b="1" dirty="0">
                <a:solidFill>
                  <a:srgbClr val="0070C0"/>
                </a:solidFill>
              </a:rPr>
              <a:t> </a:t>
            </a:r>
            <a:r>
              <a:rPr lang="de-DE" sz="2000" i="1" dirty="0">
                <a:solidFill>
                  <a:schemeClr val="bg1">
                    <a:lumMod val="50000"/>
                  </a:schemeClr>
                </a:solidFill>
              </a:rPr>
              <a:t> :</a:t>
            </a:r>
            <a:endParaRPr lang="de-DE" sz="1600" i="1" dirty="0">
              <a:solidFill>
                <a:schemeClr val="bg1">
                  <a:lumMod val="50000"/>
                </a:schemeClr>
              </a:solidFill>
            </a:endParaRPr>
          </a:p>
        </p:txBody>
      </p:sp>
      <p:sp>
        <p:nvSpPr>
          <p:cNvPr id="9" name="Textfeld 8"/>
          <p:cNvSpPr txBox="1"/>
          <p:nvPr/>
        </p:nvSpPr>
        <p:spPr>
          <a:xfrm>
            <a:off x="226025" y="3500996"/>
            <a:ext cx="7169432" cy="369332"/>
          </a:xfrm>
          <a:prstGeom prst="rect">
            <a:avLst/>
          </a:prstGeom>
          <a:noFill/>
        </p:spPr>
        <p:txBody>
          <a:bodyPr wrap="square" rtlCol="0">
            <a:spAutoFit/>
          </a:bodyPr>
          <a:lstStyle/>
          <a:p>
            <a:r>
              <a:rPr lang="de-DE" dirty="0"/>
              <a:t> </a:t>
            </a:r>
          </a:p>
        </p:txBody>
      </p:sp>
      <p:sp>
        <p:nvSpPr>
          <p:cNvPr id="10" name="Textfeld 9"/>
          <p:cNvSpPr txBox="1"/>
          <p:nvPr/>
        </p:nvSpPr>
        <p:spPr>
          <a:xfrm>
            <a:off x="4965539" y="6621458"/>
            <a:ext cx="7169432" cy="369332"/>
          </a:xfrm>
          <a:prstGeom prst="rect">
            <a:avLst/>
          </a:prstGeom>
          <a:noFill/>
        </p:spPr>
        <p:txBody>
          <a:bodyPr wrap="square" rtlCol="0">
            <a:spAutoFit/>
          </a:bodyPr>
          <a:lstStyle/>
          <a:p>
            <a:r>
              <a:rPr lang="de-DE" dirty="0"/>
              <a:t> </a:t>
            </a:r>
          </a:p>
        </p:txBody>
      </p:sp>
      <p:sp>
        <p:nvSpPr>
          <p:cNvPr id="4" name="Foliennummernplatzhalter 3"/>
          <p:cNvSpPr>
            <a:spLocks noGrp="1"/>
          </p:cNvSpPr>
          <p:nvPr>
            <p:ph type="sldNum" sz="quarter" idx="12"/>
          </p:nvPr>
        </p:nvSpPr>
        <p:spPr>
          <a:xfrm>
            <a:off x="9179454" y="176460"/>
            <a:ext cx="2743200" cy="365125"/>
          </a:xfrm>
        </p:spPr>
        <p:txBody>
          <a:bodyPr/>
          <a:lstStyle/>
          <a:p>
            <a:r>
              <a:rPr lang="de-DE" sz="2000" dirty="0" smtClean="0"/>
              <a:t>30</a:t>
            </a:r>
            <a:endParaRPr lang="de-DE" sz="2000" dirty="0"/>
          </a:p>
        </p:txBody>
      </p:sp>
      <p:pic>
        <p:nvPicPr>
          <p:cNvPr id="14" name="Grafik 13"/>
          <p:cNvPicPr>
            <a:picLocks noChangeAspect="1"/>
          </p:cNvPicPr>
          <p:nvPr/>
        </p:nvPicPr>
        <p:blipFill rotWithShape="1">
          <a:blip r:embed="rId3"/>
          <a:srcRect l="30125" t="25555" r="45813" b="34667"/>
          <a:stretch/>
        </p:blipFill>
        <p:spPr>
          <a:xfrm>
            <a:off x="11049593" y="5796864"/>
            <a:ext cx="1085378" cy="1009259"/>
          </a:xfrm>
          <a:prstGeom prst="rect">
            <a:avLst/>
          </a:prstGeom>
        </p:spPr>
      </p:pic>
      <p:pic>
        <p:nvPicPr>
          <p:cNvPr id="7" name="Grafik 6"/>
          <p:cNvPicPr>
            <a:picLocks noChangeAspect="1"/>
          </p:cNvPicPr>
          <p:nvPr/>
        </p:nvPicPr>
        <p:blipFill rotWithShape="1">
          <a:blip r:embed="rId4"/>
          <a:srcRect l="15256" t="23636" r="49460" b="30758"/>
          <a:stretch/>
        </p:blipFill>
        <p:spPr>
          <a:xfrm>
            <a:off x="256016" y="863610"/>
            <a:ext cx="8031124" cy="5839051"/>
          </a:xfrm>
          <a:prstGeom prst="rect">
            <a:avLst/>
          </a:prstGeom>
        </p:spPr>
      </p:pic>
      <p:sp>
        <p:nvSpPr>
          <p:cNvPr id="15" name="Textfeld 14"/>
          <p:cNvSpPr txBox="1"/>
          <p:nvPr/>
        </p:nvSpPr>
        <p:spPr>
          <a:xfrm>
            <a:off x="6758991" y="535181"/>
            <a:ext cx="4938359" cy="830997"/>
          </a:xfrm>
          <a:prstGeom prst="rect">
            <a:avLst/>
          </a:prstGeom>
          <a:solidFill>
            <a:srgbClr val="FFFF00">
              <a:alpha val="28000"/>
            </a:srgbClr>
          </a:solidFill>
        </p:spPr>
        <p:txBody>
          <a:bodyPr wrap="square" rtlCol="0">
            <a:spAutoFit/>
          </a:bodyPr>
          <a:lstStyle/>
          <a:p>
            <a:r>
              <a:rPr lang="de-DE" sz="2400" dirty="0"/>
              <a:t> # </a:t>
            </a:r>
            <a:r>
              <a:rPr lang="de-DE" sz="2400" b="1" dirty="0" smtClean="0">
                <a:solidFill>
                  <a:srgbClr val="7030A0"/>
                </a:solidFill>
              </a:rPr>
              <a:t>FPU</a:t>
            </a:r>
            <a:r>
              <a:rPr lang="de-DE" sz="2400" dirty="0" smtClean="0"/>
              <a:t> </a:t>
            </a:r>
            <a:r>
              <a:rPr lang="de-DE" sz="2400" dirty="0"/>
              <a:t>= (kcal </a:t>
            </a:r>
            <a:r>
              <a:rPr lang="de-DE" sz="2400" dirty="0" err="1" smtClean="0"/>
              <a:t>from</a:t>
            </a:r>
            <a:r>
              <a:rPr lang="de-DE" sz="2400" dirty="0" smtClean="0"/>
              <a:t> </a:t>
            </a:r>
            <a:r>
              <a:rPr lang="de-DE" sz="2400" dirty="0" err="1" smtClean="0"/>
              <a:t>fat</a:t>
            </a:r>
            <a:r>
              <a:rPr lang="de-DE" sz="2400" dirty="0" smtClean="0"/>
              <a:t> </a:t>
            </a:r>
            <a:r>
              <a:rPr lang="de-DE" sz="2400" dirty="0"/>
              <a:t>+ </a:t>
            </a:r>
            <a:r>
              <a:rPr lang="de-DE" sz="2400" dirty="0" err="1" smtClean="0"/>
              <a:t>protein</a:t>
            </a:r>
            <a:r>
              <a:rPr lang="de-DE" sz="2400" dirty="0"/>
              <a:t>) / 100</a:t>
            </a:r>
          </a:p>
          <a:p>
            <a:r>
              <a:rPr lang="de-DE" sz="2400" dirty="0" err="1"/>
              <a:t>eCarb</a:t>
            </a:r>
            <a:r>
              <a:rPr lang="de-DE" sz="2400" dirty="0"/>
              <a:t> </a:t>
            </a:r>
            <a:r>
              <a:rPr lang="de-DE" sz="2400" dirty="0" smtClean="0"/>
              <a:t> ~  </a:t>
            </a:r>
            <a:r>
              <a:rPr lang="de-DE" sz="2400" dirty="0"/>
              <a:t>#</a:t>
            </a:r>
            <a:r>
              <a:rPr lang="de-DE" sz="2400" dirty="0" smtClean="0"/>
              <a:t>FPU </a:t>
            </a:r>
            <a:r>
              <a:rPr lang="de-DE" sz="2400" dirty="0">
                <a:solidFill>
                  <a:srgbClr val="C00000"/>
                </a:solidFill>
              </a:rPr>
              <a:t>* 5</a:t>
            </a:r>
            <a:r>
              <a:rPr lang="de-DE" sz="2400" dirty="0"/>
              <a:t> </a:t>
            </a:r>
            <a:r>
              <a:rPr lang="de-DE" sz="2400" dirty="0" smtClean="0"/>
              <a:t>g/FPU  </a:t>
            </a:r>
            <a:endParaRPr lang="de-DE" sz="2400" dirty="0"/>
          </a:p>
        </p:txBody>
      </p:sp>
      <p:sp>
        <p:nvSpPr>
          <p:cNvPr id="8" name="Textfeld 7"/>
          <p:cNvSpPr txBox="1"/>
          <p:nvPr/>
        </p:nvSpPr>
        <p:spPr>
          <a:xfrm>
            <a:off x="8384022" y="1520578"/>
            <a:ext cx="3735142" cy="5232202"/>
          </a:xfrm>
          <a:prstGeom prst="rect">
            <a:avLst/>
          </a:prstGeom>
          <a:noFill/>
        </p:spPr>
        <p:txBody>
          <a:bodyPr wrap="square" rtlCol="0">
            <a:spAutoFit/>
          </a:bodyPr>
          <a:lstStyle/>
          <a:p>
            <a:r>
              <a:rPr lang="de-DE" sz="2000" dirty="0" err="1" smtClean="0"/>
              <a:t>Late</a:t>
            </a:r>
            <a:r>
              <a:rPr lang="de-DE" sz="2000" dirty="0" smtClean="0"/>
              <a:t> </a:t>
            </a:r>
            <a:r>
              <a:rPr lang="de-DE" sz="2000" dirty="0" err="1" smtClean="0"/>
              <a:t>carbs</a:t>
            </a:r>
            <a:r>
              <a:rPr lang="de-DE" sz="2000" dirty="0" smtClean="0"/>
              <a:t> </a:t>
            </a:r>
            <a:r>
              <a:rPr lang="de-DE" sz="2000" dirty="0" err="1" smtClean="0"/>
              <a:t>from</a:t>
            </a:r>
            <a:r>
              <a:rPr lang="de-DE" sz="2000" dirty="0" smtClean="0"/>
              <a:t> </a:t>
            </a:r>
            <a:r>
              <a:rPr lang="de-DE" sz="2000" dirty="0" err="1" smtClean="0"/>
              <a:t>fats</a:t>
            </a:r>
            <a:r>
              <a:rPr lang="de-DE" sz="2000" dirty="0" smtClean="0"/>
              <a:t> and </a:t>
            </a:r>
            <a:r>
              <a:rPr lang="de-DE" sz="2000" dirty="0" err="1" smtClean="0"/>
              <a:t>proteins</a:t>
            </a:r>
            <a:r>
              <a:rPr lang="de-DE" sz="2000" dirty="0" smtClean="0"/>
              <a:t>  </a:t>
            </a:r>
            <a:r>
              <a:rPr lang="de-DE" sz="2000" dirty="0" err="1" smtClean="0"/>
              <a:t>can</a:t>
            </a:r>
            <a:r>
              <a:rPr lang="de-DE" sz="2000" dirty="0" smtClean="0"/>
              <a:t> </a:t>
            </a:r>
            <a:r>
              <a:rPr lang="de-DE" sz="2000" dirty="0" err="1" smtClean="0"/>
              <a:t>be</a:t>
            </a:r>
            <a:r>
              <a:rPr lang="de-DE" sz="2000" dirty="0" smtClean="0"/>
              <a:t> </a:t>
            </a:r>
            <a:r>
              <a:rPr lang="de-DE" sz="2000" dirty="0" err="1" smtClean="0"/>
              <a:t>calculated</a:t>
            </a:r>
            <a:r>
              <a:rPr lang="de-DE" sz="2000" dirty="0" smtClean="0"/>
              <a:t>:</a:t>
            </a:r>
          </a:p>
          <a:p>
            <a:pPr marL="342900" indent="-342900">
              <a:buAutoNum type="alphaLcParenR"/>
            </a:pPr>
            <a:r>
              <a:rPr lang="de-DE" sz="2000" dirty="0" smtClean="0"/>
              <a:t>via FPU</a:t>
            </a:r>
            <a:r>
              <a:rPr lang="de-DE" sz="2000" dirty="0" smtClean="0">
                <a:solidFill>
                  <a:schemeClr val="bg1">
                    <a:lumMod val="50000"/>
                  </a:schemeClr>
                </a:solidFill>
              </a:rPr>
              <a:t>, </a:t>
            </a:r>
            <a:r>
              <a:rPr lang="de-DE" sz="2000" dirty="0" err="1" smtClean="0">
                <a:solidFill>
                  <a:schemeClr val="bg1">
                    <a:lumMod val="50000"/>
                  </a:schemeClr>
                </a:solidFill>
              </a:rPr>
              <a:t>see</a:t>
            </a:r>
            <a:r>
              <a:rPr lang="de-DE" sz="2000" dirty="0" smtClean="0">
                <a:solidFill>
                  <a:schemeClr val="bg1">
                    <a:lumMod val="50000"/>
                  </a:schemeClr>
                </a:solidFill>
              </a:rPr>
              <a:t> </a:t>
            </a:r>
            <a:r>
              <a:rPr lang="de-DE" sz="2000" dirty="0" err="1" smtClean="0">
                <a:solidFill>
                  <a:schemeClr val="bg1">
                    <a:lumMod val="50000"/>
                  </a:schemeClr>
                </a:solidFill>
              </a:rPr>
              <a:t>yellow</a:t>
            </a:r>
            <a:r>
              <a:rPr lang="de-DE" sz="2000" dirty="0" smtClean="0">
                <a:solidFill>
                  <a:schemeClr val="bg1">
                    <a:lumMod val="50000"/>
                  </a:schemeClr>
                </a:solidFill>
              </a:rPr>
              <a:t> </a:t>
            </a:r>
            <a:r>
              <a:rPr lang="de-DE" sz="2000" dirty="0" err="1" smtClean="0">
                <a:solidFill>
                  <a:schemeClr val="bg1">
                    <a:lumMod val="50000"/>
                  </a:schemeClr>
                </a:solidFill>
              </a:rPr>
              <a:t>fields</a:t>
            </a:r>
            <a:r>
              <a:rPr lang="de-DE" sz="2000" dirty="0"/>
              <a:t> </a:t>
            </a:r>
            <a:r>
              <a:rPr lang="de-DE" sz="2000" dirty="0" smtClean="0"/>
              <a:t>FPU</a:t>
            </a:r>
            <a:r>
              <a:rPr lang="de-DE" sz="2000" dirty="0" smtClean="0">
                <a:solidFill>
                  <a:srgbClr val="C00000"/>
                </a:solidFill>
              </a:rPr>
              <a:t>*5</a:t>
            </a:r>
            <a:r>
              <a:rPr lang="de-DE" sz="2000" dirty="0" smtClean="0"/>
              <a:t> </a:t>
            </a:r>
            <a:r>
              <a:rPr lang="de-DE" sz="2000" dirty="0" err="1" smtClean="0"/>
              <a:t>gives</a:t>
            </a:r>
            <a:r>
              <a:rPr lang="de-DE" sz="2000" dirty="0" smtClean="0"/>
              <a:t> </a:t>
            </a:r>
            <a:r>
              <a:rPr lang="de-DE" sz="2000" dirty="0" err="1" smtClean="0"/>
              <a:t>the</a:t>
            </a:r>
            <a:r>
              <a:rPr lang="de-DE" sz="2000" dirty="0" smtClean="0"/>
              <a:t> </a:t>
            </a:r>
            <a:r>
              <a:rPr lang="de-DE" sz="2000" dirty="0" err="1" smtClean="0"/>
              <a:t>grams</a:t>
            </a:r>
            <a:r>
              <a:rPr lang="de-DE" sz="2000" dirty="0" smtClean="0"/>
              <a:t> </a:t>
            </a:r>
            <a:r>
              <a:rPr lang="de-DE" sz="2000" dirty="0" err="1" smtClean="0"/>
              <a:t>eCarbs</a:t>
            </a:r>
            <a:endParaRPr lang="de-DE" sz="2000" dirty="0" smtClean="0"/>
          </a:p>
          <a:p>
            <a:r>
              <a:rPr lang="de-DE" dirty="0" smtClean="0">
                <a:solidFill>
                  <a:schemeClr val="accent1"/>
                </a:solidFill>
              </a:rPr>
              <a:t>https</a:t>
            </a:r>
            <a:r>
              <a:rPr lang="de-DE" dirty="0">
                <a:solidFill>
                  <a:schemeClr val="accent1"/>
                </a:solidFill>
              </a:rPr>
              <a:t>://www.ncbi.nlm.nih.gov/pmc/articles/PMC5686679</a:t>
            </a:r>
            <a:r>
              <a:rPr lang="de-DE" i="1" dirty="0"/>
              <a:t> </a:t>
            </a:r>
            <a:r>
              <a:rPr lang="de-DE" sz="2000" i="1" dirty="0"/>
              <a:t>;                                      </a:t>
            </a:r>
            <a:r>
              <a:rPr lang="de-DE" sz="2000" dirty="0"/>
              <a:t>  </a:t>
            </a:r>
          </a:p>
          <a:p>
            <a:r>
              <a:rPr lang="de-DE" sz="2000" dirty="0" smtClean="0"/>
              <a:t>(</a:t>
            </a:r>
            <a:r>
              <a:rPr lang="de-DE" sz="2000" dirty="0" err="1" smtClean="0"/>
              <a:t>up</a:t>
            </a:r>
            <a:r>
              <a:rPr lang="de-DE" sz="2000" dirty="0" smtClean="0"/>
              <a:t> </a:t>
            </a:r>
            <a:r>
              <a:rPr lang="de-DE" sz="2000" dirty="0" err="1" smtClean="0"/>
              <a:t>to</a:t>
            </a:r>
            <a:r>
              <a:rPr lang="de-DE" sz="2000" dirty="0" smtClean="0"/>
              <a:t> </a:t>
            </a:r>
            <a:r>
              <a:rPr lang="de-DE" sz="2000" dirty="0" smtClean="0">
                <a:solidFill>
                  <a:srgbClr val="C00000"/>
                </a:solidFill>
              </a:rPr>
              <a:t>*10 </a:t>
            </a:r>
            <a:r>
              <a:rPr lang="de-DE" sz="2000" dirty="0" err="1" smtClean="0"/>
              <a:t>is</a:t>
            </a:r>
            <a:r>
              <a:rPr lang="de-DE" sz="2000" dirty="0" smtClean="0"/>
              <a:t> </a:t>
            </a:r>
            <a:r>
              <a:rPr lang="de-DE" sz="2000" dirty="0" err="1" smtClean="0"/>
              <a:t>used</a:t>
            </a:r>
            <a:r>
              <a:rPr lang="de-DE" sz="2000" dirty="0" smtClean="0"/>
              <a:t> </a:t>
            </a:r>
            <a:r>
              <a:rPr lang="de-DE" sz="2000" dirty="0" err="1" smtClean="0"/>
              <a:t>by</a:t>
            </a:r>
            <a:r>
              <a:rPr lang="de-DE" sz="2000" dirty="0" smtClean="0"/>
              <a:t> </a:t>
            </a:r>
            <a:r>
              <a:rPr lang="de-DE" sz="2000" dirty="0" err="1" smtClean="0"/>
              <a:t>some</a:t>
            </a:r>
            <a:r>
              <a:rPr lang="de-DE" sz="2000" dirty="0"/>
              <a:t> </a:t>
            </a:r>
            <a:r>
              <a:rPr lang="de-DE" i="1" dirty="0" err="1">
                <a:solidFill>
                  <a:schemeClr val="accent1"/>
                </a:solidFill>
              </a:rPr>
              <a:t>Pediatr</a:t>
            </a:r>
            <a:r>
              <a:rPr lang="de-DE" sz="2000" dirty="0"/>
              <a:t> </a:t>
            </a:r>
            <a:r>
              <a:rPr lang="de-DE" sz="2000" i="1" dirty="0">
                <a:solidFill>
                  <a:schemeClr val="accent1"/>
                </a:solidFill>
              </a:rPr>
              <a:t>Diabetes. 2009;10(5):298–303. [</a:t>
            </a:r>
            <a:r>
              <a:rPr lang="de-DE" sz="2000" i="1" dirty="0" err="1">
                <a:solidFill>
                  <a:schemeClr val="accent1"/>
                </a:solidFill>
                <a:hlinkClick r:id="rId5"/>
              </a:rPr>
              <a:t>PubMed</a:t>
            </a:r>
            <a:r>
              <a:rPr lang="de-DE" sz="2000" i="1" dirty="0">
                <a:solidFill>
                  <a:schemeClr val="accent1"/>
                </a:solidFill>
              </a:rPr>
              <a:t>]</a:t>
            </a:r>
            <a:r>
              <a:rPr lang="de-DE" sz="2000" dirty="0"/>
              <a:t> , </a:t>
            </a:r>
            <a:r>
              <a:rPr lang="de-DE" sz="2000" dirty="0" err="1" smtClean="0"/>
              <a:t>who</a:t>
            </a:r>
            <a:r>
              <a:rPr lang="de-DE" sz="2000" dirty="0" smtClean="0"/>
              <a:t> </a:t>
            </a:r>
            <a:r>
              <a:rPr lang="de-DE" sz="2000" dirty="0" err="1" smtClean="0"/>
              <a:t>deduct</a:t>
            </a:r>
            <a:r>
              <a:rPr lang="de-DE" sz="2000" dirty="0" smtClean="0"/>
              <a:t> </a:t>
            </a:r>
            <a:r>
              <a:rPr lang="de-DE" sz="2000" dirty="0" err="1" smtClean="0"/>
              <a:t>for</a:t>
            </a:r>
            <a:r>
              <a:rPr lang="de-DE" sz="2000" dirty="0" smtClean="0"/>
              <a:t> „</a:t>
            </a:r>
            <a:r>
              <a:rPr lang="de-DE" sz="2000" dirty="0" err="1" smtClean="0"/>
              <a:t>safety</a:t>
            </a:r>
            <a:r>
              <a:rPr lang="de-DE" sz="2000" dirty="0" smtClean="0"/>
              <a:t>“ </a:t>
            </a:r>
            <a:r>
              <a:rPr lang="de-DE" sz="2000" dirty="0" err="1" smtClean="0"/>
              <a:t>afterwards</a:t>
            </a:r>
            <a:r>
              <a:rPr lang="de-DE" sz="2000" dirty="0" smtClean="0"/>
              <a:t>) </a:t>
            </a:r>
          </a:p>
          <a:p>
            <a:r>
              <a:rPr lang="de-DE" sz="2000" dirty="0" smtClean="0"/>
              <a:t>b) via </a:t>
            </a:r>
            <a:r>
              <a:rPr lang="de-DE" sz="2000" dirty="0" err="1" smtClean="0"/>
              <a:t>factors</a:t>
            </a:r>
            <a:r>
              <a:rPr lang="de-DE" sz="2000" dirty="0" smtClean="0"/>
              <a:t> like 50-60% </a:t>
            </a:r>
            <a:r>
              <a:rPr lang="de-DE" sz="2000" dirty="0" err="1" smtClean="0"/>
              <a:t>converting</a:t>
            </a:r>
            <a:r>
              <a:rPr lang="de-DE" sz="2000" dirty="0" smtClean="0"/>
              <a:t> g Protein </a:t>
            </a:r>
            <a:r>
              <a:rPr lang="de-DE" sz="2000" dirty="0" err="1" smtClean="0">
                <a:solidFill>
                  <a:schemeClr val="accent6">
                    <a:lumMod val="75000"/>
                  </a:schemeClr>
                </a:solidFill>
              </a:rPr>
              <a:t>to</a:t>
            </a:r>
            <a:r>
              <a:rPr lang="de-DE" sz="2000" dirty="0" smtClean="0">
                <a:solidFill>
                  <a:schemeClr val="accent6">
                    <a:lumMod val="75000"/>
                  </a:schemeClr>
                </a:solidFill>
              </a:rPr>
              <a:t> g </a:t>
            </a:r>
            <a:r>
              <a:rPr lang="de-DE" sz="2000" i="1" dirty="0" err="1" smtClean="0">
                <a:solidFill>
                  <a:schemeClr val="accent6">
                    <a:lumMod val="75000"/>
                  </a:schemeClr>
                </a:solidFill>
              </a:rPr>
              <a:t>mostly</a:t>
            </a:r>
            <a:r>
              <a:rPr lang="de-DE" sz="2000" i="1" dirty="0" smtClean="0">
                <a:solidFill>
                  <a:schemeClr val="accent6">
                    <a:lumMod val="75000"/>
                  </a:schemeClr>
                </a:solidFill>
              </a:rPr>
              <a:t> </a:t>
            </a:r>
            <a:r>
              <a:rPr lang="de-DE" sz="2000" i="1" dirty="0" err="1" smtClean="0">
                <a:solidFill>
                  <a:schemeClr val="accent6">
                    <a:lumMod val="75000"/>
                  </a:schemeClr>
                </a:solidFill>
              </a:rPr>
              <a:t>late</a:t>
            </a:r>
            <a:r>
              <a:rPr lang="de-DE" sz="2000" i="1" dirty="0" smtClean="0">
                <a:solidFill>
                  <a:schemeClr val="accent6">
                    <a:lumMod val="75000"/>
                  </a:schemeClr>
                </a:solidFill>
              </a:rPr>
              <a:t> </a:t>
            </a:r>
            <a:r>
              <a:rPr lang="de-DE" sz="2000" dirty="0" err="1" smtClean="0">
                <a:solidFill>
                  <a:schemeClr val="accent6">
                    <a:lumMod val="75000"/>
                  </a:schemeClr>
                </a:solidFill>
              </a:rPr>
              <a:t>Carbs</a:t>
            </a:r>
            <a:r>
              <a:rPr lang="de-DE" sz="2000" dirty="0" smtClean="0"/>
              <a:t>, and 10-20% </a:t>
            </a:r>
            <a:r>
              <a:rPr lang="de-DE" sz="2000" dirty="0" err="1" smtClean="0"/>
              <a:t>for</a:t>
            </a:r>
            <a:r>
              <a:rPr lang="de-DE" sz="2000" dirty="0" smtClean="0"/>
              <a:t> </a:t>
            </a:r>
            <a:r>
              <a:rPr lang="de-DE" sz="2000" dirty="0" err="1" smtClean="0"/>
              <a:t>fat</a:t>
            </a:r>
            <a:r>
              <a:rPr lang="de-DE" sz="2000" dirty="0" smtClean="0"/>
              <a:t>,  </a:t>
            </a:r>
            <a:r>
              <a:rPr lang="de-DE" sz="2000" dirty="0" err="1" smtClean="0">
                <a:solidFill>
                  <a:schemeClr val="bg1">
                    <a:lumMod val="50000"/>
                  </a:schemeClr>
                </a:solidFill>
              </a:rPr>
              <a:t>see</a:t>
            </a:r>
            <a:r>
              <a:rPr lang="de-DE" sz="2000" dirty="0" smtClean="0">
                <a:solidFill>
                  <a:schemeClr val="bg1">
                    <a:lumMod val="50000"/>
                  </a:schemeClr>
                </a:solidFill>
              </a:rPr>
              <a:t> </a:t>
            </a:r>
            <a:r>
              <a:rPr lang="de-DE" sz="2000" dirty="0" err="1" smtClean="0">
                <a:solidFill>
                  <a:schemeClr val="accent6">
                    <a:lumMod val="75000"/>
                  </a:schemeClr>
                </a:solidFill>
              </a:rPr>
              <a:t>green</a:t>
            </a:r>
            <a:r>
              <a:rPr lang="de-DE" sz="2000" dirty="0" smtClean="0">
                <a:solidFill>
                  <a:schemeClr val="accent6">
                    <a:lumMod val="75000"/>
                  </a:schemeClr>
                </a:solidFill>
              </a:rPr>
              <a:t> </a:t>
            </a:r>
            <a:r>
              <a:rPr lang="de-DE" sz="2000" dirty="0" err="1" smtClean="0">
                <a:solidFill>
                  <a:schemeClr val="accent6">
                    <a:lumMod val="75000"/>
                  </a:schemeClr>
                </a:solidFill>
              </a:rPr>
              <a:t>darts</a:t>
            </a:r>
            <a:r>
              <a:rPr lang="de-DE" sz="2000" dirty="0" smtClean="0"/>
              <a:t>.</a:t>
            </a:r>
          </a:p>
          <a:p>
            <a:endParaRPr lang="de-DE" sz="2000" dirty="0" smtClean="0"/>
          </a:p>
          <a:p>
            <a:r>
              <a:rPr lang="de-DE" dirty="0" smtClean="0">
                <a:solidFill>
                  <a:schemeClr val="bg1">
                    <a:lumMod val="50000"/>
                  </a:schemeClr>
                </a:solidFill>
              </a:rPr>
              <a:t>High </a:t>
            </a:r>
            <a:r>
              <a:rPr lang="de-DE" dirty="0" err="1" smtClean="0">
                <a:solidFill>
                  <a:schemeClr val="bg1">
                    <a:lumMod val="50000"/>
                  </a:schemeClr>
                </a:solidFill>
              </a:rPr>
              <a:t>fat</a:t>
            </a:r>
            <a:r>
              <a:rPr lang="de-DE" dirty="0" smtClean="0">
                <a:solidFill>
                  <a:schemeClr val="bg1">
                    <a:lumMod val="50000"/>
                  </a:schemeClr>
                </a:solidFill>
              </a:rPr>
              <a:t> (</a:t>
            </a:r>
            <a:r>
              <a:rPr lang="de-DE" dirty="0" err="1" smtClean="0">
                <a:solidFill>
                  <a:schemeClr val="bg1">
                    <a:lumMod val="50000"/>
                  </a:schemeClr>
                </a:solidFill>
              </a:rPr>
              <a:t>or</a:t>
            </a:r>
            <a:r>
              <a:rPr lang="de-DE" dirty="0" smtClean="0">
                <a:solidFill>
                  <a:schemeClr val="bg1">
                    <a:lumMod val="50000"/>
                  </a:schemeClr>
                </a:solidFill>
              </a:rPr>
              <a:t> </a:t>
            </a:r>
            <a:r>
              <a:rPr lang="de-DE" dirty="0" err="1" smtClean="0">
                <a:solidFill>
                  <a:schemeClr val="bg1">
                    <a:lumMod val="50000"/>
                  </a:schemeClr>
                </a:solidFill>
              </a:rPr>
              <a:t>fibre</a:t>
            </a:r>
            <a:r>
              <a:rPr lang="de-DE" dirty="0" smtClean="0">
                <a:solidFill>
                  <a:schemeClr val="bg1">
                    <a:lumMod val="50000"/>
                  </a:schemeClr>
                </a:solidFill>
              </a:rPr>
              <a:t>) also </a:t>
            </a:r>
            <a:r>
              <a:rPr lang="de-DE" dirty="0" err="1" smtClean="0">
                <a:solidFill>
                  <a:schemeClr val="bg1">
                    <a:lumMod val="50000"/>
                  </a:schemeClr>
                </a:solidFill>
              </a:rPr>
              <a:t>slows</a:t>
            </a:r>
            <a:r>
              <a:rPr lang="de-DE" dirty="0" smtClean="0">
                <a:solidFill>
                  <a:schemeClr val="bg1">
                    <a:lumMod val="50000"/>
                  </a:schemeClr>
                </a:solidFill>
              </a:rPr>
              <a:t> </a:t>
            </a:r>
            <a:r>
              <a:rPr lang="de-DE" dirty="0" err="1" smtClean="0">
                <a:solidFill>
                  <a:schemeClr val="bg1">
                    <a:lumMod val="50000"/>
                  </a:schemeClr>
                </a:solidFill>
              </a:rPr>
              <a:t>absorption</a:t>
            </a:r>
            <a:r>
              <a:rPr lang="de-DE" dirty="0" smtClean="0">
                <a:solidFill>
                  <a:schemeClr val="bg1">
                    <a:lumMod val="50000"/>
                  </a:schemeClr>
                </a:solidFill>
              </a:rPr>
              <a:t> </a:t>
            </a:r>
            <a:r>
              <a:rPr lang="de-DE" dirty="0" err="1" smtClean="0">
                <a:solidFill>
                  <a:schemeClr val="bg1">
                    <a:lumMod val="50000"/>
                  </a:schemeClr>
                </a:solidFill>
              </a:rPr>
              <a:t>of</a:t>
            </a:r>
            <a:r>
              <a:rPr lang="de-DE" dirty="0" smtClean="0">
                <a:solidFill>
                  <a:schemeClr val="bg1">
                    <a:lumMod val="50000"/>
                  </a:schemeClr>
                </a:solidFill>
              </a:rPr>
              <a:t> </a:t>
            </a:r>
            <a:r>
              <a:rPr lang="de-DE" dirty="0" err="1" smtClean="0">
                <a:solidFill>
                  <a:schemeClr val="bg1">
                    <a:lumMod val="50000"/>
                  </a:schemeClr>
                </a:solidFill>
              </a:rPr>
              <a:t>originary</a:t>
            </a:r>
            <a:r>
              <a:rPr lang="de-DE" dirty="0" smtClean="0">
                <a:solidFill>
                  <a:schemeClr val="bg1">
                    <a:lumMod val="50000"/>
                  </a:schemeClr>
                </a:solidFill>
              </a:rPr>
              <a:t> </a:t>
            </a:r>
            <a:r>
              <a:rPr lang="de-DE" dirty="0" err="1" smtClean="0">
                <a:solidFill>
                  <a:schemeClr val="bg1">
                    <a:lumMod val="50000"/>
                  </a:schemeClr>
                </a:solidFill>
              </a:rPr>
              <a:t>carbs</a:t>
            </a:r>
            <a:r>
              <a:rPr lang="de-DE" dirty="0" smtClean="0">
                <a:solidFill>
                  <a:schemeClr val="bg1">
                    <a:lumMod val="50000"/>
                  </a:schemeClr>
                </a:solidFill>
              </a:rPr>
              <a:t> </a:t>
            </a:r>
            <a:endParaRPr lang="de-DE" dirty="0">
              <a:solidFill>
                <a:schemeClr val="bg1">
                  <a:lumMod val="50000"/>
                </a:schemeClr>
              </a:solidFill>
            </a:endParaRPr>
          </a:p>
        </p:txBody>
      </p:sp>
      <p:cxnSp>
        <p:nvCxnSpPr>
          <p:cNvPr id="12" name="Gerade Verbindung mit Pfeil 11"/>
          <p:cNvCxnSpPr/>
          <p:nvPr/>
        </p:nvCxnSpPr>
        <p:spPr>
          <a:xfrm>
            <a:off x="3054927" y="2293217"/>
            <a:ext cx="2005446" cy="13565"/>
          </a:xfrm>
          <a:prstGeom prst="straightConnector1">
            <a:avLst/>
          </a:prstGeom>
          <a:ln w="635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p:nvPr/>
        </p:nvCxnSpPr>
        <p:spPr>
          <a:xfrm>
            <a:off x="3093026" y="5822665"/>
            <a:ext cx="2254828" cy="3174"/>
          </a:xfrm>
          <a:prstGeom prst="straightConnector1">
            <a:avLst/>
          </a:prstGeom>
          <a:ln w="635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352898" y="3200400"/>
            <a:ext cx="7964233"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solidFill>
                  <a:schemeClr val="bg1">
                    <a:lumMod val="50000"/>
                  </a:schemeClr>
                </a:solidFill>
              </a:rPr>
              <a:t>Two</a:t>
            </a:r>
            <a:r>
              <a:rPr lang="de-DE" dirty="0" smtClean="0">
                <a:solidFill>
                  <a:schemeClr val="bg1">
                    <a:lumMod val="50000"/>
                  </a:schemeClr>
                </a:solidFill>
              </a:rPr>
              <a:t> </a:t>
            </a:r>
            <a:r>
              <a:rPr lang="de-DE" dirty="0" err="1" smtClean="0">
                <a:solidFill>
                  <a:schemeClr val="bg1">
                    <a:lumMod val="50000"/>
                  </a:schemeClr>
                </a:solidFill>
              </a:rPr>
              <a:t>main</a:t>
            </a:r>
            <a:r>
              <a:rPr lang="de-DE" dirty="0" smtClean="0">
                <a:solidFill>
                  <a:schemeClr val="bg1">
                    <a:lumMod val="50000"/>
                  </a:schemeClr>
                </a:solidFill>
              </a:rPr>
              <a:t> </a:t>
            </a:r>
            <a:r>
              <a:rPr lang="de-DE" dirty="0" err="1" smtClean="0">
                <a:solidFill>
                  <a:schemeClr val="bg1">
                    <a:lumMod val="50000"/>
                  </a:schemeClr>
                </a:solidFill>
              </a:rPr>
              <a:t>meals</a:t>
            </a:r>
            <a:r>
              <a:rPr lang="de-DE" dirty="0" smtClean="0">
                <a:solidFill>
                  <a:schemeClr val="bg1">
                    <a:lumMod val="50000"/>
                  </a:schemeClr>
                </a:solidFill>
              </a:rPr>
              <a:t> (</a:t>
            </a:r>
            <a:r>
              <a:rPr lang="de-DE" dirty="0" err="1" smtClean="0">
                <a:solidFill>
                  <a:schemeClr val="bg1">
                    <a:lumMod val="50000"/>
                  </a:schemeClr>
                </a:solidFill>
              </a:rPr>
              <a:t>example</a:t>
            </a:r>
            <a:r>
              <a:rPr lang="de-DE" dirty="0" smtClean="0">
                <a:solidFill>
                  <a:schemeClr val="bg1">
                    <a:lumMod val="50000"/>
                  </a:schemeClr>
                </a:solidFill>
              </a:rPr>
              <a:t>)</a:t>
            </a:r>
          </a:p>
          <a:p>
            <a:pPr algn="ctr"/>
            <a:r>
              <a:rPr lang="de-DE" dirty="0" smtClean="0">
                <a:solidFill>
                  <a:schemeClr val="bg1">
                    <a:lumMod val="50000"/>
                  </a:schemeClr>
                </a:solidFill>
              </a:rPr>
              <a:t> </a:t>
            </a:r>
            <a:endParaRPr lang="de-DE" dirty="0">
              <a:solidFill>
                <a:schemeClr val="bg1">
                  <a:lumMod val="50000"/>
                </a:schemeClr>
              </a:solidFill>
            </a:endParaRPr>
          </a:p>
        </p:txBody>
      </p:sp>
      <p:sp>
        <p:nvSpPr>
          <p:cNvPr id="5" name="Geschweifte Klammer rechts 4"/>
          <p:cNvSpPr/>
          <p:nvPr/>
        </p:nvSpPr>
        <p:spPr>
          <a:xfrm>
            <a:off x="7330140" y="2041734"/>
            <a:ext cx="202773" cy="456248"/>
          </a:xfrm>
          <a:prstGeom prst="rightBrace">
            <a:avLst>
              <a:gd name="adj1" fmla="val 8333"/>
              <a:gd name="adj2" fmla="val 2639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6" name="Geschweifte Klammer rechts 15"/>
          <p:cNvSpPr/>
          <p:nvPr/>
        </p:nvSpPr>
        <p:spPr>
          <a:xfrm>
            <a:off x="7294069" y="5568740"/>
            <a:ext cx="202773" cy="456248"/>
          </a:xfrm>
          <a:prstGeom prst="rightBrace">
            <a:avLst>
              <a:gd name="adj1" fmla="val 8333"/>
              <a:gd name="adj2" fmla="val 26395"/>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8" name="Gerade Verbindung mit Pfeil 17"/>
          <p:cNvCxnSpPr/>
          <p:nvPr/>
        </p:nvCxnSpPr>
        <p:spPr>
          <a:xfrm flipH="1">
            <a:off x="5780314" y="2536536"/>
            <a:ext cx="1849481" cy="3833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H="1">
            <a:off x="5750040" y="6063542"/>
            <a:ext cx="1849481" cy="3833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rot="20818265">
            <a:off x="5834070" y="2832311"/>
            <a:ext cx="519288" cy="369332"/>
          </a:xfrm>
          <a:prstGeom prst="rect">
            <a:avLst/>
          </a:prstGeom>
          <a:noFill/>
        </p:spPr>
        <p:txBody>
          <a:bodyPr wrap="square" rtlCol="0">
            <a:spAutoFit/>
          </a:bodyPr>
          <a:lstStyle/>
          <a:p>
            <a:r>
              <a:rPr lang="de-DE" dirty="0" smtClean="0">
                <a:solidFill>
                  <a:srgbClr val="FF0000"/>
                </a:solidFill>
              </a:rPr>
              <a:t>*5</a:t>
            </a:r>
            <a:endParaRPr lang="de-DE" dirty="0">
              <a:solidFill>
                <a:srgbClr val="FF0000"/>
              </a:solidFill>
            </a:endParaRPr>
          </a:p>
        </p:txBody>
      </p:sp>
      <p:sp>
        <p:nvSpPr>
          <p:cNvPr id="21" name="Textfeld 20"/>
          <p:cNvSpPr txBox="1"/>
          <p:nvPr/>
        </p:nvSpPr>
        <p:spPr>
          <a:xfrm rot="20892927">
            <a:off x="5831366" y="6334313"/>
            <a:ext cx="519288" cy="369332"/>
          </a:xfrm>
          <a:prstGeom prst="rect">
            <a:avLst/>
          </a:prstGeom>
          <a:noFill/>
        </p:spPr>
        <p:txBody>
          <a:bodyPr wrap="square" rtlCol="0">
            <a:spAutoFit/>
          </a:bodyPr>
          <a:lstStyle/>
          <a:p>
            <a:r>
              <a:rPr lang="de-DE" dirty="0" smtClean="0">
                <a:solidFill>
                  <a:srgbClr val="FF0000"/>
                </a:solidFill>
              </a:rPr>
              <a:t>*5</a:t>
            </a:r>
            <a:endParaRPr lang="de-DE" dirty="0">
              <a:solidFill>
                <a:srgbClr val="FF0000"/>
              </a:solidFill>
            </a:endParaRPr>
          </a:p>
        </p:txBody>
      </p:sp>
      <p:cxnSp>
        <p:nvCxnSpPr>
          <p:cNvPr id="22" name="Gerade Verbindung mit Pfeil 21"/>
          <p:cNvCxnSpPr/>
          <p:nvPr/>
        </p:nvCxnSpPr>
        <p:spPr>
          <a:xfrm>
            <a:off x="2213905" y="2288604"/>
            <a:ext cx="450273" cy="8368"/>
          </a:xfrm>
          <a:prstGeom prst="straightConnector1">
            <a:avLst/>
          </a:prstGeom>
          <a:ln w="635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213904" y="5822665"/>
            <a:ext cx="450273" cy="8368"/>
          </a:xfrm>
          <a:prstGeom prst="straightConnector1">
            <a:avLst/>
          </a:prstGeom>
          <a:ln w="635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2366305" y="2441004"/>
            <a:ext cx="450273" cy="8368"/>
          </a:xfrm>
          <a:prstGeom prst="straightConnector1">
            <a:avLst/>
          </a:prstGeom>
          <a:ln w="635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62997"/>
      </p:ext>
    </p:extLst>
  </p:cSld>
  <p:clrMapOvr>
    <a:masterClrMapping/>
  </p:clrMapOvr>
  <mc:AlternateContent xmlns:mc="http://schemas.openxmlformats.org/markup-compatibility/2006" xmlns:p14="http://schemas.microsoft.com/office/powerpoint/2010/main">
    <mc:Choice Requires="p14">
      <p:transition spd="slow" p14:dur="2000" advTm="176970"/>
    </mc:Choice>
    <mc:Fallback xmlns="">
      <p:transition spd="slow" advTm="17697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26325" y="-238997"/>
            <a:ext cx="10515600" cy="1325563"/>
          </a:xfrm>
        </p:spPr>
        <p:txBody>
          <a:bodyPr>
            <a:normAutofit/>
          </a:bodyPr>
          <a:lstStyle/>
          <a:p>
            <a:pPr algn="ctr"/>
            <a:r>
              <a:rPr lang="de-DE" sz="3600" b="1" dirty="0">
                <a:solidFill>
                  <a:srgbClr val="7030A0"/>
                </a:solidFill>
              </a:rPr>
              <a:t/>
            </a:r>
            <a:br>
              <a:rPr lang="de-DE" sz="3600" b="1" dirty="0">
                <a:solidFill>
                  <a:srgbClr val="7030A0"/>
                </a:solidFill>
              </a:rPr>
            </a:br>
            <a:r>
              <a:rPr lang="de-DE" sz="3600" b="1" dirty="0">
                <a:solidFill>
                  <a:srgbClr val="7030A0"/>
                </a:solidFill>
              </a:rPr>
              <a:t>Insulin </a:t>
            </a:r>
            <a:r>
              <a:rPr lang="de-DE" sz="3600" b="1" dirty="0" err="1" smtClean="0">
                <a:solidFill>
                  <a:srgbClr val="7030A0"/>
                </a:solidFill>
              </a:rPr>
              <a:t>for</a:t>
            </a:r>
            <a:r>
              <a:rPr lang="de-DE" sz="3600" b="1" dirty="0" smtClean="0">
                <a:solidFill>
                  <a:srgbClr val="7030A0"/>
                </a:solidFill>
              </a:rPr>
              <a:t> </a:t>
            </a:r>
            <a:r>
              <a:rPr lang="de-DE" sz="3600" b="1" dirty="0" err="1" smtClean="0">
                <a:solidFill>
                  <a:srgbClr val="7030A0"/>
                </a:solidFill>
              </a:rPr>
              <a:t>the</a:t>
            </a:r>
            <a:r>
              <a:rPr lang="de-DE" sz="3600" b="1" dirty="0" smtClean="0">
                <a:solidFill>
                  <a:srgbClr val="7030A0"/>
                </a:solidFill>
              </a:rPr>
              <a:t> </a:t>
            </a:r>
            <a:r>
              <a:rPr lang="de-DE" sz="3600" b="1" u="sng" dirty="0" err="1" smtClean="0">
                <a:solidFill>
                  <a:srgbClr val="7030A0"/>
                </a:solidFill>
              </a:rPr>
              <a:t>late</a:t>
            </a:r>
            <a:r>
              <a:rPr lang="de-DE" sz="3600" b="1" u="sng" dirty="0" smtClean="0">
                <a:solidFill>
                  <a:srgbClr val="7030A0"/>
                </a:solidFill>
              </a:rPr>
              <a:t> </a:t>
            </a:r>
            <a:r>
              <a:rPr lang="de-DE" sz="3600" b="1" u="sng" dirty="0" err="1" smtClean="0">
                <a:solidFill>
                  <a:srgbClr val="7030A0"/>
                </a:solidFill>
              </a:rPr>
              <a:t>phase</a:t>
            </a:r>
            <a:r>
              <a:rPr lang="de-DE" sz="3600" b="1" u="sng" dirty="0" smtClean="0">
                <a:solidFill>
                  <a:srgbClr val="7030A0"/>
                </a:solidFill>
              </a:rPr>
              <a:t>  </a:t>
            </a:r>
            <a:endParaRPr lang="de-DE" sz="3600" b="1" u="sng" dirty="0">
              <a:solidFill>
                <a:srgbClr val="7030A0"/>
              </a:solidFill>
            </a:endParaRPr>
          </a:p>
        </p:txBody>
      </p:sp>
      <p:sp>
        <p:nvSpPr>
          <p:cNvPr id="3" name="Inhaltsplatzhalter 2"/>
          <p:cNvSpPr>
            <a:spLocks noGrp="1"/>
          </p:cNvSpPr>
          <p:nvPr>
            <p:ph idx="1"/>
          </p:nvPr>
        </p:nvSpPr>
        <p:spPr>
          <a:xfrm>
            <a:off x="373140" y="601202"/>
            <a:ext cx="11173869" cy="6389588"/>
          </a:xfrm>
        </p:spPr>
        <p:txBody>
          <a:bodyPr lIns="0">
            <a:normAutofit lnSpcReduction="10000"/>
          </a:bodyPr>
          <a:lstStyle/>
          <a:p>
            <a:pPr marL="0" indent="0">
              <a:buNone/>
            </a:pPr>
            <a:endParaRPr lang="de-DE" sz="2400" i="1" dirty="0"/>
          </a:p>
          <a:p>
            <a:r>
              <a:rPr lang="de-DE" sz="2400" dirty="0" smtClean="0"/>
              <a:t>Insulin </a:t>
            </a:r>
            <a:r>
              <a:rPr lang="de-DE" sz="2400" dirty="0" err="1" smtClean="0"/>
              <a:t>activity</a:t>
            </a:r>
            <a:r>
              <a:rPr lang="de-DE" sz="2400" dirty="0" smtClean="0"/>
              <a:t> </a:t>
            </a:r>
            <a:r>
              <a:rPr lang="de-DE" sz="2400" dirty="0" err="1" smtClean="0"/>
              <a:t>from</a:t>
            </a:r>
            <a:r>
              <a:rPr lang="de-DE" sz="2400" dirty="0" smtClean="0"/>
              <a:t> </a:t>
            </a:r>
            <a:r>
              <a:rPr lang="de-DE" sz="2400" dirty="0" err="1" smtClean="0"/>
              <a:t>the</a:t>
            </a:r>
            <a:r>
              <a:rPr lang="de-DE" sz="2400" dirty="0" smtClean="0"/>
              <a:t> </a:t>
            </a:r>
            <a:r>
              <a:rPr lang="de-DE" sz="2400" dirty="0" err="1" smtClean="0"/>
              <a:t>meal</a:t>
            </a:r>
            <a:r>
              <a:rPr lang="de-DE" sz="2400" dirty="0" smtClean="0"/>
              <a:t> </a:t>
            </a:r>
            <a:r>
              <a:rPr lang="de-DE" sz="2400" dirty="0" err="1" smtClean="0"/>
              <a:t>bolus</a:t>
            </a:r>
            <a:r>
              <a:rPr lang="de-DE" sz="2400" dirty="0" smtClean="0"/>
              <a:t> </a:t>
            </a:r>
            <a:r>
              <a:rPr lang="de-DE" sz="2400" dirty="0" err="1" smtClean="0"/>
              <a:t>is</a:t>
            </a:r>
            <a:r>
              <a:rPr lang="de-DE" sz="2400" dirty="0" smtClean="0"/>
              <a:t> </a:t>
            </a:r>
            <a:r>
              <a:rPr lang="de-DE" sz="2400" dirty="0" err="1" smtClean="0"/>
              <a:t>fading</a:t>
            </a:r>
            <a:r>
              <a:rPr lang="de-DE" sz="2400" dirty="0" smtClean="0"/>
              <a:t> out  </a:t>
            </a:r>
            <a:endParaRPr lang="de-DE" sz="2400" dirty="0"/>
          </a:p>
          <a:p>
            <a:pPr marL="457200" lvl="1" indent="0">
              <a:buNone/>
            </a:pPr>
            <a:r>
              <a:rPr lang="de-DE" dirty="0" err="1" smtClean="0"/>
              <a:t>Pre-bolussing</a:t>
            </a:r>
            <a:r>
              <a:rPr lang="de-DE" dirty="0" smtClean="0"/>
              <a:t>, and </a:t>
            </a:r>
            <a:r>
              <a:rPr lang="de-DE" dirty="0" err="1" smtClean="0"/>
              <a:t>the</a:t>
            </a:r>
            <a:r>
              <a:rPr lang="de-DE" dirty="0" smtClean="0"/>
              <a:t> </a:t>
            </a:r>
            <a:r>
              <a:rPr lang="de-DE" dirty="0" err="1" smtClean="0"/>
              <a:t>loop</a:t>
            </a:r>
            <a:r>
              <a:rPr lang="de-DE" dirty="0" smtClean="0"/>
              <a:t> (zero-</a:t>
            </a:r>
            <a:r>
              <a:rPr lang="de-DE" dirty="0" err="1" smtClean="0"/>
              <a:t>temping</a:t>
            </a:r>
            <a:r>
              <a:rPr lang="de-DE" dirty="0" smtClean="0"/>
              <a:t>) </a:t>
            </a:r>
            <a:r>
              <a:rPr lang="de-DE" dirty="0" err="1" smtClean="0"/>
              <a:t>or</a:t>
            </a:r>
            <a:r>
              <a:rPr lang="de-DE" dirty="0" smtClean="0"/>
              <a:t> </a:t>
            </a:r>
            <a:r>
              <a:rPr lang="de-DE" dirty="0" err="1" smtClean="0"/>
              <a:t>you</a:t>
            </a:r>
            <a:r>
              <a:rPr lang="de-DE" dirty="0" smtClean="0"/>
              <a:t> („Superbolus“) </a:t>
            </a:r>
            <a:r>
              <a:rPr lang="de-DE" dirty="0" err="1" smtClean="0"/>
              <a:t>withdrawing</a:t>
            </a:r>
            <a:r>
              <a:rPr lang="de-DE" dirty="0" smtClean="0"/>
              <a:t> </a:t>
            </a:r>
            <a:r>
              <a:rPr lang="de-DE" dirty="0"/>
              <a:t>basal in </a:t>
            </a:r>
            <a:r>
              <a:rPr lang="de-DE" dirty="0" err="1"/>
              <a:t>the</a:t>
            </a:r>
            <a:r>
              <a:rPr lang="de-DE" dirty="0"/>
              <a:t> </a:t>
            </a:r>
            <a:r>
              <a:rPr lang="de-DE" dirty="0" err="1"/>
              <a:t>early</a:t>
            </a:r>
            <a:r>
              <a:rPr lang="de-DE" dirty="0"/>
              <a:t> </a:t>
            </a:r>
            <a:r>
              <a:rPr lang="de-DE" dirty="0" err="1" smtClean="0"/>
              <a:t>phase</a:t>
            </a:r>
            <a:r>
              <a:rPr lang="de-DE" dirty="0" smtClean="0"/>
              <a:t>, </a:t>
            </a:r>
            <a:r>
              <a:rPr lang="de-DE" dirty="0" err="1" smtClean="0"/>
              <a:t>can</a:t>
            </a:r>
            <a:r>
              <a:rPr lang="de-DE" dirty="0" smtClean="0"/>
              <a:t> </a:t>
            </a:r>
            <a:r>
              <a:rPr lang="de-DE" dirty="0" err="1" smtClean="0"/>
              <a:t>lead</a:t>
            </a:r>
            <a:r>
              <a:rPr lang="de-DE" dirty="0" smtClean="0"/>
              <a:t> </a:t>
            </a:r>
            <a:r>
              <a:rPr lang="de-DE" dirty="0" err="1" smtClean="0"/>
              <a:t>to</a:t>
            </a:r>
            <a:r>
              <a:rPr lang="de-DE" dirty="0" smtClean="0"/>
              <a:t> </a:t>
            </a:r>
            <a:r>
              <a:rPr lang="de-DE" dirty="0" err="1" smtClean="0"/>
              <a:t>even</a:t>
            </a:r>
            <a:r>
              <a:rPr lang="de-DE" dirty="0" smtClean="0"/>
              <a:t> </a:t>
            </a:r>
            <a:r>
              <a:rPr lang="de-DE" dirty="0" err="1" smtClean="0"/>
              <a:t>earlier</a:t>
            </a:r>
            <a:r>
              <a:rPr lang="de-DE" dirty="0" smtClean="0"/>
              <a:t> </a:t>
            </a:r>
            <a:r>
              <a:rPr lang="de-DE" sz="2600" dirty="0" err="1" smtClean="0"/>
              <a:t>fading</a:t>
            </a:r>
            <a:r>
              <a:rPr lang="de-DE" sz="2600" dirty="0" smtClean="0"/>
              <a:t> out</a:t>
            </a:r>
            <a:endParaRPr lang="de-DE" sz="2600" dirty="0"/>
          </a:p>
          <a:p>
            <a:r>
              <a:rPr lang="de-DE" sz="2400" dirty="0" smtClean="0"/>
              <a:t>Setting </a:t>
            </a:r>
            <a:r>
              <a:rPr lang="de-DE" sz="2400" dirty="0" err="1" smtClean="0"/>
              <a:t>more</a:t>
            </a:r>
            <a:r>
              <a:rPr lang="de-DE" sz="2400" dirty="0" smtClean="0"/>
              <a:t> </a:t>
            </a:r>
            <a:r>
              <a:rPr lang="de-DE" sz="2400" dirty="0" err="1" smtClean="0"/>
              <a:t>boli</a:t>
            </a:r>
            <a:r>
              <a:rPr lang="de-DE" sz="2400" dirty="0" smtClean="0"/>
              <a:t> </a:t>
            </a:r>
            <a:r>
              <a:rPr lang="de-DE" sz="2400" dirty="0" err="1" smtClean="0"/>
              <a:t>by</a:t>
            </a:r>
            <a:r>
              <a:rPr lang="de-DE" sz="2400" dirty="0" smtClean="0"/>
              <a:t> </a:t>
            </a:r>
            <a:r>
              <a:rPr lang="de-DE" sz="2400" dirty="0" err="1" smtClean="0"/>
              <a:t>the</a:t>
            </a:r>
            <a:r>
              <a:rPr lang="de-DE" sz="2400" dirty="0" smtClean="0"/>
              <a:t> </a:t>
            </a:r>
            <a:r>
              <a:rPr lang="de-DE" sz="2400" dirty="0" err="1" smtClean="0"/>
              <a:t>user</a:t>
            </a:r>
            <a:r>
              <a:rPr lang="de-DE" sz="2400" dirty="0"/>
              <a:t> </a:t>
            </a:r>
            <a:r>
              <a:rPr lang="de-DE" sz="2400" dirty="0" smtClean="0"/>
              <a:t>(multi-bolus) </a:t>
            </a:r>
            <a:r>
              <a:rPr lang="de-DE" sz="2400" dirty="0" err="1" smtClean="0"/>
              <a:t>can</a:t>
            </a:r>
            <a:r>
              <a:rPr lang="de-DE" sz="2400" dirty="0" smtClean="0"/>
              <a:t> </a:t>
            </a:r>
            <a:r>
              <a:rPr lang="de-DE" sz="2400" dirty="0" err="1" smtClean="0"/>
              <a:t>be</a:t>
            </a:r>
            <a:r>
              <a:rPr lang="de-DE" sz="2400" dirty="0" smtClean="0"/>
              <a:t> </a:t>
            </a:r>
            <a:r>
              <a:rPr lang="de-DE" sz="2400" dirty="0" err="1" smtClean="0"/>
              <a:t>done</a:t>
            </a:r>
            <a:r>
              <a:rPr lang="de-DE" sz="2400" dirty="0" smtClean="0"/>
              <a:t> (</a:t>
            </a:r>
            <a:r>
              <a:rPr lang="de-DE" sz="2400" dirty="0" err="1" smtClean="0"/>
              <a:t>see</a:t>
            </a:r>
            <a:r>
              <a:rPr lang="de-DE" sz="2400" dirty="0" smtClean="0"/>
              <a:t> p.26), but </a:t>
            </a:r>
            <a:r>
              <a:rPr lang="de-DE" sz="2400" dirty="0" err="1" smtClean="0"/>
              <a:t>goes</a:t>
            </a:r>
            <a:r>
              <a:rPr lang="de-DE" sz="2400" dirty="0" smtClean="0"/>
              <a:t> </a:t>
            </a:r>
            <a:r>
              <a:rPr lang="de-DE" sz="2400" dirty="0" err="1" smtClean="0"/>
              <a:t>against</a:t>
            </a:r>
            <a:r>
              <a:rPr lang="de-DE" sz="2400" dirty="0" smtClean="0"/>
              <a:t> </a:t>
            </a:r>
            <a:r>
              <a:rPr lang="de-DE" sz="2400" dirty="0" err="1" smtClean="0"/>
              <a:t>the</a:t>
            </a:r>
            <a:r>
              <a:rPr lang="de-DE" sz="2400" dirty="0" smtClean="0"/>
              <a:t> essential </a:t>
            </a:r>
            <a:r>
              <a:rPr lang="de-DE" sz="2400" dirty="0" err="1" smtClean="0"/>
              <a:t>loop</a:t>
            </a:r>
            <a:r>
              <a:rPr lang="de-DE" sz="2400" dirty="0" smtClean="0"/>
              <a:t> </a:t>
            </a:r>
            <a:r>
              <a:rPr lang="de-DE" sz="2400" dirty="0" err="1" smtClean="0"/>
              <a:t>logic</a:t>
            </a:r>
            <a:r>
              <a:rPr lang="de-DE" sz="2400" dirty="0"/>
              <a:t>.</a:t>
            </a:r>
          </a:p>
          <a:p>
            <a:r>
              <a:rPr lang="de-DE" sz="2400" b="1" dirty="0" err="1" smtClean="0">
                <a:solidFill>
                  <a:srgbClr val="7030A0"/>
                </a:solidFill>
              </a:rPr>
              <a:t>Principal</a:t>
            </a:r>
            <a:r>
              <a:rPr lang="de-DE" sz="2400" b="1" dirty="0" smtClean="0">
                <a:solidFill>
                  <a:srgbClr val="7030A0"/>
                </a:solidFill>
              </a:rPr>
              <a:t> </a:t>
            </a:r>
            <a:r>
              <a:rPr lang="de-DE" sz="2400" b="1" dirty="0" err="1" smtClean="0">
                <a:solidFill>
                  <a:srgbClr val="7030A0"/>
                </a:solidFill>
              </a:rPr>
              <a:t>solution</a:t>
            </a:r>
            <a:r>
              <a:rPr lang="de-DE" sz="2400" b="1" dirty="0" smtClean="0">
                <a:solidFill>
                  <a:srgbClr val="7030A0"/>
                </a:solidFill>
              </a:rPr>
              <a:t> </a:t>
            </a:r>
            <a:r>
              <a:rPr lang="de-DE" sz="2400" dirty="0" err="1" smtClean="0"/>
              <a:t>depends</a:t>
            </a:r>
            <a:r>
              <a:rPr lang="de-DE" sz="2400" dirty="0" smtClean="0"/>
              <a:t> on </a:t>
            </a:r>
            <a:r>
              <a:rPr lang="de-DE" sz="2400" dirty="0" err="1" smtClean="0"/>
              <a:t>system</a:t>
            </a:r>
            <a:r>
              <a:rPr lang="de-DE" sz="2400" dirty="0" smtClean="0"/>
              <a:t> in </a:t>
            </a:r>
            <a:r>
              <a:rPr lang="de-DE" sz="2400" dirty="0" err="1" smtClean="0"/>
              <a:t>use</a:t>
            </a:r>
            <a:r>
              <a:rPr lang="de-DE" sz="2400" dirty="0" smtClean="0"/>
              <a:t>:</a:t>
            </a:r>
            <a:endParaRPr lang="de-DE" sz="2400" dirty="0"/>
          </a:p>
          <a:p>
            <a:pPr lvl="1"/>
            <a:r>
              <a:rPr lang="de-DE" dirty="0"/>
              <a:t>iOS Loop: </a:t>
            </a:r>
            <a:r>
              <a:rPr lang="de-DE" dirty="0" err="1" smtClean="0"/>
              <a:t>Carb</a:t>
            </a:r>
            <a:r>
              <a:rPr lang="de-DE" dirty="0" smtClean="0"/>
              <a:t> </a:t>
            </a:r>
            <a:r>
              <a:rPr lang="de-DE" dirty="0" err="1" smtClean="0"/>
              <a:t>components</a:t>
            </a:r>
            <a:r>
              <a:rPr lang="de-DE" dirty="0" smtClean="0"/>
              <a:t> must </a:t>
            </a:r>
            <a:r>
              <a:rPr lang="de-DE" dirty="0" err="1" smtClean="0"/>
              <a:t>be</a:t>
            </a:r>
            <a:r>
              <a:rPr lang="de-DE" dirty="0" smtClean="0"/>
              <a:t> </a:t>
            </a:r>
            <a:r>
              <a:rPr lang="de-DE" dirty="0" err="1" smtClean="0"/>
              <a:t>entered</a:t>
            </a:r>
            <a:r>
              <a:rPr lang="de-DE" dirty="0" smtClean="0"/>
              <a:t> in </a:t>
            </a:r>
            <a:r>
              <a:rPr lang="de-DE" dirty="0" err="1" smtClean="0"/>
              <a:t>detail</a:t>
            </a:r>
            <a:r>
              <a:rPr lang="de-DE" dirty="0" smtClean="0"/>
              <a:t>, </a:t>
            </a:r>
            <a:r>
              <a:rPr lang="de-DE" dirty="0" err="1" smtClean="0"/>
              <a:t>with</a:t>
            </a:r>
            <a:r>
              <a:rPr lang="de-DE" dirty="0" smtClean="0"/>
              <a:t> </a:t>
            </a:r>
            <a:r>
              <a:rPr lang="de-DE" dirty="0" err="1" smtClean="0"/>
              <a:t>absorption</a:t>
            </a:r>
            <a:r>
              <a:rPr lang="de-DE" dirty="0" smtClean="0"/>
              <a:t> </a:t>
            </a:r>
            <a:r>
              <a:rPr lang="de-DE" dirty="0" err="1" smtClean="0"/>
              <a:t>times</a:t>
            </a:r>
            <a:r>
              <a:rPr lang="de-DE" dirty="0" smtClean="0"/>
              <a:t>; </a:t>
            </a:r>
            <a:r>
              <a:rPr lang="de-DE" dirty="0"/>
              <a:t>„</a:t>
            </a:r>
            <a:r>
              <a:rPr lang="de-DE" dirty="0" err="1"/>
              <a:t>overrides</a:t>
            </a:r>
            <a:r>
              <a:rPr lang="de-DE" dirty="0"/>
              <a:t>“ </a:t>
            </a:r>
            <a:r>
              <a:rPr lang="de-DE" dirty="0" err="1" smtClean="0"/>
              <a:t>can</a:t>
            </a:r>
            <a:r>
              <a:rPr lang="de-DE" dirty="0" smtClean="0"/>
              <a:t> </a:t>
            </a:r>
            <a:r>
              <a:rPr lang="de-DE" dirty="0" err="1" smtClean="0"/>
              <a:t>be</a:t>
            </a:r>
            <a:r>
              <a:rPr lang="de-DE" dirty="0" smtClean="0"/>
              <a:t> </a:t>
            </a:r>
            <a:r>
              <a:rPr lang="de-DE" dirty="0" err="1" smtClean="0"/>
              <a:t>set</a:t>
            </a:r>
            <a:r>
              <a:rPr lang="de-DE" dirty="0" smtClean="0"/>
              <a:t> </a:t>
            </a:r>
            <a:r>
              <a:rPr lang="de-DE" dirty="0" err="1" smtClean="0"/>
              <a:t>to</a:t>
            </a:r>
            <a:r>
              <a:rPr lang="de-DE" dirty="0" smtClean="0"/>
              <a:t> </a:t>
            </a:r>
            <a:r>
              <a:rPr lang="de-DE" dirty="0" err="1" smtClean="0"/>
              <a:t>enhance</a:t>
            </a:r>
            <a:r>
              <a:rPr lang="de-DE" dirty="0" smtClean="0"/>
              <a:t> </a:t>
            </a:r>
            <a:r>
              <a:rPr lang="de-DE" dirty="0" err="1"/>
              <a:t>i</a:t>
            </a:r>
            <a:r>
              <a:rPr lang="de-DE" dirty="0" err="1" smtClean="0"/>
              <a:t>nsulin</a:t>
            </a:r>
            <a:r>
              <a:rPr lang="de-DE" dirty="0" smtClean="0"/>
              <a:t> </a:t>
            </a:r>
            <a:r>
              <a:rPr lang="de-DE" dirty="0" err="1" smtClean="0"/>
              <a:t>delivery</a:t>
            </a:r>
            <a:r>
              <a:rPr lang="de-DE" dirty="0" smtClean="0"/>
              <a:t> in </a:t>
            </a:r>
            <a:r>
              <a:rPr lang="de-DE" dirty="0" err="1" smtClean="0"/>
              <a:t>late</a:t>
            </a:r>
            <a:r>
              <a:rPr lang="de-DE" dirty="0" smtClean="0"/>
              <a:t> </a:t>
            </a:r>
            <a:r>
              <a:rPr lang="de-DE" dirty="0" err="1" smtClean="0"/>
              <a:t>phase</a:t>
            </a:r>
            <a:r>
              <a:rPr lang="de-DE" dirty="0" smtClean="0"/>
              <a:t>. Autobolus (AB) </a:t>
            </a:r>
            <a:r>
              <a:rPr lang="de-DE" dirty="0" err="1" smtClean="0"/>
              <a:t>branch</a:t>
            </a:r>
            <a:r>
              <a:rPr lang="de-DE" dirty="0" smtClean="0"/>
              <a:t> and </a:t>
            </a:r>
            <a:r>
              <a:rPr lang="de-DE" dirty="0" err="1" smtClean="0"/>
              <a:t>FreeAPS</a:t>
            </a:r>
            <a:r>
              <a:rPr lang="de-DE" dirty="0" smtClean="0"/>
              <a:t> </a:t>
            </a:r>
            <a:r>
              <a:rPr lang="de-DE" dirty="0" err="1" smtClean="0"/>
              <a:t>offer</a:t>
            </a:r>
            <a:r>
              <a:rPr lang="de-DE" dirty="0" smtClean="0"/>
              <a:t> </a:t>
            </a:r>
            <a:r>
              <a:rPr lang="de-DE" dirty="0" err="1" smtClean="0"/>
              <a:t>faster</a:t>
            </a:r>
            <a:r>
              <a:rPr lang="de-DE" dirty="0" smtClean="0"/>
              <a:t> </a:t>
            </a:r>
            <a:r>
              <a:rPr lang="de-DE" dirty="0" err="1" smtClean="0"/>
              <a:t>insulin</a:t>
            </a:r>
            <a:r>
              <a:rPr lang="de-DE" dirty="0" smtClean="0"/>
              <a:t> </a:t>
            </a:r>
            <a:r>
              <a:rPr lang="de-DE" dirty="0" err="1" smtClean="0"/>
              <a:t>supply</a:t>
            </a:r>
            <a:r>
              <a:rPr lang="de-DE" dirty="0" smtClean="0"/>
              <a:t> but </a:t>
            </a:r>
            <a:r>
              <a:rPr lang="de-DE" dirty="0" err="1" smtClean="0"/>
              <a:t>require</a:t>
            </a:r>
            <a:r>
              <a:rPr lang="de-DE" dirty="0" smtClean="0"/>
              <a:t> </a:t>
            </a:r>
            <a:r>
              <a:rPr lang="de-DE" dirty="0" err="1" smtClean="0"/>
              <a:t>good</a:t>
            </a:r>
            <a:r>
              <a:rPr lang="de-DE" dirty="0" smtClean="0"/>
              <a:t> </a:t>
            </a:r>
            <a:r>
              <a:rPr lang="de-DE" dirty="0" err="1" smtClean="0"/>
              <a:t>settings</a:t>
            </a:r>
            <a:r>
              <a:rPr lang="de-DE" dirty="0" smtClean="0"/>
              <a:t> (IC, basal…)  </a:t>
            </a:r>
            <a:endParaRPr lang="de-DE" dirty="0"/>
          </a:p>
          <a:p>
            <a:pPr lvl="1"/>
            <a:r>
              <a:rPr lang="de-DE" dirty="0" err="1" smtClean="0"/>
              <a:t>AndroidAPS</a:t>
            </a:r>
            <a:r>
              <a:rPr lang="de-DE" dirty="0"/>
              <a:t>: </a:t>
            </a:r>
            <a:r>
              <a:rPr lang="de-DE" dirty="0" err="1" smtClean="0"/>
              <a:t>Manages</a:t>
            </a:r>
            <a:r>
              <a:rPr lang="de-DE" dirty="0" smtClean="0"/>
              <a:t> </a:t>
            </a:r>
            <a:r>
              <a:rPr lang="de-DE" dirty="0" err="1" smtClean="0"/>
              <a:t>glucose</a:t>
            </a:r>
            <a:r>
              <a:rPr lang="de-DE" dirty="0" smtClean="0"/>
              <a:t>. </a:t>
            </a:r>
            <a:r>
              <a:rPr lang="de-DE" dirty="0" err="1" smtClean="0"/>
              <a:t>Rough</a:t>
            </a:r>
            <a:r>
              <a:rPr lang="de-DE" dirty="0" smtClean="0"/>
              <a:t> „e-“</a:t>
            </a:r>
            <a:r>
              <a:rPr lang="de-DE" dirty="0" err="1" smtClean="0"/>
              <a:t>Carb</a:t>
            </a:r>
            <a:r>
              <a:rPr lang="de-DE" dirty="0" smtClean="0"/>
              <a:t> </a:t>
            </a:r>
            <a:r>
              <a:rPr lang="de-DE" dirty="0" err="1" smtClean="0"/>
              <a:t>entries</a:t>
            </a:r>
            <a:r>
              <a:rPr lang="de-DE" dirty="0" smtClean="0"/>
              <a:t> </a:t>
            </a:r>
            <a:r>
              <a:rPr lang="de-DE" dirty="0" err="1" smtClean="0"/>
              <a:t>play</a:t>
            </a:r>
            <a:r>
              <a:rPr lang="de-DE" dirty="0" smtClean="0"/>
              <a:t> a minor </a:t>
            </a:r>
            <a:r>
              <a:rPr lang="de-DE" dirty="0" err="1" smtClean="0"/>
              <a:t>role</a:t>
            </a:r>
            <a:r>
              <a:rPr lang="de-DE" dirty="0" smtClean="0"/>
              <a:t>; ISF </a:t>
            </a:r>
            <a:r>
              <a:rPr lang="de-DE" dirty="0" err="1" smtClean="0"/>
              <a:t>settings</a:t>
            </a:r>
            <a:r>
              <a:rPr lang="de-DE" dirty="0" smtClean="0"/>
              <a:t> and max. </a:t>
            </a:r>
            <a:r>
              <a:rPr lang="de-DE" dirty="0" err="1" smtClean="0"/>
              <a:t>allowed</a:t>
            </a:r>
            <a:r>
              <a:rPr lang="de-DE" dirty="0" smtClean="0"/>
              <a:t> SMB </a:t>
            </a:r>
            <a:r>
              <a:rPr lang="de-DE" dirty="0" err="1" smtClean="0"/>
              <a:t>size</a:t>
            </a:r>
            <a:r>
              <a:rPr lang="de-DE" dirty="0" smtClean="0"/>
              <a:t> </a:t>
            </a:r>
            <a:r>
              <a:rPr lang="de-DE" dirty="0" err="1" smtClean="0"/>
              <a:t>are</a:t>
            </a:r>
            <a:r>
              <a:rPr lang="de-DE" dirty="0" smtClean="0"/>
              <a:t> </a:t>
            </a:r>
            <a:r>
              <a:rPr lang="de-DE" dirty="0" err="1" smtClean="0"/>
              <a:t>most</a:t>
            </a:r>
            <a:r>
              <a:rPr lang="de-DE" dirty="0" smtClean="0"/>
              <a:t> </a:t>
            </a:r>
            <a:r>
              <a:rPr lang="de-DE" dirty="0" err="1" smtClean="0"/>
              <a:t>important</a:t>
            </a:r>
            <a:r>
              <a:rPr lang="de-DE" dirty="0" smtClean="0"/>
              <a:t>.</a:t>
            </a:r>
          </a:p>
          <a:p>
            <a:r>
              <a:rPr lang="de-DE" sz="2400" dirty="0" smtClean="0"/>
              <a:t>Loops also </a:t>
            </a:r>
            <a:r>
              <a:rPr lang="de-DE" sz="2400" dirty="0" err="1" smtClean="0"/>
              <a:t>differ</a:t>
            </a:r>
            <a:r>
              <a:rPr lang="de-DE" sz="2400" dirty="0" smtClean="0"/>
              <a:t> in </a:t>
            </a:r>
            <a:r>
              <a:rPr lang="de-DE" sz="2400" dirty="0" err="1" smtClean="0"/>
              <a:t>how</a:t>
            </a:r>
            <a:r>
              <a:rPr lang="de-DE" sz="2400" dirty="0" smtClean="0"/>
              <a:t> </a:t>
            </a:r>
            <a:r>
              <a:rPr lang="de-DE" sz="2400" dirty="0" err="1" smtClean="0"/>
              <a:t>they</a:t>
            </a:r>
            <a:r>
              <a:rPr lang="de-DE" sz="2400" dirty="0" smtClean="0"/>
              <a:t> </a:t>
            </a:r>
            <a:r>
              <a:rPr lang="de-DE" sz="2400" dirty="0" err="1" smtClean="0"/>
              <a:t>can</a:t>
            </a:r>
            <a:r>
              <a:rPr lang="de-DE" sz="2400" dirty="0" smtClean="0"/>
              <a:t> </a:t>
            </a:r>
            <a:r>
              <a:rPr lang="de-DE" sz="2400" b="1" dirty="0" smtClean="0">
                <a:solidFill>
                  <a:srgbClr val="7030A0"/>
                </a:solidFill>
              </a:rPr>
              <a:t>deal </a:t>
            </a:r>
            <a:r>
              <a:rPr lang="de-DE" sz="2400" b="1" dirty="0" err="1" smtClean="0">
                <a:solidFill>
                  <a:srgbClr val="7030A0"/>
                </a:solidFill>
              </a:rPr>
              <a:t>with</a:t>
            </a:r>
            <a:r>
              <a:rPr lang="de-DE" sz="2400" b="1" dirty="0" smtClean="0">
                <a:solidFill>
                  <a:srgbClr val="7030A0"/>
                </a:solidFill>
              </a:rPr>
              <a:t> </a:t>
            </a:r>
            <a:r>
              <a:rPr lang="de-DE" sz="2400" b="1" dirty="0" err="1" smtClean="0">
                <a:solidFill>
                  <a:srgbClr val="7030A0"/>
                </a:solidFill>
              </a:rPr>
              <a:t>fluctuations</a:t>
            </a:r>
            <a:r>
              <a:rPr lang="de-DE" sz="2400" b="1" dirty="0" smtClean="0">
                <a:solidFill>
                  <a:srgbClr val="7030A0"/>
                </a:solidFill>
              </a:rPr>
              <a:t> </a:t>
            </a:r>
            <a:r>
              <a:rPr lang="de-DE" sz="2400" b="1" dirty="0" err="1" smtClean="0">
                <a:solidFill>
                  <a:srgbClr val="7030A0"/>
                </a:solidFill>
              </a:rPr>
              <a:t>of</a:t>
            </a:r>
            <a:r>
              <a:rPr lang="de-DE" sz="2400" b="1" dirty="0" smtClean="0">
                <a:solidFill>
                  <a:srgbClr val="7030A0"/>
                </a:solidFill>
              </a:rPr>
              <a:t> </a:t>
            </a:r>
            <a:r>
              <a:rPr lang="de-DE" sz="2400" b="1" dirty="0" err="1" smtClean="0">
                <a:solidFill>
                  <a:srgbClr val="7030A0"/>
                </a:solidFill>
              </a:rPr>
              <a:t>user‘s</a:t>
            </a:r>
            <a:r>
              <a:rPr lang="de-DE" sz="2400" b="1" dirty="0" smtClean="0">
                <a:solidFill>
                  <a:srgbClr val="7030A0"/>
                </a:solidFill>
              </a:rPr>
              <a:t> </a:t>
            </a:r>
            <a:r>
              <a:rPr lang="de-DE" sz="2400" b="1" dirty="0" err="1" smtClean="0">
                <a:solidFill>
                  <a:srgbClr val="7030A0"/>
                </a:solidFill>
              </a:rPr>
              <a:t>insulin</a:t>
            </a:r>
            <a:r>
              <a:rPr lang="de-DE" sz="2400" b="1" dirty="0" smtClean="0">
                <a:solidFill>
                  <a:srgbClr val="7030A0"/>
                </a:solidFill>
              </a:rPr>
              <a:t> </a:t>
            </a:r>
            <a:r>
              <a:rPr lang="de-DE" sz="2400" b="1" dirty="0" err="1" smtClean="0">
                <a:solidFill>
                  <a:srgbClr val="7030A0"/>
                </a:solidFill>
              </a:rPr>
              <a:t>resistance</a:t>
            </a:r>
            <a:r>
              <a:rPr lang="de-DE" sz="2400" dirty="0" smtClean="0"/>
              <a:t>. DIY </a:t>
            </a:r>
            <a:r>
              <a:rPr lang="de-DE" sz="2400" dirty="0" err="1" smtClean="0"/>
              <a:t>have</a:t>
            </a:r>
            <a:r>
              <a:rPr lang="de-DE" sz="2400" dirty="0" smtClean="0"/>
              <a:t> in-</a:t>
            </a:r>
            <a:r>
              <a:rPr lang="de-DE" sz="2400" dirty="0" err="1" smtClean="0"/>
              <a:t>built</a:t>
            </a:r>
            <a:r>
              <a:rPr lang="de-DE" sz="2400" dirty="0" smtClean="0"/>
              <a:t> (</a:t>
            </a:r>
            <a:r>
              <a:rPr lang="de-DE" sz="2400" dirty="0" err="1" smtClean="0"/>
              <a:t>AndroidAPS</a:t>
            </a:r>
            <a:r>
              <a:rPr lang="de-DE" sz="2400" dirty="0" smtClean="0"/>
              <a:t>) </a:t>
            </a:r>
            <a:r>
              <a:rPr lang="de-DE" sz="2400" dirty="0" err="1" smtClean="0"/>
              <a:t>or</a:t>
            </a:r>
            <a:r>
              <a:rPr lang="de-DE" sz="2400" dirty="0" smtClean="0"/>
              <a:t> </a:t>
            </a:r>
            <a:r>
              <a:rPr lang="de-DE" sz="2400" dirty="0" err="1" smtClean="0"/>
              <a:t>add</a:t>
            </a:r>
            <a:r>
              <a:rPr lang="de-DE" sz="2400" dirty="0" smtClean="0"/>
              <a:t>-on </a:t>
            </a:r>
            <a:r>
              <a:rPr lang="de-DE" sz="2400" dirty="0" err="1" smtClean="0"/>
              <a:t>options</a:t>
            </a:r>
            <a:r>
              <a:rPr lang="de-DE" sz="2400" dirty="0" smtClean="0"/>
              <a:t> (IFTTT, </a:t>
            </a:r>
            <a:r>
              <a:rPr lang="de-DE" sz="2400" dirty="0" err="1" smtClean="0"/>
              <a:t>Automate</a:t>
            </a:r>
            <a:r>
              <a:rPr lang="de-DE" sz="2400" dirty="0" smtClean="0"/>
              <a:t>! </a:t>
            </a:r>
            <a:r>
              <a:rPr lang="de-DE" sz="2400" dirty="0" err="1" smtClean="0"/>
              <a:t>for</a:t>
            </a:r>
            <a:r>
              <a:rPr lang="de-DE" sz="2400" dirty="0" smtClean="0"/>
              <a:t> iOS Loop) </a:t>
            </a:r>
            <a:r>
              <a:rPr lang="de-DE" sz="2400" dirty="0" err="1" smtClean="0"/>
              <a:t>to</a:t>
            </a:r>
            <a:r>
              <a:rPr lang="de-DE" sz="2400" dirty="0" smtClean="0"/>
              <a:t> </a:t>
            </a:r>
            <a:r>
              <a:rPr lang="de-DE" sz="2400" dirty="0" err="1" smtClean="0"/>
              <a:t>automate</a:t>
            </a:r>
            <a:r>
              <a:rPr lang="de-DE" sz="2400" dirty="0" smtClean="0"/>
              <a:t> ISF and </a:t>
            </a:r>
            <a:r>
              <a:rPr lang="de-DE" sz="2400" dirty="0" err="1" smtClean="0"/>
              <a:t>other</a:t>
            </a:r>
            <a:r>
              <a:rPr lang="de-DE" sz="2400" dirty="0" smtClean="0"/>
              <a:t> </a:t>
            </a:r>
            <a:r>
              <a:rPr lang="de-DE" sz="2400" dirty="0" err="1" smtClean="0"/>
              <a:t>parameter</a:t>
            </a:r>
            <a:r>
              <a:rPr lang="de-DE" sz="2400" dirty="0" smtClean="0"/>
              <a:t> </a:t>
            </a:r>
            <a:r>
              <a:rPr lang="de-DE" sz="2400" dirty="0" err="1" smtClean="0"/>
              <a:t>modulations</a:t>
            </a:r>
            <a:r>
              <a:rPr lang="de-DE" sz="2400" dirty="0" smtClean="0"/>
              <a:t>. Loops </a:t>
            </a:r>
            <a:r>
              <a:rPr lang="de-DE" sz="2400" dirty="0" err="1" smtClean="0"/>
              <a:t>may</a:t>
            </a:r>
            <a:r>
              <a:rPr lang="de-DE" sz="2400" dirty="0" smtClean="0"/>
              <a:t> also </a:t>
            </a:r>
            <a:r>
              <a:rPr lang="de-DE" sz="2400" dirty="0" err="1" smtClean="0"/>
              <a:t>include</a:t>
            </a:r>
            <a:r>
              <a:rPr lang="de-DE" sz="2400" dirty="0" smtClean="0"/>
              <a:t> </a:t>
            </a:r>
            <a:r>
              <a:rPr lang="de-DE" sz="2400" dirty="0" err="1" smtClean="0"/>
              <a:t>code</a:t>
            </a:r>
            <a:r>
              <a:rPr lang="de-DE" sz="2400" dirty="0" smtClean="0"/>
              <a:t> </a:t>
            </a:r>
            <a:r>
              <a:rPr lang="de-DE" sz="2400" dirty="0" err="1" smtClean="0"/>
              <a:t>that</a:t>
            </a:r>
            <a:r>
              <a:rPr lang="de-DE" sz="2400" dirty="0" smtClean="0"/>
              <a:t> </a:t>
            </a:r>
            <a:r>
              <a:rPr lang="de-DE" sz="2400" dirty="0" err="1" smtClean="0"/>
              <a:t>self-adjusts</a:t>
            </a:r>
            <a:r>
              <a:rPr lang="de-DE" sz="2400" dirty="0" smtClean="0"/>
              <a:t> (Autosense, </a:t>
            </a:r>
            <a:r>
              <a:rPr lang="de-DE" sz="2400" dirty="0" err="1" smtClean="0"/>
              <a:t>Autotune</a:t>
            </a:r>
            <a:r>
              <a:rPr lang="de-DE" sz="2400" dirty="0" smtClean="0"/>
              <a:t>, </a:t>
            </a:r>
            <a:r>
              <a:rPr lang="de-DE" sz="2400" dirty="0" err="1" smtClean="0"/>
              <a:t>ArtificialIntelligence</a:t>
            </a:r>
            <a:r>
              <a:rPr lang="de-DE" sz="2400" dirty="0" smtClean="0"/>
              <a:t>), </a:t>
            </a:r>
            <a:r>
              <a:rPr lang="de-DE" sz="2400" dirty="0" err="1" smtClean="0"/>
              <a:t>although</a:t>
            </a:r>
            <a:r>
              <a:rPr lang="de-DE" sz="2400" dirty="0" smtClean="0"/>
              <a:t> </a:t>
            </a:r>
            <a:r>
              <a:rPr lang="de-DE" sz="2400" dirty="0" err="1" smtClean="0"/>
              <a:t>with</a:t>
            </a:r>
            <a:r>
              <a:rPr lang="de-DE" sz="2400" dirty="0" smtClean="0"/>
              <a:t> </a:t>
            </a:r>
            <a:r>
              <a:rPr lang="de-DE" sz="2400" dirty="0" err="1" smtClean="0"/>
              <a:t>more</a:t>
            </a:r>
            <a:r>
              <a:rPr lang="de-DE" sz="2400" dirty="0" smtClean="0"/>
              <a:t> </a:t>
            </a:r>
            <a:r>
              <a:rPr lang="de-DE" sz="2400" dirty="0" err="1" smtClean="0"/>
              <a:t>or</a:t>
            </a:r>
            <a:r>
              <a:rPr lang="de-DE" sz="2400" dirty="0" smtClean="0"/>
              <a:t> </a:t>
            </a:r>
            <a:r>
              <a:rPr lang="de-DE" sz="2400" dirty="0" err="1" smtClean="0"/>
              <a:t>less</a:t>
            </a:r>
            <a:r>
              <a:rPr lang="de-DE" sz="2400" dirty="0" smtClean="0"/>
              <a:t> </a:t>
            </a:r>
            <a:r>
              <a:rPr lang="de-DE" sz="2400" dirty="0" err="1" smtClean="0"/>
              <a:t>hours</a:t>
            </a:r>
            <a:r>
              <a:rPr lang="de-DE" sz="2400" dirty="0" smtClean="0"/>
              <a:t> </a:t>
            </a:r>
            <a:r>
              <a:rPr lang="de-DE" sz="2400" dirty="0" err="1" smtClean="0"/>
              <a:t>of</a:t>
            </a:r>
            <a:r>
              <a:rPr lang="de-DE" sz="2400" dirty="0" smtClean="0"/>
              <a:t> time-</a:t>
            </a:r>
            <a:r>
              <a:rPr lang="de-DE" sz="2400" dirty="0" err="1" smtClean="0"/>
              <a:t>delay</a:t>
            </a:r>
            <a:r>
              <a:rPr lang="de-DE" sz="2400" dirty="0" smtClean="0"/>
              <a:t>.</a:t>
            </a:r>
            <a:endParaRPr lang="de-DE" sz="2400" dirty="0"/>
          </a:p>
          <a:p>
            <a:pPr lvl="1"/>
            <a:endParaRPr lang="de-DE" dirty="0"/>
          </a:p>
          <a:p>
            <a:endParaRPr lang="de-DE" sz="2400" dirty="0"/>
          </a:p>
          <a:p>
            <a:pPr marL="0" indent="0">
              <a:buNone/>
            </a:pPr>
            <a:endParaRPr lang="de-DE" sz="2400" dirty="0"/>
          </a:p>
        </p:txBody>
      </p:sp>
      <p:sp>
        <p:nvSpPr>
          <p:cNvPr id="10" name="Textfeld 9"/>
          <p:cNvSpPr txBox="1"/>
          <p:nvPr/>
        </p:nvSpPr>
        <p:spPr>
          <a:xfrm>
            <a:off x="4965539" y="6621458"/>
            <a:ext cx="7169432" cy="369332"/>
          </a:xfrm>
          <a:prstGeom prst="rect">
            <a:avLst/>
          </a:prstGeom>
          <a:noFill/>
        </p:spPr>
        <p:txBody>
          <a:bodyPr wrap="square" rtlCol="0">
            <a:spAutoFit/>
          </a:bodyPr>
          <a:lstStyle/>
          <a:p>
            <a:r>
              <a:rPr lang="de-DE" dirty="0"/>
              <a:t> </a:t>
            </a:r>
          </a:p>
        </p:txBody>
      </p:sp>
      <p:sp>
        <p:nvSpPr>
          <p:cNvPr id="4" name="Foliennummernplatzhalter 3"/>
          <p:cNvSpPr>
            <a:spLocks noGrp="1"/>
          </p:cNvSpPr>
          <p:nvPr>
            <p:ph type="sldNum" sz="quarter" idx="12"/>
          </p:nvPr>
        </p:nvSpPr>
        <p:spPr>
          <a:xfrm>
            <a:off x="9191601" y="186294"/>
            <a:ext cx="2743200" cy="365125"/>
          </a:xfrm>
        </p:spPr>
        <p:txBody>
          <a:bodyPr/>
          <a:lstStyle/>
          <a:p>
            <a:r>
              <a:rPr lang="de-DE" sz="2000" dirty="0" smtClean="0"/>
              <a:t>31</a:t>
            </a:r>
            <a:endParaRPr lang="de-DE" sz="2000" dirty="0"/>
          </a:p>
        </p:txBody>
      </p:sp>
      <p:pic>
        <p:nvPicPr>
          <p:cNvPr id="9" name="Grafik 8"/>
          <p:cNvPicPr>
            <a:picLocks noChangeAspect="1"/>
          </p:cNvPicPr>
          <p:nvPr/>
        </p:nvPicPr>
        <p:blipFill rotWithShape="1">
          <a:blip r:embed="rId3"/>
          <a:srcRect l="30125" t="25555" r="45813" b="34667"/>
          <a:stretch/>
        </p:blipFill>
        <p:spPr>
          <a:xfrm>
            <a:off x="10294595" y="293244"/>
            <a:ext cx="1181213" cy="1098374"/>
          </a:xfrm>
          <a:prstGeom prst="rect">
            <a:avLst/>
          </a:prstGeom>
        </p:spPr>
      </p:pic>
    </p:spTree>
    <p:extLst>
      <p:ext uri="{BB962C8B-B14F-4D97-AF65-F5344CB8AC3E}">
        <p14:creationId xmlns:p14="http://schemas.microsoft.com/office/powerpoint/2010/main" val="2744790121"/>
      </p:ext>
    </p:extLst>
  </p:cSld>
  <p:clrMapOvr>
    <a:masterClrMapping/>
  </p:clrMapOvr>
  <mc:AlternateContent xmlns:mc="http://schemas.openxmlformats.org/markup-compatibility/2006" xmlns:p14="http://schemas.microsoft.com/office/powerpoint/2010/main">
    <mc:Choice Requires="p14">
      <p:transition spd="slow" p14:dur="2000" advTm="235091"/>
    </mc:Choice>
    <mc:Fallback xmlns="">
      <p:transition spd="slow" advTm="23509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74531" y="0"/>
            <a:ext cx="10515600" cy="1325563"/>
          </a:xfrm>
        </p:spPr>
        <p:txBody>
          <a:bodyPr/>
          <a:lstStyle/>
          <a:p>
            <a:r>
              <a:rPr lang="de-DE" b="1" dirty="0" smtClean="0"/>
              <a:t>              </a:t>
            </a:r>
            <a:r>
              <a:rPr lang="de-DE" sz="3600" b="1" dirty="0" err="1" smtClean="0">
                <a:solidFill>
                  <a:srgbClr val="7030A0"/>
                </a:solidFill>
              </a:rPr>
              <a:t>Meal</a:t>
            </a:r>
            <a:r>
              <a:rPr lang="de-DE" sz="3600" b="1" dirty="0" smtClean="0">
                <a:solidFill>
                  <a:srgbClr val="7030A0"/>
                </a:solidFill>
              </a:rPr>
              <a:t> </a:t>
            </a:r>
            <a:r>
              <a:rPr lang="de-DE" sz="3600" b="1" dirty="0">
                <a:solidFill>
                  <a:srgbClr val="7030A0"/>
                </a:solidFill>
              </a:rPr>
              <a:t>Management in iOS </a:t>
            </a:r>
            <a:r>
              <a:rPr lang="de-DE" sz="3600" b="1" dirty="0" smtClean="0">
                <a:solidFill>
                  <a:srgbClr val="7030A0"/>
                </a:solidFill>
              </a:rPr>
              <a:t>Loop </a:t>
            </a:r>
            <a:endParaRPr lang="de-DE" sz="3600" dirty="0">
              <a:solidFill>
                <a:srgbClr val="7030A0"/>
              </a:solidFill>
            </a:endParaRPr>
          </a:p>
        </p:txBody>
      </p:sp>
      <p:sp>
        <p:nvSpPr>
          <p:cNvPr id="3" name="Inhaltsplatzhalter 2"/>
          <p:cNvSpPr>
            <a:spLocks noGrp="1"/>
          </p:cNvSpPr>
          <p:nvPr>
            <p:ph idx="1"/>
          </p:nvPr>
        </p:nvSpPr>
        <p:spPr>
          <a:xfrm>
            <a:off x="733096" y="1140482"/>
            <a:ext cx="10957035" cy="6197020"/>
          </a:xfrm>
        </p:spPr>
        <p:txBody>
          <a:bodyPr>
            <a:normAutofit fontScale="70000" lnSpcReduction="20000"/>
          </a:bodyPr>
          <a:lstStyle/>
          <a:p>
            <a:pPr marL="0" indent="0">
              <a:buNone/>
            </a:pPr>
            <a:r>
              <a:rPr lang="de-DE" sz="3600" dirty="0" smtClean="0"/>
              <a:t>In iOS Loop, </a:t>
            </a:r>
            <a:r>
              <a:rPr lang="de-DE" sz="3600" dirty="0" err="1" smtClean="0"/>
              <a:t>telling</a:t>
            </a:r>
            <a:r>
              <a:rPr lang="de-DE" sz="3600" dirty="0" smtClean="0"/>
              <a:t> </a:t>
            </a:r>
            <a:r>
              <a:rPr lang="de-DE" sz="3600" dirty="0" err="1" smtClean="0"/>
              <a:t>the</a:t>
            </a:r>
            <a:r>
              <a:rPr lang="de-DE" sz="3600" dirty="0" smtClean="0"/>
              <a:t> </a:t>
            </a:r>
            <a:r>
              <a:rPr lang="de-DE" sz="3600" dirty="0" err="1" smtClean="0"/>
              <a:t>system</a:t>
            </a:r>
            <a:r>
              <a:rPr lang="de-DE" sz="3600" dirty="0" smtClean="0"/>
              <a:t> </a:t>
            </a:r>
            <a:r>
              <a:rPr lang="de-DE" sz="3600" b="1" dirty="0" err="1" smtClean="0">
                <a:solidFill>
                  <a:srgbClr val="00B0F0"/>
                </a:solidFill>
              </a:rPr>
              <a:t>absorption</a:t>
            </a:r>
            <a:r>
              <a:rPr lang="de-DE" sz="3600" b="1" dirty="0" smtClean="0">
                <a:solidFill>
                  <a:srgbClr val="00B0F0"/>
                </a:solidFill>
              </a:rPr>
              <a:t> </a:t>
            </a:r>
            <a:r>
              <a:rPr lang="de-DE" sz="3600" b="1" dirty="0" err="1" smtClean="0">
                <a:solidFill>
                  <a:srgbClr val="00B0F0"/>
                </a:solidFill>
              </a:rPr>
              <a:t>times</a:t>
            </a:r>
            <a:r>
              <a:rPr lang="de-DE" sz="3600" b="1" dirty="0" smtClean="0">
                <a:solidFill>
                  <a:srgbClr val="00B0F0"/>
                </a:solidFill>
              </a:rPr>
              <a:t> </a:t>
            </a:r>
            <a:r>
              <a:rPr lang="de-DE" sz="3600" dirty="0" err="1" smtClean="0"/>
              <a:t>for</a:t>
            </a:r>
            <a:r>
              <a:rPr lang="de-DE" sz="3600" dirty="0" smtClean="0"/>
              <a:t> </a:t>
            </a:r>
            <a:r>
              <a:rPr lang="de-DE" sz="3600" dirty="0" err="1" smtClean="0"/>
              <a:t>meal</a:t>
            </a:r>
            <a:r>
              <a:rPr lang="de-DE" sz="3600" dirty="0" smtClean="0"/>
              <a:t> </a:t>
            </a:r>
            <a:r>
              <a:rPr lang="de-DE" sz="3600" dirty="0" err="1" smtClean="0"/>
              <a:t>components</a:t>
            </a:r>
            <a:r>
              <a:rPr lang="de-DE" sz="3600" dirty="0" smtClean="0"/>
              <a:t> </a:t>
            </a:r>
            <a:r>
              <a:rPr lang="de-DE" sz="3600" dirty="0" err="1" smtClean="0"/>
              <a:t>is</a:t>
            </a:r>
            <a:r>
              <a:rPr lang="de-DE" sz="3600" dirty="0" smtClean="0"/>
              <a:t> </a:t>
            </a:r>
            <a:r>
              <a:rPr lang="de-DE" sz="3600" dirty="0" err="1" smtClean="0"/>
              <a:t>important</a:t>
            </a:r>
            <a:r>
              <a:rPr lang="de-DE" sz="3600" dirty="0" smtClean="0"/>
              <a:t>.                                                                                                                                </a:t>
            </a:r>
            <a:r>
              <a:rPr lang="de-DE" sz="3600" b="1" dirty="0" smtClean="0"/>
              <a:t>Splitting </a:t>
            </a:r>
            <a:r>
              <a:rPr lang="de-DE" sz="3600" b="1" dirty="0" err="1"/>
              <a:t>up</a:t>
            </a:r>
            <a:r>
              <a:rPr lang="de-DE" sz="3600" b="1" dirty="0"/>
              <a:t> </a:t>
            </a:r>
            <a:r>
              <a:rPr lang="de-DE" sz="3600" b="1" dirty="0" err="1"/>
              <a:t>complex</a:t>
            </a:r>
            <a:r>
              <a:rPr lang="de-DE" sz="3600" b="1" dirty="0"/>
              <a:t> </a:t>
            </a:r>
            <a:r>
              <a:rPr lang="de-DE" sz="3600" b="1" dirty="0" err="1" smtClean="0"/>
              <a:t>meals</a:t>
            </a:r>
            <a:r>
              <a:rPr lang="de-DE" sz="3600" b="1" dirty="0" smtClean="0"/>
              <a:t>, </a:t>
            </a:r>
            <a:r>
              <a:rPr lang="de-DE" sz="3600" b="1" dirty="0" err="1" smtClean="0"/>
              <a:t>making</a:t>
            </a:r>
            <a:r>
              <a:rPr lang="de-DE" sz="3600" b="1" dirty="0" smtClean="0"/>
              <a:t> 3 </a:t>
            </a:r>
            <a:r>
              <a:rPr lang="de-DE" sz="3600" b="1" dirty="0" err="1" smtClean="0"/>
              <a:t>entries</a:t>
            </a:r>
            <a:r>
              <a:rPr lang="de-DE" sz="3600" b="1" dirty="0" smtClean="0"/>
              <a:t>,</a:t>
            </a:r>
            <a:r>
              <a:rPr lang="de-DE" sz="3600" dirty="0" smtClean="0"/>
              <a:t> </a:t>
            </a:r>
            <a:r>
              <a:rPr lang="de-DE" sz="3600" dirty="0" err="1" smtClean="0"/>
              <a:t>is</a:t>
            </a:r>
            <a:r>
              <a:rPr lang="de-DE" sz="3600" dirty="0" smtClean="0"/>
              <a:t> </a:t>
            </a:r>
            <a:r>
              <a:rPr lang="de-DE" sz="3600" dirty="0" err="1" smtClean="0"/>
              <a:t>often</a:t>
            </a:r>
            <a:r>
              <a:rPr lang="de-DE" sz="3600" dirty="0" smtClean="0"/>
              <a:t> a </a:t>
            </a:r>
            <a:r>
              <a:rPr lang="de-DE" sz="3600" dirty="0" err="1" smtClean="0"/>
              <a:t>good</a:t>
            </a:r>
            <a:r>
              <a:rPr lang="de-DE" sz="3600" dirty="0" smtClean="0"/>
              <a:t> </a:t>
            </a:r>
            <a:r>
              <a:rPr lang="de-DE" sz="3600" dirty="0" err="1" smtClean="0"/>
              <a:t>idea</a:t>
            </a:r>
            <a:r>
              <a:rPr lang="de-DE" sz="3600" dirty="0" smtClean="0"/>
              <a:t>:</a:t>
            </a:r>
            <a:endParaRPr lang="de-DE" sz="3600" dirty="0"/>
          </a:p>
          <a:p>
            <a:pPr marL="0" lvl="0" indent="0">
              <a:buNone/>
            </a:pPr>
            <a:r>
              <a:rPr lang="de-DE" b="1" dirty="0" smtClean="0">
                <a:solidFill>
                  <a:srgbClr val="FF0000"/>
                </a:solidFill>
              </a:rPr>
              <a:t>1. Fast </a:t>
            </a:r>
            <a:r>
              <a:rPr lang="de-DE" b="1" dirty="0" err="1">
                <a:solidFill>
                  <a:srgbClr val="FF0000"/>
                </a:solidFill>
              </a:rPr>
              <a:t>carbs</a:t>
            </a:r>
            <a:r>
              <a:rPr lang="de-DE" b="1" dirty="0">
                <a:solidFill>
                  <a:srgbClr val="FF0000"/>
                </a:solidFill>
              </a:rPr>
              <a:t> </a:t>
            </a:r>
          </a:p>
          <a:p>
            <a:pPr marL="0" indent="0">
              <a:buNone/>
            </a:pPr>
            <a:r>
              <a:rPr lang="de-DE" dirty="0" err="1" smtClean="0"/>
              <a:t>Carbs</a:t>
            </a:r>
            <a:r>
              <a:rPr lang="de-DE" dirty="0" smtClean="0"/>
              <a:t> </a:t>
            </a:r>
            <a:r>
              <a:rPr lang="de-DE" dirty="0" err="1"/>
              <a:t>labeled</a:t>
            </a:r>
            <a:r>
              <a:rPr lang="de-DE" dirty="0"/>
              <a:t> </a:t>
            </a:r>
            <a:r>
              <a:rPr lang="de-DE" dirty="0" err="1"/>
              <a:t>as</a:t>
            </a:r>
            <a:r>
              <a:rPr lang="de-DE" dirty="0"/>
              <a:t> "</a:t>
            </a:r>
            <a:r>
              <a:rPr lang="de-DE" dirty="0" err="1"/>
              <a:t>of</a:t>
            </a:r>
            <a:r>
              <a:rPr lang="de-DE" dirty="0"/>
              <a:t> </a:t>
            </a:r>
            <a:r>
              <a:rPr lang="de-DE" dirty="0" err="1"/>
              <a:t>which</a:t>
            </a:r>
            <a:r>
              <a:rPr lang="de-DE" dirty="0"/>
              <a:t> </a:t>
            </a:r>
            <a:r>
              <a:rPr lang="de-DE" dirty="0" err="1"/>
              <a:t>are</a:t>
            </a:r>
            <a:r>
              <a:rPr lang="de-DE" dirty="0"/>
              <a:t> </a:t>
            </a:r>
            <a:r>
              <a:rPr lang="de-DE" dirty="0" err="1" smtClean="0">
                <a:solidFill>
                  <a:srgbClr val="FF0000"/>
                </a:solidFill>
              </a:rPr>
              <a:t>sugar</a:t>
            </a:r>
            <a:r>
              <a:rPr lang="de-DE" dirty="0" err="1" smtClean="0"/>
              <a:t>s</a:t>
            </a:r>
            <a:r>
              <a:rPr lang="de-DE" dirty="0" smtClean="0"/>
              <a:t> (</a:t>
            </a:r>
            <a:r>
              <a:rPr lang="de-DE" dirty="0" smtClean="0">
                <a:solidFill>
                  <a:srgbClr val="FF0000"/>
                </a:solidFill>
              </a:rPr>
              <a:t>g</a:t>
            </a:r>
            <a:r>
              <a:rPr lang="de-DE" dirty="0" smtClean="0"/>
              <a:t>)" </a:t>
            </a:r>
            <a:r>
              <a:rPr lang="de-DE" dirty="0"/>
              <a:t>=&gt; </a:t>
            </a:r>
            <a:r>
              <a:rPr lang="de-DE" b="1" dirty="0">
                <a:solidFill>
                  <a:srgbClr val="00B0F0"/>
                </a:solidFill>
              </a:rPr>
              <a:t>1 </a:t>
            </a:r>
            <a:r>
              <a:rPr lang="de-DE" b="1" dirty="0" err="1">
                <a:solidFill>
                  <a:srgbClr val="00B0F0"/>
                </a:solidFill>
              </a:rPr>
              <a:t>hour</a:t>
            </a:r>
            <a:r>
              <a:rPr lang="de-DE" b="1" dirty="0">
                <a:solidFill>
                  <a:srgbClr val="00B0F0"/>
                </a:solidFill>
              </a:rPr>
              <a:t> </a:t>
            </a:r>
            <a:r>
              <a:rPr lang="de-DE" b="1" dirty="0" err="1">
                <a:solidFill>
                  <a:srgbClr val="00B0F0"/>
                </a:solidFill>
              </a:rPr>
              <a:t>absorption</a:t>
            </a:r>
            <a:endParaRPr lang="de-DE" b="1" dirty="0">
              <a:solidFill>
                <a:srgbClr val="00B0F0"/>
              </a:solidFill>
            </a:endParaRPr>
          </a:p>
          <a:p>
            <a:pPr marL="0" lvl="0" indent="0">
              <a:buNone/>
            </a:pPr>
            <a:r>
              <a:rPr lang="de-DE" b="1" dirty="0" smtClean="0">
                <a:solidFill>
                  <a:srgbClr val="FF0000"/>
                </a:solidFill>
              </a:rPr>
              <a:t>2. Regular </a:t>
            </a:r>
            <a:r>
              <a:rPr lang="de-DE" b="1" dirty="0" err="1">
                <a:solidFill>
                  <a:srgbClr val="FF0000"/>
                </a:solidFill>
              </a:rPr>
              <a:t>carbs</a:t>
            </a:r>
            <a:r>
              <a:rPr lang="de-DE" b="1" dirty="0">
                <a:solidFill>
                  <a:srgbClr val="FF0000"/>
                </a:solidFill>
              </a:rPr>
              <a:t> </a:t>
            </a:r>
            <a:r>
              <a:rPr lang="de-DE" dirty="0"/>
              <a:t>in </a:t>
            </a:r>
            <a:r>
              <a:rPr lang="de-DE" dirty="0" err="1"/>
              <a:t>the</a:t>
            </a:r>
            <a:r>
              <a:rPr lang="de-DE" dirty="0"/>
              <a:t> </a:t>
            </a:r>
            <a:r>
              <a:rPr lang="de-DE" dirty="0" err="1"/>
              <a:t>meal</a:t>
            </a:r>
            <a:r>
              <a:rPr lang="de-DE" dirty="0"/>
              <a:t> = total </a:t>
            </a:r>
            <a:r>
              <a:rPr lang="de-DE" dirty="0" err="1">
                <a:solidFill>
                  <a:srgbClr val="FF0000"/>
                </a:solidFill>
              </a:rPr>
              <a:t>carb</a:t>
            </a:r>
            <a:r>
              <a:rPr lang="de-DE" dirty="0">
                <a:solidFill>
                  <a:srgbClr val="FF0000"/>
                </a:solidFill>
              </a:rPr>
              <a:t> </a:t>
            </a:r>
            <a:r>
              <a:rPr lang="de-DE" dirty="0" smtClean="0">
                <a:solidFill>
                  <a:srgbClr val="FF0000"/>
                </a:solidFill>
              </a:rPr>
              <a:t>minus </a:t>
            </a:r>
            <a:r>
              <a:rPr lang="de-DE" dirty="0" err="1" smtClean="0">
                <a:solidFill>
                  <a:srgbClr val="FF0000"/>
                </a:solidFill>
              </a:rPr>
              <a:t>sugar</a:t>
            </a:r>
            <a:r>
              <a:rPr lang="de-DE" dirty="0" err="1" smtClean="0"/>
              <a:t>s</a:t>
            </a:r>
            <a:r>
              <a:rPr lang="de-DE" dirty="0" smtClean="0"/>
              <a:t> (</a:t>
            </a:r>
            <a:r>
              <a:rPr lang="de-DE" dirty="0" smtClean="0">
                <a:solidFill>
                  <a:srgbClr val="FF0000"/>
                </a:solidFill>
              </a:rPr>
              <a:t>g</a:t>
            </a:r>
            <a:r>
              <a:rPr lang="de-DE" dirty="0" smtClean="0"/>
              <a:t>)</a:t>
            </a:r>
            <a:endParaRPr lang="de-DE" dirty="0"/>
          </a:p>
          <a:p>
            <a:pPr>
              <a:buFont typeface="Symbol" panose="05050102010706020507" pitchFamily="18" charset="2"/>
              <a:buChar char="Þ"/>
            </a:pPr>
            <a:r>
              <a:rPr lang="de-DE" b="1" dirty="0" smtClean="0">
                <a:solidFill>
                  <a:srgbClr val="00B0F0"/>
                </a:solidFill>
              </a:rPr>
              <a:t>3 </a:t>
            </a:r>
            <a:r>
              <a:rPr lang="de-DE" b="1" dirty="0" err="1">
                <a:solidFill>
                  <a:srgbClr val="00B0F0"/>
                </a:solidFill>
              </a:rPr>
              <a:t>to</a:t>
            </a:r>
            <a:r>
              <a:rPr lang="de-DE" b="1" dirty="0">
                <a:solidFill>
                  <a:srgbClr val="00B0F0"/>
                </a:solidFill>
              </a:rPr>
              <a:t> 5 </a:t>
            </a:r>
            <a:r>
              <a:rPr lang="de-DE" b="1" dirty="0" err="1" smtClean="0">
                <a:solidFill>
                  <a:srgbClr val="00B0F0"/>
                </a:solidFill>
              </a:rPr>
              <a:t>hours</a:t>
            </a:r>
            <a:r>
              <a:rPr lang="de-DE" b="1" dirty="0" smtClean="0">
                <a:solidFill>
                  <a:srgbClr val="00B0F0"/>
                </a:solidFill>
              </a:rPr>
              <a:t> </a:t>
            </a:r>
            <a:r>
              <a:rPr lang="de-DE" dirty="0"/>
              <a:t>(</a:t>
            </a:r>
            <a:r>
              <a:rPr lang="de-DE" dirty="0" err="1"/>
              <a:t>depending</a:t>
            </a:r>
            <a:r>
              <a:rPr lang="de-DE" dirty="0"/>
              <a:t> on </a:t>
            </a:r>
            <a:r>
              <a:rPr lang="de-DE" dirty="0" err="1"/>
              <a:t>amount</a:t>
            </a:r>
            <a:r>
              <a:rPr lang="de-DE" dirty="0"/>
              <a:t>, and </a:t>
            </a:r>
            <a:r>
              <a:rPr lang="de-DE" dirty="0" err="1"/>
              <a:t>how</a:t>
            </a:r>
            <a:r>
              <a:rPr lang="de-DE" dirty="0"/>
              <a:t> </a:t>
            </a:r>
            <a:r>
              <a:rPr lang="de-DE" dirty="0" err="1"/>
              <a:t>much</a:t>
            </a:r>
            <a:r>
              <a:rPr lang="de-DE" dirty="0"/>
              <a:t> </a:t>
            </a:r>
            <a:r>
              <a:rPr lang="de-DE" dirty="0" err="1"/>
              <a:t>fat</a:t>
            </a:r>
            <a:r>
              <a:rPr lang="de-DE" dirty="0"/>
              <a:t> in </a:t>
            </a:r>
            <a:r>
              <a:rPr lang="de-DE" dirty="0" err="1"/>
              <a:t>the</a:t>
            </a:r>
            <a:r>
              <a:rPr lang="de-DE" dirty="0"/>
              <a:t> </a:t>
            </a:r>
            <a:r>
              <a:rPr lang="de-DE" dirty="0" err="1"/>
              <a:t>meal</a:t>
            </a:r>
            <a:r>
              <a:rPr lang="de-DE" dirty="0"/>
              <a:t>) </a:t>
            </a:r>
            <a:r>
              <a:rPr lang="de-DE" b="1" dirty="0" err="1" smtClean="0">
                <a:solidFill>
                  <a:srgbClr val="00B0F0"/>
                </a:solidFill>
              </a:rPr>
              <a:t>absorption</a:t>
            </a:r>
            <a:r>
              <a:rPr lang="de-DE" b="1" dirty="0" smtClean="0">
                <a:solidFill>
                  <a:srgbClr val="00B0F0"/>
                </a:solidFill>
              </a:rPr>
              <a:t> </a:t>
            </a:r>
            <a:r>
              <a:rPr lang="de-DE" dirty="0"/>
              <a:t>time, </a:t>
            </a:r>
            <a:r>
              <a:rPr lang="de-DE" dirty="0" err="1"/>
              <a:t>with</a:t>
            </a:r>
            <a:r>
              <a:rPr lang="de-DE" dirty="0"/>
              <a:t> a time </a:t>
            </a:r>
            <a:r>
              <a:rPr lang="de-DE" dirty="0" err="1"/>
              <a:t>stamp</a:t>
            </a:r>
            <a:r>
              <a:rPr lang="de-DE" dirty="0"/>
              <a:t> </a:t>
            </a:r>
            <a:r>
              <a:rPr lang="de-DE" dirty="0" smtClean="0"/>
              <a:t>at least 5 </a:t>
            </a:r>
            <a:r>
              <a:rPr lang="de-DE" dirty="0" err="1"/>
              <a:t>minutes</a:t>
            </a:r>
            <a:r>
              <a:rPr lang="de-DE" dirty="0"/>
              <a:t> </a:t>
            </a:r>
            <a:r>
              <a:rPr lang="de-DE" dirty="0" err="1" smtClean="0"/>
              <a:t>forward</a:t>
            </a:r>
            <a:r>
              <a:rPr lang="de-DE" dirty="0" smtClean="0"/>
              <a:t>, </a:t>
            </a:r>
            <a:r>
              <a:rPr lang="de-DE" dirty="0"/>
              <a:t>so Loop </a:t>
            </a:r>
            <a:r>
              <a:rPr lang="de-DE" dirty="0" err="1"/>
              <a:t>puts</a:t>
            </a:r>
            <a:r>
              <a:rPr lang="de-DE" dirty="0"/>
              <a:t> </a:t>
            </a:r>
            <a:r>
              <a:rPr lang="de-DE" dirty="0" err="1"/>
              <a:t>the</a:t>
            </a:r>
            <a:r>
              <a:rPr lang="de-DE" dirty="0"/>
              <a:t> </a:t>
            </a:r>
            <a:r>
              <a:rPr lang="de-DE" dirty="0" err="1"/>
              <a:t>importance</a:t>
            </a:r>
            <a:r>
              <a:rPr lang="de-DE" dirty="0"/>
              <a:t> in </a:t>
            </a:r>
            <a:r>
              <a:rPr lang="de-DE" dirty="0" err="1"/>
              <a:t>the</a:t>
            </a:r>
            <a:r>
              <a:rPr lang="de-DE" dirty="0"/>
              <a:t> </a:t>
            </a:r>
            <a:r>
              <a:rPr lang="de-DE" dirty="0" err="1"/>
              <a:t>first</a:t>
            </a:r>
            <a:r>
              <a:rPr lang="de-DE" dirty="0"/>
              <a:t>, high </a:t>
            </a:r>
            <a:r>
              <a:rPr lang="de-DE" dirty="0" err="1"/>
              <a:t>impact</a:t>
            </a:r>
            <a:r>
              <a:rPr lang="de-DE" dirty="0"/>
              <a:t> </a:t>
            </a:r>
            <a:r>
              <a:rPr lang="de-DE" dirty="0" err="1"/>
              <a:t>entry</a:t>
            </a:r>
            <a:r>
              <a:rPr lang="de-DE" dirty="0"/>
              <a:t>.  </a:t>
            </a:r>
            <a:endParaRPr lang="de-DE" dirty="0" smtClean="0"/>
          </a:p>
          <a:p>
            <a:pPr>
              <a:buFont typeface="Symbol" panose="05050102010706020507" pitchFamily="18" charset="2"/>
              <a:buChar char="Þ"/>
            </a:pPr>
            <a:r>
              <a:rPr lang="de-DE" dirty="0" err="1" smtClean="0"/>
              <a:t>Initiate</a:t>
            </a:r>
            <a:r>
              <a:rPr lang="de-DE" dirty="0" smtClean="0"/>
              <a:t> </a:t>
            </a:r>
            <a:r>
              <a:rPr lang="de-DE" dirty="0"/>
              <a:t>a </a:t>
            </a:r>
            <a:r>
              <a:rPr lang="de-DE" b="1" dirty="0" err="1">
                <a:solidFill>
                  <a:srgbClr val="00B050"/>
                </a:solidFill>
              </a:rPr>
              <a:t>bolus</a:t>
            </a:r>
            <a:r>
              <a:rPr lang="de-DE" dirty="0"/>
              <a:t> </a:t>
            </a:r>
            <a:r>
              <a:rPr lang="de-DE" dirty="0" err="1"/>
              <a:t>for</a:t>
            </a:r>
            <a:r>
              <a:rPr lang="de-DE" dirty="0"/>
              <a:t> all </a:t>
            </a:r>
            <a:r>
              <a:rPr lang="de-DE" dirty="0" err="1"/>
              <a:t>carbs</a:t>
            </a:r>
            <a:r>
              <a:rPr lang="de-DE" dirty="0"/>
              <a:t> </a:t>
            </a:r>
            <a:r>
              <a:rPr lang="de-DE" dirty="0" err="1"/>
              <a:t>now</a:t>
            </a:r>
            <a:r>
              <a:rPr lang="de-DE" dirty="0" smtClean="0"/>
              <a:t>. (but do not </a:t>
            </a:r>
            <a:r>
              <a:rPr lang="de-DE" dirty="0" err="1" smtClean="0"/>
              <a:t>bolus</a:t>
            </a:r>
            <a:r>
              <a:rPr lang="de-DE" dirty="0" smtClean="0"/>
              <a:t> </a:t>
            </a:r>
            <a:r>
              <a:rPr lang="de-DE" dirty="0" err="1" smtClean="0"/>
              <a:t>for</a:t>
            </a:r>
            <a:r>
              <a:rPr lang="de-DE" dirty="0" smtClean="0"/>
              <a:t> </a:t>
            </a:r>
            <a:r>
              <a:rPr lang="de-DE" dirty="0" err="1" smtClean="0"/>
              <a:t>more</a:t>
            </a:r>
            <a:r>
              <a:rPr lang="de-DE" dirty="0" smtClean="0"/>
              <a:t> </a:t>
            </a:r>
            <a:r>
              <a:rPr lang="de-DE" dirty="0" err="1" smtClean="0"/>
              <a:t>carbs</a:t>
            </a:r>
            <a:r>
              <a:rPr lang="de-DE" dirty="0" smtClean="0"/>
              <a:t> </a:t>
            </a:r>
            <a:r>
              <a:rPr lang="de-DE" dirty="0" err="1" smtClean="0"/>
              <a:t>than</a:t>
            </a:r>
            <a:r>
              <a:rPr lang="de-DE" dirty="0" smtClean="0"/>
              <a:t> </a:t>
            </a:r>
            <a:r>
              <a:rPr lang="de-DE" dirty="0" err="1" smtClean="0"/>
              <a:t>can</a:t>
            </a:r>
            <a:r>
              <a:rPr lang="de-DE" dirty="0" smtClean="0"/>
              <a:t> </a:t>
            </a:r>
            <a:r>
              <a:rPr lang="de-DE" dirty="0" err="1" smtClean="0"/>
              <a:t>be</a:t>
            </a:r>
            <a:r>
              <a:rPr lang="de-DE" dirty="0" smtClean="0"/>
              <a:t> </a:t>
            </a:r>
            <a:r>
              <a:rPr lang="de-DE" dirty="0" err="1" smtClean="0"/>
              <a:t>absorbed</a:t>
            </a:r>
            <a:r>
              <a:rPr lang="de-DE" dirty="0" smtClean="0"/>
              <a:t> in 2-3 </a:t>
            </a:r>
            <a:r>
              <a:rPr lang="de-DE" dirty="0" err="1" smtClean="0"/>
              <a:t>hours</a:t>
            </a:r>
            <a:r>
              <a:rPr lang="de-DE" dirty="0" smtClean="0"/>
              <a:t> = high </a:t>
            </a:r>
            <a:r>
              <a:rPr lang="de-DE" dirty="0" err="1" smtClean="0"/>
              <a:t>activity</a:t>
            </a:r>
            <a:r>
              <a:rPr lang="de-DE" dirty="0" smtClean="0"/>
              <a:t> </a:t>
            </a:r>
            <a:r>
              <a:rPr lang="de-DE" dirty="0" err="1" smtClean="0"/>
              <a:t>of</a:t>
            </a:r>
            <a:r>
              <a:rPr lang="de-DE" dirty="0" smtClean="0"/>
              <a:t> </a:t>
            </a:r>
            <a:r>
              <a:rPr lang="de-DE" dirty="0" err="1" smtClean="0"/>
              <a:t>your</a:t>
            </a:r>
            <a:r>
              <a:rPr lang="de-DE" dirty="0" smtClean="0"/>
              <a:t> </a:t>
            </a:r>
            <a:r>
              <a:rPr lang="de-DE" dirty="0" err="1" smtClean="0"/>
              <a:t>bolus</a:t>
            </a:r>
            <a:r>
              <a:rPr lang="de-DE" dirty="0" smtClean="0"/>
              <a:t>)</a:t>
            </a:r>
            <a:endParaRPr lang="de-DE" dirty="0"/>
          </a:p>
          <a:p>
            <a:pPr marL="0" lvl="0" indent="0">
              <a:buNone/>
            </a:pPr>
            <a:r>
              <a:rPr lang="de-DE" b="1" dirty="0" smtClean="0">
                <a:solidFill>
                  <a:srgbClr val="FF0000"/>
                </a:solidFill>
              </a:rPr>
              <a:t>3. </a:t>
            </a:r>
            <a:r>
              <a:rPr lang="de-DE" b="1" dirty="0" err="1" smtClean="0">
                <a:solidFill>
                  <a:srgbClr val="FF0000"/>
                </a:solidFill>
              </a:rPr>
              <a:t>Fat</a:t>
            </a:r>
            <a:r>
              <a:rPr lang="de-DE" b="1" dirty="0" smtClean="0">
                <a:solidFill>
                  <a:srgbClr val="FF0000"/>
                </a:solidFill>
              </a:rPr>
              <a:t> </a:t>
            </a:r>
            <a:r>
              <a:rPr lang="de-DE" b="1" dirty="0">
                <a:solidFill>
                  <a:srgbClr val="FF0000"/>
                </a:solidFill>
              </a:rPr>
              <a:t>&amp; </a:t>
            </a:r>
            <a:r>
              <a:rPr lang="de-DE" b="1" dirty="0" err="1">
                <a:solidFill>
                  <a:srgbClr val="FF0000"/>
                </a:solidFill>
              </a:rPr>
              <a:t>protein</a:t>
            </a:r>
            <a:r>
              <a:rPr lang="de-DE" b="1" dirty="0">
                <a:solidFill>
                  <a:srgbClr val="FF0000"/>
                </a:solidFill>
              </a:rPr>
              <a:t> </a:t>
            </a:r>
            <a:r>
              <a:rPr lang="de-DE" dirty="0" err="1"/>
              <a:t>combined</a:t>
            </a:r>
            <a:r>
              <a:rPr lang="de-DE" dirty="0"/>
              <a:t>: </a:t>
            </a:r>
            <a:r>
              <a:rPr lang="de-DE" dirty="0" err="1"/>
              <a:t>add</a:t>
            </a:r>
            <a:r>
              <a:rPr lang="de-DE" dirty="0"/>
              <a:t> </a:t>
            </a:r>
            <a:r>
              <a:rPr lang="de-DE" dirty="0" err="1"/>
              <a:t>up</a:t>
            </a:r>
            <a:r>
              <a:rPr lang="de-DE" dirty="0"/>
              <a:t> </a:t>
            </a:r>
            <a:r>
              <a:rPr lang="de-DE" dirty="0" err="1"/>
              <a:t>the</a:t>
            </a:r>
            <a:r>
              <a:rPr lang="de-DE" dirty="0"/>
              <a:t> total </a:t>
            </a:r>
            <a:r>
              <a:rPr lang="de-DE" dirty="0" err="1"/>
              <a:t>grams</a:t>
            </a:r>
            <a:r>
              <a:rPr lang="de-DE" dirty="0"/>
              <a:t> </a:t>
            </a:r>
            <a:r>
              <a:rPr lang="de-DE" dirty="0" err="1"/>
              <a:t>of</a:t>
            </a:r>
            <a:r>
              <a:rPr lang="de-DE" dirty="0"/>
              <a:t> </a:t>
            </a:r>
            <a:r>
              <a:rPr lang="de-DE" dirty="0" err="1"/>
              <a:t>fat</a:t>
            </a:r>
            <a:r>
              <a:rPr lang="de-DE" dirty="0"/>
              <a:t> and </a:t>
            </a:r>
            <a:r>
              <a:rPr lang="de-DE" dirty="0" err="1"/>
              <a:t>protein</a:t>
            </a:r>
            <a:r>
              <a:rPr lang="de-DE" dirty="0"/>
              <a:t> and do </a:t>
            </a:r>
            <a:r>
              <a:rPr lang="de-DE" dirty="0" err="1"/>
              <a:t>the</a:t>
            </a:r>
            <a:r>
              <a:rPr lang="de-DE" dirty="0"/>
              <a:t> </a:t>
            </a:r>
            <a:r>
              <a:rPr lang="de-DE" dirty="0" err="1"/>
              <a:t>math</a:t>
            </a:r>
            <a:r>
              <a:rPr lang="de-DE" dirty="0"/>
              <a:t> </a:t>
            </a:r>
            <a:r>
              <a:rPr lang="de-DE" dirty="0" err="1"/>
              <a:t>to</a:t>
            </a:r>
            <a:r>
              <a:rPr lang="de-DE" dirty="0"/>
              <a:t> find </a:t>
            </a:r>
            <a:r>
              <a:rPr lang="de-DE" dirty="0" err="1"/>
              <a:t>what</a:t>
            </a:r>
            <a:r>
              <a:rPr lang="de-DE" dirty="0"/>
              <a:t> "</a:t>
            </a:r>
            <a:r>
              <a:rPr lang="de-DE" dirty="0" err="1"/>
              <a:t>late</a:t>
            </a:r>
            <a:r>
              <a:rPr lang="de-DE" dirty="0"/>
              <a:t> </a:t>
            </a:r>
            <a:r>
              <a:rPr lang="de-DE" dirty="0" err="1"/>
              <a:t>carbs</a:t>
            </a:r>
            <a:r>
              <a:rPr lang="de-DE" dirty="0"/>
              <a:t>"</a:t>
            </a:r>
            <a:r>
              <a:rPr lang="de-DE" dirty="0">
                <a:solidFill>
                  <a:srgbClr val="FF0000"/>
                </a:solidFill>
              </a:rPr>
              <a:t> </a:t>
            </a:r>
            <a:r>
              <a:rPr lang="de-DE" dirty="0" err="1" smtClean="0">
                <a:solidFill>
                  <a:srgbClr val="FF0000"/>
                </a:solidFill>
              </a:rPr>
              <a:t>to</a:t>
            </a:r>
            <a:r>
              <a:rPr lang="de-DE" dirty="0" smtClean="0">
                <a:solidFill>
                  <a:srgbClr val="FF0000"/>
                </a:solidFill>
              </a:rPr>
              <a:t> </a:t>
            </a:r>
            <a:r>
              <a:rPr lang="de-DE" dirty="0" err="1" smtClean="0"/>
              <a:t>tell</a:t>
            </a:r>
            <a:r>
              <a:rPr lang="de-DE" dirty="0" smtClean="0"/>
              <a:t> </a:t>
            </a:r>
            <a:r>
              <a:rPr lang="de-DE" dirty="0"/>
              <a:t>Loop </a:t>
            </a:r>
            <a:r>
              <a:rPr lang="de-DE" dirty="0" err="1"/>
              <a:t>about</a:t>
            </a:r>
            <a:r>
              <a:rPr lang="de-DE" dirty="0"/>
              <a:t>. </a:t>
            </a:r>
            <a:r>
              <a:rPr lang="de-DE" dirty="0" smtClean="0"/>
              <a:t>  </a:t>
            </a:r>
            <a:r>
              <a:rPr lang="de-DE" dirty="0" err="1" smtClean="0"/>
              <a:t>To</a:t>
            </a:r>
            <a:r>
              <a:rPr lang="de-DE" dirty="0" smtClean="0"/>
              <a:t> </a:t>
            </a:r>
            <a:r>
              <a:rPr lang="de-DE" dirty="0" err="1"/>
              <a:t>transform</a:t>
            </a:r>
            <a:r>
              <a:rPr lang="de-DE" dirty="0"/>
              <a:t> </a:t>
            </a:r>
            <a:r>
              <a:rPr lang="de-DE" dirty="0" err="1"/>
              <a:t>into</a:t>
            </a:r>
            <a:r>
              <a:rPr lang="de-DE" dirty="0"/>
              <a:t> </a:t>
            </a:r>
            <a:r>
              <a:rPr lang="de-DE" dirty="0" err="1">
                <a:solidFill>
                  <a:srgbClr val="FF0000"/>
                </a:solidFill>
              </a:rPr>
              <a:t>g</a:t>
            </a:r>
            <a:r>
              <a:rPr lang="de-DE" dirty="0" err="1"/>
              <a:t>rams</a:t>
            </a:r>
            <a:r>
              <a:rPr lang="de-DE" dirty="0"/>
              <a:t> </a:t>
            </a:r>
            <a:r>
              <a:rPr lang="de-DE" dirty="0">
                <a:solidFill>
                  <a:srgbClr val="FF0000"/>
                </a:solidFill>
              </a:rPr>
              <a:t>„</a:t>
            </a:r>
            <a:r>
              <a:rPr lang="de-DE" dirty="0" err="1">
                <a:solidFill>
                  <a:srgbClr val="FF0000"/>
                </a:solidFill>
              </a:rPr>
              <a:t>late</a:t>
            </a:r>
            <a:r>
              <a:rPr lang="de-DE" dirty="0">
                <a:solidFill>
                  <a:srgbClr val="FF0000"/>
                </a:solidFill>
              </a:rPr>
              <a:t> </a:t>
            </a:r>
            <a:r>
              <a:rPr lang="de-DE" dirty="0" err="1">
                <a:solidFill>
                  <a:srgbClr val="FF0000"/>
                </a:solidFill>
              </a:rPr>
              <a:t>carbs</a:t>
            </a:r>
            <a:r>
              <a:rPr lang="de-DE" dirty="0">
                <a:solidFill>
                  <a:srgbClr val="FF0000"/>
                </a:solidFill>
              </a:rPr>
              <a:t>“, </a:t>
            </a:r>
            <a:r>
              <a:rPr lang="de-DE" dirty="0" err="1"/>
              <a:t>note</a:t>
            </a:r>
            <a:r>
              <a:rPr lang="de-DE" dirty="0"/>
              <a:t> </a:t>
            </a:r>
            <a:r>
              <a:rPr lang="de-DE" dirty="0" err="1"/>
              <a:t>that</a:t>
            </a:r>
            <a:r>
              <a:rPr lang="de-DE" dirty="0"/>
              <a:t> </a:t>
            </a:r>
            <a:r>
              <a:rPr lang="de-DE" dirty="0" err="1"/>
              <a:t>each</a:t>
            </a:r>
            <a:r>
              <a:rPr lang="de-DE" dirty="0"/>
              <a:t> </a:t>
            </a:r>
            <a:r>
              <a:rPr lang="de-DE" dirty="0" err="1"/>
              <a:t>person</a:t>
            </a:r>
            <a:r>
              <a:rPr lang="de-DE" dirty="0"/>
              <a:t> must find </a:t>
            </a:r>
            <a:r>
              <a:rPr lang="de-DE" dirty="0" err="1"/>
              <a:t>their</a:t>
            </a:r>
            <a:r>
              <a:rPr lang="de-DE" dirty="0"/>
              <a:t> </a:t>
            </a:r>
            <a:r>
              <a:rPr lang="de-DE" dirty="0" err="1"/>
              <a:t>own</a:t>
            </a:r>
            <a:r>
              <a:rPr lang="de-DE" dirty="0"/>
              <a:t> </a:t>
            </a:r>
            <a:r>
              <a:rPr lang="de-DE" dirty="0" err="1"/>
              <a:t>fat</a:t>
            </a:r>
            <a:r>
              <a:rPr lang="de-DE" dirty="0"/>
              <a:t> </a:t>
            </a:r>
            <a:r>
              <a:rPr lang="de-DE" dirty="0" err="1"/>
              <a:t>protein</a:t>
            </a:r>
            <a:r>
              <a:rPr lang="de-DE" dirty="0"/>
              <a:t> </a:t>
            </a:r>
            <a:r>
              <a:rPr lang="de-DE" dirty="0" err="1"/>
              <a:t>units</a:t>
            </a:r>
            <a:r>
              <a:rPr lang="de-DE" dirty="0"/>
              <a:t> (FPU) </a:t>
            </a:r>
            <a:r>
              <a:rPr lang="de-DE" dirty="0" err="1"/>
              <a:t>ratio</a:t>
            </a:r>
            <a:r>
              <a:rPr lang="de-DE" dirty="0"/>
              <a:t>, e.g. I </a:t>
            </a:r>
            <a:r>
              <a:rPr lang="de-DE" dirty="0" err="1"/>
              <a:t>divide</a:t>
            </a:r>
            <a:r>
              <a:rPr lang="de-DE" dirty="0"/>
              <a:t> </a:t>
            </a:r>
            <a:r>
              <a:rPr lang="de-DE" dirty="0" err="1"/>
              <a:t>by</a:t>
            </a:r>
            <a:r>
              <a:rPr lang="de-DE" dirty="0"/>
              <a:t> 5.5 =&gt;  </a:t>
            </a:r>
            <a:r>
              <a:rPr lang="de-DE" dirty="0" smtClean="0"/>
              <a:t>Set </a:t>
            </a:r>
            <a:r>
              <a:rPr lang="de-DE" dirty="0" err="1"/>
              <a:t>the</a:t>
            </a:r>
            <a:r>
              <a:rPr lang="de-DE" dirty="0"/>
              <a:t> time an </a:t>
            </a:r>
            <a:r>
              <a:rPr lang="de-DE" dirty="0" err="1"/>
              <a:t>hour</a:t>
            </a:r>
            <a:r>
              <a:rPr lang="de-DE" dirty="0"/>
              <a:t> and a half </a:t>
            </a:r>
            <a:r>
              <a:rPr lang="de-DE" dirty="0" err="1"/>
              <a:t>or</a:t>
            </a:r>
            <a:r>
              <a:rPr lang="de-DE" dirty="0"/>
              <a:t> </a:t>
            </a:r>
            <a:r>
              <a:rPr lang="de-DE" dirty="0" err="1"/>
              <a:t>two</a:t>
            </a:r>
            <a:r>
              <a:rPr lang="de-DE" dirty="0"/>
              <a:t> </a:t>
            </a:r>
            <a:r>
              <a:rPr lang="de-DE" dirty="0" err="1"/>
              <a:t>into</a:t>
            </a:r>
            <a:r>
              <a:rPr lang="de-DE" dirty="0"/>
              <a:t> </a:t>
            </a:r>
            <a:r>
              <a:rPr lang="de-DE" dirty="0" err="1"/>
              <a:t>the</a:t>
            </a:r>
            <a:r>
              <a:rPr lang="de-DE" dirty="0"/>
              <a:t> </a:t>
            </a:r>
            <a:r>
              <a:rPr lang="de-DE" dirty="0" err="1"/>
              <a:t>future</a:t>
            </a:r>
            <a:r>
              <a:rPr lang="de-DE" dirty="0"/>
              <a:t>, </a:t>
            </a:r>
            <a:r>
              <a:rPr lang="de-DE" dirty="0" err="1"/>
              <a:t>as</a:t>
            </a:r>
            <a:r>
              <a:rPr lang="de-DE" dirty="0"/>
              <a:t> FPU </a:t>
            </a:r>
            <a:r>
              <a:rPr lang="de-DE" dirty="0" err="1"/>
              <a:t>related</a:t>
            </a:r>
            <a:r>
              <a:rPr lang="de-DE" dirty="0"/>
              <a:t> </a:t>
            </a:r>
            <a:r>
              <a:rPr lang="de-DE" dirty="0" err="1"/>
              <a:t>late-carbs</a:t>
            </a:r>
            <a:r>
              <a:rPr lang="de-DE" dirty="0"/>
              <a:t> </a:t>
            </a:r>
            <a:r>
              <a:rPr lang="de-DE" dirty="0" err="1"/>
              <a:t>won’t</a:t>
            </a:r>
            <a:r>
              <a:rPr lang="de-DE" dirty="0"/>
              <a:t> kick in </a:t>
            </a:r>
            <a:r>
              <a:rPr lang="de-DE" dirty="0" err="1"/>
              <a:t>until</a:t>
            </a:r>
            <a:r>
              <a:rPr lang="de-DE" dirty="0"/>
              <a:t> </a:t>
            </a:r>
            <a:r>
              <a:rPr lang="de-DE" dirty="0" err="1"/>
              <a:t>later</a:t>
            </a:r>
            <a:r>
              <a:rPr lang="de-DE" dirty="0"/>
              <a:t>, and </a:t>
            </a:r>
            <a:r>
              <a:rPr lang="de-DE" dirty="0" err="1"/>
              <a:t>set</a:t>
            </a:r>
            <a:r>
              <a:rPr lang="de-DE" dirty="0"/>
              <a:t> </a:t>
            </a:r>
            <a:r>
              <a:rPr lang="de-DE" dirty="0" err="1"/>
              <a:t>the</a:t>
            </a:r>
            <a:r>
              <a:rPr lang="de-DE" dirty="0"/>
              <a:t> </a:t>
            </a:r>
            <a:r>
              <a:rPr lang="de-DE" b="1" dirty="0" err="1">
                <a:solidFill>
                  <a:srgbClr val="00B0F0"/>
                </a:solidFill>
              </a:rPr>
              <a:t>absorption</a:t>
            </a:r>
            <a:r>
              <a:rPr lang="de-DE" b="1" dirty="0">
                <a:solidFill>
                  <a:srgbClr val="00B0F0"/>
                </a:solidFill>
              </a:rPr>
              <a:t> </a:t>
            </a:r>
            <a:r>
              <a:rPr lang="de-DE" dirty="0" err="1"/>
              <a:t>for</a:t>
            </a:r>
            <a:r>
              <a:rPr lang="de-DE" dirty="0"/>
              <a:t> </a:t>
            </a:r>
            <a:r>
              <a:rPr lang="de-DE" b="1" dirty="0" smtClean="0">
                <a:solidFill>
                  <a:srgbClr val="00B0F0"/>
                </a:solidFill>
              </a:rPr>
              <a:t>7-8 </a:t>
            </a:r>
            <a:r>
              <a:rPr lang="de-DE" b="1" dirty="0" err="1">
                <a:solidFill>
                  <a:srgbClr val="00B0F0"/>
                </a:solidFill>
              </a:rPr>
              <a:t>hours</a:t>
            </a:r>
            <a:r>
              <a:rPr lang="de-DE" dirty="0"/>
              <a:t>. </a:t>
            </a:r>
            <a:r>
              <a:rPr lang="de-DE" b="1" dirty="0">
                <a:solidFill>
                  <a:srgbClr val="00B050"/>
                </a:solidFill>
              </a:rPr>
              <a:t>Do </a:t>
            </a:r>
            <a:r>
              <a:rPr lang="de-DE" b="1" u="sng" dirty="0">
                <a:solidFill>
                  <a:srgbClr val="00B050"/>
                </a:solidFill>
              </a:rPr>
              <a:t>not</a:t>
            </a:r>
            <a:r>
              <a:rPr lang="de-DE" b="1" dirty="0">
                <a:solidFill>
                  <a:srgbClr val="00B050"/>
                </a:solidFill>
              </a:rPr>
              <a:t> </a:t>
            </a:r>
            <a:r>
              <a:rPr lang="de-DE" b="1" dirty="0" err="1">
                <a:solidFill>
                  <a:srgbClr val="00B050"/>
                </a:solidFill>
              </a:rPr>
              <a:t>bolus</a:t>
            </a:r>
            <a:r>
              <a:rPr lang="de-DE" b="1" dirty="0">
                <a:solidFill>
                  <a:srgbClr val="00B050"/>
                </a:solidFill>
              </a:rPr>
              <a:t> </a:t>
            </a:r>
            <a:r>
              <a:rPr lang="de-DE" b="1" dirty="0" err="1">
                <a:solidFill>
                  <a:srgbClr val="00B050"/>
                </a:solidFill>
              </a:rPr>
              <a:t>for</a:t>
            </a:r>
            <a:r>
              <a:rPr lang="de-DE" b="1" dirty="0">
                <a:solidFill>
                  <a:srgbClr val="00B050"/>
                </a:solidFill>
              </a:rPr>
              <a:t> it</a:t>
            </a:r>
            <a:r>
              <a:rPr lang="de-DE" dirty="0" smtClean="0">
                <a:solidFill>
                  <a:srgbClr val="00B050"/>
                </a:solidFill>
              </a:rPr>
              <a:t>.</a:t>
            </a:r>
            <a:r>
              <a:rPr lang="de-DE" dirty="0"/>
              <a:t> </a:t>
            </a:r>
          </a:p>
          <a:p>
            <a:pPr marL="0" indent="0">
              <a:buNone/>
            </a:pPr>
            <a:r>
              <a:rPr lang="de-DE" dirty="0" smtClean="0"/>
              <a:t>Do </a:t>
            </a:r>
            <a:r>
              <a:rPr lang="de-DE" dirty="0" err="1"/>
              <a:t>this</a:t>
            </a:r>
            <a:r>
              <a:rPr lang="de-DE" dirty="0"/>
              <a:t> </a:t>
            </a:r>
            <a:r>
              <a:rPr lang="de-DE" dirty="0" err="1"/>
              <a:t>for</a:t>
            </a:r>
            <a:r>
              <a:rPr lang="de-DE" dirty="0"/>
              <a:t> all </a:t>
            </a:r>
            <a:r>
              <a:rPr lang="de-DE" dirty="0" err="1"/>
              <a:t>meals</a:t>
            </a:r>
            <a:r>
              <a:rPr lang="de-DE" dirty="0"/>
              <a:t> </a:t>
            </a:r>
            <a:r>
              <a:rPr lang="de-DE" dirty="0" err="1" smtClean="0"/>
              <a:t>with</a:t>
            </a:r>
            <a:r>
              <a:rPr lang="de-DE" dirty="0" smtClean="0"/>
              <a:t> </a:t>
            </a:r>
            <a:r>
              <a:rPr lang="de-DE" dirty="0" err="1" smtClean="0"/>
              <a:t>big</a:t>
            </a:r>
            <a:r>
              <a:rPr lang="de-DE" dirty="0" smtClean="0"/>
              <a:t> </a:t>
            </a:r>
            <a:r>
              <a:rPr lang="de-DE" dirty="0" err="1" smtClean="0"/>
              <a:t>fat</a:t>
            </a:r>
            <a:r>
              <a:rPr lang="de-DE" dirty="0" smtClean="0"/>
              <a:t> </a:t>
            </a:r>
            <a:r>
              <a:rPr lang="de-DE" dirty="0" err="1" smtClean="0"/>
              <a:t>or</a:t>
            </a:r>
            <a:r>
              <a:rPr lang="de-DE" dirty="0" smtClean="0"/>
              <a:t> </a:t>
            </a:r>
            <a:r>
              <a:rPr lang="de-DE" dirty="0" err="1" smtClean="0"/>
              <a:t>protein</a:t>
            </a:r>
            <a:r>
              <a:rPr lang="de-DE" dirty="0" smtClean="0"/>
              <a:t> </a:t>
            </a:r>
            <a:r>
              <a:rPr lang="de-DE" dirty="0" err="1" smtClean="0"/>
              <a:t>content</a:t>
            </a:r>
            <a:r>
              <a:rPr lang="de-DE" dirty="0" smtClean="0"/>
              <a:t>.                                                                                               </a:t>
            </a:r>
            <a:r>
              <a:rPr lang="de-DE" dirty="0" err="1" smtClean="0"/>
              <a:t>For</a:t>
            </a:r>
            <a:r>
              <a:rPr lang="de-DE" dirty="0" smtClean="0"/>
              <a:t> </a:t>
            </a:r>
            <a:r>
              <a:rPr lang="de-DE" dirty="0" err="1"/>
              <a:t>very</a:t>
            </a:r>
            <a:r>
              <a:rPr lang="de-DE" dirty="0"/>
              <a:t> </a:t>
            </a:r>
            <a:r>
              <a:rPr lang="de-DE" dirty="0" err="1"/>
              <a:t>carb-rich</a:t>
            </a:r>
            <a:r>
              <a:rPr lang="de-DE" dirty="0"/>
              <a:t> </a:t>
            </a:r>
            <a:r>
              <a:rPr lang="de-DE" dirty="0" err="1"/>
              <a:t>meals</a:t>
            </a:r>
            <a:r>
              <a:rPr lang="de-DE" dirty="0"/>
              <a:t> </a:t>
            </a:r>
            <a:r>
              <a:rPr lang="de-DE" dirty="0" smtClean="0"/>
              <a:t>like </a:t>
            </a:r>
            <a:r>
              <a:rPr lang="de-DE" dirty="0" err="1"/>
              <a:t>pasta</a:t>
            </a:r>
            <a:r>
              <a:rPr lang="de-DE" dirty="0"/>
              <a:t>, </a:t>
            </a:r>
            <a:r>
              <a:rPr lang="de-DE" dirty="0" err="1"/>
              <a:t>risotto</a:t>
            </a:r>
            <a:r>
              <a:rPr lang="de-DE" dirty="0"/>
              <a:t>, toast </a:t>
            </a:r>
            <a:r>
              <a:rPr lang="de-DE" dirty="0" err="1"/>
              <a:t>with</a:t>
            </a:r>
            <a:r>
              <a:rPr lang="de-DE" dirty="0"/>
              <a:t> </a:t>
            </a:r>
            <a:r>
              <a:rPr lang="de-DE" dirty="0" err="1"/>
              <a:t>jam</a:t>
            </a:r>
            <a:r>
              <a:rPr lang="de-DE" dirty="0"/>
              <a:t> </a:t>
            </a:r>
            <a:r>
              <a:rPr lang="de-DE" dirty="0" err="1"/>
              <a:t>only</a:t>
            </a:r>
            <a:r>
              <a:rPr lang="de-DE" dirty="0"/>
              <a:t> </a:t>
            </a:r>
            <a:r>
              <a:rPr lang="de-DE" dirty="0" err="1"/>
              <a:t>the</a:t>
            </a:r>
            <a:r>
              <a:rPr lang="de-DE" dirty="0"/>
              <a:t> </a:t>
            </a:r>
            <a:r>
              <a:rPr lang="de-DE" dirty="0" err="1"/>
              <a:t>first</a:t>
            </a:r>
            <a:r>
              <a:rPr lang="de-DE" dirty="0"/>
              <a:t> </a:t>
            </a:r>
            <a:r>
              <a:rPr lang="de-DE" dirty="0" err="1"/>
              <a:t>two</a:t>
            </a:r>
            <a:r>
              <a:rPr lang="de-DE" dirty="0"/>
              <a:t> </a:t>
            </a:r>
            <a:r>
              <a:rPr lang="de-DE" dirty="0" err="1"/>
              <a:t>entries</a:t>
            </a:r>
            <a:r>
              <a:rPr lang="de-DE" dirty="0"/>
              <a:t> </a:t>
            </a:r>
            <a:r>
              <a:rPr lang="de-DE" dirty="0" err="1"/>
              <a:t>may</a:t>
            </a:r>
            <a:r>
              <a:rPr lang="de-DE" dirty="0"/>
              <a:t> </a:t>
            </a:r>
            <a:r>
              <a:rPr lang="de-DE" dirty="0" err="1"/>
              <a:t>be</a:t>
            </a:r>
            <a:r>
              <a:rPr lang="de-DE" dirty="0"/>
              <a:t> </a:t>
            </a:r>
            <a:r>
              <a:rPr lang="de-DE" dirty="0" err="1"/>
              <a:t>needed</a:t>
            </a:r>
            <a:r>
              <a:rPr lang="de-DE" dirty="0" smtClean="0"/>
              <a:t>.</a:t>
            </a:r>
          </a:p>
          <a:p>
            <a:pPr marL="0" indent="0">
              <a:buNone/>
            </a:pPr>
            <a:r>
              <a:rPr lang="de-DE" dirty="0" err="1" smtClean="0"/>
              <a:t>It</a:t>
            </a:r>
            <a:r>
              <a:rPr lang="de-DE" dirty="0" smtClean="0"/>
              <a:t> </a:t>
            </a:r>
            <a:r>
              <a:rPr lang="de-DE" dirty="0" err="1" smtClean="0"/>
              <a:t>is</a:t>
            </a:r>
            <a:r>
              <a:rPr lang="de-DE" dirty="0" smtClean="0"/>
              <a:t> </a:t>
            </a:r>
            <a:r>
              <a:rPr lang="de-DE" dirty="0" err="1" smtClean="0"/>
              <a:t>helpful</a:t>
            </a:r>
            <a:r>
              <a:rPr lang="de-DE" dirty="0" smtClean="0"/>
              <a:t> </a:t>
            </a:r>
            <a:r>
              <a:rPr lang="de-DE" dirty="0" err="1" smtClean="0"/>
              <a:t>if</a:t>
            </a:r>
            <a:r>
              <a:rPr lang="de-DE" dirty="0" smtClean="0"/>
              <a:t> </a:t>
            </a:r>
            <a:r>
              <a:rPr lang="de-DE" dirty="0" err="1" smtClean="0"/>
              <a:t>you</a:t>
            </a:r>
            <a:r>
              <a:rPr lang="de-DE" dirty="0" smtClean="0"/>
              <a:t> </a:t>
            </a:r>
            <a:r>
              <a:rPr lang="de-DE" dirty="0" err="1" smtClean="0"/>
              <a:t>start</a:t>
            </a:r>
            <a:r>
              <a:rPr lang="de-DE" dirty="0" smtClean="0"/>
              <a:t> </a:t>
            </a:r>
            <a:r>
              <a:rPr lang="de-DE" dirty="0" err="1" smtClean="0"/>
              <a:t>the</a:t>
            </a:r>
            <a:r>
              <a:rPr lang="de-DE" dirty="0" smtClean="0"/>
              <a:t> </a:t>
            </a:r>
            <a:r>
              <a:rPr lang="de-DE" dirty="0" err="1" smtClean="0"/>
              <a:t>meal</a:t>
            </a:r>
            <a:r>
              <a:rPr lang="de-DE" dirty="0" smtClean="0"/>
              <a:t> </a:t>
            </a:r>
            <a:r>
              <a:rPr lang="de-DE" dirty="0" err="1" smtClean="0"/>
              <a:t>with</a:t>
            </a:r>
            <a:r>
              <a:rPr lang="de-DE" dirty="0" smtClean="0"/>
              <a:t> </a:t>
            </a:r>
            <a:r>
              <a:rPr lang="de-DE" dirty="0" err="1" smtClean="0"/>
              <a:t>glucose</a:t>
            </a:r>
            <a:r>
              <a:rPr lang="de-DE" dirty="0" smtClean="0"/>
              <a:t> in </a:t>
            </a:r>
            <a:r>
              <a:rPr lang="de-DE" dirty="0" err="1" smtClean="0"/>
              <a:t>the</a:t>
            </a:r>
            <a:r>
              <a:rPr lang="de-DE" dirty="0" smtClean="0"/>
              <a:t> </a:t>
            </a:r>
            <a:r>
              <a:rPr lang="de-DE" dirty="0" err="1" smtClean="0"/>
              <a:t>low</a:t>
            </a:r>
            <a:r>
              <a:rPr lang="de-DE" dirty="0" smtClean="0"/>
              <a:t>-normal </a:t>
            </a:r>
            <a:r>
              <a:rPr lang="de-DE" dirty="0" err="1" smtClean="0"/>
              <a:t>range</a:t>
            </a:r>
            <a:r>
              <a:rPr lang="de-DE" dirty="0" smtClean="0"/>
              <a:t>. </a:t>
            </a:r>
            <a:r>
              <a:rPr lang="en-US" dirty="0" smtClean="0"/>
              <a:t>Hitting </a:t>
            </a:r>
            <a:r>
              <a:rPr lang="en-US" dirty="0"/>
              <a:t>the </a:t>
            </a:r>
            <a:r>
              <a:rPr lang="en-US" b="1" dirty="0">
                <a:solidFill>
                  <a:schemeClr val="accent2">
                    <a:lumMod val="75000"/>
                  </a:schemeClr>
                </a:solidFill>
              </a:rPr>
              <a:t>pre-meal button </a:t>
            </a:r>
            <a:r>
              <a:rPr lang="en-US" dirty="0"/>
              <a:t>an hour before eating, </a:t>
            </a:r>
            <a:r>
              <a:rPr lang="en-US" dirty="0" smtClean="0"/>
              <a:t>helps to get into that range, plus will provide a bit of pos. </a:t>
            </a:r>
            <a:r>
              <a:rPr lang="en-US" dirty="0" err="1" smtClean="0"/>
              <a:t>iob</a:t>
            </a:r>
            <a:r>
              <a:rPr lang="en-US" dirty="0" smtClean="0"/>
              <a:t> at meal start. </a:t>
            </a:r>
          </a:p>
          <a:p>
            <a:pPr marL="0" indent="0">
              <a:buNone/>
            </a:pPr>
            <a:r>
              <a:rPr lang="de-DE" sz="2600" dirty="0" smtClean="0">
                <a:solidFill>
                  <a:schemeClr val="bg1">
                    <a:lumMod val="50000"/>
                  </a:schemeClr>
                </a:solidFill>
              </a:rPr>
              <a:t>Source</a:t>
            </a:r>
            <a:r>
              <a:rPr lang="de-DE" sz="2600" dirty="0">
                <a:solidFill>
                  <a:schemeClr val="bg1">
                    <a:lumMod val="50000"/>
                  </a:schemeClr>
                </a:solidFill>
              </a:rPr>
              <a:t>: </a:t>
            </a:r>
            <a:r>
              <a:rPr lang="de-DE" sz="2600" u="sng" dirty="0">
                <a:solidFill>
                  <a:schemeClr val="bg1">
                    <a:lumMod val="50000"/>
                  </a:schemeClr>
                </a:solidFill>
                <a:hlinkClick r:id="rId3"/>
              </a:rPr>
              <a:t>Cal Young</a:t>
            </a:r>
            <a:r>
              <a:rPr lang="de-DE" sz="2600" b="1" dirty="0">
                <a:solidFill>
                  <a:schemeClr val="bg1">
                    <a:lumMod val="50000"/>
                  </a:schemeClr>
                </a:solidFill>
              </a:rPr>
              <a:t> </a:t>
            </a:r>
            <a:r>
              <a:rPr lang="de-DE" sz="2600" dirty="0" err="1">
                <a:solidFill>
                  <a:schemeClr val="bg1">
                    <a:lumMod val="50000"/>
                  </a:schemeClr>
                </a:solidFill>
              </a:rPr>
              <a:t>Looped</a:t>
            </a:r>
            <a:r>
              <a:rPr lang="de-DE" sz="2600" dirty="0">
                <a:solidFill>
                  <a:schemeClr val="bg1">
                    <a:lumMod val="50000"/>
                  </a:schemeClr>
                </a:solidFill>
              </a:rPr>
              <a:t>, May21, 2020</a:t>
            </a:r>
            <a:r>
              <a:rPr lang="de-DE" sz="2600" b="1" dirty="0">
                <a:solidFill>
                  <a:schemeClr val="bg1">
                    <a:lumMod val="50000"/>
                  </a:schemeClr>
                </a:solidFill>
              </a:rPr>
              <a:t>  </a:t>
            </a:r>
            <a:r>
              <a:rPr lang="de-DE" sz="2600" u="sng" dirty="0" err="1">
                <a:solidFill>
                  <a:schemeClr val="bg1">
                    <a:lumMod val="50000"/>
                  </a:schemeClr>
                </a:solidFill>
                <a:hlinkClick r:id="rId4"/>
              </a:rPr>
              <a:t>MtaSy</a:t>
            </a:r>
            <a:r>
              <a:rPr lang="de-DE" sz="2600" u="sng" dirty="0">
                <a:solidFill>
                  <a:schemeClr val="bg1">
                    <a:lumMod val="50000"/>
                  </a:schemeClr>
                </a:solidFill>
                <a:hlinkClick r:id="rId4"/>
              </a:rPr>
              <a:t> lnp2o1n,dslit ha2slo0rea20dcu</a:t>
            </a:r>
            <a:r>
              <a:rPr lang="de-DE" sz="2600" dirty="0"/>
              <a:t>  </a:t>
            </a:r>
            <a:r>
              <a:rPr lang="de-DE" sz="2600" dirty="0" smtClean="0"/>
              <a:t>·</a:t>
            </a:r>
          </a:p>
          <a:p>
            <a:pPr marL="0" indent="0">
              <a:buNone/>
            </a:pPr>
            <a:r>
              <a:rPr lang="en-US" dirty="0" smtClean="0">
                <a:hlinkClick r:id="rId5"/>
              </a:rPr>
              <a:t>https</a:t>
            </a:r>
            <a:r>
              <a:rPr lang="en-US" dirty="0">
                <a:hlinkClick r:id="rId5"/>
              </a:rPr>
              <a:t>://</a:t>
            </a:r>
            <a:r>
              <a:rPr lang="en-US" dirty="0" smtClean="0">
                <a:hlinkClick r:id="rId5"/>
              </a:rPr>
              <a:t>youtu.be/yI4eMvUvNyk</a:t>
            </a:r>
            <a:r>
              <a:rPr lang="en-US" dirty="0" smtClean="0"/>
              <a:t>   : </a:t>
            </a:r>
            <a:r>
              <a:rPr lang="en-US" dirty="0">
                <a:hlinkClick r:id="rId6"/>
              </a:rPr>
              <a:t>https://www.loopandlearn.org/.../</a:t>
            </a:r>
            <a:r>
              <a:rPr lang="en-US" dirty="0" err="1">
                <a:hlinkClick r:id="rId6"/>
              </a:rPr>
              <a:t>Bolusing</a:t>
            </a:r>
            <a:r>
              <a:rPr lang="en-US" dirty="0">
                <a:hlinkClick r:id="rId6"/>
              </a:rPr>
              <a:t>-for-Meals-Part</a:t>
            </a:r>
            <a:endParaRPr lang="en-US" dirty="0"/>
          </a:p>
          <a:p>
            <a:pPr marL="0" indent="0">
              <a:buNone/>
            </a:pPr>
            <a:endParaRPr lang="de-DE" dirty="0"/>
          </a:p>
        </p:txBody>
      </p:sp>
      <p:sp>
        <p:nvSpPr>
          <p:cNvPr id="5" name="Foliennummernplatzhalter 3"/>
          <p:cNvSpPr txBox="1">
            <a:spLocks/>
          </p:cNvSpPr>
          <p:nvPr/>
        </p:nvSpPr>
        <p:spPr>
          <a:xfrm>
            <a:off x="9019875" y="480218"/>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2000" dirty="0" smtClean="0"/>
              <a:t>32</a:t>
            </a:r>
            <a:endParaRPr lang="de-DE" sz="2000" dirty="0"/>
          </a:p>
        </p:txBody>
      </p:sp>
      <p:pic>
        <p:nvPicPr>
          <p:cNvPr id="6" name="Grafik 5"/>
          <p:cNvPicPr>
            <a:picLocks noChangeAspect="1"/>
          </p:cNvPicPr>
          <p:nvPr/>
        </p:nvPicPr>
        <p:blipFill rotWithShape="1">
          <a:blip r:embed="rId7"/>
          <a:srcRect l="30125" t="25555" r="45813" b="34667"/>
          <a:stretch/>
        </p:blipFill>
        <p:spPr>
          <a:xfrm>
            <a:off x="9797984" y="36743"/>
            <a:ext cx="1186983" cy="1103739"/>
          </a:xfrm>
          <a:prstGeom prst="rect">
            <a:avLst/>
          </a:prstGeom>
        </p:spPr>
      </p:pic>
    </p:spTree>
    <p:extLst>
      <p:ext uri="{BB962C8B-B14F-4D97-AF65-F5344CB8AC3E}">
        <p14:creationId xmlns:p14="http://schemas.microsoft.com/office/powerpoint/2010/main" val="1111890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74531" y="-141120"/>
            <a:ext cx="10515600" cy="1325563"/>
          </a:xfrm>
        </p:spPr>
        <p:txBody>
          <a:bodyPr>
            <a:normAutofit/>
          </a:bodyPr>
          <a:lstStyle/>
          <a:p>
            <a:r>
              <a:rPr lang="de-DE" sz="2800" b="1" dirty="0" smtClean="0">
                <a:solidFill>
                  <a:srgbClr val="7030A0"/>
                </a:solidFill>
              </a:rPr>
              <a:t>                References </a:t>
            </a:r>
            <a:r>
              <a:rPr lang="de-DE" sz="2800" b="1" dirty="0" err="1" smtClean="0">
                <a:solidFill>
                  <a:srgbClr val="7030A0"/>
                </a:solidFill>
              </a:rPr>
              <a:t>for</a:t>
            </a:r>
            <a:r>
              <a:rPr lang="de-DE" sz="2800" b="1" dirty="0" smtClean="0">
                <a:solidFill>
                  <a:srgbClr val="7030A0"/>
                </a:solidFill>
              </a:rPr>
              <a:t> </a:t>
            </a:r>
            <a:r>
              <a:rPr lang="de-DE" sz="2800" b="1" dirty="0" err="1" smtClean="0">
                <a:solidFill>
                  <a:srgbClr val="7030A0"/>
                </a:solidFill>
              </a:rPr>
              <a:t>Meal</a:t>
            </a:r>
            <a:r>
              <a:rPr lang="de-DE" sz="2800" b="1" dirty="0" smtClean="0">
                <a:solidFill>
                  <a:srgbClr val="7030A0"/>
                </a:solidFill>
              </a:rPr>
              <a:t> </a:t>
            </a:r>
            <a:r>
              <a:rPr lang="de-DE" sz="2800" b="1" dirty="0">
                <a:solidFill>
                  <a:srgbClr val="7030A0"/>
                </a:solidFill>
              </a:rPr>
              <a:t>Management in iOS Loop</a:t>
            </a:r>
            <a:endParaRPr lang="de-DE" sz="2800" b="1" dirty="0"/>
          </a:p>
        </p:txBody>
      </p:sp>
      <p:sp>
        <p:nvSpPr>
          <p:cNvPr id="3" name="Inhaltsplatzhalter 2"/>
          <p:cNvSpPr>
            <a:spLocks noGrp="1"/>
          </p:cNvSpPr>
          <p:nvPr>
            <p:ph idx="1"/>
          </p:nvPr>
        </p:nvSpPr>
        <p:spPr>
          <a:xfrm>
            <a:off x="338667" y="1032088"/>
            <a:ext cx="11187289" cy="5605779"/>
          </a:xfrm>
        </p:spPr>
        <p:txBody>
          <a:bodyPr>
            <a:normAutofit/>
          </a:bodyPr>
          <a:lstStyle/>
          <a:p>
            <a:r>
              <a:rPr lang="de-DE" sz="2000" dirty="0" smtClean="0"/>
              <a:t>Note </a:t>
            </a:r>
            <a:r>
              <a:rPr lang="de-DE" sz="2000" dirty="0" err="1" smtClean="0"/>
              <a:t>that</a:t>
            </a:r>
            <a:r>
              <a:rPr lang="de-DE" sz="2000" dirty="0" smtClean="0"/>
              <a:t> </a:t>
            </a:r>
            <a:r>
              <a:rPr lang="de-DE" sz="2000" dirty="0" err="1" smtClean="0"/>
              <a:t>the</a:t>
            </a:r>
            <a:r>
              <a:rPr lang="de-DE" sz="2000" dirty="0" smtClean="0"/>
              <a:t> </a:t>
            </a:r>
            <a:r>
              <a:rPr lang="de-DE" sz="2000" dirty="0" err="1" smtClean="0"/>
              <a:t>three</a:t>
            </a:r>
            <a:r>
              <a:rPr lang="de-DE" sz="2000" dirty="0" smtClean="0"/>
              <a:t> </a:t>
            </a:r>
            <a:r>
              <a:rPr lang="de-DE" sz="2000" dirty="0" err="1" smtClean="0"/>
              <a:t>principal</a:t>
            </a:r>
            <a:r>
              <a:rPr lang="de-DE" sz="2000" dirty="0" smtClean="0"/>
              <a:t> </a:t>
            </a:r>
            <a:r>
              <a:rPr lang="de-DE" sz="2000" dirty="0" err="1" smtClean="0"/>
              <a:t>branches</a:t>
            </a:r>
            <a:r>
              <a:rPr lang="de-DE" sz="2000" dirty="0" smtClean="0"/>
              <a:t> (Loop Master; Autobolus (AB) </a:t>
            </a:r>
            <a:r>
              <a:rPr lang="de-DE" sz="2000" dirty="0" err="1" smtClean="0"/>
              <a:t>branch</a:t>
            </a:r>
            <a:r>
              <a:rPr lang="de-DE" sz="2000" dirty="0" smtClean="0"/>
              <a:t>, and </a:t>
            </a:r>
            <a:r>
              <a:rPr lang="de-DE" sz="2000" dirty="0" err="1" smtClean="0"/>
              <a:t>FreeAPS</a:t>
            </a:r>
            <a:r>
              <a:rPr lang="de-DE" sz="2000" dirty="0" smtClean="0"/>
              <a:t>)                          </a:t>
            </a:r>
            <a:r>
              <a:rPr lang="de-DE" sz="2000" dirty="0" err="1" smtClean="0"/>
              <a:t>differ</a:t>
            </a:r>
            <a:r>
              <a:rPr lang="de-DE" sz="2000" dirty="0" smtClean="0"/>
              <a:t> a </a:t>
            </a:r>
            <a:r>
              <a:rPr lang="de-DE" sz="2000" dirty="0" err="1" smtClean="0"/>
              <a:t>bit</a:t>
            </a:r>
            <a:r>
              <a:rPr lang="de-DE" sz="2000" dirty="0" smtClean="0"/>
              <a:t> in </a:t>
            </a:r>
            <a:r>
              <a:rPr lang="de-DE" sz="2000" dirty="0" err="1" smtClean="0"/>
              <a:t>features</a:t>
            </a:r>
            <a:r>
              <a:rPr lang="de-DE" sz="2000" dirty="0" smtClean="0"/>
              <a:t> </a:t>
            </a:r>
            <a:r>
              <a:rPr lang="de-DE" sz="2000" dirty="0" err="1" smtClean="0"/>
              <a:t>that</a:t>
            </a:r>
            <a:r>
              <a:rPr lang="de-DE" sz="2000" dirty="0" smtClean="0"/>
              <a:t> </a:t>
            </a:r>
            <a:r>
              <a:rPr lang="de-DE" sz="2000" dirty="0" err="1" smtClean="0"/>
              <a:t>can</a:t>
            </a:r>
            <a:r>
              <a:rPr lang="de-DE" sz="2000" dirty="0" smtClean="0"/>
              <a:t> </a:t>
            </a:r>
            <a:r>
              <a:rPr lang="de-DE" sz="2000" dirty="0" err="1" smtClean="0"/>
              <a:t>be</a:t>
            </a:r>
            <a:r>
              <a:rPr lang="de-DE" sz="2000" dirty="0" smtClean="0"/>
              <a:t> </a:t>
            </a:r>
            <a:r>
              <a:rPr lang="de-DE" sz="2000" dirty="0" err="1" smtClean="0"/>
              <a:t>used</a:t>
            </a:r>
            <a:r>
              <a:rPr lang="de-DE" sz="2000" dirty="0" smtClean="0"/>
              <a:t> </a:t>
            </a:r>
            <a:r>
              <a:rPr lang="de-DE" sz="2000" dirty="0" err="1" smtClean="0"/>
              <a:t>for</a:t>
            </a:r>
            <a:r>
              <a:rPr lang="de-DE" sz="2000" dirty="0" smtClean="0"/>
              <a:t> </a:t>
            </a:r>
            <a:r>
              <a:rPr lang="de-DE" sz="2000" dirty="0" err="1" smtClean="0"/>
              <a:t>refined</a:t>
            </a:r>
            <a:r>
              <a:rPr lang="de-DE" sz="2000" dirty="0" smtClean="0"/>
              <a:t> </a:t>
            </a:r>
            <a:r>
              <a:rPr lang="de-DE" sz="2000" dirty="0" err="1" smtClean="0"/>
              <a:t>strategies</a:t>
            </a:r>
            <a:r>
              <a:rPr lang="de-DE" sz="2000" dirty="0" smtClean="0"/>
              <a:t>.                                                                                -  </a:t>
            </a:r>
            <a:r>
              <a:rPr lang="de-DE" sz="1800" dirty="0" smtClean="0">
                <a:solidFill>
                  <a:schemeClr val="bg1">
                    <a:lumMod val="50000"/>
                  </a:schemeClr>
                </a:solidFill>
              </a:rPr>
              <a:t>(And </a:t>
            </a:r>
            <a:r>
              <a:rPr lang="de-DE" sz="1800" dirty="0" err="1" smtClean="0">
                <a:solidFill>
                  <a:schemeClr val="bg1">
                    <a:lumMod val="50000"/>
                  </a:schemeClr>
                </a:solidFill>
              </a:rPr>
              <a:t>FreeAPS</a:t>
            </a:r>
            <a:r>
              <a:rPr lang="de-DE" sz="1800" dirty="0" smtClean="0">
                <a:solidFill>
                  <a:schemeClr val="bg1">
                    <a:lumMod val="50000"/>
                  </a:schemeClr>
                </a:solidFill>
              </a:rPr>
              <a:t>-X </a:t>
            </a:r>
            <a:r>
              <a:rPr lang="de-DE" sz="1800" dirty="0" err="1" smtClean="0">
                <a:solidFill>
                  <a:schemeClr val="bg1">
                    <a:lumMod val="50000"/>
                  </a:schemeClr>
                </a:solidFill>
              </a:rPr>
              <a:t>is</a:t>
            </a:r>
            <a:r>
              <a:rPr lang="de-DE" sz="1800" dirty="0" smtClean="0">
                <a:solidFill>
                  <a:schemeClr val="bg1">
                    <a:lumMod val="50000"/>
                  </a:schemeClr>
                </a:solidFill>
              </a:rPr>
              <a:t> </a:t>
            </a:r>
            <a:r>
              <a:rPr lang="de-DE" sz="1800" dirty="0" err="1" smtClean="0">
                <a:solidFill>
                  <a:schemeClr val="bg1">
                    <a:lumMod val="50000"/>
                  </a:schemeClr>
                </a:solidFill>
              </a:rPr>
              <a:t>entirely</a:t>
            </a:r>
            <a:r>
              <a:rPr lang="de-DE" sz="1800" dirty="0" smtClean="0">
                <a:solidFill>
                  <a:schemeClr val="bg1">
                    <a:lumMod val="50000"/>
                  </a:schemeClr>
                </a:solidFill>
              </a:rPr>
              <a:t> different, </a:t>
            </a:r>
            <a:r>
              <a:rPr lang="de-DE" sz="1800" dirty="0" err="1" smtClean="0">
                <a:solidFill>
                  <a:schemeClr val="bg1">
                    <a:lumMod val="50000"/>
                  </a:schemeClr>
                </a:solidFill>
              </a:rPr>
              <a:t>closer</a:t>
            </a:r>
            <a:r>
              <a:rPr lang="de-DE" sz="1800" dirty="0" smtClean="0">
                <a:solidFill>
                  <a:schemeClr val="bg1">
                    <a:lumMod val="50000"/>
                  </a:schemeClr>
                </a:solidFill>
              </a:rPr>
              <a:t> </a:t>
            </a:r>
            <a:r>
              <a:rPr lang="de-DE" sz="1800" dirty="0" err="1" smtClean="0">
                <a:solidFill>
                  <a:schemeClr val="bg1">
                    <a:lumMod val="50000"/>
                  </a:schemeClr>
                </a:solidFill>
              </a:rPr>
              <a:t>to</a:t>
            </a:r>
            <a:r>
              <a:rPr lang="de-DE" sz="1800" dirty="0" smtClean="0">
                <a:solidFill>
                  <a:schemeClr val="bg1">
                    <a:lumMod val="50000"/>
                  </a:schemeClr>
                </a:solidFill>
              </a:rPr>
              <a:t> </a:t>
            </a:r>
            <a:r>
              <a:rPr lang="de-DE" sz="1800" dirty="0" err="1" smtClean="0">
                <a:solidFill>
                  <a:schemeClr val="bg1">
                    <a:lumMod val="50000"/>
                  </a:schemeClr>
                </a:solidFill>
              </a:rPr>
              <a:t>AndroidAPS</a:t>
            </a:r>
            <a:r>
              <a:rPr lang="de-DE" sz="1800" dirty="0" smtClean="0">
                <a:solidFill>
                  <a:schemeClr val="bg1">
                    <a:lumMod val="50000"/>
                  </a:schemeClr>
                </a:solidFill>
              </a:rPr>
              <a:t>)</a:t>
            </a:r>
          </a:p>
          <a:p>
            <a:r>
              <a:rPr lang="de-DE" sz="2000" dirty="0" smtClean="0"/>
              <a:t>The „</a:t>
            </a:r>
            <a:r>
              <a:rPr lang="de-DE" sz="2000" dirty="0" err="1" smtClean="0"/>
              <a:t>Loop&amp;Learn</a:t>
            </a:r>
            <a:r>
              <a:rPr lang="de-DE" sz="2000" dirty="0" smtClean="0"/>
              <a:t>“ Facebook </a:t>
            </a:r>
            <a:r>
              <a:rPr lang="de-DE" sz="2000" dirty="0" err="1" smtClean="0"/>
              <a:t>site</a:t>
            </a:r>
            <a:r>
              <a:rPr lang="de-DE" sz="2000" dirty="0" smtClean="0"/>
              <a:t> </a:t>
            </a:r>
            <a:r>
              <a:rPr lang="de-DE" sz="2000" dirty="0" err="1" smtClean="0"/>
              <a:t>offers</a:t>
            </a:r>
            <a:r>
              <a:rPr lang="de-DE" sz="2000" dirty="0" smtClean="0"/>
              <a:t> </a:t>
            </a:r>
            <a:r>
              <a:rPr lang="de-DE" sz="2000" dirty="0" err="1" smtClean="0"/>
              <a:t>excellent</a:t>
            </a:r>
            <a:r>
              <a:rPr lang="de-DE" sz="2000" dirty="0" smtClean="0"/>
              <a:t> </a:t>
            </a:r>
            <a:r>
              <a:rPr lang="de-DE" sz="2000" dirty="0" err="1" smtClean="0"/>
              <a:t>guidance</a:t>
            </a:r>
            <a:r>
              <a:rPr lang="de-DE" sz="2000" dirty="0" smtClean="0"/>
              <a:t>, </a:t>
            </a:r>
            <a:r>
              <a:rPr lang="de-DE" sz="2000" dirty="0" err="1" smtClean="0"/>
              <a:t>mostly</a:t>
            </a:r>
            <a:r>
              <a:rPr lang="de-DE" sz="2000" dirty="0" smtClean="0"/>
              <a:t> </a:t>
            </a:r>
            <a:r>
              <a:rPr lang="de-DE" sz="2000" dirty="0" err="1" smtClean="0"/>
              <a:t>videos</a:t>
            </a:r>
            <a:r>
              <a:rPr lang="de-DE" sz="2000" dirty="0" smtClean="0"/>
              <a:t>, </a:t>
            </a:r>
            <a:r>
              <a:rPr lang="de-DE" sz="2000" dirty="0" err="1" smtClean="0"/>
              <a:t>for</a:t>
            </a:r>
            <a:r>
              <a:rPr lang="de-DE" sz="2000" dirty="0" smtClean="0"/>
              <a:t> all </a:t>
            </a:r>
            <a:r>
              <a:rPr lang="de-DE" sz="2000" dirty="0" err="1" smtClean="0"/>
              <a:t>aspects</a:t>
            </a:r>
            <a:r>
              <a:rPr lang="de-DE" sz="2000" dirty="0" smtClean="0"/>
              <a:t> </a:t>
            </a:r>
            <a:r>
              <a:rPr lang="de-DE" sz="2000" dirty="0" err="1" smtClean="0"/>
              <a:t>of</a:t>
            </a:r>
            <a:r>
              <a:rPr lang="de-DE" sz="2000" dirty="0" smtClean="0"/>
              <a:t> </a:t>
            </a:r>
            <a:r>
              <a:rPr lang="de-DE" sz="2000" dirty="0" err="1" smtClean="0"/>
              <a:t>meal</a:t>
            </a:r>
            <a:r>
              <a:rPr lang="de-DE" sz="2000" dirty="0" smtClean="0"/>
              <a:t> </a:t>
            </a:r>
            <a:r>
              <a:rPr lang="de-DE" sz="2000" dirty="0" err="1" smtClean="0"/>
              <a:t>management</a:t>
            </a:r>
            <a:r>
              <a:rPr lang="de-DE" sz="2000" dirty="0" smtClean="0"/>
              <a:t> </a:t>
            </a:r>
            <a:r>
              <a:rPr lang="de-DE" sz="2000" dirty="0" err="1" smtClean="0"/>
              <a:t>with</a:t>
            </a:r>
            <a:r>
              <a:rPr lang="de-DE" sz="2000" dirty="0" smtClean="0"/>
              <a:t> iOS Loop, </a:t>
            </a:r>
            <a:r>
              <a:rPr lang="de-DE" sz="2000" dirty="0" err="1" smtClean="0"/>
              <a:t>notably</a:t>
            </a:r>
            <a:r>
              <a:rPr lang="de-DE" sz="2000" dirty="0" smtClean="0"/>
              <a:t> „</a:t>
            </a:r>
            <a:r>
              <a:rPr lang="de-DE" sz="2000" dirty="0" err="1" smtClean="0"/>
              <a:t>Bolussing</a:t>
            </a:r>
            <a:r>
              <a:rPr lang="de-DE" sz="2000" dirty="0" smtClean="0"/>
              <a:t> </a:t>
            </a:r>
            <a:r>
              <a:rPr lang="de-DE" sz="2000" dirty="0" err="1" smtClean="0"/>
              <a:t>for</a:t>
            </a:r>
            <a:r>
              <a:rPr lang="de-DE" sz="2000" dirty="0" smtClean="0"/>
              <a:t> </a:t>
            </a:r>
            <a:r>
              <a:rPr lang="de-DE" sz="2000" dirty="0" err="1" smtClean="0"/>
              <a:t>Meals</a:t>
            </a:r>
            <a:r>
              <a:rPr lang="de-DE" sz="2000" dirty="0" smtClean="0"/>
              <a:t> I – III“ :</a:t>
            </a:r>
          </a:p>
          <a:p>
            <a:endParaRPr lang="de-DE" sz="2000" dirty="0" smtClean="0"/>
          </a:p>
          <a:p>
            <a:endParaRPr lang="de-DE" sz="2000" dirty="0" smtClean="0"/>
          </a:p>
          <a:p>
            <a:pPr marL="0" indent="0">
              <a:buNone/>
            </a:pPr>
            <a:endParaRPr lang="de-DE" sz="1700" dirty="0" smtClean="0"/>
          </a:p>
          <a:p>
            <a:pPr marL="0" indent="0">
              <a:buNone/>
            </a:pPr>
            <a:endParaRPr lang="de-DE" sz="1700" dirty="0" smtClean="0"/>
          </a:p>
          <a:p>
            <a:pPr marL="0" indent="0">
              <a:buNone/>
            </a:pPr>
            <a:r>
              <a:rPr lang="en-US" sz="1800" dirty="0"/>
              <a:t>H</a:t>
            </a:r>
            <a:r>
              <a:rPr lang="en-US" sz="1800" dirty="0" smtClean="0"/>
              <a:t>aving absorption time too short can make you go high </a:t>
            </a:r>
            <a:r>
              <a:rPr lang="en-US" sz="1800" dirty="0" err="1" smtClean="0"/>
              <a:t>later:</a:t>
            </a:r>
            <a:r>
              <a:rPr lang="en-US" sz="1800" dirty="0" err="1">
                <a:hlinkClick r:id="rId3"/>
              </a:rPr>
              <a:t>https</a:t>
            </a:r>
            <a:r>
              <a:rPr lang="en-US" sz="1800" dirty="0">
                <a:hlinkClick r:id="rId3"/>
              </a:rPr>
              <a:t>://www.youtube.com/</a:t>
            </a:r>
            <a:r>
              <a:rPr lang="en-US" sz="1800" dirty="0" err="1">
                <a:hlinkClick r:id="rId3"/>
              </a:rPr>
              <a:t>watch?v</a:t>
            </a:r>
            <a:r>
              <a:rPr lang="en-US" sz="1800" dirty="0">
                <a:hlinkClick r:id="rId3"/>
              </a:rPr>
              <a:t>=</a:t>
            </a:r>
            <a:r>
              <a:rPr lang="en-US" sz="1800" dirty="0" err="1">
                <a:hlinkClick r:id="rId3"/>
              </a:rPr>
              <a:t>UGtwnugWfKQ</a:t>
            </a:r>
            <a:r>
              <a:rPr lang="en-US" sz="1800" dirty="0">
                <a:hlinkClick r:id="rId3"/>
              </a:rPr>
              <a:t>...</a:t>
            </a:r>
            <a:endParaRPr lang="en-US" sz="1800" dirty="0"/>
          </a:p>
          <a:p>
            <a:pPr marL="0" indent="0">
              <a:buNone/>
            </a:pPr>
            <a:r>
              <a:rPr lang="en-US" sz="2000" dirty="0" smtClean="0"/>
              <a:t>“The </a:t>
            </a:r>
            <a:r>
              <a:rPr lang="en-US" sz="2000" dirty="0"/>
              <a:t>answer to any question about loop’s dosing decisions is always about the predicted BG curve…it is NOT using your current BG and current IOB alone. You must retrain yourself to “think like a loop” and consider that loop actions are based on that prediction curve. So looking at current BG and </a:t>
            </a:r>
            <a:r>
              <a:rPr lang="en-US" sz="2000" dirty="0" err="1"/>
              <a:t>iob</a:t>
            </a:r>
            <a:r>
              <a:rPr lang="en-US" sz="2000" dirty="0"/>
              <a:t> alone won’t help you with loop’s </a:t>
            </a:r>
            <a:r>
              <a:rPr lang="en-US" sz="2000" dirty="0" smtClean="0"/>
              <a:t>decisions” -&gt;  </a:t>
            </a:r>
            <a:r>
              <a:rPr lang="en-US" sz="2000" dirty="0">
                <a:hlinkClick r:id="rId4"/>
              </a:rPr>
              <a:t>looptips.org</a:t>
            </a:r>
            <a:r>
              <a:rPr lang="en-US" sz="2000" dirty="0"/>
              <a:t>  Think Like a Loop section </a:t>
            </a:r>
            <a:endParaRPr lang="en-US" sz="2000" dirty="0" smtClean="0"/>
          </a:p>
          <a:p>
            <a:pPr marL="0" indent="0">
              <a:buNone/>
            </a:pPr>
            <a:r>
              <a:rPr lang="de-DE" sz="1800" u="sng" dirty="0" smtClean="0">
                <a:hlinkClick r:id="rId5"/>
              </a:rPr>
              <a:t>https</a:t>
            </a:r>
            <a:r>
              <a:rPr lang="de-DE" sz="1800" u="sng" dirty="0">
                <a:hlinkClick r:id="rId5"/>
              </a:rPr>
              <a:t>://loopkit.github.io/.../</a:t>
            </a:r>
            <a:r>
              <a:rPr lang="de-DE" sz="1800" u="sng" dirty="0" err="1">
                <a:hlinkClick r:id="rId5"/>
              </a:rPr>
              <a:t>operation</a:t>
            </a:r>
            <a:r>
              <a:rPr lang="de-DE" sz="1800" u="sng" dirty="0">
                <a:hlinkClick r:id="rId5"/>
              </a:rPr>
              <a:t>/</a:t>
            </a:r>
            <a:r>
              <a:rPr lang="de-DE" sz="1800" u="sng" dirty="0" err="1">
                <a:hlinkClick r:id="rId5"/>
              </a:rPr>
              <a:t>features</a:t>
            </a:r>
            <a:r>
              <a:rPr lang="de-DE" sz="1800" u="sng" dirty="0">
                <a:hlinkClick r:id="rId5"/>
              </a:rPr>
              <a:t>/</a:t>
            </a:r>
            <a:r>
              <a:rPr lang="de-DE" sz="1800" u="sng" dirty="0" err="1">
                <a:hlinkClick r:id="rId5"/>
              </a:rPr>
              <a:t>carbs</a:t>
            </a:r>
            <a:r>
              <a:rPr lang="de-DE" sz="1800" u="sng" dirty="0">
                <a:hlinkClick r:id="rId5"/>
              </a:rPr>
              <a:t>/...</a:t>
            </a:r>
            <a:endParaRPr lang="de-DE" sz="1800" u="sng" dirty="0"/>
          </a:p>
          <a:p>
            <a:pPr marL="0" indent="0">
              <a:buNone/>
            </a:pPr>
            <a:r>
              <a:rPr lang="de-DE" sz="1800" dirty="0">
                <a:hlinkClick r:id="rId6"/>
              </a:rPr>
              <a:t>https://www.facebook.com/aurelia.dennis/videos/2803139476434947</a:t>
            </a:r>
            <a:r>
              <a:rPr lang="de-DE" sz="1800" dirty="0"/>
              <a:t> </a:t>
            </a:r>
          </a:p>
          <a:p>
            <a:endParaRPr lang="de-DE" sz="2000" dirty="0"/>
          </a:p>
        </p:txBody>
      </p:sp>
      <p:sp>
        <p:nvSpPr>
          <p:cNvPr id="4" name="Foliennummernplatzhalter 3"/>
          <p:cNvSpPr>
            <a:spLocks noGrp="1"/>
          </p:cNvSpPr>
          <p:nvPr>
            <p:ph type="sldNum" sz="quarter" idx="12"/>
          </p:nvPr>
        </p:nvSpPr>
        <p:spPr>
          <a:xfrm>
            <a:off x="8946931" y="480218"/>
            <a:ext cx="2743200" cy="365125"/>
          </a:xfrm>
        </p:spPr>
        <p:txBody>
          <a:bodyPr/>
          <a:lstStyle/>
          <a:p>
            <a:r>
              <a:rPr lang="de-DE" sz="2000" dirty="0" smtClean="0"/>
              <a:t>33</a:t>
            </a:r>
            <a:endParaRPr lang="de-DE" sz="2000" dirty="0"/>
          </a:p>
        </p:txBody>
      </p:sp>
      <p:pic>
        <p:nvPicPr>
          <p:cNvPr id="5" name="Grafik 4"/>
          <p:cNvPicPr>
            <a:picLocks noChangeAspect="1"/>
          </p:cNvPicPr>
          <p:nvPr/>
        </p:nvPicPr>
        <p:blipFill rotWithShape="1">
          <a:blip r:embed="rId7"/>
          <a:srcRect l="30125" t="25555" r="45813" b="34667"/>
          <a:stretch/>
        </p:blipFill>
        <p:spPr>
          <a:xfrm>
            <a:off x="10077822" y="293473"/>
            <a:ext cx="1186983" cy="1103739"/>
          </a:xfrm>
          <a:prstGeom prst="rect">
            <a:avLst/>
          </a:prstGeom>
        </p:spPr>
      </p:pic>
      <p:sp>
        <p:nvSpPr>
          <p:cNvPr id="6" name="Untertitel 2"/>
          <p:cNvSpPr txBox="1">
            <a:spLocks/>
          </p:cNvSpPr>
          <p:nvPr/>
        </p:nvSpPr>
        <p:spPr>
          <a:xfrm>
            <a:off x="1444975" y="2578464"/>
            <a:ext cx="9527823" cy="16679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smtClean="0"/>
              <a:t>I. </a:t>
            </a:r>
            <a:r>
              <a:rPr lang="de-DE" dirty="0" smtClean="0">
                <a:hlinkClick r:id="rId8"/>
              </a:rPr>
              <a:t>https://www.youtube.com/watch?v=zs67r0pkgQM</a:t>
            </a:r>
            <a:r>
              <a:rPr lang="de-DE" dirty="0" smtClean="0"/>
              <a:t> </a:t>
            </a:r>
          </a:p>
          <a:p>
            <a:pPr marL="0" indent="0">
              <a:buNone/>
            </a:pPr>
            <a:r>
              <a:rPr lang="de-DE" dirty="0" smtClean="0"/>
              <a:t>II. </a:t>
            </a:r>
            <a:r>
              <a:rPr lang="de-DE" dirty="0" smtClean="0">
                <a:hlinkClick r:id="rId9"/>
              </a:rPr>
              <a:t>https://www.youtube.com/watch?v=4_5K9zH9CFc</a:t>
            </a:r>
            <a:r>
              <a:rPr lang="de-DE" dirty="0" smtClean="0"/>
              <a:t> </a:t>
            </a:r>
          </a:p>
          <a:p>
            <a:pPr marL="0" indent="0">
              <a:buNone/>
            </a:pPr>
            <a:r>
              <a:rPr lang="de-DE" dirty="0" smtClean="0"/>
              <a:t>III. </a:t>
            </a:r>
            <a:r>
              <a:rPr lang="de-DE" dirty="0" smtClean="0">
                <a:hlinkClick r:id="rId10"/>
              </a:rPr>
              <a:t>https://www.youtube.com/watch?v=GAmBGcFH3K8</a:t>
            </a:r>
          </a:p>
          <a:p>
            <a:pPr marL="0" indent="0">
              <a:buNone/>
            </a:pPr>
            <a:endParaRPr lang="de-DE" dirty="0"/>
          </a:p>
        </p:txBody>
      </p:sp>
    </p:spTree>
    <p:extLst>
      <p:ext uri="{BB962C8B-B14F-4D97-AF65-F5344CB8AC3E}">
        <p14:creationId xmlns:p14="http://schemas.microsoft.com/office/powerpoint/2010/main" val="28116934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7466" y="296340"/>
            <a:ext cx="11393131" cy="1325563"/>
          </a:xfrm>
        </p:spPr>
        <p:txBody>
          <a:bodyPr>
            <a:normAutofit fontScale="90000"/>
          </a:bodyPr>
          <a:lstStyle/>
          <a:p>
            <a:r>
              <a:rPr lang="de-DE" sz="4000" b="1" dirty="0" err="1" smtClean="0">
                <a:solidFill>
                  <a:srgbClr val="7030A0"/>
                </a:solidFill>
              </a:rPr>
              <a:t>Why</a:t>
            </a:r>
            <a:r>
              <a:rPr lang="de-DE" sz="4000" b="1" dirty="0" smtClean="0">
                <a:solidFill>
                  <a:srgbClr val="7030A0"/>
                </a:solidFill>
              </a:rPr>
              <a:t> </a:t>
            </a:r>
            <a:r>
              <a:rPr lang="de-DE" sz="4000" b="1" dirty="0" err="1" smtClean="0">
                <a:solidFill>
                  <a:srgbClr val="7030A0"/>
                </a:solidFill>
              </a:rPr>
              <a:t>is</a:t>
            </a:r>
            <a:r>
              <a:rPr lang="de-DE" sz="4000" b="1" dirty="0" smtClean="0">
                <a:solidFill>
                  <a:srgbClr val="7030A0"/>
                </a:solidFill>
              </a:rPr>
              <a:t> </a:t>
            </a:r>
            <a:r>
              <a:rPr lang="de-DE" sz="4000" b="1" dirty="0" err="1" smtClean="0">
                <a:solidFill>
                  <a:srgbClr val="7030A0"/>
                </a:solidFill>
              </a:rPr>
              <a:t>it</a:t>
            </a:r>
            <a:r>
              <a:rPr lang="de-DE" sz="4000" b="1" dirty="0" smtClean="0">
                <a:solidFill>
                  <a:srgbClr val="7030A0"/>
                </a:solidFill>
              </a:rPr>
              <a:t> </a:t>
            </a:r>
            <a:r>
              <a:rPr lang="de-DE" sz="4000" b="1" dirty="0" err="1" smtClean="0">
                <a:solidFill>
                  <a:srgbClr val="7030A0"/>
                </a:solidFill>
              </a:rPr>
              <a:t>often</a:t>
            </a:r>
            <a:r>
              <a:rPr lang="de-DE" sz="4000" b="1" dirty="0" smtClean="0">
                <a:solidFill>
                  <a:srgbClr val="7030A0"/>
                </a:solidFill>
              </a:rPr>
              <a:t> </a:t>
            </a:r>
            <a:r>
              <a:rPr lang="de-DE" sz="4000" b="1" dirty="0" err="1" smtClean="0">
                <a:solidFill>
                  <a:srgbClr val="7030A0"/>
                </a:solidFill>
              </a:rPr>
              <a:t>difficult</a:t>
            </a:r>
            <a:r>
              <a:rPr lang="de-DE" sz="4000" b="1" dirty="0" smtClean="0">
                <a:solidFill>
                  <a:srgbClr val="7030A0"/>
                </a:solidFill>
              </a:rPr>
              <a:t> </a:t>
            </a:r>
            <a:r>
              <a:rPr lang="de-DE" sz="4000" b="1" dirty="0" err="1" smtClean="0">
                <a:solidFill>
                  <a:srgbClr val="7030A0"/>
                </a:solidFill>
              </a:rPr>
              <a:t>to</a:t>
            </a:r>
            <a:r>
              <a:rPr lang="de-DE" sz="4000" b="1" dirty="0" smtClean="0">
                <a:solidFill>
                  <a:srgbClr val="7030A0"/>
                </a:solidFill>
              </a:rPr>
              <a:t> </a:t>
            </a:r>
            <a:r>
              <a:rPr lang="de-DE" sz="4000" b="1" dirty="0" err="1" smtClean="0">
                <a:solidFill>
                  <a:srgbClr val="7030A0"/>
                </a:solidFill>
              </a:rPr>
              <a:t>resolve</a:t>
            </a:r>
            <a:r>
              <a:rPr lang="de-DE" sz="4000" b="1" dirty="0" smtClean="0">
                <a:solidFill>
                  <a:srgbClr val="7030A0"/>
                </a:solidFill>
              </a:rPr>
              <a:t> a high post-</a:t>
            </a:r>
            <a:r>
              <a:rPr lang="de-DE" sz="4000" b="1" dirty="0" err="1" smtClean="0">
                <a:solidFill>
                  <a:srgbClr val="7030A0"/>
                </a:solidFill>
              </a:rPr>
              <a:t>meal</a:t>
            </a:r>
            <a:r>
              <a:rPr lang="de-DE" sz="4000" b="1" dirty="0" smtClean="0">
                <a:solidFill>
                  <a:srgbClr val="7030A0"/>
                </a:solidFill>
              </a:rPr>
              <a:t> </a:t>
            </a:r>
            <a:r>
              <a:rPr lang="de-DE" sz="4000" b="1" dirty="0" err="1" smtClean="0">
                <a:solidFill>
                  <a:srgbClr val="7030A0"/>
                </a:solidFill>
              </a:rPr>
              <a:t>glucose</a:t>
            </a:r>
            <a:r>
              <a:rPr lang="de-DE" sz="4000" b="1" dirty="0" smtClean="0">
                <a:solidFill>
                  <a:srgbClr val="7030A0"/>
                </a:solidFill>
              </a:rPr>
              <a:t> – and </a:t>
            </a:r>
            <a:r>
              <a:rPr lang="de-DE" sz="4000" b="1" dirty="0" err="1" smtClean="0">
                <a:solidFill>
                  <a:srgbClr val="7030A0"/>
                </a:solidFill>
              </a:rPr>
              <a:t>why</a:t>
            </a:r>
            <a:r>
              <a:rPr lang="de-DE" sz="4000" b="1" dirty="0" smtClean="0">
                <a:solidFill>
                  <a:srgbClr val="7030A0"/>
                </a:solidFill>
              </a:rPr>
              <a:t>, </a:t>
            </a:r>
            <a:r>
              <a:rPr lang="de-DE" sz="4000" b="1" dirty="0" err="1" smtClean="0">
                <a:solidFill>
                  <a:srgbClr val="7030A0"/>
                </a:solidFill>
              </a:rPr>
              <a:t>then</a:t>
            </a:r>
            <a:r>
              <a:rPr lang="de-DE" sz="4000" b="1" dirty="0" smtClean="0">
                <a:solidFill>
                  <a:srgbClr val="7030A0"/>
                </a:solidFill>
              </a:rPr>
              <a:t>, </a:t>
            </a:r>
            <a:r>
              <a:rPr lang="de-DE" sz="4000" b="1" dirty="0" err="1" smtClean="0">
                <a:solidFill>
                  <a:srgbClr val="7030A0"/>
                </a:solidFill>
              </a:rPr>
              <a:t>the</a:t>
            </a:r>
            <a:r>
              <a:rPr lang="de-DE" sz="4000" b="1" dirty="0" smtClean="0">
                <a:solidFill>
                  <a:srgbClr val="7030A0"/>
                </a:solidFill>
              </a:rPr>
              <a:t> </a:t>
            </a:r>
            <a:r>
              <a:rPr lang="de-DE" sz="4000" b="1" dirty="0" err="1" smtClean="0">
                <a:solidFill>
                  <a:srgbClr val="7030A0"/>
                </a:solidFill>
              </a:rPr>
              <a:t>sudden</a:t>
            </a:r>
            <a:r>
              <a:rPr lang="de-DE" sz="4000" b="1" dirty="0" smtClean="0">
                <a:solidFill>
                  <a:srgbClr val="7030A0"/>
                </a:solidFill>
              </a:rPr>
              <a:t> </a:t>
            </a:r>
            <a:r>
              <a:rPr lang="de-DE" sz="4000" b="1" dirty="0" err="1" smtClean="0">
                <a:solidFill>
                  <a:srgbClr val="7030A0"/>
                </a:solidFill>
              </a:rPr>
              <a:t>declines</a:t>
            </a:r>
            <a:r>
              <a:rPr lang="de-DE" sz="4000" b="1" dirty="0" smtClean="0">
                <a:solidFill>
                  <a:srgbClr val="7030A0"/>
                </a:solidFill>
              </a:rPr>
              <a:t> </a:t>
            </a:r>
            <a:r>
              <a:rPr lang="de-DE" sz="4000" b="1" dirty="0" err="1" smtClean="0">
                <a:solidFill>
                  <a:srgbClr val="7030A0"/>
                </a:solidFill>
              </a:rPr>
              <a:t>toward</a:t>
            </a:r>
            <a:r>
              <a:rPr lang="de-DE" sz="4000" b="1" dirty="0" smtClean="0">
                <a:solidFill>
                  <a:srgbClr val="7030A0"/>
                </a:solidFill>
              </a:rPr>
              <a:t> a </a:t>
            </a:r>
            <a:r>
              <a:rPr lang="de-DE" sz="4000" b="1" dirty="0" err="1" smtClean="0">
                <a:solidFill>
                  <a:srgbClr val="7030A0"/>
                </a:solidFill>
              </a:rPr>
              <a:t>hypo</a:t>
            </a:r>
            <a:r>
              <a:rPr lang="de-DE" sz="4000" b="1" dirty="0">
                <a:solidFill>
                  <a:srgbClr val="7030A0"/>
                </a:solidFill>
              </a:rPr>
              <a:t>?         </a:t>
            </a:r>
            <a:r>
              <a:rPr lang="de-DE" altLang="de-DE" sz="3600" dirty="0">
                <a:latin typeface="Arial" panose="020B0604020202020204" pitchFamily="34" charset="0"/>
              </a:rPr>
              <a:t/>
            </a:r>
            <a:br>
              <a:rPr lang="de-DE" altLang="de-DE" sz="3600" dirty="0">
                <a:latin typeface="Arial" panose="020B0604020202020204" pitchFamily="34" charset="0"/>
              </a:rPr>
            </a:br>
            <a:r>
              <a:rPr lang="de-DE" altLang="de-DE" sz="3600" dirty="0">
                <a:latin typeface="Arial" panose="020B0604020202020204" pitchFamily="34" charset="0"/>
              </a:rPr>
              <a:t> </a:t>
            </a:r>
            <a:endParaRPr lang="de-DE" sz="3600" b="1" u="sng" dirty="0">
              <a:solidFill>
                <a:srgbClr val="7030A0"/>
              </a:solidFill>
            </a:endParaRPr>
          </a:p>
        </p:txBody>
      </p:sp>
      <p:sp>
        <p:nvSpPr>
          <p:cNvPr id="6" name="Rectangle 1"/>
          <p:cNvSpPr>
            <a:spLocks noChangeArrowheads="1"/>
          </p:cNvSpPr>
          <p:nvPr/>
        </p:nvSpPr>
        <p:spPr bwMode="auto">
          <a:xfrm>
            <a:off x="207466" y="1102265"/>
            <a:ext cx="11826238" cy="575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de-DE" altLang="de-DE" sz="2000" dirty="0" smtClean="0">
                <a:latin typeface="Arial" panose="020B0604020202020204" pitchFamily="34" charset="0"/>
              </a:rPr>
              <a:t>A post</a:t>
            </a:r>
            <a:r>
              <a:rPr lang="de-DE" altLang="de-DE" sz="2000" dirty="0">
                <a:latin typeface="Arial" panose="020B0604020202020204" pitchFamily="34" charset="0"/>
              </a:rPr>
              <a:t>-</a:t>
            </a:r>
            <a:r>
              <a:rPr lang="de-DE" altLang="de-DE" sz="2000" dirty="0" err="1" smtClean="0">
                <a:latin typeface="Arial" panose="020B0604020202020204" pitchFamily="34" charset="0"/>
              </a:rPr>
              <a:t>prandial</a:t>
            </a:r>
            <a:r>
              <a:rPr lang="de-DE" altLang="de-DE" sz="2000" dirty="0" smtClean="0">
                <a:solidFill>
                  <a:srgbClr val="FF0000"/>
                </a:solidFill>
                <a:latin typeface="Arial" panose="020B0604020202020204" pitchFamily="34" charset="0"/>
              </a:rPr>
              <a:t> </a:t>
            </a:r>
            <a:r>
              <a:rPr lang="de-DE" altLang="de-DE" sz="2000" b="1" dirty="0" err="1" smtClean="0">
                <a:solidFill>
                  <a:srgbClr val="0070C0"/>
                </a:solidFill>
                <a:latin typeface="Arial" panose="020B0604020202020204" pitchFamily="34" charset="0"/>
              </a:rPr>
              <a:t>glucose</a:t>
            </a:r>
            <a:r>
              <a:rPr lang="de-DE" altLang="de-DE" sz="2000" b="1" dirty="0" smtClean="0">
                <a:solidFill>
                  <a:srgbClr val="0070C0"/>
                </a:solidFill>
                <a:latin typeface="Arial" panose="020B0604020202020204" pitchFamily="34" charset="0"/>
              </a:rPr>
              <a:t> </a:t>
            </a:r>
            <a:r>
              <a:rPr lang="de-DE" altLang="de-DE" sz="2000" b="1" dirty="0" err="1" smtClean="0">
                <a:solidFill>
                  <a:srgbClr val="0070C0"/>
                </a:solidFill>
                <a:latin typeface="Arial" panose="020B0604020202020204" pitchFamily="34" charset="0"/>
              </a:rPr>
              <a:t>rise</a:t>
            </a:r>
            <a:r>
              <a:rPr lang="de-DE" altLang="de-DE" sz="2000" dirty="0" smtClean="0">
                <a:solidFill>
                  <a:srgbClr val="FF0000"/>
                </a:solidFill>
                <a:latin typeface="Arial" panose="020B0604020202020204" pitchFamily="34" charset="0"/>
              </a:rPr>
              <a:t> </a:t>
            </a:r>
            <a:r>
              <a:rPr lang="de-DE" altLang="de-DE" sz="2000" dirty="0" err="1" smtClean="0">
                <a:latin typeface="Arial" panose="020B0604020202020204" pitchFamily="34" charset="0"/>
              </a:rPr>
              <a:t>can</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lead</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to</a:t>
            </a:r>
            <a:r>
              <a:rPr lang="de-DE" altLang="de-DE" sz="2000" dirty="0" smtClean="0">
                <a:latin typeface="Arial" panose="020B0604020202020204" pitchFamily="34" charset="0"/>
              </a:rPr>
              <a:t> </a:t>
            </a:r>
            <a:r>
              <a:rPr lang="de-DE" altLang="de-DE" sz="2000" b="1" dirty="0" err="1" smtClean="0">
                <a:solidFill>
                  <a:srgbClr val="0070C0"/>
                </a:solidFill>
                <a:latin typeface="Arial" panose="020B0604020202020204" pitchFamily="34" charset="0"/>
              </a:rPr>
              <a:t>insulin</a:t>
            </a:r>
            <a:r>
              <a:rPr lang="de-DE" altLang="de-DE" sz="2000" b="1" dirty="0" smtClean="0">
                <a:solidFill>
                  <a:srgbClr val="0070C0"/>
                </a:solidFill>
                <a:latin typeface="Arial" panose="020B0604020202020204" pitchFamily="34" charset="0"/>
              </a:rPr>
              <a:t> </a:t>
            </a:r>
            <a:r>
              <a:rPr lang="de-DE" altLang="de-DE" sz="2000" b="1" dirty="0" err="1" smtClean="0">
                <a:solidFill>
                  <a:srgbClr val="0070C0"/>
                </a:solidFill>
                <a:latin typeface="Arial" panose="020B0604020202020204" pitchFamily="34" charset="0"/>
              </a:rPr>
              <a:t>resistance</a:t>
            </a:r>
            <a:r>
              <a:rPr lang="de-DE" altLang="de-DE" sz="2000" dirty="0" smtClean="0">
                <a:latin typeface="Arial" panose="020B0604020202020204" pitchFamily="34" charset="0"/>
              </a:rPr>
              <a:t> </a:t>
            </a:r>
            <a:r>
              <a:rPr lang="de-DE" altLang="de-DE" sz="2000" dirty="0" smtClean="0">
                <a:solidFill>
                  <a:schemeClr val="bg1">
                    <a:lumMod val="50000"/>
                  </a:schemeClr>
                </a:solidFill>
                <a:latin typeface="Arial" panose="020B0604020202020204" pitchFamily="34" charset="0"/>
              </a:rPr>
              <a:t>(</a:t>
            </a:r>
            <a:r>
              <a:rPr lang="de-DE" altLang="de-DE" sz="2000" dirty="0" err="1" smtClean="0">
                <a:solidFill>
                  <a:schemeClr val="bg1">
                    <a:lumMod val="50000"/>
                  </a:schemeClr>
                </a:solidFill>
                <a:latin typeface="Arial" panose="020B0604020202020204" pitchFamily="34" charset="0"/>
              </a:rPr>
              <a:t>elevated</a:t>
            </a:r>
            <a:r>
              <a:rPr lang="de-DE" altLang="de-DE" sz="2000" dirty="0" smtClean="0">
                <a:solidFill>
                  <a:schemeClr val="bg1">
                    <a:lumMod val="50000"/>
                  </a:schemeClr>
                </a:solidFill>
                <a:latin typeface="Arial" panose="020B0604020202020204" pitchFamily="34" charset="0"/>
              </a:rPr>
              <a:t> </a:t>
            </a:r>
            <a:r>
              <a:rPr lang="de-DE" altLang="de-DE" sz="2000" dirty="0" err="1" smtClean="0">
                <a:solidFill>
                  <a:schemeClr val="bg1">
                    <a:lumMod val="50000"/>
                  </a:schemeClr>
                </a:solidFill>
                <a:latin typeface="Arial" panose="020B0604020202020204" pitchFamily="34" charset="0"/>
              </a:rPr>
              <a:t>insulin</a:t>
            </a:r>
            <a:r>
              <a:rPr lang="de-DE" altLang="de-DE" sz="2000" dirty="0" smtClean="0">
                <a:solidFill>
                  <a:schemeClr val="bg1">
                    <a:lumMod val="50000"/>
                  </a:schemeClr>
                </a:solidFill>
                <a:latin typeface="Arial" panose="020B0604020202020204" pitchFamily="34" charset="0"/>
              </a:rPr>
              <a:t> </a:t>
            </a:r>
            <a:r>
              <a:rPr lang="de-DE" altLang="de-DE" sz="2000" dirty="0" err="1" smtClean="0">
                <a:solidFill>
                  <a:schemeClr val="bg1">
                    <a:lumMod val="50000"/>
                  </a:schemeClr>
                </a:solidFill>
                <a:latin typeface="Arial" panose="020B0604020202020204" pitchFamily="34" charset="0"/>
              </a:rPr>
              <a:t>need</a:t>
            </a:r>
            <a:r>
              <a:rPr lang="de-DE" altLang="de-DE" sz="2000" dirty="0" smtClean="0">
                <a:solidFill>
                  <a:schemeClr val="bg1">
                    <a:lumMod val="50000"/>
                  </a:schemeClr>
                </a:solidFill>
                <a:latin typeface="Arial" panose="020B0604020202020204" pitchFamily="34" charset="0"/>
              </a:rPr>
              <a:t>).  </a:t>
            </a:r>
            <a:endParaRPr lang="de-DE" altLang="de-DE" sz="2000" dirty="0">
              <a:solidFill>
                <a:schemeClr val="bg1">
                  <a:lumMod val="50000"/>
                </a:schemeClr>
              </a:solidFill>
              <a:latin typeface="Arial" panose="020B0604020202020204" pitchFamily="34" charset="0"/>
            </a:endParaRPr>
          </a:p>
          <a:p>
            <a:pPr eaLnBrk="0" fontAlgn="base" hangingPunct="0">
              <a:spcBef>
                <a:spcPct val="0"/>
              </a:spcBef>
              <a:spcAft>
                <a:spcPct val="0"/>
              </a:spcAft>
            </a:pPr>
            <a:endParaRPr lang="de-DE" altLang="de-DE" sz="2000" dirty="0">
              <a:latin typeface="Arial" panose="020B0604020202020204" pitchFamily="34" charset="0"/>
            </a:endParaRPr>
          </a:p>
          <a:p>
            <a:pPr eaLnBrk="0" fontAlgn="base" hangingPunct="0">
              <a:spcBef>
                <a:spcPct val="0"/>
              </a:spcBef>
              <a:spcAft>
                <a:spcPct val="0"/>
              </a:spcAft>
            </a:pPr>
            <a:r>
              <a:rPr lang="de-DE" altLang="de-DE" sz="2000" dirty="0" smtClean="0">
                <a:latin typeface="Arial" panose="020B0604020202020204" pitchFamily="34" charset="0"/>
              </a:rPr>
              <a:t>Stage </a:t>
            </a:r>
            <a:r>
              <a:rPr lang="de-DE" altLang="de-DE" sz="2000" dirty="0">
                <a:latin typeface="Arial" panose="020B0604020202020204" pitchFamily="34" charset="0"/>
              </a:rPr>
              <a:t>1: </a:t>
            </a:r>
            <a:r>
              <a:rPr lang="de-DE" altLang="de-DE" sz="2000" dirty="0" smtClean="0">
                <a:latin typeface="Arial" panose="020B0604020202020204" pitchFamily="34" charset="0"/>
              </a:rPr>
              <a:t>Free </a:t>
            </a:r>
            <a:r>
              <a:rPr lang="de-DE" altLang="de-DE" sz="2000" dirty="0" err="1" smtClean="0">
                <a:latin typeface="Arial" panose="020B0604020202020204" pitchFamily="34" charset="0"/>
              </a:rPr>
              <a:t>fatty</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acids</a:t>
            </a:r>
            <a:r>
              <a:rPr lang="de-DE" altLang="de-DE" sz="2000" dirty="0" smtClean="0">
                <a:latin typeface="Arial" panose="020B0604020202020204" pitchFamily="34" charset="0"/>
              </a:rPr>
              <a:t> </a:t>
            </a:r>
            <a:r>
              <a:rPr lang="de-DE" altLang="de-DE" sz="2000" dirty="0">
                <a:latin typeface="Arial" panose="020B0604020202020204" pitchFamily="34" charset="0"/>
              </a:rPr>
              <a:t>(</a:t>
            </a:r>
            <a:r>
              <a:rPr lang="de-DE" altLang="de-DE" sz="2000" dirty="0" smtClean="0">
                <a:latin typeface="Arial" panose="020B0604020202020204" pitchFamily="34" charset="0"/>
              </a:rPr>
              <a:t>FFA) </a:t>
            </a:r>
            <a:r>
              <a:rPr lang="de-DE" altLang="de-DE" sz="2000" dirty="0" err="1" smtClean="0">
                <a:latin typeface="Arial" panose="020B0604020202020204" pitchFamily="34" charset="0"/>
              </a:rPr>
              <a:t>can</a:t>
            </a:r>
            <a:r>
              <a:rPr lang="de-DE" altLang="de-DE" sz="2000" dirty="0" smtClean="0">
                <a:latin typeface="Arial" panose="020B0604020202020204" pitchFamily="34" charset="0"/>
              </a:rPr>
              <a:t> </a:t>
            </a:r>
            <a:r>
              <a:rPr lang="de-DE" altLang="de-DE" sz="2000" b="1" dirty="0" smtClean="0">
                <a:solidFill>
                  <a:srgbClr val="0070C0"/>
                </a:solidFill>
                <a:latin typeface="Arial" panose="020B0604020202020204" pitchFamily="34" charset="0"/>
              </a:rPr>
              <a:t>block </a:t>
            </a:r>
            <a:r>
              <a:rPr lang="de-DE" altLang="de-DE" sz="2000" b="1" dirty="0" err="1" smtClean="0">
                <a:solidFill>
                  <a:srgbClr val="0070C0"/>
                </a:solidFill>
                <a:latin typeface="Arial" panose="020B0604020202020204" pitchFamily="34" charset="0"/>
              </a:rPr>
              <a:t>insulin</a:t>
            </a:r>
            <a:r>
              <a:rPr lang="de-DE" altLang="de-DE" sz="2000" b="1" dirty="0" smtClean="0">
                <a:solidFill>
                  <a:srgbClr val="0070C0"/>
                </a:solidFill>
                <a:latin typeface="Arial" panose="020B0604020202020204" pitchFamily="34" charset="0"/>
              </a:rPr>
              <a:t> </a:t>
            </a:r>
            <a:r>
              <a:rPr lang="de-DE" altLang="de-DE" sz="2000" b="1" dirty="0" err="1" smtClean="0">
                <a:solidFill>
                  <a:srgbClr val="0070C0"/>
                </a:solidFill>
                <a:latin typeface="Arial" panose="020B0604020202020204" pitchFamily="34" charset="0"/>
              </a:rPr>
              <a:t>receptors</a:t>
            </a:r>
            <a:r>
              <a:rPr lang="de-DE" altLang="de-DE" sz="2000" b="1" dirty="0" smtClean="0">
                <a:solidFill>
                  <a:srgbClr val="0070C0"/>
                </a:solidFill>
                <a:latin typeface="Arial" panose="020B0604020202020204" pitchFamily="34" charset="0"/>
              </a:rPr>
              <a:t> </a:t>
            </a:r>
            <a:r>
              <a:rPr lang="de-DE" altLang="de-DE" sz="2000" dirty="0">
                <a:latin typeface="Arial" panose="020B0604020202020204" pitchFamily="34" charset="0"/>
              </a:rPr>
              <a:t>. </a:t>
            </a:r>
            <a:r>
              <a:rPr lang="de-DE" altLang="de-DE" sz="2000" dirty="0" smtClean="0">
                <a:latin typeface="Arial" panose="020B0604020202020204" pitchFamily="34" charset="0"/>
              </a:rPr>
              <a:t>More </a:t>
            </a:r>
            <a:r>
              <a:rPr lang="de-DE" altLang="de-DE" sz="2000" dirty="0" err="1" smtClean="0">
                <a:latin typeface="Arial" panose="020B0604020202020204" pitchFamily="34" charset="0"/>
              </a:rPr>
              <a:t>insulin</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is</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needed</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to</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shovel</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them</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free</a:t>
            </a:r>
            <a:r>
              <a:rPr lang="de-DE" altLang="de-DE" sz="2000" dirty="0" smtClean="0">
                <a:latin typeface="Arial" panose="020B0604020202020204" pitchFamily="34" charset="0"/>
              </a:rPr>
              <a:t>“  (A post-dinner </a:t>
            </a:r>
            <a:r>
              <a:rPr lang="de-DE" altLang="de-DE" sz="2000" dirty="0" err="1" smtClean="0">
                <a:latin typeface="Arial" panose="020B0604020202020204" pitchFamily="34" charset="0"/>
              </a:rPr>
              <a:t>walk</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can</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be</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very</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helpful</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too</a:t>
            </a:r>
            <a:r>
              <a:rPr lang="de-DE" altLang="de-DE" sz="2000" dirty="0" smtClean="0">
                <a:latin typeface="Arial" panose="020B0604020202020204" pitchFamily="34" charset="0"/>
              </a:rPr>
              <a:t>)</a:t>
            </a:r>
            <a:r>
              <a:rPr lang="de-DE" sz="2000" dirty="0" smtClean="0"/>
              <a:t>.</a:t>
            </a:r>
            <a:endParaRPr lang="de-DE" altLang="de-DE" sz="2000" dirty="0">
              <a:latin typeface="Arial" panose="020B0604020202020204" pitchFamily="34" charset="0"/>
            </a:endParaRPr>
          </a:p>
          <a:p>
            <a:pPr lvl="0" eaLnBrk="0" fontAlgn="base" hangingPunct="0">
              <a:spcBef>
                <a:spcPct val="0"/>
              </a:spcBef>
              <a:spcAft>
                <a:spcPct val="0"/>
              </a:spcAft>
            </a:pPr>
            <a:r>
              <a:rPr lang="de-DE" altLang="de-DE" dirty="0">
                <a:latin typeface="Arial" panose="020B0604020202020204" pitchFamily="34" charset="0"/>
              </a:rPr>
              <a:t> </a:t>
            </a:r>
          </a:p>
          <a:p>
            <a:pPr lvl="0" eaLnBrk="0" fontAlgn="base" hangingPunct="0">
              <a:spcBef>
                <a:spcPct val="0"/>
              </a:spcBef>
              <a:spcAft>
                <a:spcPct val="0"/>
              </a:spcAft>
            </a:pPr>
            <a:r>
              <a:rPr lang="de-DE" altLang="de-DE" u="sng" dirty="0" smtClean="0">
                <a:solidFill>
                  <a:schemeClr val="bg1">
                    <a:lumMod val="50000"/>
                  </a:schemeClr>
                </a:solidFill>
                <a:latin typeface="Arial" panose="020B0604020202020204" pitchFamily="34" charset="0"/>
              </a:rPr>
              <a:t>Stage </a:t>
            </a:r>
            <a:r>
              <a:rPr lang="de-DE" altLang="de-DE" u="sng" dirty="0">
                <a:solidFill>
                  <a:schemeClr val="bg1">
                    <a:lumMod val="50000"/>
                  </a:schemeClr>
                </a:solidFill>
                <a:latin typeface="Arial" panose="020B0604020202020204" pitchFamily="34" charset="0"/>
              </a:rPr>
              <a:t>2: </a:t>
            </a:r>
            <a:r>
              <a:rPr lang="de-DE" altLang="de-DE" u="sng" dirty="0" err="1" smtClean="0">
                <a:solidFill>
                  <a:schemeClr val="bg1">
                    <a:lumMod val="50000"/>
                  </a:schemeClr>
                </a:solidFill>
                <a:latin typeface="Arial" panose="020B0604020202020204" pitchFamily="34" charset="0"/>
              </a:rPr>
              <a:t>Lipolysis</a:t>
            </a:r>
            <a:r>
              <a:rPr lang="de-DE" altLang="de-DE" dirty="0" smtClean="0">
                <a:solidFill>
                  <a:schemeClr val="bg1">
                    <a:lumMod val="50000"/>
                  </a:schemeClr>
                </a:solidFill>
                <a:latin typeface="Arial" panose="020B0604020202020204" pitchFamily="34" charset="0"/>
              </a:rPr>
              <a:t>: Insulin </a:t>
            </a:r>
            <a:r>
              <a:rPr lang="de-DE" altLang="de-DE" dirty="0" err="1" smtClean="0">
                <a:solidFill>
                  <a:schemeClr val="bg1">
                    <a:lumMod val="50000"/>
                  </a:schemeClr>
                </a:solidFill>
                <a:latin typeface="Arial" panose="020B0604020202020204" pitchFamily="34" charset="0"/>
              </a:rPr>
              <a:t>deficiency</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leads</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to</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cleavage</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of</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body</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fats</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into</a:t>
            </a:r>
            <a:r>
              <a:rPr lang="de-DE" altLang="de-DE" dirty="0" smtClean="0">
                <a:solidFill>
                  <a:schemeClr val="bg1">
                    <a:lumMod val="50000"/>
                  </a:schemeClr>
                </a:solidFill>
                <a:latin typeface="Arial" panose="020B0604020202020204" pitchFamily="34" charset="0"/>
              </a:rPr>
              <a:t> FFA and </a:t>
            </a:r>
            <a:r>
              <a:rPr lang="de-DE" altLang="de-DE" dirty="0" err="1" smtClean="0">
                <a:solidFill>
                  <a:schemeClr val="bg1">
                    <a:lumMod val="50000"/>
                  </a:schemeClr>
                </a:solidFill>
                <a:latin typeface="Arial" panose="020B0604020202020204" pitchFamily="34" charset="0"/>
              </a:rPr>
              <a:t>other</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components</a:t>
            </a:r>
            <a:r>
              <a:rPr lang="de-DE" altLang="de-DE" dirty="0" smtClean="0">
                <a:solidFill>
                  <a:schemeClr val="bg1">
                    <a:lumMod val="50000"/>
                  </a:schemeClr>
                </a:solidFill>
                <a:latin typeface="Arial" panose="020B0604020202020204" pitchFamily="34" charset="0"/>
              </a:rPr>
              <a:t> in </a:t>
            </a:r>
            <a:r>
              <a:rPr lang="de-DE" altLang="de-DE" dirty="0" err="1" smtClean="0">
                <a:solidFill>
                  <a:schemeClr val="bg1">
                    <a:lumMod val="50000"/>
                  </a:schemeClr>
                </a:solidFill>
                <a:latin typeface="Arial" panose="020B0604020202020204" pitchFamily="34" charset="0"/>
              </a:rPr>
              <a:t>order</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to</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obtain</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energy</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When</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insulin</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deficiency</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is</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resolved</a:t>
            </a:r>
            <a:r>
              <a:rPr lang="de-DE" altLang="de-DE" dirty="0" smtClean="0">
                <a:solidFill>
                  <a:schemeClr val="bg1">
                    <a:lumMod val="50000"/>
                  </a:schemeClr>
                </a:solidFill>
                <a:latin typeface="Arial" panose="020B0604020202020204" pitchFamily="34" charset="0"/>
              </a:rPr>
              <a:t>, also </a:t>
            </a:r>
            <a:r>
              <a:rPr lang="de-DE" altLang="de-DE" dirty="0" err="1" smtClean="0">
                <a:solidFill>
                  <a:schemeClr val="bg1">
                    <a:lumMod val="50000"/>
                  </a:schemeClr>
                </a:solidFill>
                <a:latin typeface="Arial" panose="020B0604020202020204" pitchFamily="34" charset="0"/>
              </a:rPr>
              <a:t>the</a:t>
            </a:r>
            <a:r>
              <a:rPr lang="de-DE" altLang="de-DE" dirty="0" smtClean="0">
                <a:solidFill>
                  <a:schemeClr val="bg1">
                    <a:lumMod val="50000"/>
                  </a:schemeClr>
                </a:solidFill>
                <a:latin typeface="Arial" panose="020B0604020202020204" pitchFamily="34" charset="0"/>
              </a:rPr>
              <a:t> FFA must </a:t>
            </a:r>
            <a:r>
              <a:rPr lang="de-DE" altLang="de-DE" dirty="0" err="1" smtClean="0">
                <a:solidFill>
                  <a:schemeClr val="bg1">
                    <a:lumMod val="50000"/>
                  </a:schemeClr>
                </a:solidFill>
                <a:latin typeface="Arial" panose="020B0604020202020204" pitchFamily="34" charset="0"/>
              </a:rPr>
              <a:t>be</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removed</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see</a:t>
            </a:r>
            <a:r>
              <a:rPr lang="de-DE" altLang="de-DE" dirty="0" smtClean="0">
                <a:solidFill>
                  <a:schemeClr val="bg1">
                    <a:lumMod val="50000"/>
                  </a:schemeClr>
                </a:solidFill>
                <a:latin typeface="Arial" panose="020B0604020202020204" pitchFamily="34" charset="0"/>
              </a:rPr>
              <a:t> </a:t>
            </a:r>
            <a:r>
              <a:rPr lang="de-DE" altLang="de-DE" dirty="0" err="1" smtClean="0">
                <a:solidFill>
                  <a:schemeClr val="bg1">
                    <a:lumMod val="50000"/>
                  </a:schemeClr>
                </a:solidFill>
                <a:latin typeface="Arial" panose="020B0604020202020204" pitchFamily="34" charset="0"/>
              </a:rPr>
              <a:t>stage</a:t>
            </a:r>
            <a:r>
              <a:rPr lang="de-DE" altLang="de-DE" dirty="0" smtClean="0">
                <a:solidFill>
                  <a:schemeClr val="bg1">
                    <a:lumMod val="50000"/>
                  </a:schemeClr>
                </a:solidFill>
                <a:latin typeface="Arial" panose="020B0604020202020204" pitchFamily="34" charset="0"/>
              </a:rPr>
              <a:t> 1)</a:t>
            </a:r>
            <a:endParaRPr lang="de-DE" altLang="de-DE" dirty="0">
              <a:solidFill>
                <a:schemeClr val="bg1">
                  <a:lumMod val="50000"/>
                </a:schemeClr>
              </a:solidFill>
              <a:latin typeface="Arial" panose="020B0604020202020204" pitchFamily="34" charset="0"/>
            </a:endParaRPr>
          </a:p>
          <a:p>
            <a:pPr eaLnBrk="0" fontAlgn="base" hangingPunct="0">
              <a:spcBef>
                <a:spcPct val="0"/>
              </a:spcBef>
              <a:spcAft>
                <a:spcPct val="0"/>
              </a:spcAft>
            </a:pPr>
            <a:r>
              <a:rPr lang="de-DE" altLang="de-DE" dirty="0">
                <a:latin typeface="Arial" panose="020B0604020202020204" pitchFamily="34" charset="0"/>
              </a:rPr>
              <a:t/>
            </a:r>
            <a:br>
              <a:rPr lang="de-DE" altLang="de-DE" dirty="0">
                <a:latin typeface="Arial" panose="020B0604020202020204" pitchFamily="34" charset="0"/>
              </a:rPr>
            </a:br>
            <a:r>
              <a:rPr lang="de-DE" altLang="de-DE" sz="2000" dirty="0" smtClean="0">
                <a:latin typeface="Arial" panose="020B0604020202020204" pitchFamily="34" charset="0"/>
              </a:rPr>
              <a:t>In </a:t>
            </a:r>
            <a:r>
              <a:rPr lang="de-DE" altLang="de-DE" sz="2000" dirty="0" err="1" smtClean="0">
                <a:latin typeface="Arial" panose="020B0604020202020204" pitchFamily="34" charset="0"/>
              </a:rPr>
              <a:t>the</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moment</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when</a:t>
            </a:r>
            <a:r>
              <a:rPr lang="de-DE" altLang="de-DE" sz="2000" dirty="0" smtClean="0">
                <a:latin typeface="Arial" panose="020B0604020202020204" pitchFamily="34" charset="0"/>
              </a:rPr>
              <a:t> </a:t>
            </a:r>
            <a:r>
              <a:rPr lang="de-DE" altLang="de-DE" sz="2000" b="1" dirty="0" smtClean="0">
                <a:solidFill>
                  <a:srgbClr val="0070C0"/>
                </a:solidFill>
                <a:latin typeface="Arial" panose="020B0604020202020204" pitchFamily="34" charset="0"/>
              </a:rPr>
              <a:t>FFA </a:t>
            </a:r>
            <a:r>
              <a:rPr lang="de-DE" altLang="de-DE" sz="2000" b="1" dirty="0" err="1" smtClean="0">
                <a:solidFill>
                  <a:srgbClr val="0070C0"/>
                </a:solidFill>
                <a:latin typeface="Arial" panose="020B0604020202020204" pitchFamily="34" charset="0"/>
              </a:rPr>
              <a:t>were</a:t>
            </a:r>
            <a:r>
              <a:rPr lang="de-DE" altLang="de-DE" sz="2000" b="1" dirty="0" smtClean="0">
                <a:solidFill>
                  <a:srgbClr val="0070C0"/>
                </a:solidFill>
                <a:latin typeface="Arial" panose="020B0604020202020204" pitchFamily="34" charset="0"/>
              </a:rPr>
              <a:t> </a:t>
            </a:r>
            <a:r>
              <a:rPr lang="de-DE" altLang="de-DE" sz="2000" b="1" dirty="0" err="1" smtClean="0">
                <a:solidFill>
                  <a:srgbClr val="0070C0"/>
                </a:solidFill>
                <a:latin typeface="Arial" panose="020B0604020202020204" pitchFamily="34" charset="0"/>
              </a:rPr>
              <a:t>successfully</a:t>
            </a:r>
            <a:r>
              <a:rPr lang="de-DE" altLang="de-DE" sz="2000" b="1" dirty="0" smtClean="0">
                <a:solidFill>
                  <a:srgbClr val="0070C0"/>
                </a:solidFill>
                <a:latin typeface="Arial" panose="020B0604020202020204" pitchFamily="34" charset="0"/>
              </a:rPr>
              <a:t> </a:t>
            </a:r>
            <a:r>
              <a:rPr lang="de-DE" altLang="de-DE" sz="2000" b="1" dirty="0" err="1" smtClean="0">
                <a:solidFill>
                  <a:srgbClr val="0070C0"/>
                </a:solidFill>
                <a:latin typeface="Arial" panose="020B0604020202020204" pitchFamily="34" charset="0"/>
              </a:rPr>
              <a:t>removed</a:t>
            </a:r>
            <a:r>
              <a:rPr lang="de-DE" altLang="de-DE" sz="2000" b="1" dirty="0" smtClean="0">
                <a:solidFill>
                  <a:srgbClr val="0070C0"/>
                </a:solidFill>
                <a:latin typeface="Arial" panose="020B0604020202020204" pitchFamily="34" charset="0"/>
              </a:rPr>
              <a:t> </a:t>
            </a:r>
            <a:r>
              <a:rPr lang="de-DE" altLang="de-DE" sz="2000" dirty="0" err="1" smtClean="0">
                <a:latin typeface="Arial" panose="020B0604020202020204" pitchFamily="34" charset="0"/>
              </a:rPr>
              <a:t>using</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insulin</a:t>
            </a:r>
            <a:r>
              <a:rPr lang="de-DE" altLang="de-DE" sz="2000" dirty="0" smtClean="0">
                <a:latin typeface="Arial" panose="020B0604020202020204" pitchFamily="34" charset="0"/>
              </a:rPr>
              <a:t>, </a:t>
            </a:r>
            <a:r>
              <a:rPr lang="de-DE" altLang="de-DE" sz="2000" dirty="0" smtClean="0">
                <a:solidFill>
                  <a:srgbClr val="0070C0"/>
                </a:solidFill>
                <a:latin typeface="Arial" panose="020B0604020202020204" pitchFamily="34" charset="0"/>
              </a:rPr>
              <a:t> </a:t>
            </a:r>
            <a:r>
              <a:rPr lang="de-DE" altLang="de-DE" sz="2000" b="1" dirty="0" err="1" smtClean="0">
                <a:solidFill>
                  <a:srgbClr val="0070C0"/>
                </a:solidFill>
                <a:latin typeface="Arial" panose="020B0604020202020204" pitchFamily="34" charset="0"/>
              </a:rPr>
              <a:t>insulin</a:t>
            </a:r>
            <a:r>
              <a:rPr lang="de-DE" altLang="de-DE" sz="2000" b="1" dirty="0" smtClean="0">
                <a:solidFill>
                  <a:srgbClr val="0070C0"/>
                </a:solidFill>
                <a:latin typeface="Arial" panose="020B0604020202020204" pitchFamily="34" charset="0"/>
              </a:rPr>
              <a:t> </a:t>
            </a:r>
            <a:r>
              <a:rPr lang="de-DE" altLang="de-DE" sz="2000" b="1" dirty="0" err="1" smtClean="0">
                <a:solidFill>
                  <a:srgbClr val="0070C0"/>
                </a:solidFill>
                <a:latin typeface="Arial" panose="020B0604020202020204" pitchFamily="34" charset="0"/>
              </a:rPr>
              <a:t>sensitivity</a:t>
            </a:r>
            <a:r>
              <a:rPr lang="de-DE" altLang="de-DE" sz="2000" b="1" dirty="0" smtClean="0">
                <a:solidFill>
                  <a:srgbClr val="0070C0"/>
                </a:solidFill>
                <a:latin typeface="Arial" panose="020B0604020202020204" pitchFamily="34" charset="0"/>
              </a:rPr>
              <a:t> </a:t>
            </a:r>
            <a:r>
              <a:rPr lang="de-DE" altLang="de-DE" sz="2000" b="1" dirty="0" err="1" smtClean="0">
                <a:solidFill>
                  <a:srgbClr val="0070C0"/>
                </a:solidFill>
                <a:latin typeface="Arial" panose="020B0604020202020204" pitchFamily="34" charset="0"/>
              </a:rPr>
              <a:t>returns</a:t>
            </a:r>
            <a:r>
              <a:rPr lang="de-DE" altLang="de-DE" sz="2000" b="1" dirty="0" smtClean="0">
                <a:solidFill>
                  <a:srgbClr val="0070C0"/>
                </a:solidFill>
                <a:latin typeface="Arial" panose="020B0604020202020204" pitchFamily="34" charset="0"/>
              </a:rPr>
              <a:t> </a:t>
            </a:r>
            <a:r>
              <a:rPr lang="de-DE" altLang="de-DE" sz="2000" b="1" dirty="0" err="1" smtClean="0">
                <a:solidFill>
                  <a:srgbClr val="0070C0"/>
                </a:solidFill>
                <a:latin typeface="Arial" panose="020B0604020202020204" pitchFamily="34" charset="0"/>
              </a:rPr>
              <a:t>to</a:t>
            </a:r>
            <a:r>
              <a:rPr lang="de-DE" altLang="de-DE" sz="2000" b="1" dirty="0" smtClean="0">
                <a:solidFill>
                  <a:srgbClr val="0070C0"/>
                </a:solidFill>
                <a:latin typeface="Arial" panose="020B0604020202020204" pitchFamily="34" charset="0"/>
              </a:rPr>
              <a:t> normal. </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Any</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insulin</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becoming</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active</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now</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be</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it</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from</a:t>
            </a:r>
            <a:r>
              <a:rPr lang="de-DE" altLang="de-DE" sz="2000" dirty="0" smtClean="0">
                <a:latin typeface="Arial" panose="020B0604020202020204" pitchFamily="34" charset="0"/>
              </a:rPr>
              <a:t> a „rage </a:t>
            </a:r>
            <a:r>
              <a:rPr lang="de-DE" altLang="de-DE" sz="2000" dirty="0" err="1">
                <a:latin typeface="Arial" panose="020B0604020202020204" pitchFamily="34" charset="0"/>
              </a:rPr>
              <a:t>bolus</a:t>
            </a:r>
            <a:r>
              <a:rPr lang="de-DE" altLang="de-DE" sz="2000" dirty="0">
                <a:latin typeface="Arial" panose="020B0604020202020204" pitchFamily="34" charset="0"/>
              </a:rPr>
              <a:t>“, </a:t>
            </a:r>
            <a:r>
              <a:rPr lang="de-DE" altLang="de-DE" sz="2000" dirty="0" err="1" smtClean="0">
                <a:latin typeface="Arial" panose="020B0604020202020204" pitchFamily="34" charset="0"/>
              </a:rPr>
              <a:t>or</a:t>
            </a:r>
            <a:r>
              <a:rPr lang="de-DE" altLang="de-DE" sz="2000" dirty="0" smtClean="0">
                <a:latin typeface="Arial" panose="020B0604020202020204" pitchFamily="34" charset="0"/>
              </a:rPr>
              <a:t> also </a:t>
            </a:r>
            <a:r>
              <a:rPr lang="de-DE" altLang="de-DE" sz="2000" dirty="0" err="1" smtClean="0">
                <a:latin typeface="Arial" panose="020B0604020202020204" pitchFamily="34" charset="0"/>
              </a:rPr>
              <a:t>what</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remains</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active</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from</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the</a:t>
            </a:r>
            <a:r>
              <a:rPr lang="de-DE" altLang="de-DE" sz="2000" dirty="0" smtClean="0">
                <a:latin typeface="Arial" panose="020B0604020202020204" pitchFamily="34" charset="0"/>
              </a:rPr>
              <a:t> last </a:t>
            </a:r>
            <a:r>
              <a:rPr lang="de-DE" altLang="de-DE" sz="2000" dirty="0" err="1" smtClean="0">
                <a:latin typeface="Arial" panose="020B0604020202020204" pitchFamily="34" charset="0"/>
              </a:rPr>
              <a:t>micro</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boli</a:t>
            </a:r>
            <a:r>
              <a:rPr lang="de-DE" altLang="de-DE" sz="2000" dirty="0" smtClean="0">
                <a:latin typeface="Arial" panose="020B0604020202020204" pitchFamily="34" charset="0"/>
              </a:rPr>
              <a:t>)  </a:t>
            </a:r>
            <a:r>
              <a:rPr lang="de-DE" altLang="de-DE" sz="2000" b="1" dirty="0" err="1" smtClean="0">
                <a:solidFill>
                  <a:srgbClr val="0070C0"/>
                </a:solidFill>
                <a:latin typeface="Arial" panose="020B0604020202020204" pitchFamily="34" charset="0"/>
              </a:rPr>
              <a:t>can</a:t>
            </a:r>
            <a:r>
              <a:rPr lang="de-DE" altLang="de-DE" sz="2000" b="1" dirty="0" smtClean="0">
                <a:solidFill>
                  <a:srgbClr val="0070C0"/>
                </a:solidFill>
                <a:latin typeface="Arial" panose="020B0604020202020204" pitchFamily="34" charset="0"/>
              </a:rPr>
              <a:t> </a:t>
            </a:r>
            <a:r>
              <a:rPr lang="de-DE" altLang="de-DE" sz="2000" b="1" dirty="0" err="1" smtClean="0">
                <a:solidFill>
                  <a:srgbClr val="0070C0"/>
                </a:solidFill>
                <a:latin typeface="Arial" panose="020B0604020202020204" pitchFamily="34" charset="0"/>
              </a:rPr>
              <a:t>rapidly</a:t>
            </a:r>
            <a:r>
              <a:rPr lang="de-DE" altLang="de-DE" sz="2000" b="1" dirty="0" smtClean="0">
                <a:solidFill>
                  <a:srgbClr val="0070C0"/>
                </a:solidFill>
                <a:latin typeface="Arial" panose="020B0604020202020204" pitchFamily="34" charset="0"/>
              </a:rPr>
              <a:t> bring down </a:t>
            </a:r>
            <a:r>
              <a:rPr lang="de-DE" altLang="de-DE" sz="2000" b="1" dirty="0" err="1" smtClean="0">
                <a:solidFill>
                  <a:srgbClr val="0070C0"/>
                </a:solidFill>
                <a:latin typeface="Arial" panose="020B0604020202020204" pitchFamily="34" charset="0"/>
              </a:rPr>
              <a:t>glucose</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sometimes</a:t>
            </a:r>
            <a:r>
              <a:rPr lang="de-DE" altLang="de-DE" sz="2000" dirty="0" smtClean="0">
                <a:latin typeface="Arial" panose="020B0604020202020204" pitchFamily="34" charset="0"/>
              </a:rPr>
              <a:t> </a:t>
            </a:r>
            <a:r>
              <a:rPr lang="de-DE" altLang="de-DE" sz="2000" dirty="0" err="1" smtClean="0">
                <a:latin typeface="Arial" panose="020B0604020202020204" pitchFamily="34" charset="0"/>
              </a:rPr>
              <a:t>ending</a:t>
            </a:r>
            <a:r>
              <a:rPr lang="de-DE" altLang="de-DE" sz="2000" dirty="0" smtClean="0">
                <a:latin typeface="Arial" panose="020B0604020202020204" pitchFamily="34" charset="0"/>
              </a:rPr>
              <a:t> in a </a:t>
            </a:r>
            <a:r>
              <a:rPr lang="de-DE" altLang="de-DE" sz="2000" dirty="0" err="1" smtClean="0">
                <a:latin typeface="Arial" panose="020B0604020202020204" pitchFamily="34" charset="0"/>
              </a:rPr>
              <a:t>hypo</a:t>
            </a:r>
            <a:r>
              <a:rPr lang="de-DE" altLang="de-DE" sz="2000" b="1" dirty="0" smtClean="0">
                <a:solidFill>
                  <a:srgbClr val="0070C0"/>
                </a:solidFill>
                <a:latin typeface="Arial" panose="020B0604020202020204" pitchFamily="34" charset="0"/>
              </a:rPr>
              <a:t>. </a:t>
            </a:r>
          </a:p>
          <a:p>
            <a:pPr eaLnBrk="0" fontAlgn="base" hangingPunct="0">
              <a:spcBef>
                <a:spcPct val="0"/>
              </a:spcBef>
              <a:spcAft>
                <a:spcPct val="0"/>
              </a:spcAft>
            </a:pPr>
            <a:endParaRPr lang="de-DE" altLang="de-DE" dirty="0">
              <a:latin typeface="Arial" panose="020B0604020202020204" pitchFamily="34" charset="0"/>
            </a:endParaRPr>
          </a:p>
          <a:p>
            <a:pPr eaLnBrk="0" fontAlgn="base" hangingPunct="0">
              <a:spcBef>
                <a:spcPct val="0"/>
              </a:spcBef>
              <a:spcAft>
                <a:spcPct val="0"/>
              </a:spcAft>
            </a:pPr>
            <a:r>
              <a:rPr lang="de-DE" altLang="de-DE" dirty="0" err="1" smtClean="0">
                <a:latin typeface="Arial" panose="020B0604020202020204" pitchFamily="34" charset="0"/>
              </a:rPr>
              <a:t>AndroidAPS</a:t>
            </a:r>
            <a:r>
              <a:rPr lang="de-DE" altLang="de-DE" dirty="0" smtClean="0">
                <a:latin typeface="Arial" panose="020B0604020202020204" pitchFamily="34" charset="0"/>
              </a:rPr>
              <a:t> </a:t>
            </a:r>
            <a:r>
              <a:rPr lang="de-DE" altLang="de-DE" dirty="0" err="1" smtClean="0">
                <a:latin typeface="Arial" panose="020B0604020202020204" pitchFamily="34" charset="0"/>
              </a:rPr>
              <a:t>offers</a:t>
            </a:r>
            <a:r>
              <a:rPr lang="de-DE" altLang="de-DE" dirty="0" smtClean="0">
                <a:latin typeface="Arial" panose="020B0604020202020204" pitchFamily="34" charset="0"/>
              </a:rPr>
              <a:t> </a:t>
            </a:r>
            <a:r>
              <a:rPr lang="de-DE" altLang="de-DE" dirty="0" err="1" smtClean="0">
                <a:latin typeface="Arial" panose="020B0604020202020204" pitchFamily="34" charset="0"/>
              </a:rPr>
              <a:t>the</a:t>
            </a:r>
            <a:r>
              <a:rPr lang="de-DE" altLang="de-DE" dirty="0" smtClean="0">
                <a:latin typeface="Arial" panose="020B0604020202020204" pitchFamily="34" charset="0"/>
              </a:rPr>
              <a:t> </a:t>
            </a:r>
            <a:r>
              <a:rPr lang="de-DE" altLang="de-DE" dirty="0" err="1" smtClean="0">
                <a:latin typeface="Arial" panose="020B0604020202020204" pitchFamily="34" charset="0"/>
              </a:rPr>
              <a:t>option</a:t>
            </a:r>
            <a:r>
              <a:rPr lang="de-DE" altLang="de-DE" dirty="0" smtClean="0">
                <a:latin typeface="Arial" panose="020B0604020202020204" pitchFamily="34" charset="0"/>
              </a:rPr>
              <a:t> </a:t>
            </a:r>
            <a:r>
              <a:rPr lang="de-DE" altLang="de-DE" dirty="0" err="1" smtClean="0">
                <a:latin typeface="Arial" panose="020B0604020202020204" pitchFamily="34" charset="0"/>
              </a:rPr>
              <a:t>to</a:t>
            </a:r>
            <a:r>
              <a:rPr lang="de-DE" altLang="de-DE" dirty="0" smtClean="0">
                <a:latin typeface="Arial" panose="020B0604020202020204" pitchFamily="34" charset="0"/>
              </a:rPr>
              <a:t> </a:t>
            </a:r>
            <a:r>
              <a:rPr lang="de-DE" altLang="de-DE" dirty="0" err="1" smtClean="0">
                <a:latin typeface="Arial" panose="020B0604020202020204" pitchFamily="34" charset="0"/>
              </a:rPr>
              <a:t>customize</a:t>
            </a:r>
            <a:r>
              <a:rPr lang="de-DE" altLang="de-DE" dirty="0" smtClean="0">
                <a:latin typeface="Arial" panose="020B0604020202020204" pitchFamily="34" charset="0"/>
              </a:rPr>
              <a:t> </a:t>
            </a:r>
            <a:r>
              <a:rPr lang="de-DE" altLang="de-DE" dirty="0" err="1" smtClean="0">
                <a:latin typeface="Arial" panose="020B0604020202020204" pitchFamily="34" charset="0"/>
              </a:rPr>
              <a:t>the</a:t>
            </a:r>
            <a:r>
              <a:rPr lang="de-DE" altLang="de-DE" dirty="0" smtClean="0">
                <a:latin typeface="Arial" panose="020B0604020202020204" pitchFamily="34" charset="0"/>
              </a:rPr>
              <a:t> </a:t>
            </a:r>
            <a:r>
              <a:rPr lang="de-DE" altLang="de-DE" dirty="0" err="1" smtClean="0">
                <a:latin typeface="Arial" panose="020B0604020202020204" pitchFamily="34" charset="0"/>
              </a:rPr>
              <a:t>loop</a:t>
            </a:r>
            <a:r>
              <a:rPr lang="de-DE" altLang="de-DE" dirty="0" smtClean="0">
                <a:latin typeface="Arial" panose="020B0604020202020204" pitchFamily="34" charset="0"/>
              </a:rPr>
              <a:t> </a:t>
            </a:r>
            <a:r>
              <a:rPr lang="de-DE" altLang="de-DE" dirty="0" err="1" smtClean="0">
                <a:latin typeface="Arial" panose="020B0604020202020204" pitchFamily="34" charset="0"/>
              </a:rPr>
              <a:t>control</a:t>
            </a:r>
            <a:r>
              <a:rPr lang="de-DE" altLang="de-DE" dirty="0" smtClean="0">
                <a:latin typeface="Arial" panose="020B0604020202020204" pitchFamily="34" charset="0"/>
              </a:rPr>
              <a:t>  </a:t>
            </a:r>
            <a:r>
              <a:rPr lang="de-DE" altLang="de-DE" dirty="0" err="1" smtClean="0">
                <a:latin typeface="Arial" panose="020B0604020202020204" pitchFamily="34" charset="0"/>
              </a:rPr>
              <a:t>by</a:t>
            </a:r>
            <a:r>
              <a:rPr lang="de-DE" altLang="de-DE" dirty="0" smtClean="0">
                <a:latin typeface="Arial" panose="020B0604020202020204" pitchFamily="34" charset="0"/>
              </a:rPr>
              <a:t> </a:t>
            </a:r>
            <a:r>
              <a:rPr lang="de-DE" altLang="de-DE" dirty="0" err="1" smtClean="0">
                <a:latin typeface="Arial" panose="020B0604020202020204" pitchFamily="34" charset="0"/>
              </a:rPr>
              <a:t>the</a:t>
            </a:r>
            <a:r>
              <a:rPr lang="de-DE" altLang="de-DE" dirty="0" smtClean="0">
                <a:latin typeface="Arial" panose="020B0604020202020204" pitchFamily="34" charset="0"/>
              </a:rPr>
              <a:t> </a:t>
            </a:r>
            <a:r>
              <a:rPr lang="de-DE" altLang="de-DE" dirty="0" err="1" smtClean="0">
                <a:latin typeface="Arial" panose="020B0604020202020204" pitchFamily="34" charset="0"/>
              </a:rPr>
              <a:t>user</a:t>
            </a:r>
            <a:r>
              <a:rPr lang="de-DE" altLang="de-DE" dirty="0" smtClean="0">
                <a:latin typeface="Arial" panose="020B0604020202020204" pitchFamily="34" charset="0"/>
              </a:rPr>
              <a:t> </a:t>
            </a:r>
            <a:r>
              <a:rPr lang="de-DE" altLang="de-DE" dirty="0" err="1" smtClean="0">
                <a:latin typeface="Arial" panose="020B0604020202020204" pitchFamily="34" charset="0"/>
              </a:rPr>
              <a:t>defining</a:t>
            </a:r>
            <a:r>
              <a:rPr lang="de-DE" altLang="de-DE" dirty="0" smtClean="0">
                <a:latin typeface="Arial" panose="020B0604020202020204" pitchFamily="34" charset="0"/>
              </a:rPr>
              <a:t> an „</a:t>
            </a:r>
            <a:r>
              <a:rPr lang="de-DE" altLang="de-DE" dirty="0" smtClean="0">
                <a:solidFill>
                  <a:srgbClr val="7030A0"/>
                </a:solidFill>
                <a:latin typeface="Arial" panose="020B0604020202020204" pitchFamily="34" charset="0"/>
              </a:rPr>
              <a:t>Automation“</a:t>
            </a:r>
            <a:r>
              <a:rPr lang="de-DE" altLang="de-DE" dirty="0" smtClean="0">
                <a:latin typeface="Arial" panose="020B0604020202020204" pitchFamily="34" charset="0"/>
              </a:rPr>
              <a:t>: </a:t>
            </a:r>
            <a:r>
              <a:rPr lang="de-DE" altLang="de-DE" dirty="0" err="1" smtClean="0">
                <a:latin typeface="Arial" panose="020B0604020202020204" pitchFamily="34" charset="0"/>
              </a:rPr>
              <a:t>If</a:t>
            </a:r>
            <a:r>
              <a:rPr lang="de-DE" altLang="de-DE" dirty="0" smtClean="0">
                <a:latin typeface="Arial" panose="020B0604020202020204" pitchFamily="34" charset="0"/>
              </a:rPr>
              <a:t> a </a:t>
            </a:r>
            <a:r>
              <a:rPr lang="de-DE" altLang="de-DE" dirty="0" err="1" smtClean="0">
                <a:latin typeface="Arial" panose="020B0604020202020204" pitchFamily="34" charset="0"/>
              </a:rPr>
              <a:t>certain</a:t>
            </a:r>
            <a:r>
              <a:rPr lang="de-DE" altLang="de-DE" dirty="0" smtClean="0">
                <a:latin typeface="Arial" panose="020B0604020202020204" pitchFamily="34" charset="0"/>
              </a:rPr>
              <a:t> „</a:t>
            </a:r>
            <a:r>
              <a:rPr lang="de-DE" altLang="de-DE" dirty="0" err="1" smtClean="0">
                <a:latin typeface="Arial" panose="020B0604020202020204" pitchFamily="34" charset="0"/>
              </a:rPr>
              <a:t>pattern</a:t>
            </a:r>
            <a:r>
              <a:rPr lang="de-DE" altLang="de-DE" dirty="0" smtClean="0">
                <a:latin typeface="Arial" panose="020B0604020202020204" pitchFamily="34" charset="0"/>
              </a:rPr>
              <a:t>“ was </a:t>
            </a:r>
            <a:r>
              <a:rPr lang="de-DE" altLang="de-DE" dirty="0" err="1" smtClean="0">
                <a:latin typeface="Arial" panose="020B0604020202020204" pitchFamily="34" charset="0"/>
              </a:rPr>
              <a:t>recognized</a:t>
            </a:r>
            <a:r>
              <a:rPr lang="de-DE" altLang="de-DE" dirty="0" smtClean="0">
                <a:latin typeface="Arial" panose="020B0604020202020204" pitchFamily="34" charset="0"/>
              </a:rPr>
              <a:t>, </a:t>
            </a:r>
            <a:r>
              <a:rPr lang="de-DE" altLang="de-DE" dirty="0" err="1" smtClean="0">
                <a:latin typeface="Arial" panose="020B0604020202020204" pitchFamily="34" charset="0"/>
              </a:rPr>
              <a:t>the</a:t>
            </a:r>
            <a:r>
              <a:rPr lang="de-DE" altLang="de-DE" dirty="0" smtClean="0">
                <a:latin typeface="Arial" panose="020B0604020202020204" pitchFamily="34" charset="0"/>
              </a:rPr>
              <a:t> </a:t>
            </a:r>
            <a:r>
              <a:rPr lang="de-DE" altLang="de-DE" dirty="0" err="1" smtClean="0">
                <a:latin typeface="Arial" panose="020B0604020202020204" pitchFamily="34" charset="0"/>
              </a:rPr>
              <a:t>loop</a:t>
            </a:r>
            <a:r>
              <a:rPr lang="de-DE" altLang="de-DE" dirty="0" smtClean="0">
                <a:latin typeface="Arial" panose="020B0604020202020204" pitchFamily="34" charset="0"/>
              </a:rPr>
              <a:t> </a:t>
            </a:r>
            <a:r>
              <a:rPr lang="de-DE" altLang="de-DE" dirty="0" err="1" smtClean="0">
                <a:latin typeface="Arial" panose="020B0604020202020204" pitchFamily="34" charset="0"/>
              </a:rPr>
              <a:t>can</a:t>
            </a:r>
            <a:r>
              <a:rPr lang="de-DE" altLang="de-DE" dirty="0" smtClean="0">
                <a:latin typeface="Arial" panose="020B0604020202020204" pitchFamily="34" charset="0"/>
              </a:rPr>
              <a:t> </a:t>
            </a:r>
            <a:r>
              <a:rPr lang="de-DE" altLang="de-DE" dirty="0" err="1" smtClean="0">
                <a:latin typeface="Arial" panose="020B0604020202020204" pitchFamily="34" charset="0"/>
              </a:rPr>
              <a:t>be</a:t>
            </a:r>
            <a:r>
              <a:rPr lang="de-DE" altLang="de-DE" dirty="0" smtClean="0">
                <a:latin typeface="Arial" panose="020B0604020202020204" pitchFamily="34" charset="0"/>
              </a:rPr>
              <a:t> </a:t>
            </a:r>
            <a:r>
              <a:rPr lang="de-DE" altLang="de-DE" dirty="0" err="1" smtClean="0">
                <a:latin typeface="Arial" panose="020B0604020202020204" pitchFamily="34" charset="0"/>
              </a:rPr>
              <a:t>told</a:t>
            </a:r>
            <a:r>
              <a:rPr lang="de-DE" altLang="de-DE" dirty="0" smtClean="0">
                <a:latin typeface="Arial" panose="020B0604020202020204" pitchFamily="34" charset="0"/>
              </a:rPr>
              <a:t> </a:t>
            </a:r>
            <a:r>
              <a:rPr lang="de-DE" altLang="de-DE" dirty="0" err="1" smtClean="0">
                <a:latin typeface="Arial" panose="020B0604020202020204" pitchFamily="34" charset="0"/>
              </a:rPr>
              <a:t>to</a:t>
            </a:r>
            <a:r>
              <a:rPr lang="de-DE" altLang="de-DE" dirty="0" smtClean="0">
                <a:latin typeface="Arial" panose="020B0604020202020204" pitchFamily="34" charset="0"/>
              </a:rPr>
              <a:t> </a:t>
            </a:r>
            <a:r>
              <a:rPr lang="de-DE" altLang="de-DE" dirty="0" err="1" smtClean="0">
                <a:latin typeface="Arial" panose="020B0604020202020204" pitchFamily="34" charset="0"/>
              </a:rPr>
              <a:t>react</a:t>
            </a:r>
            <a:r>
              <a:rPr lang="de-DE" altLang="de-DE" dirty="0" smtClean="0">
                <a:latin typeface="Arial" panose="020B0604020202020204" pitchFamily="34" charset="0"/>
              </a:rPr>
              <a:t>, </a:t>
            </a:r>
            <a:r>
              <a:rPr lang="de-DE" altLang="de-DE" dirty="0" err="1" smtClean="0">
                <a:latin typeface="Arial" panose="020B0604020202020204" pitchFamily="34" charset="0"/>
              </a:rPr>
              <a:t>when</a:t>
            </a:r>
            <a:r>
              <a:rPr lang="de-DE" altLang="de-DE" dirty="0" smtClean="0">
                <a:latin typeface="Arial" panose="020B0604020202020204" pitchFamily="34" charset="0"/>
              </a:rPr>
              <a:t> </a:t>
            </a:r>
            <a:r>
              <a:rPr lang="de-DE" altLang="de-DE" dirty="0" err="1" smtClean="0">
                <a:latin typeface="Arial" panose="020B0604020202020204" pitchFamily="34" charset="0"/>
              </a:rPr>
              <a:t>seeing</a:t>
            </a:r>
            <a:r>
              <a:rPr lang="de-DE" altLang="de-DE" dirty="0" smtClean="0">
                <a:latin typeface="Arial" panose="020B0604020202020204" pitchFamily="34" charset="0"/>
              </a:rPr>
              <a:t> such </a:t>
            </a:r>
            <a:r>
              <a:rPr lang="de-DE" altLang="de-DE" dirty="0" err="1" smtClean="0">
                <a:latin typeface="Arial" panose="020B0604020202020204" pitchFamily="34" charset="0"/>
              </a:rPr>
              <a:t>pattern</a:t>
            </a:r>
            <a:r>
              <a:rPr lang="de-DE" altLang="de-DE" dirty="0" smtClean="0">
                <a:latin typeface="Arial" panose="020B0604020202020204" pitchFamily="34" charset="0"/>
              </a:rPr>
              <a:t>, in </a:t>
            </a:r>
            <a:r>
              <a:rPr lang="de-DE" altLang="de-DE" dirty="0" err="1" smtClean="0">
                <a:latin typeface="Arial" panose="020B0604020202020204" pitchFamily="34" charset="0"/>
              </a:rPr>
              <a:t>certain</a:t>
            </a:r>
            <a:r>
              <a:rPr lang="de-DE" altLang="de-DE" dirty="0" smtClean="0">
                <a:latin typeface="Arial" panose="020B0604020202020204" pitchFamily="34" charset="0"/>
              </a:rPr>
              <a:t> </a:t>
            </a:r>
            <a:r>
              <a:rPr lang="de-DE" altLang="de-DE" dirty="0" err="1" smtClean="0">
                <a:latin typeface="Arial" panose="020B0604020202020204" pitchFamily="34" charset="0"/>
              </a:rPr>
              <a:t>ways</a:t>
            </a:r>
            <a:r>
              <a:rPr lang="de-DE" altLang="de-DE" dirty="0" smtClean="0">
                <a:latin typeface="Arial" panose="020B0604020202020204" pitchFamily="34" charset="0"/>
              </a:rPr>
              <a:t>:                        </a:t>
            </a:r>
            <a:r>
              <a:rPr lang="de-DE" altLang="de-DE" dirty="0" err="1" smtClean="0">
                <a:latin typeface="Arial" panose="020B0604020202020204" pitchFamily="34" charset="0"/>
              </a:rPr>
              <a:t>Example</a:t>
            </a:r>
            <a:r>
              <a:rPr lang="de-DE" altLang="de-DE" dirty="0" smtClean="0">
                <a:latin typeface="Arial" panose="020B0604020202020204" pitchFamily="34" charset="0"/>
              </a:rPr>
              <a:t>: </a:t>
            </a:r>
            <a:r>
              <a:rPr lang="de-DE" altLang="de-DE" dirty="0" err="1" smtClean="0">
                <a:latin typeface="Arial" panose="020B0604020202020204" pitchFamily="34" charset="0"/>
              </a:rPr>
              <a:t>If</a:t>
            </a:r>
            <a:r>
              <a:rPr lang="de-DE" altLang="de-DE" dirty="0" smtClean="0">
                <a:latin typeface="Arial" panose="020B0604020202020204" pitchFamily="34" charset="0"/>
              </a:rPr>
              <a:t> in (</a:t>
            </a:r>
            <a:r>
              <a:rPr lang="de-DE" altLang="de-DE" dirty="0" err="1" smtClean="0">
                <a:latin typeface="Arial" panose="020B0604020202020204" pitchFamily="34" charset="0"/>
              </a:rPr>
              <a:t>def</a:t>
            </a:r>
            <a:r>
              <a:rPr lang="de-DE" altLang="de-DE" dirty="0">
                <a:latin typeface="Arial" panose="020B0604020202020204" pitchFamily="34" charset="0"/>
              </a:rPr>
              <a:t>. </a:t>
            </a:r>
            <a:r>
              <a:rPr lang="de-DE" altLang="de-DE" dirty="0" smtClean="0">
                <a:latin typeface="Arial" panose="020B0604020202020204" pitchFamily="34" charset="0"/>
              </a:rPr>
              <a:t>time </a:t>
            </a:r>
            <a:r>
              <a:rPr lang="de-DE" altLang="de-DE" dirty="0" err="1" smtClean="0">
                <a:latin typeface="Arial" panose="020B0604020202020204" pitchFamily="34" charset="0"/>
              </a:rPr>
              <a:t>window</a:t>
            </a:r>
            <a:r>
              <a:rPr lang="de-DE" altLang="de-DE" dirty="0" smtClean="0">
                <a:latin typeface="Arial" panose="020B0604020202020204" pitchFamily="34" charset="0"/>
              </a:rPr>
              <a:t> after a </a:t>
            </a:r>
            <a:r>
              <a:rPr lang="de-DE" altLang="de-DE" dirty="0" err="1" smtClean="0">
                <a:latin typeface="Arial" panose="020B0604020202020204" pitchFamily="34" charset="0"/>
              </a:rPr>
              <a:t>meal</a:t>
            </a:r>
            <a:r>
              <a:rPr lang="de-DE" altLang="de-DE" dirty="0" smtClean="0">
                <a:latin typeface="Arial" panose="020B0604020202020204" pitchFamily="34" charset="0"/>
              </a:rPr>
              <a:t>) a </a:t>
            </a:r>
            <a:r>
              <a:rPr lang="de-DE" altLang="de-DE" dirty="0">
                <a:latin typeface="Arial" panose="020B0604020202020204" pitchFamily="34" charset="0"/>
              </a:rPr>
              <a:t>(</a:t>
            </a:r>
            <a:r>
              <a:rPr lang="de-DE" altLang="de-DE" dirty="0" err="1">
                <a:latin typeface="Arial" panose="020B0604020202020204" pitchFamily="34" charset="0"/>
              </a:rPr>
              <a:t>def</a:t>
            </a:r>
            <a:r>
              <a:rPr lang="de-DE" altLang="de-DE" dirty="0">
                <a:latin typeface="Arial" panose="020B0604020202020204" pitchFamily="34" charset="0"/>
              </a:rPr>
              <a:t>. </a:t>
            </a:r>
            <a:r>
              <a:rPr lang="de-DE" altLang="de-DE" dirty="0" err="1" smtClean="0">
                <a:latin typeface="Arial" panose="020B0604020202020204" pitchFamily="34" charset="0"/>
              </a:rPr>
              <a:t>duration</a:t>
            </a:r>
            <a:r>
              <a:rPr lang="de-DE" altLang="de-DE" dirty="0" smtClean="0">
                <a:latin typeface="Arial" panose="020B0604020202020204" pitchFamily="34" charset="0"/>
              </a:rPr>
              <a:t>, </a:t>
            </a:r>
            <a:r>
              <a:rPr lang="de-DE" altLang="de-DE" dirty="0" err="1" smtClean="0">
                <a:latin typeface="Arial" panose="020B0604020202020204" pitchFamily="34" charset="0"/>
              </a:rPr>
              <a:t>slope</a:t>
            </a:r>
            <a:r>
              <a:rPr lang="de-DE" altLang="de-DE" dirty="0" smtClean="0">
                <a:latin typeface="Arial" panose="020B0604020202020204" pitchFamily="34" charset="0"/>
              </a:rPr>
              <a:t>) </a:t>
            </a:r>
            <a:r>
              <a:rPr lang="de-DE" altLang="de-DE" dirty="0" err="1" smtClean="0">
                <a:latin typeface="Arial" panose="020B0604020202020204" pitchFamily="34" charset="0"/>
              </a:rPr>
              <a:t>incline</a:t>
            </a:r>
            <a:r>
              <a:rPr lang="de-DE" altLang="de-DE" dirty="0" smtClean="0">
                <a:latin typeface="Arial" panose="020B0604020202020204" pitchFamily="34" charset="0"/>
              </a:rPr>
              <a:t> </a:t>
            </a:r>
            <a:r>
              <a:rPr lang="de-DE" altLang="de-DE" dirty="0" err="1" smtClean="0">
                <a:latin typeface="Arial" panose="020B0604020202020204" pitchFamily="34" charset="0"/>
              </a:rPr>
              <a:t>happens</a:t>
            </a:r>
            <a:r>
              <a:rPr lang="de-DE" altLang="de-DE" dirty="0" smtClean="0">
                <a:latin typeface="Arial" panose="020B0604020202020204" pitchFamily="34" charset="0"/>
              </a:rPr>
              <a:t>, </a:t>
            </a:r>
            <a:r>
              <a:rPr lang="de-DE" altLang="de-DE" dirty="0" err="1" smtClean="0">
                <a:latin typeface="Arial" panose="020B0604020202020204" pitchFamily="34" charset="0"/>
              </a:rPr>
              <a:t>change</a:t>
            </a:r>
            <a:r>
              <a:rPr lang="de-DE" altLang="de-DE" dirty="0" smtClean="0">
                <a:latin typeface="Arial" panose="020B0604020202020204" pitchFamily="34" charset="0"/>
              </a:rPr>
              <a:t> </a:t>
            </a:r>
            <a:r>
              <a:rPr lang="de-DE" altLang="de-DE" dirty="0" err="1" smtClean="0">
                <a:latin typeface="Arial" panose="020B0604020202020204" pitchFamily="34" charset="0"/>
              </a:rPr>
              <a:t>to</a:t>
            </a:r>
            <a:r>
              <a:rPr lang="de-DE" altLang="de-DE" dirty="0" smtClean="0">
                <a:latin typeface="Arial" panose="020B0604020202020204" pitchFamily="34" charset="0"/>
              </a:rPr>
              <a:t> </a:t>
            </a:r>
            <a:r>
              <a:rPr lang="de-DE" altLang="de-DE" dirty="0" err="1" smtClean="0">
                <a:latin typeface="Arial" panose="020B0604020202020204" pitchFamily="34" charset="0"/>
              </a:rPr>
              <a:t>other</a:t>
            </a:r>
            <a:r>
              <a:rPr lang="de-DE" altLang="de-DE" dirty="0" smtClean="0">
                <a:latin typeface="Arial" panose="020B0604020202020204" pitchFamily="34" charset="0"/>
              </a:rPr>
              <a:t> </a:t>
            </a:r>
            <a:r>
              <a:rPr lang="de-DE" altLang="de-DE" dirty="0" err="1" smtClean="0">
                <a:latin typeface="Arial" panose="020B0604020202020204" pitchFamily="34" charset="0"/>
              </a:rPr>
              <a:t>factors</a:t>
            </a:r>
            <a:r>
              <a:rPr lang="de-DE" altLang="de-DE" dirty="0" smtClean="0">
                <a:latin typeface="Arial" panose="020B0604020202020204" pitchFamily="34" charset="0"/>
              </a:rPr>
              <a:t> (e.g. </a:t>
            </a:r>
            <a:r>
              <a:rPr lang="de-DE" altLang="de-DE" dirty="0" err="1" smtClean="0">
                <a:latin typeface="Arial" panose="020B0604020202020204" pitchFamily="34" charset="0"/>
              </a:rPr>
              <a:t>higher</a:t>
            </a:r>
            <a:r>
              <a:rPr lang="de-DE" altLang="de-DE" dirty="0" smtClean="0">
                <a:latin typeface="Arial" panose="020B0604020202020204" pitchFamily="34" charset="0"/>
              </a:rPr>
              <a:t>-.% </a:t>
            </a:r>
            <a:r>
              <a:rPr lang="de-DE" altLang="de-DE" dirty="0" err="1" smtClean="0">
                <a:latin typeface="Arial" panose="020B0604020202020204" pitchFamily="34" charset="0"/>
              </a:rPr>
              <a:t>profile</a:t>
            </a:r>
            <a:r>
              <a:rPr lang="de-DE" altLang="de-DE" dirty="0" smtClean="0">
                <a:latin typeface="Arial" panose="020B0604020202020204" pitchFamily="34" charset="0"/>
              </a:rPr>
              <a:t> „</a:t>
            </a:r>
            <a:r>
              <a:rPr lang="de-DE" altLang="de-DE" dirty="0" err="1" smtClean="0">
                <a:latin typeface="Arial" panose="020B0604020202020204" pitchFamily="34" charset="0"/>
              </a:rPr>
              <a:t>override</a:t>
            </a:r>
            <a:r>
              <a:rPr lang="de-DE" altLang="de-DE" dirty="0" smtClean="0">
                <a:latin typeface="Arial" panose="020B0604020202020204" pitchFamily="34" charset="0"/>
              </a:rPr>
              <a:t>“) </a:t>
            </a:r>
            <a:r>
              <a:rPr lang="de-DE" altLang="de-DE" dirty="0" err="1" smtClean="0">
                <a:latin typeface="Arial" panose="020B0604020202020204" pitchFamily="34" charset="0"/>
              </a:rPr>
              <a:t>for</a:t>
            </a:r>
            <a:r>
              <a:rPr lang="de-DE" altLang="de-DE" dirty="0" smtClean="0">
                <a:latin typeface="Arial" panose="020B0604020202020204" pitchFamily="34" charset="0"/>
              </a:rPr>
              <a:t>  (</a:t>
            </a:r>
            <a:r>
              <a:rPr lang="de-DE" altLang="de-DE" dirty="0" err="1" smtClean="0">
                <a:latin typeface="Arial" panose="020B0604020202020204" pitchFamily="34" charset="0"/>
              </a:rPr>
              <a:t>duration</a:t>
            </a:r>
            <a:r>
              <a:rPr lang="de-DE" altLang="de-DE" dirty="0" smtClean="0">
                <a:latin typeface="Arial" panose="020B0604020202020204" pitchFamily="34" charset="0"/>
              </a:rPr>
              <a:t>, </a:t>
            </a:r>
            <a:r>
              <a:rPr lang="de-DE" altLang="de-DE" dirty="0" err="1" smtClean="0">
                <a:latin typeface="Arial" panose="020B0604020202020204" pitchFamily="34" charset="0"/>
              </a:rPr>
              <a:t>or</a:t>
            </a:r>
            <a:r>
              <a:rPr lang="de-DE" altLang="de-DE" dirty="0" smtClean="0">
                <a:latin typeface="Arial" panose="020B0604020202020204" pitchFamily="34" charset="0"/>
              </a:rPr>
              <a:t> </a:t>
            </a:r>
            <a:r>
              <a:rPr lang="de-DE" altLang="de-DE" dirty="0" err="1" smtClean="0">
                <a:latin typeface="Arial" panose="020B0604020202020204" pitchFamily="34" charset="0"/>
              </a:rPr>
              <a:t>until</a:t>
            </a:r>
            <a:r>
              <a:rPr lang="de-DE" altLang="de-DE" dirty="0" smtClean="0">
                <a:latin typeface="Arial" panose="020B0604020202020204" pitchFamily="34" charset="0"/>
              </a:rPr>
              <a:t> </a:t>
            </a:r>
            <a:r>
              <a:rPr lang="de-DE" altLang="de-DE" dirty="0" err="1" smtClean="0">
                <a:latin typeface="Arial" panose="020B0604020202020204" pitchFamily="34" charset="0"/>
              </a:rPr>
              <a:t>glucose</a:t>
            </a:r>
            <a:r>
              <a:rPr lang="de-DE" altLang="de-DE" dirty="0" smtClean="0">
                <a:latin typeface="Arial" panose="020B0604020202020204" pitchFamily="34" charset="0"/>
              </a:rPr>
              <a:t> </a:t>
            </a:r>
            <a:r>
              <a:rPr lang="de-DE" altLang="de-DE" dirty="0" err="1" smtClean="0">
                <a:latin typeface="Arial" panose="020B0604020202020204" pitchFamily="34" charset="0"/>
              </a:rPr>
              <a:t>smaller</a:t>
            </a:r>
            <a:r>
              <a:rPr lang="de-DE" altLang="de-DE" dirty="0" smtClean="0">
                <a:latin typeface="Arial" panose="020B0604020202020204" pitchFamily="34" charset="0"/>
              </a:rPr>
              <a:t> </a:t>
            </a:r>
            <a:r>
              <a:rPr lang="de-DE" altLang="de-DE" dirty="0" err="1" smtClean="0">
                <a:latin typeface="Arial" panose="020B0604020202020204" pitchFamily="34" charset="0"/>
              </a:rPr>
              <a:t>than</a:t>
            </a:r>
            <a:r>
              <a:rPr lang="de-DE" altLang="de-DE" dirty="0" smtClean="0">
                <a:latin typeface="Arial" panose="020B0604020202020204" pitchFamily="34" charset="0"/>
              </a:rPr>
              <a:t> … ).</a:t>
            </a:r>
          </a:p>
          <a:p>
            <a:pPr eaLnBrk="0" fontAlgn="base" hangingPunct="0">
              <a:spcBef>
                <a:spcPct val="0"/>
              </a:spcBef>
              <a:spcAft>
                <a:spcPct val="0"/>
              </a:spcAft>
            </a:pPr>
            <a:r>
              <a:rPr lang="de-DE" altLang="de-DE" dirty="0" smtClean="0">
                <a:latin typeface="Arial" panose="020B0604020202020204" pitchFamily="34" charset="0"/>
              </a:rPr>
              <a:t>In all open-</a:t>
            </a:r>
            <a:r>
              <a:rPr lang="de-DE" altLang="de-DE" dirty="0" err="1" smtClean="0">
                <a:latin typeface="Arial" panose="020B0604020202020204" pitchFamily="34" charset="0"/>
              </a:rPr>
              <a:t>source</a:t>
            </a:r>
            <a:r>
              <a:rPr lang="de-DE" altLang="de-DE" dirty="0" smtClean="0">
                <a:latin typeface="Arial" panose="020B0604020202020204" pitchFamily="34" charset="0"/>
              </a:rPr>
              <a:t> </a:t>
            </a:r>
            <a:r>
              <a:rPr lang="de-DE" altLang="de-DE" dirty="0" err="1" smtClean="0">
                <a:latin typeface="Arial" panose="020B0604020202020204" pitchFamily="34" charset="0"/>
              </a:rPr>
              <a:t>loops</a:t>
            </a:r>
            <a:r>
              <a:rPr lang="de-DE" altLang="de-DE" dirty="0" smtClean="0">
                <a:latin typeface="Arial" panose="020B0604020202020204" pitchFamily="34" charset="0"/>
              </a:rPr>
              <a:t>, </a:t>
            </a:r>
            <a:r>
              <a:rPr lang="de-DE" altLang="de-DE" dirty="0" err="1" smtClean="0">
                <a:latin typeface="Arial" panose="020B0604020202020204" pitchFamily="34" charset="0"/>
              </a:rPr>
              <a:t>similar</a:t>
            </a:r>
            <a:r>
              <a:rPr lang="de-DE" altLang="de-DE" dirty="0" smtClean="0">
                <a:latin typeface="Arial" panose="020B0604020202020204" pitchFamily="34" charset="0"/>
              </a:rPr>
              <a:t> </a:t>
            </a:r>
            <a:r>
              <a:rPr lang="de-DE" altLang="de-DE" dirty="0" err="1" smtClean="0">
                <a:latin typeface="Arial" panose="020B0604020202020204" pitchFamily="34" charset="0"/>
              </a:rPr>
              <a:t>things</a:t>
            </a:r>
            <a:r>
              <a:rPr lang="de-DE" altLang="de-DE" dirty="0" smtClean="0">
                <a:latin typeface="Arial" panose="020B0604020202020204" pitchFamily="34" charset="0"/>
              </a:rPr>
              <a:t> </a:t>
            </a:r>
            <a:r>
              <a:rPr lang="de-DE" altLang="de-DE" dirty="0" err="1" smtClean="0">
                <a:latin typeface="Arial" panose="020B0604020202020204" pitchFamily="34" charset="0"/>
              </a:rPr>
              <a:t>can</a:t>
            </a:r>
            <a:r>
              <a:rPr lang="de-DE" altLang="de-DE" dirty="0" smtClean="0">
                <a:latin typeface="Arial" panose="020B0604020202020204" pitchFamily="34" charset="0"/>
              </a:rPr>
              <a:t> </a:t>
            </a:r>
            <a:r>
              <a:rPr lang="de-DE" altLang="de-DE" dirty="0" err="1" smtClean="0">
                <a:latin typeface="Arial" panose="020B0604020202020204" pitchFamily="34" charset="0"/>
              </a:rPr>
              <a:t>be</a:t>
            </a:r>
            <a:r>
              <a:rPr lang="de-DE" altLang="de-DE" dirty="0" smtClean="0">
                <a:latin typeface="Arial" panose="020B0604020202020204" pitchFamily="34" charset="0"/>
              </a:rPr>
              <a:t> </a:t>
            </a:r>
            <a:r>
              <a:rPr lang="de-DE" altLang="de-DE" dirty="0" err="1" smtClean="0">
                <a:latin typeface="Arial" panose="020B0604020202020204" pitchFamily="34" charset="0"/>
              </a:rPr>
              <a:t>automated</a:t>
            </a:r>
            <a:r>
              <a:rPr lang="de-DE" altLang="de-DE" dirty="0" smtClean="0">
                <a:latin typeface="Arial" panose="020B0604020202020204" pitchFamily="34" charset="0"/>
              </a:rPr>
              <a:t> </a:t>
            </a:r>
            <a:r>
              <a:rPr lang="de-DE" altLang="de-DE" dirty="0" err="1" smtClean="0">
                <a:latin typeface="Arial" panose="020B0604020202020204" pitchFamily="34" charset="0"/>
              </a:rPr>
              <a:t>with</a:t>
            </a:r>
            <a:r>
              <a:rPr lang="de-DE" altLang="de-DE" dirty="0" smtClean="0">
                <a:latin typeface="Arial" panose="020B0604020202020204" pitchFamily="34" charset="0"/>
              </a:rPr>
              <a:t> 3rd </a:t>
            </a:r>
            <a:r>
              <a:rPr lang="de-DE" altLang="de-DE" dirty="0" err="1" smtClean="0">
                <a:latin typeface="Arial" panose="020B0604020202020204" pitchFamily="34" charset="0"/>
              </a:rPr>
              <a:t>party</a:t>
            </a:r>
            <a:r>
              <a:rPr lang="de-DE" altLang="de-DE" dirty="0" smtClean="0">
                <a:latin typeface="Arial" panose="020B0604020202020204" pitchFamily="34" charset="0"/>
              </a:rPr>
              <a:t> </a:t>
            </a:r>
            <a:r>
              <a:rPr lang="de-DE" altLang="de-DE" dirty="0" err="1" smtClean="0">
                <a:latin typeface="Arial" panose="020B0604020202020204" pitchFamily="34" charset="0"/>
              </a:rPr>
              <a:t>add</a:t>
            </a:r>
            <a:r>
              <a:rPr lang="de-DE" altLang="de-DE" dirty="0" smtClean="0">
                <a:latin typeface="Arial" panose="020B0604020202020204" pitchFamily="34" charset="0"/>
              </a:rPr>
              <a:t>-on </a:t>
            </a:r>
            <a:r>
              <a:rPr lang="de-DE" altLang="de-DE" dirty="0" err="1" smtClean="0">
                <a:latin typeface="Arial" panose="020B0604020202020204" pitchFamily="34" charset="0"/>
              </a:rPr>
              <a:t>apps</a:t>
            </a:r>
            <a:r>
              <a:rPr lang="de-DE" altLang="de-DE" dirty="0" smtClean="0">
                <a:latin typeface="Arial" panose="020B0604020202020204" pitchFamily="34" charset="0"/>
              </a:rPr>
              <a:t>, like IFTTT </a:t>
            </a:r>
            <a:r>
              <a:rPr lang="de-DE" altLang="de-DE" dirty="0" err="1" smtClean="0">
                <a:latin typeface="Arial" panose="020B0604020202020204" pitchFamily="34" charset="0"/>
              </a:rPr>
              <a:t>or</a:t>
            </a:r>
            <a:r>
              <a:rPr lang="de-DE" altLang="de-DE" dirty="0" smtClean="0">
                <a:latin typeface="Arial" panose="020B0604020202020204" pitchFamily="34" charset="0"/>
              </a:rPr>
              <a:t> </a:t>
            </a:r>
            <a:r>
              <a:rPr lang="de-DE" altLang="de-DE" dirty="0" err="1" smtClean="0">
                <a:latin typeface="Arial" panose="020B0604020202020204" pitchFamily="34" charset="0"/>
              </a:rPr>
              <a:t>Automate</a:t>
            </a:r>
            <a:r>
              <a:rPr lang="de-DE" altLang="de-DE" dirty="0" smtClean="0">
                <a:latin typeface="Arial" panose="020B0604020202020204" pitchFamily="34" charset="0"/>
              </a:rPr>
              <a:t>!</a:t>
            </a:r>
            <a:endParaRPr lang="de-DE" altLang="de-DE"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smtClean="0">
                <a:ln>
                  <a:noFill/>
                </a:ln>
                <a:solidFill>
                  <a:schemeClr val="tx1"/>
                </a:solidFill>
                <a:effectLst/>
                <a:latin typeface="Arial" panose="020B0604020202020204" pitchFamily="34" charset="0"/>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eaLnBrk="0" fontAlgn="base" hangingPunct="0">
              <a:spcBef>
                <a:spcPct val="0"/>
              </a:spcBef>
              <a:spcAft>
                <a:spcPct val="0"/>
              </a:spcAft>
            </a:pPr>
            <a:r>
              <a:rPr kumimoji="0" lang="de-DE" altLang="de-DE" sz="1400" b="0" i="0" u="none" strike="noStrike" cap="none" normalizeH="0" baseline="0" dirty="0">
                <a:ln>
                  <a:noFill/>
                </a:ln>
                <a:solidFill>
                  <a:schemeClr val="bg1">
                    <a:lumMod val="50000"/>
                  </a:schemeClr>
                </a:solidFill>
                <a:effectLst/>
                <a:latin typeface="Arial" panose="020B0604020202020204" pitchFamily="34" charset="0"/>
              </a:rPr>
              <a:t/>
            </a:r>
            <a:br>
              <a:rPr kumimoji="0" lang="de-DE" altLang="de-DE" sz="1400" b="0" i="0" u="none" strike="noStrike" cap="none" normalizeH="0" baseline="0" dirty="0">
                <a:ln>
                  <a:noFill/>
                </a:ln>
                <a:solidFill>
                  <a:schemeClr val="bg1">
                    <a:lumMod val="50000"/>
                  </a:schemeClr>
                </a:solidFill>
                <a:effectLst/>
                <a:latin typeface="Arial" panose="020B0604020202020204" pitchFamily="34" charset="0"/>
              </a:rPr>
            </a:br>
            <a:r>
              <a:rPr lang="de-DE" sz="1600" dirty="0"/>
              <a:t> </a:t>
            </a:r>
            <a:endParaRPr kumimoji="0" lang="de-DE" altLang="de-DE" sz="1600" b="0" i="0" u="none" strike="noStrike" cap="none" normalizeH="0" baseline="0" dirty="0">
              <a:ln>
                <a:noFill/>
              </a:ln>
              <a:solidFill>
                <a:schemeClr val="tx1"/>
              </a:solidFill>
              <a:effectLst/>
              <a:latin typeface="Arial" panose="020B0604020202020204" pitchFamily="34" charset="0"/>
            </a:endParaRPr>
          </a:p>
        </p:txBody>
      </p:sp>
      <p:pic>
        <p:nvPicPr>
          <p:cNvPr id="1026" name="Picture 2" descr=":slight_sm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675" y="-75311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3" name="Foliennummernplatzhalter 2"/>
          <p:cNvSpPr>
            <a:spLocks noGrp="1"/>
          </p:cNvSpPr>
          <p:nvPr>
            <p:ph type="sldNum" sz="quarter" idx="12"/>
          </p:nvPr>
        </p:nvSpPr>
        <p:spPr>
          <a:xfrm>
            <a:off x="9447356" y="198867"/>
            <a:ext cx="2153241" cy="274260"/>
          </a:xfrm>
        </p:spPr>
        <p:txBody>
          <a:bodyPr/>
          <a:lstStyle/>
          <a:p>
            <a:r>
              <a:rPr lang="de-DE" sz="2000" dirty="0" smtClean="0"/>
              <a:t>34</a:t>
            </a:r>
            <a:endParaRPr lang="de-DE" sz="2000" dirty="0"/>
          </a:p>
        </p:txBody>
      </p:sp>
      <p:pic>
        <p:nvPicPr>
          <p:cNvPr id="10" name="Grafik 9"/>
          <p:cNvPicPr>
            <a:picLocks noChangeAspect="1"/>
          </p:cNvPicPr>
          <p:nvPr/>
        </p:nvPicPr>
        <p:blipFill rotWithShape="1">
          <a:blip r:embed="rId4"/>
          <a:srcRect l="30125" t="25555" r="45813" b="34667"/>
          <a:stretch/>
        </p:blipFill>
        <p:spPr>
          <a:xfrm>
            <a:off x="10586350" y="615637"/>
            <a:ext cx="1186983" cy="1103739"/>
          </a:xfrm>
          <a:prstGeom prst="rect">
            <a:avLst/>
          </a:prstGeom>
        </p:spPr>
      </p:pic>
    </p:spTree>
    <p:extLst>
      <p:ext uri="{BB962C8B-B14F-4D97-AF65-F5344CB8AC3E}">
        <p14:creationId xmlns:p14="http://schemas.microsoft.com/office/powerpoint/2010/main" val="3473069872"/>
      </p:ext>
    </p:extLst>
  </p:cSld>
  <p:clrMapOvr>
    <a:masterClrMapping/>
  </p:clrMapOvr>
  <mc:AlternateContent xmlns:mc="http://schemas.openxmlformats.org/markup-compatibility/2006" xmlns:p14="http://schemas.microsoft.com/office/powerpoint/2010/main">
    <mc:Choice Requires="p14">
      <p:transition spd="slow" p14:dur="2000" advTm="185877"/>
    </mc:Choice>
    <mc:Fallback xmlns="">
      <p:transition spd="slow" advTm="185877"/>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kkord 7"/>
          <p:cNvSpPr/>
          <p:nvPr/>
        </p:nvSpPr>
        <p:spPr>
          <a:xfrm rot="14032847">
            <a:off x="-4619500" y="-3557672"/>
            <a:ext cx="11391354" cy="10704982"/>
          </a:xfrm>
          <a:prstGeom prst="chord">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a:xfrm>
            <a:off x="1883417" y="-12363"/>
            <a:ext cx="10937111" cy="1325563"/>
          </a:xfrm>
          <a:solidFill>
            <a:schemeClr val="bg1"/>
          </a:solidFill>
        </p:spPr>
        <p:txBody>
          <a:bodyPr>
            <a:normAutofit/>
          </a:bodyPr>
          <a:lstStyle/>
          <a:p>
            <a:r>
              <a:rPr lang="de-DE" sz="3600" b="1" dirty="0">
                <a:solidFill>
                  <a:srgbClr val="7030A0"/>
                </a:solidFill>
              </a:rPr>
              <a:t>     </a:t>
            </a:r>
            <a:r>
              <a:rPr lang="de-DE" sz="3600" b="1" dirty="0" err="1" smtClean="0">
                <a:solidFill>
                  <a:srgbClr val="7030A0"/>
                </a:solidFill>
              </a:rPr>
              <a:t>Nautical</a:t>
            </a:r>
            <a:r>
              <a:rPr lang="de-DE" sz="3600" b="1" dirty="0" smtClean="0">
                <a:solidFill>
                  <a:srgbClr val="7030A0"/>
                </a:solidFill>
              </a:rPr>
              <a:t> </a:t>
            </a:r>
            <a:r>
              <a:rPr lang="de-DE" sz="3600" b="1" dirty="0" err="1" smtClean="0">
                <a:solidFill>
                  <a:srgbClr val="7030A0"/>
                </a:solidFill>
              </a:rPr>
              <a:t>Equivalent</a:t>
            </a:r>
            <a:endParaRPr lang="de-DE" sz="3600" b="1" dirty="0">
              <a:solidFill>
                <a:srgbClr val="7030A0"/>
              </a:solidFill>
            </a:endParaRPr>
          </a:p>
        </p:txBody>
      </p:sp>
      <p:sp>
        <p:nvSpPr>
          <p:cNvPr id="9" name="Rechteck 8"/>
          <p:cNvSpPr/>
          <p:nvPr/>
        </p:nvSpPr>
        <p:spPr>
          <a:xfrm rot="18353507">
            <a:off x="1178703" y="3671164"/>
            <a:ext cx="6464032" cy="90114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p:nvCxnSpPr>
        <p:spPr>
          <a:xfrm flipV="1">
            <a:off x="2897430" y="1670229"/>
            <a:ext cx="3803374" cy="5334000"/>
          </a:xfrm>
          <a:prstGeom prst="line">
            <a:avLst/>
          </a:prstGeom>
          <a:ln w="889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flipV="1">
            <a:off x="2237875" y="1045774"/>
            <a:ext cx="3803374" cy="5334000"/>
          </a:xfrm>
          <a:prstGeom prst="line">
            <a:avLst/>
          </a:prstGeom>
          <a:ln w="88900">
            <a:solidFill>
              <a:srgbClr val="FFCC00"/>
            </a:solidFill>
            <a:prstDash val="dash"/>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V="1">
            <a:off x="2594344" y="1338435"/>
            <a:ext cx="4045911" cy="5665795"/>
          </a:xfrm>
          <a:prstGeom prst="straightConnector1">
            <a:avLst/>
          </a:prstGeom>
          <a:ln w="762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5596002" y="3788321"/>
            <a:ext cx="693353" cy="358094"/>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flipH="1">
            <a:off x="4065243" y="3670059"/>
            <a:ext cx="1444486" cy="2080591"/>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flipH="1" flipV="1">
            <a:off x="4194314" y="5751444"/>
            <a:ext cx="660729" cy="533609"/>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9" name="Ellipse 28"/>
          <p:cNvSpPr/>
          <p:nvPr/>
        </p:nvSpPr>
        <p:spPr>
          <a:xfrm>
            <a:off x="5639402" y="3372440"/>
            <a:ext cx="391072" cy="343126"/>
          </a:xfrm>
          <a:prstGeom prst="ellipse">
            <a:avLst/>
          </a:prstGeom>
          <a:solidFill>
            <a:schemeClr val="accent4">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p:cNvSpPr/>
          <p:nvPr/>
        </p:nvSpPr>
        <p:spPr>
          <a:xfrm>
            <a:off x="5926715" y="3033995"/>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p:cNvSpPr/>
          <p:nvPr/>
        </p:nvSpPr>
        <p:spPr>
          <a:xfrm>
            <a:off x="6137812" y="3085450"/>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p:cNvSpPr/>
          <p:nvPr/>
        </p:nvSpPr>
        <p:spPr>
          <a:xfrm>
            <a:off x="6370155" y="3136244"/>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p:cNvSpPr/>
          <p:nvPr/>
        </p:nvSpPr>
        <p:spPr>
          <a:xfrm>
            <a:off x="6289355" y="2304106"/>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AutoShape 2" descr="Image result for bild bierkrug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7" name="Grafik 36"/>
          <p:cNvPicPr/>
          <p:nvPr/>
        </p:nvPicPr>
        <p:blipFill rotWithShape="1">
          <a:blip r:embed="rId4"/>
          <a:srcRect l="3836" t="29865" r="45503" b="13227"/>
          <a:stretch/>
        </p:blipFill>
        <p:spPr bwMode="auto">
          <a:xfrm>
            <a:off x="5942678" y="834176"/>
            <a:ext cx="809334" cy="508052"/>
          </a:xfrm>
          <a:prstGeom prst="rect">
            <a:avLst/>
          </a:prstGeom>
          <a:ln>
            <a:noFill/>
          </a:ln>
          <a:extLst>
            <a:ext uri="{53640926-AAD7-44D8-BBD7-CCE9431645EC}">
              <a14:shadowObscured xmlns:a14="http://schemas.microsoft.com/office/drawing/2010/main"/>
            </a:ext>
          </a:extLst>
        </p:spPr>
      </p:pic>
      <p:pic>
        <p:nvPicPr>
          <p:cNvPr id="38" name="Grafik 37" descr="Image result for piktogramm schwimmen"/>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5043" y="4534531"/>
            <a:ext cx="807085" cy="800100"/>
          </a:xfrm>
          <a:prstGeom prst="rect">
            <a:avLst/>
          </a:prstGeom>
          <a:noFill/>
          <a:ln>
            <a:noFill/>
          </a:ln>
        </p:spPr>
      </p:pic>
      <p:sp>
        <p:nvSpPr>
          <p:cNvPr id="40" name="Titel 1"/>
          <p:cNvSpPr txBox="1">
            <a:spLocks/>
          </p:cNvSpPr>
          <p:nvPr/>
        </p:nvSpPr>
        <p:spPr>
          <a:xfrm>
            <a:off x="8109145" y="1486970"/>
            <a:ext cx="4082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b="1" dirty="0">
                <a:solidFill>
                  <a:srgbClr val="7030A0"/>
                </a:solidFill>
              </a:rPr>
              <a:t> </a:t>
            </a:r>
          </a:p>
        </p:txBody>
      </p:sp>
      <p:sp>
        <p:nvSpPr>
          <p:cNvPr id="41" name="Titel 1"/>
          <p:cNvSpPr txBox="1">
            <a:spLocks/>
          </p:cNvSpPr>
          <p:nvPr/>
        </p:nvSpPr>
        <p:spPr>
          <a:xfrm>
            <a:off x="6425534" y="-195653"/>
            <a:ext cx="5858828" cy="6687547"/>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de-DE" sz="2800" dirty="0"/>
          </a:p>
          <a:p>
            <a:pPr marL="342900" indent="-342900">
              <a:buFont typeface="Arial" panose="020B0604020202020204" pitchFamily="34" charset="0"/>
              <a:buChar char="•"/>
            </a:pPr>
            <a:r>
              <a:rPr lang="de-DE" sz="2800" dirty="0" err="1" smtClean="0"/>
              <a:t>Unbalanced</a:t>
            </a:r>
            <a:r>
              <a:rPr lang="de-DE" sz="2800" dirty="0" smtClean="0"/>
              <a:t> </a:t>
            </a:r>
            <a:r>
              <a:rPr lang="de-DE" sz="2800" dirty="0" err="1" smtClean="0"/>
              <a:t>paddling</a:t>
            </a:r>
            <a:r>
              <a:rPr lang="de-DE" sz="2800" dirty="0" smtClean="0"/>
              <a:t> (</a:t>
            </a:r>
            <a:r>
              <a:rPr lang="de-DE" sz="2800" dirty="0" err="1" smtClean="0"/>
              <a:t>carb</a:t>
            </a:r>
            <a:r>
              <a:rPr lang="de-DE" sz="2800" dirty="0" smtClean="0"/>
              <a:t> abs./</a:t>
            </a:r>
            <a:r>
              <a:rPr lang="de-DE" sz="2800" dirty="0" err="1" smtClean="0"/>
              <a:t>insulin</a:t>
            </a:r>
            <a:r>
              <a:rPr lang="de-DE" sz="2800" dirty="0" smtClean="0"/>
              <a:t> </a:t>
            </a:r>
            <a:r>
              <a:rPr lang="de-DE" sz="2800" dirty="0" err="1" smtClean="0"/>
              <a:t>activ</a:t>
            </a:r>
            <a:r>
              <a:rPr lang="de-DE" sz="2800" dirty="0" smtClean="0"/>
              <a:t>. </a:t>
            </a:r>
            <a:r>
              <a:rPr lang="de-DE" sz="2800" dirty="0" err="1" smtClean="0"/>
              <a:t>situation</a:t>
            </a:r>
            <a:r>
              <a:rPr lang="de-DE" sz="2800" dirty="0" smtClean="0"/>
              <a:t>) </a:t>
            </a:r>
            <a:r>
              <a:rPr lang="de-DE" sz="2800" dirty="0" err="1" smtClean="0"/>
              <a:t>built</a:t>
            </a:r>
            <a:r>
              <a:rPr lang="de-DE" sz="2800" dirty="0" smtClean="0"/>
              <a:t> </a:t>
            </a:r>
            <a:r>
              <a:rPr lang="de-DE" sz="2800" dirty="0" err="1" smtClean="0">
                <a:solidFill>
                  <a:srgbClr val="FF0000"/>
                </a:solidFill>
              </a:rPr>
              <a:t>momentum</a:t>
            </a:r>
            <a:r>
              <a:rPr lang="de-DE" sz="2800" dirty="0" smtClean="0"/>
              <a:t> </a:t>
            </a:r>
            <a:r>
              <a:rPr lang="de-DE" sz="2800" dirty="0" err="1" smtClean="0"/>
              <a:t>to</a:t>
            </a:r>
            <a:r>
              <a:rPr lang="de-DE" sz="2800" dirty="0" smtClean="0"/>
              <a:t> </a:t>
            </a:r>
            <a:r>
              <a:rPr lang="de-DE" sz="2800" dirty="0" err="1" smtClean="0"/>
              <a:t>the</a:t>
            </a:r>
            <a:r>
              <a:rPr lang="de-DE" sz="2800" dirty="0" smtClean="0"/>
              <a:t> </a:t>
            </a:r>
            <a:r>
              <a:rPr lang="de-DE" sz="2800" dirty="0" err="1" smtClean="0"/>
              <a:t>left</a:t>
            </a:r>
            <a:r>
              <a:rPr lang="de-DE" sz="2800" dirty="0" smtClean="0"/>
              <a:t> (</a:t>
            </a:r>
            <a:r>
              <a:rPr lang="de-DE" sz="2800" dirty="0" err="1" smtClean="0"/>
              <a:t>to</a:t>
            </a:r>
            <a:r>
              <a:rPr lang="de-DE" sz="2800" dirty="0" smtClean="0"/>
              <a:t> hi </a:t>
            </a:r>
            <a:r>
              <a:rPr lang="de-DE" sz="2800" dirty="0" err="1" smtClean="0"/>
              <a:t>glu</a:t>
            </a:r>
            <a:r>
              <a:rPr lang="de-DE" sz="2800" dirty="0" smtClean="0"/>
              <a:t>),  and </a:t>
            </a:r>
            <a:r>
              <a:rPr lang="de-DE" sz="2800" dirty="0" err="1" smtClean="0"/>
              <a:t>made</a:t>
            </a:r>
            <a:r>
              <a:rPr lang="de-DE" sz="2800" dirty="0" smtClean="0"/>
              <a:t> </a:t>
            </a:r>
            <a:r>
              <a:rPr lang="de-DE" sz="2800" dirty="0" err="1" smtClean="0"/>
              <a:t>us</a:t>
            </a:r>
            <a:r>
              <a:rPr lang="de-DE" sz="2800" dirty="0" smtClean="0"/>
              <a:t> lose </a:t>
            </a:r>
            <a:r>
              <a:rPr lang="de-DE" sz="2800" dirty="0" err="1" smtClean="0"/>
              <a:t>our</a:t>
            </a:r>
            <a:r>
              <a:rPr lang="de-DE" sz="2800" dirty="0" smtClean="0"/>
              <a:t> </a:t>
            </a:r>
            <a:r>
              <a:rPr lang="de-DE" sz="2800" dirty="0" err="1" smtClean="0"/>
              <a:t>direction</a:t>
            </a:r>
            <a:r>
              <a:rPr lang="de-DE" sz="2800" dirty="0" smtClean="0"/>
              <a:t> </a:t>
            </a:r>
            <a:endParaRPr lang="de-DE" sz="2800" dirty="0"/>
          </a:p>
          <a:p>
            <a:pPr marL="342900" indent="-342900">
              <a:buFont typeface="Arial" panose="020B0604020202020204" pitchFamily="34" charset="0"/>
              <a:buChar char="•"/>
            </a:pPr>
            <a:endParaRPr lang="de-DE" sz="2800" dirty="0"/>
          </a:p>
          <a:p>
            <a:pPr marL="342900" indent="-342900">
              <a:buFont typeface="Arial" panose="020B0604020202020204" pitchFamily="34" charset="0"/>
              <a:buChar char="•"/>
            </a:pPr>
            <a:r>
              <a:rPr lang="de-DE" sz="2800" dirty="0" err="1" smtClean="0"/>
              <a:t>To</a:t>
            </a:r>
            <a:r>
              <a:rPr lang="de-DE" sz="2800" dirty="0" smtClean="0"/>
              <a:t> </a:t>
            </a:r>
            <a:r>
              <a:rPr lang="de-DE" sz="2800" dirty="0" err="1" smtClean="0"/>
              <a:t>get</a:t>
            </a:r>
            <a:r>
              <a:rPr lang="de-DE" sz="2800" dirty="0" smtClean="0"/>
              <a:t> back </a:t>
            </a:r>
            <a:r>
              <a:rPr lang="de-DE" sz="2800" dirty="0" err="1" smtClean="0"/>
              <a:t>we</a:t>
            </a:r>
            <a:r>
              <a:rPr lang="de-DE" sz="2800" dirty="0" smtClean="0"/>
              <a:t> must </a:t>
            </a:r>
            <a:r>
              <a:rPr lang="de-DE" sz="2800" dirty="0" err="1" smtClean="0"/>
              <a:t>heavily</a:t>
            </a:r>
            <a:r>
              <a:rPr lang="de-DE" sz="2800" dirty="0" smtClean="0"/>
              <a:t> paddle on </a:t>
            </a:r>
            <a:r>
              <a:rPr lang="de-DE" sz="2800" dirty="0" err="1" smtClean="0"/>
              <a:t>the</a:t>
            </a:r>
            <a:r>
              <a:rPr lang="de-DE" sz="2800" dirty="0" smtClean="0"/>
              <a:t> </a:t>
            </a:r>
            <a:r>
              <a:rPr lang="de-DE" sz="2800" dirty="0" err="1" smtClean="0"/>
              <a:t>left</a:t>
            </a:r>
            <a:r>
              <a:rPr lang="de-DE" sz="2800" dirty="0" smtClean="0"/>
              <a:t> (</a:t>
            </a:r>
            <a:r>
              <a:rPr lang="de-DE" sz="2800" dirty="0" err="1" smtClean="0"/>
              <a:t>give</a:t>
            </a:r>
            <a:r>
              <a:rPr lang="de-DE" sz="2800" dirty="0" smtClean="0"/>
              <a:t> </a:t>
            </a:r>
            <a:r>
              <a:rPr lang="de-DE" sz="2800" dirty="0" err="1" smtClean="0"/>
              <a:t>insulin</a:t>
            </a:r>
            <a:r>
              <a:rPr lang="de-DE" sz="2800" dirty="0" smtClean="0"/>
              <a:t>) </a:t>
            </a:r>
            <a:r>
              <a:rPr lang="de-DE" sz="2800" dirty="0" err="1" smtClean="0"/>
              <a:t>to</a:t>
            </a:r>
            <a:r>
              <a:rPr lang="de-DE" sz="2800" dirty="0" smtClean="0"/>
              <a:t> </a:t>
            </a:r>
            <a:r>
              <a:rPr lang="de-DE" sz="2800" dirty="0" err="1" smtClean="0"/>
              <a:t>get</a:t>
            </a:r>
            <a:r>
              <a:rPr lang="de-DE" sz="2800" dirty="0" smtClean="0"/>
              <a:t> – </a:t>
            </a:r>
            <a:r>
              <a:rPr lang="de-DE" sz="2800" dirty="0" err="1" smtClean="0"/>
              <a:t>while</a:t>
            </a:r>
            <a:r>
              <a:rPr lang="de-DE" sz="2800" dirty="0" smtClean="0"/>
              <a:t> still </a:t>
            </a:r>
            <a:r>
              <a:rPr lang="de-DE" sz="2800" dirty="0" err="1" smtClean="0"/>
              <a:t>drifting</a:t>
            </a:r>
            <a:r>
              <a:rPr lang="de-DE" sz="2800" dirty="0" smtClean="0"/>
              <a:t> </a:t>
            </a:r>
            <a:r>
              <a:rPr lang="de-DE" sz="2800" dirty="0" err="1" smtClean="0"/>
              <a:t>further</a:t>
            </a:r>
            <a:r>
              <a:rPr lang="de-DE" sz="2800" dirty="0" smtClean="0"/>
              <a:t> in </a:t>
            </a:r>
            <a:r>
              <a:rPr lang="de-DE" sz="2800" dirty="0" err="1" smtClean="0"/>
              <a:t>the</a:t>
            </a:r>
            <a:r>
              <a:rPr lang="de-DE" sz="2800" dirty="0" smtClean="0"/>
              <a:t> „</a:t>
            </a:r>
            <a:r>
              <a:rPr lang="de-DE" sz="2800" dirty="0" err="1" smtClean="0"/>
              <a:t>yellow</a:t>
            </a:r>
            <a:r>
              <a:rPr lang="de-DE" sz="2800" dirty="0" smtClean="0"/>
              <a:t> </a:t>
            </a:r>
            <a:r>
              <a:rPr lang="de-DE" sz="2800" dirty="0" err="1" smtClean="0"/>
              <a:t>area</a:t>
            </a:r>
            <a:r>
              <a:rPr lang="de-DE" sz="2800" dirty="0" smtClean="0"/>
              <a:t>“ – </a:t>
            </a:r>
            <a:r>
              <a:rPr lang="de-DE" sz="2800" dirty="0" err="1" smtClean="0"/>
              <a:t>the</a:t>
            </a:r>
            <a:r>
              <a:rPr lang="de-DE" sz="2800" dirty="0" smtClean="0"/>
              <a:t> </a:t>
            </a:r>
            <a:r>
              <a:rPr lang="de-DE" sz="2800" dirty="0" err="1" smtClean="0"/>
              <a:t>tip</a:t>
            </a:r>
            <a:r>
              <a:rPr lang="de-DE" sz="2800" dirty="0" smtClean="0"/>
              <a:t> </a:t>
            </a:r>
            <a:r>
              <a:rPr lang="de-DE" sz="2800" dirty="0" err="1" smtClean="0"/>
              <a:t>of</a:t>
            </a:r>
            <a:r>
              <a:rPr lang="de-DE" sz="2800" dirty="0" smtClean="0"/>
              <a:t> </a:t>
            </a:r>
            <a:r>
              <a:rPr lang="de-DE" sz="2800" dirty="0" err="1" smtClean="0"/>
              <a:t>our</a:t>
            </a:r>
            <a:r>
              <a:rPr lang="de-DE" sz="2800" dirty="0" smtClean="0"/>
              <a:t> </a:t>
            </a:r>
            <a:r>
              <a:rPr lang="de-DE" sz="2800" dirty="0" err="1" smtClean="0"/>
              <a:t>boat</a:t>
            </a:r>
            <a:r>
              <a:rPr lang="de-DE" sz="2800" dirty="0" smtClean="0"/>
              <a:t> </a:t>
            </a:r>
            <a:r>
              <a:rPr lang="de-DE" sz="2800" dirty="0" err="1" smtClean="0"/>
              <a:t>around</a:t>
            </a:r>
            <a:r>
              <a:rPr lang="de-DE" sz="2800" dirty="0" smtClean="0"/>
              <a:t> </a:t>
            </a:r>
            <a:r>
              <a:rPr lang="de-DE" sz="2800" dirty="0" err="1" smtClean="0"/>
              <a:t>into</a:t>
            </a:r>
            <a:r>
              <a:rPr lang="de-DE" sz="2800" dirty="0" smtClean="0"/>
              <a:t> </a:t>
            </a:r>
            <a:r>
              <a:rPr lang="de-DE" sz="2800" dirty="0" err="1" smtClean="0"/>
              <a:t>the</a:t>
            </a:r>
            <a:r>
              <a:rPr lang="de-DE" sz="2800" dirty="0" smtClean="0"/>
              <a:t> </a:t>
            </a:r>
            <a:r>
              <a:rPr lang="de-DE" sz="2800" dirty="0" err="1" smtClean="0"/>
              <a:t>desired</a:t>
            </a:r>
            <a:r>
              <a:rPr lang="de-DE" sz="2800" dirty="0" smtClean="0"/>
              <a:t> </a:t>
            </a:r>
            <a:r>
              <a:rPr lang="de-DE" sz="2800" dirty="0" err="1" smtClean="0"/>
              <a:t>direction</a:t>
            </a:r>
            <a:r>
              <a:rPr lang="de-DE" sz="2800" dirty="0" smtClean="0"/>
              <a:t> („</a:t>
            </a:r>
            <a:r>
              <a:rPr lang="de-DE" sz="2800" dirty="0" err="1"/>
              <a:t>Fiasp</a:t>
            </a:r>
            <a:r>
              <a:rPr lang="de-DE" sz="2800" dirty="0"/>
              <a:t> </a:t>
            </a:r>
            <a:r>
              <a:rPr lang="de-DE" sz="2800" dirty="0" err="1" smtClean="0"/>
              <a:t>acts</a:t>
            </a:r>
            <a:r>
              <a:rPr lang="de-DE" sz="2800" dirty="0" smtClean="0"/>
              <a:t> like </a:t>
            </a:r>
            <a:r>
              <a:rPr lang="de-DE" sz="2800" dirty="0" err="1" smtClean="0"/>
              <a:t>water</a:t>
            </a:r>
            <a:r>
              <a:rPr lang="de-DE" sz="2800" dirty="0" smtClean="0"/>
              <a:t>“).    WHY IS THAT SO DIFFICULT?</a:t>
            </a:r>
            <a:endParaRPr lang="de-DE" sz="2800" dirty="0"/>
          </a:p>
          <a:p>
            <a:pPr marL="342900" indent="-342900">
              <a:buFont typeface="Arial" panose="020B0604020202020204" pitchFamily="34" charset="0"/>
              <a:buChar char="•"/>
            </a:pPr>
            <a:endParaRPr lang="de-DE" sz="2800" dirty="0"/>
          </a:p>
          <a:p>
            <a:pPr marL="342900" indent="-342900">
              <a:buFont typeface="Arial" panose="020B0604020202020204" pitchFamily="34" charset="0"/>
              <a:buChar char="•"/>
            </a:pPr>
            <a:r>
              <a:rPr lang="de-DE" sz="2800" dirty="0" smtClean="0"/>
              <a:t>(</a:t>
            </a:r>
            <a:r>
              <a:rPr lang="de-DE" sz="2800" dirty="0" err="1" smtClean="0"/>
              <a:t>Receptor</a:t>
            </a:r>
            <a:r>
              <a:rPr lang="de-DE" sz="2800" dirty="0" smtClean="0"/>
              <a:t> </a:t>
            </a:r>
            <a:r>
              <a:rPr lang="de-DE" sz="2800" dirty="0" err="1" smtClean="0"/>
              <a:t>blockades</a:t>
            </a:r>
            <a:r>
              <a:rPr lang="de-DE" sz="2800" dirty="0" smtClean="0"/>
              <a:t> </a:t>
            </a:r>
            <a:r>
              <a:rPr lang="de-DE" sz="2800" dirty="0" err="1" smtClean="0"/>
              <a:t>by</a:t>
            </a:r>
            <a:r>
              <a:rPr lang="de-DE" sz="2800" dirty="0" smtClean="0"/>
              <a:t> </a:t>
            </a:r>
            <a:r>
              <a:rPr lang="de-DE" sz="2800" dirty="0" err="1" smtClean="0"/>
              <a:t>free</a:t>
            </a:r>
            <a:r>
              <a:rPr lang="de-DE" sz="2800" dirty="0" smtClean="0"/>
              <a:t> </a:t>
            </a:r>
            <a:r>
              <a:rPr lang="de-DE" sz="2800" dirty="0" err="1" smtClean="0"/>
              <a:t>fatty</a:t>
            </a:r>
            <a:r>
              <a:rPr lang="de-DE" sz="2800" dirty="0" smtClean="0"/>
              <a:t> </a:t>
            </a:r>
            <a:r>
              <a:rPr lang="de-DE" sz="2800" dirty="0" err="1" smtClean="0"/>
              <a:t>acids</a:t>
            </a:r>
            <a:r>
              <a:rPr lang="de-DE" sz="2800" dirty="0" smtClean="0"/>
              <a:t> =&gt; </a:t>
            </a:r>
            <a:r>
              <a:rPr lang="de-DE" sz="2800" dirty="0" err="1" smtClean="0">
                <a:solidFill>
                  <a:srgbClr val="FF0000"/>
                </a:solidFill>
              </a:rPr>
              <a:t>elevated</a:t>
            </a:r>
            <a:r>
              <a:rPr lang="de-DE" sz="2800" dirty="0" smtClean="0"/>
              <a:t> </a:t>
            </a:r>
            <a:r>
              <a:rPr lang="de-DE" sz="2800" dirty="0" err="1" smtClean="0"/>
              <a:t>insulin</a:t>
            </a:r>
            <a:r>
              <a:rPr lang="de-DE" sz="2800" dirty="0" smtClean="0"/>
              <a:t> </a:t>
            </a:r>
            <a:r>
              <a:rPr lang="de-DE" sz="2800" dirty="0" err="1" smtClean="0">
                <a:solidFill>
                  <a:srgbClr val="FF0000"/>
                </a:solidFill>
              </a:rPr>
              <a:t>resistance</a:t>
            </a:r>
            <a:r>
              <a:rPr lang="de-DE" sz="2800" dirty="0" smtClean="0"/>
              <a:t>). </a:t>
            </a:r>
            <a:r>
              <a:rPr lang="de-DE" sz="2800" dirty="0" err="1"/>
              <a:t>H</a:t>
            </a:r>
            <a:r>
              <a:rPr lang="de-DE" sz="2800" dirty="0" err="1" smtClean="0"/>
              <a:t>ere</a:t>
            </a:r>
            <a:r>
              <a:rPr lang="de-DE" sz="2800" dirty="0" smtClean="0"/>
              <a:t>: </a:t>
            </a:r>
            <a:r>
              <a:rPr lang="de-DE" sz="2800" b="1" dirty="0" err="1" smtClean="0"/>
              <a:t>We</a:t>
            </a:r>
            <a:r>
              <a:rPr lang="de-DE" sz="2800" b="1" dirty="0" smtClean="0"/>
              <a:t> must paddle „extra“ </a:t>
            </a:r>
            <a:r>
              <a:rPr lang="de-DE" sz="2800" b="1" dirty="0" err="1" smtClean="0"/>
              <a:t>to</a:t>
            </a:r>
            <a:r>
              <a:rPr lang="de-DE" sz="2800" b="1" dirty="0" smtClean="0"/>
              <a:t> </a:t>
            </a:r>
            <a:r>
              <a:rPr lang="de-DE" sz="2800" b="1" dirty="0" err="1" smtClean="0"/>
              <a:t>remove</a:t>
            </a:r>
            <a:r>
              <a:rPr lang="de-DE" sz="2800" b="1" dirty="0" smtClean="0"/>
              <a:t> </a:t>
            </a:r>
            <a:r>
              <a:rPr lang="de-DE" sz="2800" b="1" dirty="0" err="1" smtClean="0"/>
              <a:t>about</a:t>
            </a:r>
            <a:r>
              <a:rPr lang="de-DE" sz="2800" b="1" dirty="0" smtClean="0"/>
              <a:t> 1 t (2000 </a:t>
            </a:r>
            <a:r>
              <a:rPr lang="de-DE" sz="2800" b="1" dirty="0" err="1" smtClean="0"/>
              <a:t>pounds</a:t>
            </a:r>
            <a:r>
              <a:rPr lang="de-DE" sz="2800" b="1" dirty="0" smtClean="0"/>
              <a:t>) </a:t>
            </a:r>
            <a:r>
              <a:rPr lang="de-DE" sz="2800" b="1" dirty="0" err="1" smtClean="0"/>
              <a:t>of</a:t>
            </a:r>
            <a:r>
              <a:rPr lang="de-DE" sz="2800" b="1" dirty="0" smtClean="0"/>
              <a:t> </a:t>
            </a:r>
            <a:r>
              <a:rPr lang="de-DE" sz="2800" b="1" dirty="0" err="1" smtClean="0"/>
              <a:t>water</a:t>
            </a:r>
            <a:r>
              <a:rPr lang="de-DE" sz="2800" b="1" dirty="0" smtClean="0"/>
              <a:t> on </a:t>
            </a:r>
            <a:r>
              <a:rPr lang="de-DE" sz="2800" b="1" dirty="0" err="1" smtClean="0"/>
              <a:t>the</a:t>
            </a:r>
            <a:r>
              <a:rPr lang="de-DE" sz="2800" b="1" dirty="0" smtClean="0"/>
              <a:t> </a:t>
            </a:r>
            <a:r>
              <a:rPr lang="de-DE" sz="2800" b="1" dirty="0" err="1" smtClean="0"/>
              <a:t>right</a:t>
            </a:r>
            <a:r>
              <a:rPr lang="de-DE" sz="2800" b="1" dirty="0" smtClean="0"/>
              <a:t> </a:t>
            </a:r>
            <a:r>
              <a:rPr lang="de-DE" sz="2800" b="1" dirty="0" err="1" smtClean="0"/>
              <a:t>side</a:t>
            </a:r>
            <a:r>
              <a:rPr lang="de-DE" sz="2800" b="1" dirty="0" smtClean="0"/>
              <a:t> </a:t>
            </a:r>
            <a:r>
              <a:rPr lang="de-DE" sz="2800" b="1" dirty="0" err="1" smtClean="0"/>
              <a:t>of</a:t>
            </a:r>
            <a:r>
              <a:rPr lang="de-DE" sz="2800" b="1" dirty="0" smtClean="0"/>
              <a:t> </a:t>
            </a:r>
            <a:r>
              <a:rPr lang="de-DE" sz="2800" b="1" dirty="0" err="1" smtClean="0"/>
              <a:t>our</a:t>
            </a:r>
            <a:r>
              <a:rPr lang="de-DE" sz="2800" b="1" dirty="0" smtClean="0"/>
              <a:t> </a:t>
            </a:r>
            <a:r>
              <a:rPr lang="de-DE" sz="2800" b="1" dirty="0" err="1" smtClean="0"/>
              <a:t>boat</a:t>
            </a:r>
            <a:r>
              <a:rPr lang="de-DE" sz="2800" b="1" dirty="0" smtClean="0"/>
              <a:t>…</a:t>
            </a:r>
            <a:endParaRPr lang="de-DE" sz="2800" dirty="0"/>
          </a:p>
          <a:p>
            <a:pPr marL="342900" indent="-342900">
              <a:buFont typeface="Arial" panose="020B0604020202020204" pitchFamily="34" charset="0"/>
              <a:buChar char="•"/>
            </a:pPr>
            <a:endParaRPr lang="de-DE" sz="2800" dirty="0"/>
          </a:p>
          <a:p>
            <a:pPr marL="342900" indent="-342900">
              <a:buFont typeface="Arial" panose="020B0604020202020204" pitchFamily="34" charset="0"/>
              <a:buChar char="•"/>
            </a:pPr>
            <a:endParaRPr lang="de-DE" sz="2800" dirty="0"/>
          </a:p>
          <a:p>
            <a:pPr marL="342900" indent="-342900">
              <a:buFont typeface="Arial" panose="020B0604020202020204" pitchFamily="34" charset="0"/>
              <a:buChar char="•"/>
            </a:pPr>
            <a:endParaRPr lang="de-DE" sz="2800" dirty="0"/>
          </a:p>
          <a:p>
            <a:pPr marL="342900" indent="-342900">
              <a:buFont typeface="Arial" panose="020B0604020202020204" pitchFamily="34" charset="0"/>
              <a:buChar char="•"/>
            </a:pPr>
            <a:endParaRPr lang="de-DE" sz="2800" dirty="0"/>
          </a:p>
          <a:p>
            <a:pPr marL="342900" indent="-342900">
              <a:buFont typeface="Arial" panose="020B0604020202020204" pitchFamily="34" charset="0"/>
              <a:buChar char="•"/>
            </a:pPr>
            <a:endParaRPr lang="de-DE" sz="2800" dirty="0"/>
          </a:p>
          <a:p>
            <a:pPr marL="342900" indent="-342900">
              <a:buFont typeface="Arial" panose="020B0604020202020204" pitchFamily="34" charset="0"/>
              <a:buChar char="•"/>
            </a:pPr>
            <a:endParaRPr lang="de-DE" sz="2800" dirty="0"/>
          </a:p>
          <a:p>
            <a:pPr marL="342900" indent="-342900">
              <a:buFont typeface="Arial" panose="020B0604020202020204" pitchFamily="34" charset="0"/>
              <a:buChar char="•"/>
            </a:pPr>
            <a:r>
              <a:rPr lang="de-DE" sz="2800" b="1" dirty="0" smtClean="0"/>
              <a:t>..</a:t>
            </a:r>
            <a:r>
              <a:rPr lang="de-DE" sz="2800" b="1" dirty="0" err="1" smtClean="0"/>
              <a:t>only</a:t>
            </a:r>
            <a:r>
              <a:rPr lang="de-DE" sz="2800" b="1" dirty="0" smtClean="0"/>
              <a:t> </a:t>
            </a:r>
            <a:r>
              <a:rPr lang="de-DE" sz="2800" b="1" dirty="0" err="1" smtClean="0"/>
              <a:t>when</a:t>
            </a:r>
            <a:r>
              <a:rPr lang="de-DE" sz="2800" b="1" dirty="0" smtClean="0"/>
              <a:t> </a:t>
            </a:r>
            <a:r>
              <a:rPr lang="de-DE" sz="2800" b="1" dirty="0" err="1" smtClean="0"/>
              <a:t>that</a:t>
            </a:r>
            <a:r>
              <a:rPr lang="de-DE" sz="2800" b="1" dirty="0" smtClean="0"/>
              <a:t> </a:t>
            </a:r>
            <a:r>
              <a:rPr lang="de-DE" sz="2800" b="1" dirty="0" err="1" smtClean="0"/>
              <a:t>has</a:t>
            </a:r>
            <a:r>
              <a:rPr lang="de-DE" sz="2800" b="1" dirty="0" smtClean="0"/>
              <a:t> </a:t>
            </a:r>
            <a:r>
              <a:rPr lang="de-DE" sz="2800" b="1" dirty="0" err="1" smtClean="0"/>
              <a:t>been</a:t>
            </a:r>
            <a:r>
              <a:rPr lang="de-DE" sz="2800" b="1" dirty="0" smtClean="0"/>
              <a:t> </a:t>
            </a:r>
            <a:r>
              <a:rPr lang="de-DE" sz="2800" b="1" dirty="0" err="1" smtClean="0"/>
              <a:t>achieved</a:t>
            </a:r>
            <a:r>
              <a:rPr lang="de-DE" sz="2800" b="1" dirty="0" smtClean="0"/>
              <a:t>, </a:t>
            </a:r>
            <a:r>
              <a:rPr lang="de-DE" sz="2800" b="1" dirty="0" err="1" smtClean="0"/>
              <a:t>it</a:t>
            </a:r>
            <a:r>
              <a:rPr lang="de-DE" sz="2800" b="1" dirty="0" smtClean="0"/>
              <a:t> </a:t>
            </a:r>
            <a:r>
              <a:rPr lang="de-DE" sz="2800" b="1" dirty="0" err="1" smtClean="0"/>
              <a:t>is</a:t>
            </a:r>
            <a:r>
              <a:rPr lang="de-DE" sz="2800" b="1" dirty="0" smtClean="0"/>
              <a:t> all </a:t>
            </a:r>
            <a:r>
              <a:rPr lang="de-DE" sz="2800" b="1" dirty="0" err="1" smtClean="0"/>
              <a:t>of</a:t>
            </a:r>
            <a:r>
              <a:rPr lang="de-DE" sz="2800" b="1" dirty="0" smtClean="0"/>
              <a:t> a </a:t>
            </a:r>
            <a:r>
              <a:rPr lang="de-DE" sz="2800" b="1" dirty="0" err="1" smtClean="0"/>
              <a:t>sudden</a:t>
            </a:r>
            <a:r>
              <a:rPr lang="de-DE" sz="2800" b="1" dirty="0" smtClean="0"/>
              <a:t> </a:t>
            </a:r>
            <a:r>
              <a:rPr lang="de-DE" sz="2800" b="1" dirty="0" err="1" smtClean="0"/>
              <a:t>again</a:t>
            </a:r>
            <a:r>
              <a:rPr lang="de-DE" sz="2800" b="1" dirty="0" smtClean="0"/>
              <a:t> </a:t>
            </a:r>
            <a:r>
              <a:rPr lang="de-DE" sz="2800" b="1" dirty="0" err="1" smtClean="0"/>
              <a:t>easier</a:t>
            </a:r>
            <a:r>
              <a:rPr lang="de-DE" sz="2800" b="1" dirty="0" smtClean="0"/>
              <a:t> </a:t>
            </a:r>
            <a:r>
              <a:rPr lang="de-DE" sz="2800" b="1" dirty="0" err="1" smtClean="0"/>
              <a:t>to</a:t>
            </a:r>
            <a:r>
              <a:rPr lang="de-DE" sz="2800" b="1" dirty="0" smtClean="0"/>
              <a:t> </a:t>
            </a:r>
            <a:r>
              <a:rPr lang="de-DE" sz="2800" b="1" dirty="0" err="1" smtClean="0"/>
              <a:t>stir</a:t>
            </a:r>
            <a:r>
              <a:rPr lang="de-DE" sz="2800" b="1" dirty="0" smtClean="0"/>
              <a:t> </a:t>
            </a:r>
            <a:r>
              <a:rPr lang="de-DE" sz="2800" b="1" dirty="0" err="1" smtClean="0"/>
              <a:t>our</a:t>
            </a:r>
            <a:r>
              <a:rPr lang="de-DE" sz="2800" b="1" dirty="0" smtClean="0"/>
              <a:t> </a:t>
            </a:r>
            <a:r>
              <a:rPr lang="de-DE" sz="2800" b="1" dirty="0" err="1" smtClean="0"/>
              <a:t>course</a:t>
            </a:r>
            <a:r>
              <a:rPr lang="de-DE" sz="2800" b="1" dirty="0" smtClean="0"/>
              <a:t>. </a:t>
            </a:r>
          </a:p>
          <a:p>
            <a:pPr marL="342900" indent="-342900">
              <a:buFont typeface="Arial" panose="020B0604020202020204" pitchFamily="34" charset="0"/>
              <a:buChar char="•"/>
            </a:pPr>
            <a:endParaRPr lang="de-DE" sz="2800" b="1" dirty="0"/>
          </a:p>
        </p:txBody>
      </p:sp>
      <p:pic>
        <p:nvPicPr>
          <p:cNvPr id="42" name="Grafik 41" descr="Kanu, Paar, Reihe, Wasser, Remi, Boot"/>
          <p:cNvPicPr/>
          <p:nvPr/>
        </p:nvPicPr>
        <p:blipFill rotWithShape="1">
          <a:blip r:embed="rId6">
            <a:extLst>
              <a:ext uri="{28A0092B-C50C-407E-A947-70E740481C1C}">
                <a14:useLocalDpi xmlns:a14="http://schemas.microsoft.com/office/drawing/2010/main" val="0"/>
              </a:ext>
            </a:extLst>
          </a:blip>
          <a:srcRect t="21081" r="6353" b="10281"/>
          <a:stretch/>
        </p:blipFill>
        <p:spPr bwMode="auto">
          <a:xfrm rot="20345094">
            <a:off x="1531829" y="5590380"/>
            <a:ext cx="2118360" cy="1165860"/>
          </a:xfrm>
          <a:prstGeom prst="rect">
            <a:avLst/>
          </a:prstGeom>
          <a:noFill/>
          <a:ln>
            <a:noFill/>
          </a:ln>
          <a:extLst>
            <a:ext uri="{53640926-AAD7-44D8-BBD7-CCE9431645EC}">
              <a14:shadowObscured xmlns:a14="http://schemas.microsoft.com/office/drawing/2010/main"/>
            </a:ext>
          </a:extLst>
        </p:spPr>
      </p:pic>
      <p:cxnSp>
        <p:nvCxnSpPr>
          <p:cNvPr id="45" name="Gerader Verbinder 44"/>
          <p:cNvCxnSpPr/>
          <p:nvPr/>
        </p:nvCxnSpPr>
        <p:spPr>
          <a:xfrm flipV="1">
            <a:off x="3276841" y="6100069"/>
            <a:ext cx="261774" cy="361500"/>
          </a:xfrm>
          <a:prstGeom prst="line">
            <a:avLst/>
          </a:prstGeom>
          <a:ln w="88900">
            <a:solidFill>
              <a:srgbClr val="FF0000">
                <a:alpha val="59000"/>
              </a:srgb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a:xfrm flipV="1">
            <a:off x="2479838" y="5680694"/>
            <a:ext cx="261774" cy="361500"/>
          </a:xfrm>
          <a:prstGeom prst="line">
            <a:avLst/>
          </a:prstGeom>
          <a:ln w="88900">
            <a:solidFill>
              <a:srgbClr val="FFCC00">
                <a:alpha val="62000"/>
              </a:srgbClr>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3417162" y="4441658"/>
            <a:ext cx="351254" cy="1073880"/>
          </a:xfrm>
          <a:prstGeom prst="ellipse">
            <a:avLst/>
          </a:prstGeom>
          <a:scene3d>
            <a:camera prst="orthographicFront">
              <a:rot lat="0" lon="7800000" rev="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krümmte Verbindung 4"/>
          <p:cNvCxnSpPr/>
          <p:nvPr/>
        </p:nvCxnSpPr>
        <p:spPr>
          <a:xfrm rot="16200000" flipV="1">
            <a:off x="3243093" y="4168297"/>
            <a:ext cx="449416" cy="47558"/>
          </a:xfrm>
          <a:prstGeom prst="curvedConnector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Gekrümmte Verbindung 42"/>
          <p:cNvCxnSpPr/>
          <p:nvPr/>
        </p:nvCxnSpPr>
        <p:spPr>
          <a:xfrm rot="5400000" flipH="1" flipV="1">
            <a:off x="3397019" y="3697043"/>
            <a:ext cx="268474" cy="208855"/>
          </a:xfrm>
          <a:prstGeom prst="curvedConnector3">
            <a:avLst/>
          </a:prstGeom>
          <a:ln w="635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Gekrümmte Verbindung 43"/>
          <p:cNvCxnSpPr/>
          <p:nvPr/>
        </p:nvCxnSpPr>
        <p:spPr>
          <a:xfrm flipV="1">
            <a:off x="3658281" y="3468873"/>
            <a:ext cx="452901" cy="143342"/>
          </a:xfrm>
          <a:prstGeom prst="curvedConnector3">
            <a:avLst>
              <a:gd name="adj1" fmla="val 4233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Gekrümmte Verbindung 45"/>
          <p:cNvCxnSpPr/>
          <p:nvPr/>
        </p:nvCxnSpPr>
        <p:spPr>
          <a:xfrm rot="10800000">
            <a:off x="4026584" y="3468079"/>
            <a:ext cx="1294579" cy="39044"/>
          </a:xfrm>
          <a:prstGeom prst="curvedConnector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Gekrümmte Verbindung 46"/>
          <p:cNvCxnSpPr/>
          <p:nvPr/>
        </p:nvCxnSpPr>
        <p:spPr>
          <a:xfrm rot="5400000" flipH="1" flipV="1">
            <a:off x="5154523" y="2965860"/>
            <a:ext cx="755150" cy="421871"/>
          </a:xfrm>
          <a:prstGeom prst="curvedConnector3">
            <a:avLst>
              <a:gd name="adj1" fmla="val 1321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38" y="3676324"/>
            <a:ext cx="2583035" cy="1716414"/>
          </a:xfrm>
          <a:prstGeom prst="rect">
            <a:avLst/>
          </a:prstGeom>
        </p:spPr>
      </p:pic>
      <p:pic>
        <p:nvPicPr>
          <p:cNvPr id="35" name="Grafik 34" descr="Image result for containerschiff"/>
          <p:cNvPicPr/>
          <p:nvPr/>
        </p:nvPicPr>
        <p:blipFill rotWithShape="1">
          <a:blip r:embed="rId8">
            <a:extLst>
              <a:ext uri="{28A0092B-C50C-407E-A947-70E740481C1C}">
                <a14:useLocalDpi xmlns:a14="http://schemas.microsoft.com/office/drawing/2010/main" val="0"/>
              </a:ext>
            </a:extLst>
          </a:blip>
          <a:srcRect r="6303"/>
          <a:stretch/>
        </p:blipFill>
        <p:spPr bwMode="auto">
          <a:xfrm>
            <a:off x="-473364" y="2058153"/>
            <a:ext cx="2944546" cy="1508760"/>
          </a:xfrm>
          <a:prstGeom prst="rect">
            <a:avLst/>
          </a:prstGeom>
          <a:noFill/>
          <a:ln>
            <a:noFill/>
          </a:ln>
        </p:spPr>
      </p:pic>
      <p:sp>
        <p:nvSpPr>
          <p:cNvPr id="4" name="Foliennummernplatzhalter 3"/>
          <p:cNvSpPr>
            <a:spLocks noGrp="1"/>
          </p:cNvSpPr>
          <p:nvPr>
            <p:ph type="sldNum" sz="quarter" idx="12"/>
          </p:nvPr>
        </p:nvSpPr>
        <p:spPr>
          <a:xfrm>
            <a:off x="11170508" y="-180215"/>
            <a:ext cx="739002" cy="340553"/>
          </a:xfrm>
        </p:spPr>
        <p:txBody>
          <a:bodyPr/>
          <a:lstStyle/>
          <a:p>
            <a:r>
              <a:rPr lang="de-DE" sz="2000" dirty="0" smtClean="0"/>
              <a:t>35</a:t>
            </a:r>
            <a:endParaRPr lang="de-DE" sz="2000" dirty="0"/>
          </a:p>
        </p:txBody>
      </p:sp>
      <p:pic>
        <p:nvPicPr>
          <p:cNvPr id="10" name="Grafik 9"/>
          <p:cNvPicPr>
            <a:picLocks noChangeAspect="1"/>
          </p:cNvPicPr>
          <p:nvPr/>
        </p:nvPicPr>
        <p:blipFill rotWithShape="1">
          <a:blip r:embed="rId9"/>
          <a:srcRect l="20208" t="32593" r="48021" b="47593"/>
          <a:stretch/>
        </p:blipFill>
        <p:spPr>
          <a:xfrm>
            <a:off x="7571951" y="3935708"/>
            <a:ext cx="3873500" cy="1358900"/>
          </a:xfrm>
          <a:prstGeom prst="rect">
            <a:avLst/>
          </a:prstGeom>
        </p:spPr>
      </p:pic>
      <p:sp>
        <p:nvSpPr>
          <p:cNvPr id="6" name="Textfeld 5"/>
          <p:cNvSpPr txBox="1"/>
          <p:nvPr/>
        </p:nvSpPr>
        <p:spPr>
          <a:xfrm>
            <a:off x="8825383" y="3922660"/>
            <a:ext cx="3035251" cy="1384995"/>
          </a:xfrm>
          <a:prstGeom prst="rect">
            <a:avLst/>
          </a:prstGeom>
          <a:solidFill>
            <a:schemeClr val="accent1">
              <a:lumMod val="20000"/>
              <a:lumOff val="80000"/>
            </a:schemeClr>
          </a:solidFill>
        </p:spPr>
        <p:txBody>
          <a:bodyPr wrap="square" rtlCol="0">
            <a:spAutoFit/>
          </a:bodyPr>
          <a:lstStyle/>
          <a:p>
            <a:r>
              <a:rPr lang="de-DE" sz="1400" dirty="0" smtClean="0"/>
              <a:t>The </a:t>
            </a:r>
            <a:r>
              <a:rPr lang="de-DE" sz="1400" dirty="0" err="1" smtClean="0"/>
              <a:t>boat</a:t>
            </a:r>
            <a:r>
              <a:rPr lang="de-DE" sz="1400" dirty="0" smtClean="0"/>
              <a:t> </a:t>
            </a:r>
            <a:r>
              <a:rPr lang="de-DE" sz="1400" dirty="0" err="1" smtClean="0"/>
              <a:t>is</a:t>
            </a:r>
            <a:r>
              <a:rPr lang="de-DE" sz="1400" dirty="0" smtClean="0"/>
              <a:t> on 4 </a:t>
            </a:r>
            <a:r>
              <a:rPr lang="de-DE" sz="1400" dirty="0" err="1" smtClean="0"/>
              <a:t>meter</a:t>
            </a:r>
            <a:r>
              <a:rPr lang="de-DE" sz="1400" dirty="0" smtClean="0"/>
              <a:t> </a:t>
            </a:r>
            <a:r>
              <a:rPr lang="de-DE" sz="1400" dirty="0" err="1" smtClean="0"/>
              <a:t>length</a:t>
            </a:r>
            <a:r>
              <a:rPr lang="de-DE" sz="1400" dirty="0" smtClean="0"/>
              <a:t> on </a:t>
            </a:r>
            <a:r>
              <a:rPr lang="de-DE" sz="1400" dirty="0" err="1" smtClean="0"/>
              <a:t>avg</a:t>
            </a:r>
            <a:r>
              <a:rPr lang="de-DE" sz="1400" dirty="0" smtClean="0"/>
              <a:t>. 0.25 m in </a:t>
            </a:r>
            <a:r>
              <a:rPr lang="de-DE" sz="1400" dirty="0" err="1" smtClean="0"/>
              <a:t>the</a:t>
            </a:r>
            <a:r>
              <a:rPr lang="de-DE" sz="1400" dirty="0" smtClean="0"/>
              <a:t> </a:t>
            </a:r>
            <a:r>
              <a:rPr lang="de-DE" sz="1400" dirty="0" err="1" smtClean="0"/>
              <a:t>water</a:t>
            </a:r>
            <a:r>
              <a:rPr lang="de-DE" sz="1400" dirty="0" smtClean="0"/>
              <a:t> = 1 </a:t>
            </a:r>
            <a:r>
              <a:rPr lang="de-DE" sz="1400" dirty="0" err="1" smtClean="0"/>
              <a:t>square</a:t>
            </a:r>
            <a:r>
              <a:rPr lang="de-DE" sz="1400" dirty="0" smtClean="0"/>
              <a:t> </a:t>
            </a:r>
            <a:r>
              <a:rPr lang="de-DE" sz="1400" dirty="0" err="1" smtClean="0"/>
              <a:t>meter</a:t>
            </a:r>
            <a:r>
              <a:rPr lang="de-DE" sz="1400" dirty="0" smtClean="0"/>
              <a:t> </a:t>
            </a:r>
            <a:r>
              <a:rPr lang="de-DE" sz="1400" dirty="0" err="1" smtClean="0"/>
              <a:t>profile</a:t>
            </a:r>
            <a:r>
              <a:rPr lang="de-DE" sz="1400" dirty="0" smtClean="0"/>
              <a:t> </a:t>
            </a:r>
            <a:r>
              <a:rPr lang="de-DE" sz="1400" dirty="0" err="1" smtClean="0"/>
              <a:t>to</a:t>
            </a:r>
            <a:r>
              <a:rPr lang="de-DE" sz="1400" dirty="0" smtClean="0"/>
              <a:t> push </a:t>
            </a:r>
            <a:r>
              <a:rPr lang="de-DE" sz="1400" dirty="0" err="1" smtClean="0"/>
              <a:t>water</a:t>
            </a:r>
            <a:r>
              <a:rPr lang="de-DE" sz="1400" dirty="0" smtClean="0"/>
              <a:t> </a:t>
            </a:r>
            <a:r>
              <a:rPr lang="de-DE" sz="1400" dirty="0" err="1" smtClean="0"/>
              <a:t>away</a:t>
            </a:r>
            <a:r>
              <a:rPr lang="de-DE" sz="1400" dirty="0" smtClean="0"/>
              <a:t>.. At 45 </a:t>
            </a:r>
            <a:r>
              <a:rPr lang="de-DE" sz="1400" dirty="0" err="1" smtClean="0"/>
              <a:t>dgr</a:t>
            </a:r>
            <a:r>
              <a:rPr lang="de-DE" sz="1400" dirty="0" smtClean="0"/>
              <a:t> angle, half </a:t>
            </a:r>
            <a:r>
              <a:rPr lang="de-DE" sz="1400" dirty="0" err="1" smtClean="0"/>
              <a:t>of</a:t>
            </a:r>
            <a:r>
              <a:rPr lang="de-DE" sz="1400" dirty="0" smtClean="0"/>
              <a:t> a block </a:t>
            </a:r>
            <a:r>
              <a:rPr lang="de-DE" sz="1400" dirty="0" err="1" smtClean="0"/>
              <a:t>of</a:t>
            </a:r>
            <a:r>
              <a:rPr lang="de-DE" sz="1400" dirty="0" smtClean="0"/>
              <a:t> 2.8 * 2.8 * 0.25 </a:t>
            </a:r>
            <a:r>
              <a:rPr lang="de-DE" sz="1400" dirty="0" err="1" smtClean="0"/>
              <a:t>meters</a:t>
            </a:r>
            <a:r>
              <a:rPr lang="de-DE" sz="1400" dirty="0" smtClean="0"/>
              <a:t> must </a:t>
            </a:r>
            <a:r>
              <a:rPr lang="de-DE" sz="1400" dirty="0" err="1" smtClean="0"/>
              <a:t>be</a:t>
            </a:r>
            <a:r>
              <a:rPr lang="de-DE" sz="1400" dirty="0" smtClean="0"/>
              <a:t> </a:t>
            </a:r>
            <a:r>
              <a:rPr lang="de-DE" sz="1400" dirty="0" err="1" smtClean="0"/>
              <a:t>moved</a:t>
            </a:r>
            <a:r>
              <a:rPr lang="de-DE" sz="1400" dirty="0" smtClean="0"/>
              <a:t>, </a:t>
            </a:r>
            <a:r>
              <a:rPr lang="de-DE" sz="1400" dirty="0" err="1" smtClean="0"/>
              <a:t>which</a:t>
            </a:r>
            <a:r>
              <a:rPr lang="de-DE" sz="1400" dirty="0" smtClean="0"/>
              <a:t> </a:t>
            </a:r>
            <a:r>
              <a:rPr lang="de-DE" sz="1400" dirty="0" err="1" smtClean="0"/>
              <a:t>is</a:t>
            </a:r>
            <a:r>
              <a:rPr lang="de-DE" sz="1400" dirty="0" smtClean="0"/>
              <a:t> </a:t>
            </a:r>
            <a:r>
              <a:rPr lang="de-DE" sz="1400" dirty="0" err="1" smtClean="0"/>
              <a:t>one</a:t>
            </a:r>
            <a:r>
              <a:rPr lang="de-DE" sz="1400" dirty="0" smtClean="0"/>
              <a:t> </a:t>
            </a:r>
            <a:r>
              <a:rPr lang="de-DE" sz="1400" dirty="0" err="1" smtClean="0"/>
              <a:t>cubic</a:t>
            </a:r>
            <a:r>
              <a:rPr lang="de-DE" sz="1400" dirty="0" smtClean="0"/>
              <a:t> </a:t>
            </a:r>
            <a:r>
              <a:rPr lang="de-DE" sz="1400" dirty="0" err="1" smtClean="0"/>
              <a:t>meter</a:t>
            </a:r>
            <a:r>
              <a:rPr lang="de-DE" sz="1400" dirty="0" smtClean="0"/>
              <a:t>, </a:t>
            </a:r>
            <a:r>
              <a:rPr lang="de-DE" sz="1400" dirty="0" err="1" smtClean="0"/>
              <a:t>weighing</a:t>
            </a:r>
            <a:r>
              <a:rPr lang="de-DE" sz="1400" dirty="0" smtClean="0"/>
              <a:t> a ton!</a:t>
            </a:r>
          </a:p>
        </p:txBody>
      </p:sp>
      <p:sp>
        <p:nvSpPr>
          <p:cNvPr id="13" name="Textfeld 12"/>
          <p:cNvSpPr txBox="1"/>
          <p:nvPr/>
        </p:nvSpPr>
        <p:spPr>
          <a:xfrm>
            <a:off x="6378467" y="6160683"/>
            <a:ext cx="5291513" cy="923330"/>
          </a:xfrm>
          <a:prstGeom prst="rect">
            <a:avLst/>
          </a:prstGeom>
          <a:noFill/>
        </p:spPr>
        <p:txBody>
          <a:bodyPr wrap="none" rtlCol="0">
            <a:spAutoFit/>
          </a:bodyPr>
          <a:lstStyle/>
          <a:p>
            <a:r>
              <a:rPr lang="de-DE" dirty="0" err="1" smtClean="0">
                <a:solidFill>
                  <a:srgbClr val="FF0000"/>
                </a:solidFill>
              </a:rPr>
              <a:t>Stop</a:t>
            </a:r>
            <a:r>
              <a:rPr lang="de-DE" dirty="0" smtClean="0">
                <a:solidFill>
                  <a:srgbClr val="FF0000"/>
                </a:solidFill>
              </a:rPr>
              <a:t> „</a:t>
            </a:r>
            <a:r>
              <a:rPr lang="de-DE" dirty="0" err="1" smtClean="0">
                <a:solidFill>
                  <a:srgbClr val="FF0000"/>
                </a:solidFill>
              </a:rPr>
              <a:t>correcting</a:t>
            </a:r>
            <a:r>
              <a:rPr lang="de-DE" dirty="0" smtClean="0">
                <a:solidFill>
                  <a:srgbClr val="FF0000"/>
                </a:solidFill>
              </a:rPr>
              <a:t>“ </a:t>
            </a:r>
            <a:r>
              <a:rPr lang="de-DE" dirty="0" err="1" smtClean="0">
                <a:solidFill>
                  <a:srgbClr val="FF0000"/>
                </a:solidFill>
              </a:rPr>
              <a:t>before</a:t>
            </a:r>
            <a:r>
              <a:rPr lang="de-DE" dirty="0" smtClean="0">
                <a:solidFill>
                  <a:srgbClr val="FF0000"/>
                </a:solidFill>
              </a:rPr>
              <a:t> </a:t>
            </a:r>
            <a:r>
              <a:rPr lang="de-DE" dirty="0" err="1" smtClean="0">
                <a:solidFill>
                  <a:srgbClr val="FF0000"/>
                </a:solidFill>
              </a:rPr>
              <a:t>success</a:t>
            </a:r>
            <a:r>
              <a:rPr lang="de-DE" dirty="0" smtClean="0">
                <a:solidFill>
                  <a:srgbClr val="FF0000"/>
                </a:solidFill>
              </a:rPr>
              <a:t> </a:t>
            </a:r>
            <a:r>
              <a:rPr lang="de-DE" dirty="0" err="1" smtClean="0">
                <a:solidFill>
                  <a:srgbClr val="FF0000"/>
                </a:solidFill>
              </a:rPr>
              <a:t>is</a:t>
            </a:r>
            <a:r>
              <a:rPr lang="de-DE" dirty="0" smtClean="0">
                <a:solidFill>
                  <a:srgbClr val="FF0000"/>
                </a:solidFill>
              </a:rPr>
              <a:t> </a:t>
            </a:r>
            <a:r>
              <a:rPr lang="de-DE" dirty="0" err="1" smtClean="0">
                <a:solidFill>
                  <a:srgbClr val="FF0000"/>
                </a:solidFill>
              </a:rPr>
              <a:t>obvious</a:t>
            </a:r>
            <a:r>
              <a:rPr lang="de-DE" dirty="0" smtClean="0">
                <a:solidFill>
                  <a:srgbClr val="FF0000"/>
                </a:solidFill>
              </a:rPr>
              <a:t>, </a:t>
            </a:r>
          </a:p>
          <a:p>
            <a:r>
              <a:rPr lang="de-DE" dirty="0" err="1" smtClean="0">
                <a:solidFill>
                  <a:srgbClr val="FF0000"/>
                </a:solidFill>
              </a:rPr>
              <a:t>else</a:t>
            </a:r>
            <a:r>
              <a:rPr lang="de-DE" dirty="0" smtClean="0">
                <a:solidFill>
                  <a:srgbClr val="FF0000"/>
                </a:solidFill>
              </a:rPr>
              <a:t> </a:t>
            </a:r>
            <a:r>
              <a:rPr lang="de-DE" dirty="0" err="1" smtClean="0">
                <a:solidFill>
                  <a:srgbClr val="FF0000"/>
                </a:solidFill>
              </a:rPr>
              <a:t>you</a:t>
            </a:r>
            <a:r>
              <a:rPr lang="de-DE" dirty="0" smtClean="0">
                <a:solidFill>
                  <a:srgbClr val="FF0000"/>
                </a:solidFill>
              </a:rPr>
              <a:t> will </a:t>
            </a:r>
            <a:r>
              <a:rPr lang="de-DE" dirty="0" err="1" smtClean="0">
                <a:solidFill>
                  <a:srgbClr val="FF0000"/>
                </a:solidFill>
              </a:rPr>
              <a:t>go</a:t>
            </a:r>
            <a:r>
              <a:rPr lang="de-DE" dirty="0" smtClean="0">
                <a:solidFill>
                  <a:srgbClr val="FF0000"/>
                </a:solidFill>
              </a:rPr>
              <a:t> </a:t>
            </a:r>
            <a:r>
              <a:rPr lang="de-DE" dirty="0" err="1" smtClean="0">
                <a:solidFill>
                  <a:srgbClr val="FF0000"/>
                </a:solidFill>
              </a:rPr>
              <a:t>into</a:t>
            </a:r>
            <a:r>
              <a:rPr lang="de-DE" dirty="0" smtClean="0">
                <a:solidFill>
                  <a:srgbClr val="FF0000"/>
                </a:solidFill>
              </a:rPr>
              <a:t> </a:t>
            </a:r>
            <a:r>
              <a:rPr lang="de-DE" dirty="0" err="1" smtClean="0">
                <a:solidFill>
                  <a:srgbClr val="FF0000"/>
                </a:solidFill>
              </a:rPr>
              <a:t>the</a:t>
            </a:r>
            <a:r>
              <a:rPr lang="de-DE" dirty="0" smtClean="0">
                <a:solidFill>
                  <a:srgbClr val="FF0000"/>
                </a:solidFill>
              </a:rPr>
              <a:t> „</a:t>
            </a:r>
            <a:r>
              <a:rPr lang="de-DE" dirty="0" err="1" smtClean="0">
                <a:solidFill>
                  <a:srgbClr val="FF0000"/>
                </a:solidFill>
              </a:rPr>
              <a:t>red</a:t>
            </a:r>
            <a:r>
              <a:rPr lang="de-DE" dirty="0" smtClean="0">
                <a:solidFill>
                  <a:srgbClr val="FF0000"/>
                </a:solidFill>
              </a:rPr>
              <a:t> </a:t>
            </a:r>
            <a:r>
              <a:rPr lang="de-DE" dirty="0" err="1" smtClean="0">
                <a:solidFill>
                  <a:srgbClr val="FF0000"/>
                </a:solidFill>
              </a:rPr>
              <a:t>zone</a:t>
            </a:r>
            <a:r>
              <a:rPr lang="de-DE" dirty="0" smtClean="0">
                <a:solidFill>
                  <a:srgbClr val="FF0000"/>
                </a:solidFill>
              </a:rPr>
              <a:t>“ (</a:t>
            </a:r>
            <a:r>
              <a:rPr lang="de-DE" dirty="0" err="1" smtClean="0">
                <a:solidFill>
                  <a:srgbClr val="FF0000"/>
                </a:solidFill>
              </a:rPr>
              <a:t>low</a:t>
            </a:r>
            <a:r>
              <a:rPr lang="de-DE" dirty="0" smtClean="0">
                <a:solidFill>
                  <a:srgbClr val="FF0000"/>
                </a:solidFill>
              </a:rPr>
              <a:t> </a:t>
            </a:r>
            <a:r>
              <a:rPr lang="de-DE" dirty="0" err="1" smtClean="0">
                <a:solidFill>
                  <a:srgbClr val="FF0000"/>
                </a:solidFill>
              </a:rPr>
              <a:t>glucose</a:t>
            </a:r>
            <a:r>
              <a:rPr lang="de-DE" dirty="0" smtClean="0">
                <a:solidFill>
                  <a:srgbClr val="FF0000"/>
                </a:solidFill>
              </a:rPr>
              <a:t>) </a:t>
            </a:r>
            <a:r>
              <a:rPr lang="de-DE" dirty="0" err="1" smtClean="0">
                <a:solidFill>
                  <a:srgbClr val="FF0000"/>
                </a:solidFill>
              </a:rPr>
              <a:t>next</a:t>
            </a:r>
            <a:r>
              <a:rPr lang="de-DE" dirty="0" smtClean="0">
                <a:solidFill>
                  <a:srgbClr val="FF0000"/>
                </a:solidFill>
              </a:rPr>
              <a:t>!</a:t>
            </a:r>
          </a:p>
          <a:p>
            <a:endParaRPr lang="de-DE" dirty="0"/>
          </a:p>
        </p:txBody>
      </p:sp>
      <p:pic>
        <p:nvPicPr>
          <p:cNvPr id="36" name="Grafik 35"/>
          <p:cNvPicPr>
            <a:picLocks noChangeAspect="1"/>
          </p:cNvPicPr>
          <p:nvPr/>
        </p:nvPicPr>
        <p:blipFill rotWithShape="1">
          <a:blip r:embed="rId10"/>
          <a:srcRect l="30125" t="25555" r="45813" b="34667"/>
          <a:stretch/>
        </p:blipFill>
        <p:spPr>
          <a:xfrm>
            <a:off x="4680887" y="4994913"/>
            <a:ext cx="1382889" cy="1285906"/>
          </a:xfrm>
          <a:prstGeom prst="rect">
            <a:avLst/>
          </a:prstGeom>
        </p:spPr>
      </p:pic>
    </p:spTree>
    <p:extLst>
      <p:ext uri="{BB962C8B-B14F-4D97-AF65-F5344CB8AC3E}">
        <p14:creationId xmlns:p14="http://schemas.microsoft.com/office/powerpoint/2010/main" val="1324565541"/>
      </p:ext>
    </p:extLst>
  </p:cSld>
  <p:clrMapOvr>
    <a:masterClrMapping/>
  </p:clrMapOvr>
  <mc:AlternateContent xmlns:mc="http://schemas.openxmlformats.org/markup-compatibility/2006" xmlns:p14="http://schemas.microsoft.com/office/powerpoint/2010/main">
    <mc:Choice Requires="p14">
      <p:transition spd="slow" p14:dur="2000" advTm="121123"/>
    </mc:Choice>
    <mc:Fallback xmlns="">
      <p:transition spd="slow" advTm="121123"/>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3960" y="-155599"/>
            <a:ext cx="10515600" cy="1325563"/>
          </a:xfrm>
        </p:spPr>
        <p:txBody>
          <a:bodyPr>
            <a:normAutofit/>
          </a:bodyPr>
          <a:lstStyle/>
          <a:p>
            <a:pPr algn="ctr"/>
            <a:r>
              <a:rPr lang="de-DE" sz="3600" b="1" dirty="0" smtClean="0">
                <a:solidFill>
                  <a:srgbClr val="7030A0"/>
                </a:solidFill>
              </a:rPr>
              <a:t>Trouble </a:t>
            </a:r>
            <a:r>
              <a:rPr lang="de-DE" sz="3600" b="1" dirty="0" err="1" smtClean="0">
                <a:solidFill>
                  <a:srgbClr val="7030A0"/>
                </a:solidFill>
              </a:rPr>
              <a:t>shooting</a:t>
            </a:r>
            <a:endParaRPr lang="de-DE" sz="3600" b="1" dirty="0">
              <a:solidFill>
                <a:srgbClr val="7030A0"/>
              </a:solidFill>
            </a:endParaRPr>
          </a:p>
        </p:txBody>
      </p:sp>
      <p:sp>
        <p:nvSpPr>
          <p:cNvPr id="9"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36</a:t>
            </a:r>
            <a:endParaRPr lang="de-DE" sz="1800" dirty="0">
              <a:solidFill>
                <a:schemeClr val="tx1"/>
              </a:solidFill>
            </a:endParaRPr>
          </a:p>
        </p:txBody>
      </p:sp>
      <p:sp>
        <p:nvSpPr>
          <p:cNvPr id="7" name="Inhaltsplatzhalter 2"/>
          <p:cNvSpPr txBox="1">
            <a:spLocks/>
          </p:cNvSpPr>
          <p:nvPr/>
        </p:nvSpPr>
        <p:spPr>
          <a:xfrm>
            <a:off x="332999" y="2684374"/>
            <a:ext cx="10857514" cy="638958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err="1" smtClean="0"/>
              <a:t>Bla</a:t>
            </a:r>
            <a:endParaRPr lang="de-DE" sz="2400" dirty="0" smtClean="0"/>
          </a:p>
          <a:p>
            <a:pPr lvl="1"/>
            <a:r>
              <a:rPr lang="de-DE" sz="2000" dirty="0" err="1" smtClean="0"/>
              <a:t>Bla</a:t>
            </a:r>
            <a:endParaRPr lang="de-DE" sz="2000" dirty="0" smtClean="0"/>
          </a:p>
          <a:p>
            <a:pPr lvl="1"/>
            <a:r>
              <a:rPr lang="de-DE" sz="2000" dirty="0" err="1" smtClean="0"/>
              <a:t>Bla</a:t>
            </a:r>
            <a:endParaRPr lang="de-DE" sz="2000" dirty="0" smtClean="0"/>
          </a:p>
          <a:p>
            <a:pPr lvl="1"/>
            <a:r>
              <a:rPr lang="de-DE" sz="2000" dirty="0" err="1" smtClean="0"/>
              <a:t>bla</a:t>
            </a:r>
            <a:endParaRPr lang="de-DE" sz="2000" dirty="0" smtClean="0"/>
          </a:p>
          <a:p>
            <a:endParaRPr lang="de-DE" sz="2400" dirty="0" smtClean="0"/>
          </a:p>
          <a:p>
            <a:endParaRPr lang="de-DE" sz="2400" dirty="0" smtClean="0"/>
          </a:p>
          <a:p>
            <a:pPr marL="0" indent="0">
              <a:buFont typeface="Arial" panose="020B0604020202020204" pitchFamily="34" charset="0"/>
              <a:buNone/>
            </a:pPr>
            <a:endParaRPr lang="de-DE" sz="2400" dirty="0" smtClean="0"/>
          </a:p>
          <a:p>
            <a:pPr marL="0" indent="0">
              <a:buFont typeface="Arial" panose="020B0604020202020204" pitchFamily="34" charset="0"/>
              <a:buNone/>
            </a:pPr>
            <a:r>
              <a:rPr lang="de-DE" sz="2400" dirty="0" smtClean="0"/>
              <a:t>      </a:t>
            </a:r>
            <a:endParaRPr lang="de-DE" sz="2400" dirty="0"/>
          </a:p>
        </p:txBody>
      </p:sp>
      <p:sp>
        <p:nvSpPr>
          <p:cNvPr id="11" name="Textfeld 10"/>
          <p:cNvSpPr txBox="1"/>
          <p:nvPr/>
        </p:nvSpPr>
        <p:spPr>
          <a:xfrm>
            <a:off x="223003" y="763820"/>
            <a:ext cx="10857514" cy="923330"/>
          </a:xfrm>
          <a:prstGeom prst="rect">
            <a:avLst/>
          </a:prstGeom>
          <a:solidFill>
            <a:schemeClr val="accent4">
              <a:lumMod val="20000"/>
              <a:lumOff val="80000"/>
            </a:schemeClr>
          </a:solidFill>
        </p:spPr>
        <p:txBody>
          <a:bodyPr wrap="square" rtlCol="0">
            <a:spAutoFit/>
          </a:bodyPr>
          <a:lstStyle/>
          <a:p>
            <a:r>
              <a:rPr lang="de-DE" dirty="0" smtClean="0"/>
              <a:t>The </a:t>
            </a:r>
            <a:r>
              <a:rPr lang="de-DE" b="1" dirty="0" err="1" smtClean="0"/>
              <a:t>late</a:t>
            </a:r>
            <a:r>
              <a:rPr lang="de-DE" b="1" dirty="0" smtClean="0"/>
              <a:t> </a:t>
            </a:r>
            <a:r>
              <a:rPr lang="de-DE" b="1" dirty="0" err="1" smtClean="0"/>
              <a:t>meal</a:t>
            </a:r>
            <a:r>
              <a:rPr lang="de-DE" b="1" dirty="0" smtClean="0"/>
              <a:t> </a:t>
            </a:r>
            <a:r>
              <a:rPr lang="de-DE" b="1" dirty="0" err="1" smtClean="0"/>
              <a:t>phase</a:t>
            </a:r>
            <a:r>
              <a:rPr lang="de-DE" b="1" dirty="0" smtClean="0"/>
              <a:t> </a:t>
            </a:r>
            <a:r>
              <a:rPr lang="de-DE" dirty="0" err="1" smtClean="0"/>
              <a:t>can</a:t>
            </a:r>
            <a:r>
              <a:rPr lang="de-DE" dirty="0" smtClean="0"/>
              <a:t> last </a:t>
            </a:r>
            <a:r>
              <a:rPr lang="de-DE" dirty="0" err="1" smtClean="0"/>
              <a:t>for</a:t>
            </a:r>
            <a:r>
              <a:rPr lang="de-DE" dirty="0" smtClean="0"/>
              <a:t> 6 and </a:t>
            </a:r>
            <a:r>
              <a:rPr lang="de-DE" dirty="0" err="1" smtClean="0"/>
              <a:t>more</a:t>
            </a:r>
            <a:r>
              <a:rPr lang="de-DE" dirty="0" smtClean="0"/>
              <a:t> </a:t>
            </a:r>
            <a:r>
              <a:rPr lang="de-DE" dirty="0" err="1" smtClean="0"/>
              <a:t>hours</a:t>
            </a:r>
            <a:r>
              <a:rPr lang="de-DE" dirty="0" smtClean="0"/>
              <a:t>; an </a:t>
            </a:r>
            <a:r>
              <a:rPr lang="de-DE" dirty="0" err="1" smtClean="0"/>
              <a:t>incorrect</a:t>
            </a:r>
            <a:r>
              <a:rPr lang="de-DE" dirty="0" smtClean="0"/>
              <a:t> basal rate </a:t>
            </a:r>
            <a:r>
              <a:rPr lang="de-DE" dirty="0" err="1" smtClean="0"/>
              <a:t>or</a:t>
            </a:r>
            <a:r>
              <a:rPr lang="de-DE" dirty="0" smtClean="0"/>
              <a:t> DIA </a:t>
            </a:r>
            <a:r>
              <a:rPr lang="de-DE" dirty="0" err="1" smtClean="0"/>
              <a:t>could</a:t>
            </a:r>
            <a:r>
              <a:rPr lang="de-DE" dirty="0" smtClean="0"/>
              <a:t> </a:t>
            </a:r>
            <a:r>
              <a:rPr lang="de-DE" dirty="0" err="1" smtClean="0"/>
              <a:t>become</a:t>
            </a:r>
            <a:r>
              <a:rPr lang="de-DE" dirty="0" smtClean="0"/>
              <a:t> </a:t>
            </a:r>
            <a:r>
              <a:rPr lang="de-DE" dirty="0" err="1" smtClean="0"/>
              <a:t>noticeable</a:t>
            </a:r>
            <a:r>
              <a:rPr lang="de-DE" dirty="0" smtClean="0"/>
              <a:t>, </a:t>
            </a:r>
            <a:r>
              <a:rPr lang="de-DE" dirty="0" err="1" smtClean="0"/>
              <a:t>besides</a:t>
            </a:r>
            <a:r>
              <a:rPr lang="de-DE" dirty="0" smtClean="0"/>
              <a:t> „</a:t>
            </a:r>
            <a:r>
              <a:rPr lang="de-DE" dirty="0" err="1" smtClean="0"/>
              <a:t>the</a:t>
            </a:r>
            <a:r>
              <a:rPr lang="de-DE" dirty="0" smtClean="0"/>
              <a:t> </a:t>
            </a:r>
            <a:r>
              <a:rPr lang="de-DE" dirty="0" err="1" smtClean="0"/>
              <a:t>usual</a:t>
            </a:r>
            <a:r>
              <a:rPr lang="de-DE" dirty="0" smtClean="0"/>
              <a:t> </a:t>
            </a:r>
            <a:r>
              <a:rPr lang="de-DE" dirty="0" err="1" smtClean="0"/>
              <a:t>suspects</a:t>
            </a:r>
            <a:r>
              <a:rPr lang="de-DE" dirty="0" smtClean="0"/>
              <a:t>“. Problems </a:t>
            </a:r>
            <a:r>
              <a:rPr lang="de-DE" dirty="0" err="1" smtClean="0"/>
              <a:t>might</a:t>
            </a:r>
            <a:r>
              <a:rPr lang="de-DE" dirty="0" smtClean="0"/>
              <a:t> </a:t>
            </a:r>
            <a:r>
              <a:rPr lang="de-DE" dirty="0" err="1" smtClean="0"/>
              <a:t>influence</a:t>
            </a:r>
            <a:r>
              <a:rPr lang="de-DE" dirty="0" smtClean="0"/>
              <a:t> </a:t>
            </a:r>
            <a:r>
              <a:rPr lang="de-DE" dirty="0" err="1" smtClean="0"/>
              <a:t>the</a:t>
            </a:r>
            <a:r>
              <a:rPr lang="de-DE" dirty="0" smtClean="0"/>
              <a:t> </a:t>
            </a:r>
            <a:r>
              <a:rPr lang="de-DE" dirty="0" err="1" smtClean="0"/>
              <a:t>next-following</a:t>
            </a:r>
            <a:r>
              <a:rPr lang="de-DE" dirty="0" smtClean="0"/>
              <a:t> </a:t>
            </a:r>
            <a:r>
              <a:rPr lang="de-DE" dirty="0" err="1" smtClean="0"/>
              <a:t>meal</a:t>
            </a:r>
            <a:r>
              <a:rPr lang="de-DE" dirty="0" smtClean="0"/>
              <a:t>, and </a:t>
            </a:r>
            <a:r>
              <a:rPr lang="de-DE" dirty="0" err="1" smtClean="0"/>
              <a:t>can</a:t>
            </a:r>
            <a:r>
              <a:rPr lang="de-DE" dirty="0" smtClean="0"/>
              <a:t> </a:t>
            </a:r>
            <a:r>
              <a:rPr lang="de-DE" dirty="0" err="1" smtClean="0"/>
              <a:t>be</a:t>
            </a:r>
            <a:r>
              <a:rPr lang="de-DE" dirty="0" smtClean="0"/>
              <a:t> </a:t>
            </a:r>
            <a:r>
              <a:rPr lang="de-DE" dirty="0" err="1" smtClean="0"/>
              <a:t>clearest</a:t>
            </a:r>
            <a:r>
              <a:rPr lang="de-DE" dirty="0" smtClean="0"/>
              <a:t> </a:t>
            </a:r>
            <a:r>
              <a:rPr lang="de-DE" dirty="0" err="1" smtClean="0"/>
              <a:t>seen</a:t>
            </a:r>
            <a:r>
              <a:rPr lang="de-DE" dirty="0" smtClean="0"/>
              <a:t> in </a:t>
            </a:r>
            <a:r>
              <a:rPr lang="de-DE" dirty="0" err="1" smtClean="0"/>
              <a:t>the</a:t>
            </a:r>
            <a:r>
              <a:rPr lang="de-DE" dirty="0" smtClean="0"/>
              <a:t> </a:t>
            </a:r>
            <a:r>
              <a:rPr lang="de-DE" dirty="0" err="1" smtClean="0"/>
              <a:t>night</a:t>
            </a:r>
            <a:r>
              <a:rPr lang="de-DE" dirty="0" smtClean="0"/>
              <a:t> after </a:t>
            </a:r>
            <a:r>
              <a:rPr lang="de-DE" dirty="0" err="1" smtClean="0"/>
              <a:t>dinner</a:t>
            </a:r>
            <a:r>
              <a:rPr lang="de-DE" dirty="0" smtClean="0"/>
              <a:t>. </a:t>
            </a:r>
            <a:r>
              <a:rPr lang="de-DE" dirty="0"/>
              <a:t>T</a:t>
            </a:r>
            <a:r>
              <a:rPr lang="de-DE" dirty="0" smtClean="0"/>
              <a:t>he </a:t>
            </a:r>
            <a:r>
              <a:rPr lang="de-DE" dirty="0" err="1" smtClean="0"/>
              <a:t>following</a:t>
            </a:r>
            <a:r>
              <a:rPr lang="de-DE" dirty="0" smtClean="0"/>
              <a:t> </a:t>
            </a:r>
            <a:r>
              <a:rPr lang="de-DE" dirty="0" err="1" smtClean="0"/>
              <a:t>table</a:t>
            </a:r>
            <a:r>
              <a:rPr lang="de-DE" dirty="0" smtClean="0"/>
              <a:t> </a:t>
            </a:r>
            <a:r>
              <a:rPr lang="de-DE" dirty="0" err="1" smtClean="0"/>
              <a:t>can</a:t>
            </a:r>
            <a:r>
              <a:rPr lang="de-DE" dirty="0" smtClean="0"/>
              <a:t> </a:t>
            </a:r>
            <a:r>
              <a:rPr lang="de-DE" dirty="0" err="1" smtClean="0"/>
              <a:t>only</a:t>
            </a:r>
            <a:r>
              <a:rPr lang="de-DE" dirty="0" smtClean="0"/>
              <a:t> </a:t>
            </a:r>
            <a:r>
              <a:rPr lang="de-DE" dirty="0" err="1" smtClean="0"/>
              <a:t>give</a:t>
            </a:r>
            <a:r>
              <a:rPr lang="de-DE" dirty="0" smtClean="0"/>
              <a:t> </a:t>
            </a:r>
            <a:r>
              <a:rPr lang="de-DE" dirty="0" err="1" smtClean="0"/>
              <a:t>rough</a:t>
            </a:r>
            <a:r>
              <a:rPr lang="de-DE" dirty="0" smtClean="0"/>
              <a:t> </a:t>
            </a:r>
            <a:r>
              <a:rPr lang="de-DE" dirty="0" err="1" smtClean="0"/>
              <a:t>guidance</a:t>
            </a:r>
            <a:r>
              <a:rPr lang="de-DE" dirty="0" smtClean="0"/>
              <a:t> </a:t>
            </a:r>
            <a:r>
              <a:rPr lang="de-DE" dirty="0" err="1" smtClean="0"/>
              <a:t>because</a:t>
            </a:r>
            <a:r>
              <a:rPr lang="de-DE" dirty="0"/>
              <a:t> </a:t>
            </a:r>
            <a:r>
              <a:rPr lang="de-DE" dirty="0" err="1" smtClean="0"/>
              <a:t>the</a:t>
            </a:r>
            <a:r>
              <a:rPr lang="de-DE" dirty="0" smtClean="0"/>
              <a:t> </a:t>
            </a:r>
            <a:r>
              <a:rPr lang="de-DE" dirty="0" err="1"/>
              <a:t>looping</a:t>
            </a:r>
            <a:r>
              <a:rPr lang="de-DE" dirty="0"/>
              <a:t> </a:t>
            </a:r>
            <a:r>
              <a:rPr lang="de-DE" dirty="0" err="1"/>
              <a:t>algorithms</a:t>
            </a:r>
            <a:r>
              <a:rPr lang="de-DE" dirty="0"/>
              <a:t> </a:t>
            </a:r>
            <a:r>
              <a:rPr lang="de-DE" dirty="0" err="1" smtClean="0"/>
              <a:t>differ</a:t>
            </a:r>
            <a:r>
              <a:rPr lang="de-DE" dirty="0" smtClean="0"/>
              <a:t>. </a:t>
            </a:r>
            <a:endParaRPr lang="de-DE" dirty="0"/>
          </a:p>
        </p:txBody>
      </p:sp>
      <p:graphicFrame>
        <p:nvGraphicFramePr>
          <p:cNvPr id="12" name="Tabelle 11"/>
          <p:cNvGraphicFramePr>
            <a:graphicFrameLocks noGrp="1"/>
          </p:cNvGraphicFramePr>
          <p:nvPr>
            <p:extLst>
              <p:ext uri="{D42A27DB-BD31-4B8C-83A1-F6EECF244321}">
                <p14:modId xmlns:p14="http://schemas.microsoft.com/office/powerpoint/2010/main" val="854514707"/>
              </p:ext>
            </p:extLst>
          </p:nvPr>
        </p:nvGraphicFramePr>
        <p:xfrm>
          <a:off x="223003" y="1739649"/>
          <a:ext cx="10857515" cy="5084484"/>
        </p:xfrm>
        <a:graphic>
          <a:graphicData uri="http://schemas.openxmlformats.org/drawingml/2006/table">
            <a:tbl>
              <a:tblPr firstRow="1" bandRow="1">
                <a:tableStyleId>{5C22544A-7EE6-4342-B048-85BDC9FD1C3A}</a:tableStyleId>
              </a:tblPr>
              <a:tblGrid>
                <a:gridCol w="1075219"/>
                <a:gridCol w="2111022"/>
                <a:gridCol w="2901245"/>
                <a:gridCol w="1986844"/>
                <a:gridCol w="2783185"/>
              </a:tblGrid>
              <a:tr h="512484">
                <a:tc>
                  <a:txBody>
                    <a:bodyPr/>
                    <a:lstStyle/>
                    <a:p>
                      <a:r>
                        <a:rPr lang="de-DE" dirty="0" err="1" smtClean="0"/>
                        <a:t>category</a:t>
                      </a:r>
                      <a:endParaRPr lang="de-DE" dirty="0"/>
                    </a:p>
                  </a:txBody>
                  <a:tcPr/>
                </a:tc>
                <a:tc>
                  <a:txBody>
                    <a:bodyPr/>
                    <a:lstStyle/>
                    <a:p>
                      <a:r>
                        <a:rPr lang="de-DE" dirty="0" err="1" smtClean="0"/>
                        <a:t>problem</a:t>
                      </a:r>
                      <a:endParaRPr lang="de-DE" dirty="0"/>
                    </a:p>
                  </a:txBody>
                  <a:tcPr/>
                </a:tc>
                <a:tc>
                  <a:txBody>
                    <a:bodyPr/>
                    <a:lstStyle/>
                    <a:p>
                      <a:r>
                        <a:rPr lang="de-DE" dirty="0" err="1" smtClean="0"/>
                        <a:t>likely</a:t>
                      </a:r>
                      <a:r>
                        <a:rPr lang="de-DE" dirty="0" smtClean="0"/>
                        <a:t> </a:t>
                      </a:r>
                      <a:r>
                        <a:rPr lang="de-DE" dirty="0" err="1" smtClean="0"/>
                        <a:t>cause</a:t>
                      </a:r>
                      <a:endParaRPr lang="de-DE" dirty="0"/>
                    </a:p>
                  </a:txBody>
                  <a:tcPr/>
                </a:tc>
                <a:tc>
                  <a:txBody>
                    <a:bodyPr/>
                    <a:lstStyle/>
                    <a:p>
                      <a:r>
                        <a:rPr lang="de-DE" dirty="0" err="1" smtClean="0"/>
                        <a:t>action</a:t>
                      </a:r>
                      <a:r>
                        <a:rPr lang="de-DE" dirty="0" smtClean="0"/>
                        <a:t>, immediate</a:t>
                      </a:r>
                      <a:endParaRPr lang="de-DE" dirty="0"/>
                    </a:p>
                  </a:txBody>
                  <a:tcPr/>
                </a:tc>
                <a:tc>
                  <a:txBody>
                    <a:bodyPr/>
                    <a:lstStyle/>
                    <a:p>
                      <a:r>
                        <a:rPr lang="de-DE" dirty="0" smtClean="0"/>
                        <a:t>…</a:t>
                      </a:r>
                      <a:r>
                        <a:rPr lang="de-DE" dirty="0" err="1" smtClean="0"/>
                        <a:t>for</a:t>
                      </a:r>
                      <a:r>
                        <a:rPr lang="de-DE" dirty="0" smtClean="0"/>
                        <a:t> </a:t>
                      </a:r>
                      <a:r>
                        <a:rPr lang="de-DE" dirty="0" err="1" smtClean="0"/>
                        <a:t>next</a:t>
                      </a:r>
                      <a:r>
                        <a:rPr lang="de-DE" dirty="0" smtClean="0"/>
                        <a:t> </a:t>
                      </a:r>
                      <a:r>
                        <a:rPr lang="de-DE" dirty="0" err="1" smtClean="0"/>
                        <a:t>day</a:t>
                      </a:r>
                      <a:endParaRPr lang="de-DE" dirty="0"/>
                    </a:p>
                  </a:txBody>
                  <a:tcPr/>
                </a:tc>
              </a:tr>
              <a:tr h="370840">
                <a:tc>
                  <a:txBody>
                    <a:bodyPr/>
                    <a:lstStyle/>
                    <a:p>
                      <a:r>
                        <a:rPr lang="de-DE" dirty="0" err="1" smtClean="0"/>
                        <a:t>glucose</a:t>
                      </a:r>
                      <a:r>
                        <a:rPr lang="de-DE" dirty="0" smtClean="0"/>
                        <a:t> </a:t>
                      </a:r>
                      <a:r>
                        <a:rPr lang="de-DE" dirty="0" err="1" smtClean="0"/>
                        <a:t>increases</a:t>
                      </a:r>
                      <a:r>
                        <a:rPr lang="de-DE" dirty="0" smtClean="0"/>
                        <a:t>  </a:t>
                      </a:r>
                      <a:endParaRPr lang="de-DE" dirty="0"/>
                    </a:p>
                  </a:txBody>
                  <a:tcPr/>
                </a:tc>
                <a:tc>
                  <a:txBody>
                    <a:bodyPr/>
                    <a:lstStyle/>
                    <a:p>
                      <a:r>
                        <a:rPr lang="de-DE" dirty="0" smtClean="0"/>
                        <a:t>in </a:t>
                      </a:r>
                      <a:r>
                        <a:rPr lang="de-DE" dirty="0" err="1" smtClean="0"/>
                        <a:t>the</a:t>
                      </a:r>
                      <a:r>
                        <a:rPr lang="de-DE" dirty="0" smtClean="0"/>
                        <a:t> </a:t>
                      </a:r>
                      <a:r>
                        <a:rPr lang="de-DE" dirty="0" err="1" smtClean="0"/>
                        <a:t>beginning</a:t>
                      </a:r>
                      <a:r>
                        <a:rPr lang="de-DE" dirty="0" smtClean="0"/>
                        <a:t> </a:t>
                      </a:r>
                      <a:r>
                        <a:rPr lang="de-DE" dirty="0" err="1" smtClean="0"/>
                        <a:t>of</a:t>
                      </a:r>
                      <a:r>
                        <a:rPr lang="de-DE" dirty="0" smtClean="0"/>
                        <a:t> </a:t>
                      </a:r>
                      <a:r>
                        <a:rPr lang="de-DE" dirty="0" err="1" smtClean="0"/>
                        <a:t>the</a:t>
                      </a:r>
                      <a:r>
                        <a:rPr lang="de-DE" dirty="0" smtClean="0"/>
                        <a:t> </a:t>
                      </a:r>
                      <a:r>
                        <a:rPr lang="de-DE" dirty="0" err="1" smtClean="0"/>
                        <a:t>late</a:t>
                      </a:r>
                      <a:r>
                        <a:rPr lang="de-DE" dirty="0" smtClean="0"/>
                        <a:t> </a:t>
                      </a:r>
                      <a:r>
                        <a:rPr lang="de-DE" dirty="0" err="1" smtClean="0"/>
                        <a:t>phase</a:t>
                      </a:r>
                      <a:endParaRPr lang="de-DE" dirty="0"/>
                    </a:p>
                  </a:txBody>
                  <a:tcPr/>
                </a:tc>
                <a:tc>
                  <a:txBody>
                    <a:bodyPr/>
                    <a:lstStyle/>
                    <a:p>
                      <a:r>
                        <a:rPr lang="de-DE" dirty="0" smtClean="0"/>
                        <a:t>not </a:t>
                      </a:r>
                      <a:r>
                        <a:rPr lang="de-DE" dirty="0" err="1" smtClean="0"/>
                        <a:t>enough</a:t>
                      </a:r>
                      <a:r>
                        <a:rPr lang="de-DE" dirty="0" smtClean="0"/>
                        <a:t> </a:t>
                      </a:r>
                      <a:r>
                        <a:rPr lang="de-DE" dirty="0" err="1" smtClean="0"/>
                        <a:t>active</a:t>
                      </a:r>
                      <a:r>
                        <a:rPr lang="de-DE" dirty="0" smtClean="0"/>
                        <a:t> </a:t>
                      </a:r>
                      <a:r>
                        <a:rPr lang="de-DE" dirty="0" err="1" smtClean="0"/>
                        <a:t>insulin</a:t>
                      </a:r>
                      <a:r>
                        <a:rPr lang="de-DE" dirty="0" smtClean="0"/>
                        <a:t> (zero-</a:t>
                      </a:r>
                      <a:r>
                        <a:rPr lang="de-DE" dirty="0" err="1" smtClean="0"/>
                        <a:t>temping</a:t>
                      </a:r>
                      <a:r>
                        <a:rPr lang="de-DE" dirty="0" smtClean="0"/>
                        <a:t> in </a:t>
                      </a:r>
                      <a:r>
                        <a:rPr lang="de-DE" dirty="0" err="1" smtClean="0"/>
                        <a:t>early</a:t>
                      </a:r>
                      <a:r>
                        <a:rPr lang="de-DE" dirty="0" smtClean="0"/>
                        <a:t> </a:t>
                      </a:r>
                      <a:r>
                        <a:rPr lang="de-DE" dirty="0" err="1" smtClean="0"/>
                        <a:t>phase</a:t>
                      </a:r>
                      <a:r>
                        <a:rPr lang="de-DE" dirty="0" smtClean="0"/>
                        <a:t>)</a:t>
                      </a:r>
                      <a:endParaRPr lang="de-DE" dirty="0"/>
                    </a:p>
                  </a:txBody>
                  <a:tcPr/>
                </a:tc>
                <a:tc>
                  <a:txBody>
                    <a:bodyPr/>
                    <a:lstStyle/>
                    <a:p>
                      <a:r>
                        <a:rPr lang="de-DE" dirty="0" smtClean="0"/>
                        <a:t>„</a:t>
                      </a:r>
                      <a:r>
                        <a:rPr lang="de-DE" dirty="0" err="1" smtClean="0"/>
                        <a:t>ride</a:t>
                      </a:r>
                      <a:r>
                        <a:rPr lang="de-DE" dirty="0" smtClean="0"/>
                        <a:t> </a:t>
                      </a:r>
                      <a:r>
                        <a:rPr lang="de-DE" dirty="0" err="1" smtClean="0"/>
                        <a:t>it</a:t>
                      </a:r>
                      <a:r>
                        <a:rPr lang="de-DE" dirty="0" smtClean="0"/>
                        <a:t> out“; </a:t>
                      </a:r>
                      <a:r>
                        <a:rPr lang="de-DE" dirty="0" err="1" smtClean="0"/>
                        <a:t>evtl.small</a:t>
                      </a:r>
                      <a:r>
                        <a:rPr lang="de-DE" dirty="0" smtClean="0"/>
                        <a:t> </a:t>
                      </a:r>
                      <a:r>
                        <a:rPr lang="de-DE" dirty="0" err="1" smtClean="0"/>
                        <a:t>bolus</a:t>
                      </a:r>
                      <a:r>
                        <a:rPr lang="de-DE" dirty="0" smtClean="0"/>
                        <a:t>/</a:t>
                      </a:r>
                      <a:r>
                        <a:rPr lang="de-DE" dirty="0" err="1" smtClean="0"/>
                        <a:t>Afrezza</a:t>
                      </a:r>
                      <a:endParaRPr lang="de-DE" dirty="0"/>
                    </a:p>
                  </a:txBody>
                  <a:tcPr/>
                </a:tc>
                <a:tc>
                  <a:txBody>
                    <a:bodyPr/>
                    <a:lstStyle/>
                    <a:p>
                      <a:r>
                        <a:rPr lang="de-DE" dirty="0" smtClean="0"/>
                        <a:t>front-</a:t>
                      </a:r>
                      <a:r>
                        <a:rPr lang="de-DE" dirty="0" err="1" smtClean="0"/>
                        <a:t>load</a:t>
                      </a:r>
                      <a:r>
                        <a:rPr lang="de-DE" dirty="0" smtClean="0"/>
                        <a:t> </a:t>
                      </a:r>
                      <a:r>
                        <a:rPr lang="de-DE" dirty="0" err="1" smtClean="0"/>
                        <a:t>eCarbs</a:t>
                      </a:r>
                      <a:r>
                        <a:rPr lang="de-DE" dirty="0" smtClean="0"/>
                        <a:t>                 </a:t>
                      </a:r>
                      <a:r>
                        <a:rPr lang="de-DE" dirty="0" err="1" smtClean="0"/>
                        <a:t>enable</a:t>
                      </a:r>
                      <a:r>
                        <a:rPr lang="de-DE" dirty="0" smtClean="0"/>
                        <a:t> </a:t>
                      </a:r>
                      <a:r>
                        <a:rPr lang="de-DE" dirty="0" err="1" smtClean="0"/>
                        <a:t>bigger</a:t>
                      </a:r>
                      <a:r>
                        <a:rPr lang="de-DE" dirty="0" smtClean="0"/>
                        <a:t> SMB/AB</a:t>
                      </a:r>
                      <a:endParaRPr lang="de-DE" dirty="0"/>
                    </a:p>
                  </a:txBody>
                  <a:tcPr/>
                </a:tc>
              </a:tr>
              <a:tr h="370840">
                <a:tc>
                  <a:txBody>
                    <a:bodyPr/>
                    <a:lstStyle/>
                    <a:p>
                      <a:endParaRPr lang="de-DE"/>
                    </a:p>
                  </a:txBody>
                  <a:tcPr/>
                </a:tc>
                <a:tc>
                  <a:txBody>
                    <a:bodyPr/>
                    <a:lstStyle/>
                    <a:p>
                      <a:r>
                        <a:rPr lang="de-DE" dirty="0" err="1" smtClean="0"/>
                        <a:t>prolonged</a:t>
                      </a:r>
                      <a:r>
                        <a:rPr lang="de-DE" dirty="0" smtClean="0"/>
                        <a:t> in </a:t>
                      </a:r>
                      <a:r>
                        <a:rPr lang="de-DE" dirty="0" err="1" smtClean="0"/>
                        <a:t>the</a:t>
                      </a:r>
                      <a:r>
                        <a:rPr lang="de-DE" baseline="0" dirty="0" smtClean="0"/>
                        <a:t> </a:t>
                      </a:r>
                      <a:r>
                        <a:rPr lang="de-DE" dirty="0" err="1" smtClean="0"/>
                        <a:t>middle</a:t>
                      </a:r>
                      <a:r>
                        <a:rPr lang="de-DE" dirty="0" smtClean="0"/>
                        <a:t> </a:t>
                      </a:r>
                      <a:r>
                        <a:rPr lang="de-DE" dirty="0" err="1" smtClean="0"/>
                        <a:t>of</a:t>
                      </a:r>
                      <a:r>
                        <a:rPr lang="de-DE" baseline="0" dirty="0" smtClean="0"/>
                        <a:t> </a:t>
                      </a:r>
                      <a:r>
                        <a:rPr lang="de-DE" baseline="0" dirty="0" err="1" smtClean="0"/>
                        <a:t>the</a:t>
                      </a:r>
                      <a:r>
                        <a:rPr lang="de-DE" baseline="0" dirty="0" smtClean="0"/>
                        <a:t> </a:t>
                      </a:r>
                      <a:r>
                        <a:rPr lang="de-DE" baseline="0" dirty="0" err="1" smtClean="0"/>
                        <a:t>late</a:t>
                      </a:r>
                      <a:r>
                        <a:rPr lang="de-DE" baseline="0" dirty="0" smtClean="0"/>
                        <a:t> </a:t>
                      </a:r>
                      <a:r>
                        <a:rPr lang="de-DE" baseline="0" dirty="0" err="1" smtClean="0"/>
                        <a:t>phase</a:t>
                      </a:r>
                      <a:endParaRPr lang="de-DE" dirty="0"/>
                    </a:p>
                  </a:txBody>
                  <a:tcPr/>
                </a:tc>
                <a:tc>
                  <a:txBody>
                    <a:bodyPr/>
                    <a:lstStyle/>
                    <a:p>
                      <a:r>
                        <a:rPr lang="de-DE" dirty="0" err="1" smtClean="0"/>
                        <a:t>temp</a:t>
                      </a:r>
                      <a:r>
                        <a:rPr lang="de-DE" dirty="0" smtClean="0"/>
                        <a:t>. </a:t>
                      </a:r>
                      <a:r>
                        <a:rPr lang="de-DE" dirty="0" err="1" smtClean="0"/>
                        <a:t>resistance</a:t>
                      </a:r>
                      <a:r>
                        <a:rPr lang="de-DE" dirty="0" smtClean="0"/>
                        <a:t> </a:t>
                      </a:r>
                      <a:r>
                        <a:rPr lang="de-DE" dirty="0" err="1" smtClean="0"/>
                        <a:t>from</a:t>
                      </a:r>
                      <a:r>
                        <a:rPr lang="de-DE" dirty="0" smtClean="0"/>
                        <a:t> </a:t>
                      </a:r>
                      <a:r>
                        <a:rPr lang="de-DE" dirty="0" err="1" smtClean="0"/>
                        <a:t>fatty</a:t>
                      </a:r>
                      <a:r>
                        <a:rPr lang="de-DE" dirty="0" smtClean="0"/>
                        <a:t> </a:t>
                      </a:r>
                      <a:r>
                        <a:rPr lang="de-DE" dirty="0" err="1" smtClean="0"/>
                        <a:t>acids</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set</a:t>
                      </a:r>
                      <a:r>
                        <a:rPr lang="de-DE" dirty="0" smtClean="0"/>
                        <a:t> </a:t>
                      </a:r>
                      <a:r>
                        <a:rPr lang="de-DE" dirty="0" err="1" smtClean="0"/>
                        <a:t>override</a:t>
                      </a:r>
                      <a:r>
                        <a:rPr lang="de-DE" dirty="0" smtClean="0"/>
                        <a:t> /</a:t>
                      </a:r>
                      <a:r>
                        <a:rPr lang="de-DE" dirty="0" err="1" smtClean="0"/>
                        <a:t>high%profile</a:t>
                      </a:r>
                      <a:r>
                        <a:rPr lang="de-DE"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Afrezza</a:t>
                      </a:r>
                      <a:r>
                        <a:rPr lang="de-DE" dirty="0" smtClean="0"/>
                        <a:t>? </a:t>
                      </a:r>
                    </a:p>
                  </a:txBody>
                  <a:tcPr/>
                </a:tc>
                <a:tc>
                  <a:txBody>
                    <a:bodyPr/>
                    <a:lstStyle/>
                    <a:p>
                      <a:r>
                        <a:rPr lang="de-DE" dirty="0" err="1" smtClean="0"/>
                        <a:t>Automate</a:t>
                      </a:r>
                      <a:r>
                        <a:rPr lang="de-DE" dirty="0" smtClean="0"/>
                        <a:t> a high </a:t>
                      </a:r>
                      <a:r>
                        <a:rPr lang="de-DE" dirty="0" err="1" smtClean="0"/>
                        <a:t>override</a:t>
                      </a:r>
                      <a:r>
                        <a:rPr lang="de-DE" dirty="0" smtClean="0"/>
                        <a:t> /   %</a:t>
                      </a:r>
                      <a:r>
                        <a:rPr lang="de-DE" dirty="0" err="1" smtClean="0"/>
                        <a:t>profile</a:t>
                      </a:r>
                      <a:r>
                        <a:rPr lang="de-DE" dirty="0" smtClean="0"/>
                        <a:t> </a:t>
                      </a:r>
                      <a:r>
                        <a:rPr lang="de-DE" dirty="0" err="1" smtClean="0"/>
                        <a:t>for</a:t>
                      </a:r>
                      <a:r>
                        <a:rPr lang="de-DE" dirty="0" smtClean="0"/>
                        <a:t> a </a:t>
                      </a:r>
                      <a:r>
                        <a:rPr lang="de-DE" dirty="0" err="1" smtClean="0"/>
                        <a:t>couple</a:t>
                      </a:r>
                      <a:r>
                        <a:rPr lang="de-DE" dirty="0" smtClean="0"/>
                        <a:t> </a:t>
                      </a:r>
                      <a:r>
                        <a:rPr lang="de-DE" dirty="0" err="1" smtClean="0"/>
                        <a:t>of</a:t>
                      </a:r>
                      <a:r>
                        <a:rPr lang="de-DE" dirty="0" smtClean="0"/>
                        <a:t> AB/SMB</a:t>
                      </a:r>
                      <a:endParaRPr lang="de-DE" dirty="0"/>
                    </a:p>
                  </a:txBody>
                  <a:tcPr/>
                </a:tc>
              </a:tr>
              <a:tr h="370840">
                <a:tc>
                  <a:txBody>
                    <a:bodyPr/>
                    <a:lstStyle/>
                    <a:p>
                      <a:endParaRPr lang="de-DE"/>
                    </a:p>
                  </a:txBody>
                  <a:tcPr/>
                </a:tc>
                <a:tc>
                  <a:txBody>
                    <a:bodyPr/>
                    <a:lstStyle/>
                    <a:p>
                      <a:r>
                        <a:rPr lang="de-DE" dirty="0" err="1" smtClean="0"/>
                        <a:t>stays</a:t>
                      </a:r>
                      <a:r>
                        <a:rPr lang="de-DE" dirty="0" smtClean="0"/>
                        <a:t> high</a:t>
                      </a:r>
                      <a:endParaRPr lang="de-DE" dirty="0"/>
                    </a:p>
                  </a:txBody>
                  <a:tcPr/>
                </a:tc>
                <a:tc>
                  <a:txBody>
                    <a:bodyPr/>
                    <a:lstStyle/>
                    <a:p>
                      <a:r>
                        <a:rPr lang="de-DE" dirty="0" smtClean="0"/>
                        <a:t>ISF </a:t>
                      </a:r>
                      <a:r>
                        <a:rPr lang="de-DE" dirty="0" err="1" smtClean="0"/>
                        <a:t>too</a:t>
                      </a:r>
                      <a:r>
                        <a:rPr lang="de-DE" dirty="0" smtClean="0"/>
                        <a:t> </a:t>
                      </a:r>
                      <a:r>
                        <a:rPr lang="de-DE" dirty="0" err="1" smtClean="0"/>
                        <a:t>weak</a:t>
                      </a:r>
                      <a:endParaRPr lang="de-DE" dirty="0" smtClean="0"/>
                    </a:p>
                    <a:p>
                      <a:r>
                        <a:rPr lang="de-DE" dirty="0" err="1" smtClean="0"/>
                        <a:t>absorption</a:t>
                      </a:r>
                      <a:r>
                        <a:rPr lang="de-DE" dirty="0" smtClean="0"/>
                        <a:t> </a:t>
                      </a:r>
                      <a:r>
                        <a:rPr lang="de-DE" dirty="0" err="1" smtClean="0"/>
                        <a:t>times</a:t>
                      </a:r>
                      <a:r>
                        <a:rPr lang="de-DE" dirty="0" smtClean="0"/>
                        <a:t> </a:t>
                      </a:r>
                      <a:r>
                        <a:rPr lang="de-DE" dirty="0" err="1" smtClean="0"/>
                        <a:t>too</a:t>
                      </a:r>
                      <a:r>
                        <a:rPr lang="de-DE" dirty="0" smtClean="0"/>
                        <a:t> </a:t>
                      </a:r>
                      <a:r>
                        <a:rPr lang="de-DE" dirty="0" err="1" smtClean="0"/>
                        <a:t>short</a:t>
                      </a:r>
                      <a:r>
                        <a:rPr lang="de-DE" dirty="0" smtClean="0"/>
                        <a:t>     </a:t>
                      </a:r>
                      <a:r>
                        <a:rPr lang="de-DE" dirty="0" err="1" smtClean="0"/>
                        <a:t>too</a:t>
                      </a:r>
                      <a:r>
                        <a:rPr lang="de-DE" baseline="0" dirty="0" smtClean="0"/>
                        <a:t> </a:t>
                      </a:r>
                      <a:r>
                        <a:rPr lang="de-DE" baseline="0" dirty="0" err="1" smtClean="0"/>
                        <a:t>low</a:t>
                      </a:r>
                      <a:r>
                        <a:rPr lang="de-DE" baseline="0" dirty="0" smtClean="0"/>
                        <a:t> </a:t>
                      </a:r>
                      <a:r>
                        <a:rPr lang="de-DE" baseline="0" dirty="0" err="1" smtClean="0"/>
                        <a:t>eCarb</a:t>
                      </a:r>
                      <a:r>
                        <a:rPr lang="de-DE" baseline="0" dirty="0" smtClean="0"/>
                        <a:t> </a:t>
                      </a:r>
                      <a:r>
                        <a:rPr lang="de-DE" baseline="0" dirty="0" err="1" smtClean="0"/>
                        <a:t>input</a:t>
                      </a:r>
                      <a:r>
                        <a:rPr lang="de-DE" dirty="0" smtClean="0"/>
                        <a:t> </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evtl.small</a:t>
                      </a:r>
                      <a:r>
                        <a:rPr lang="de-DE" dirty="0" smtClean="0"/>
                        <a:t> </a:t>
                      </a:r>
                      <a:r>
                        <a:rPr lang="de-DE" dirty="0" err="1" smtClean="0"/>
                        <a:t>bolus</a:t>
                      </a:r>
                      <a:r>
                        <a:rPr lang="de-DE" dirty="0" smtClean="0"/>
                        <a:t>/</a:t>
                      </a:r>
                      <a:r>
                        <a:rPr lang="de-DE" dirty="0" err="1" smtClean="0"/>
                        <a:t>Afrezza</a:t>
                      </a:r>
                      <a:r>
                        <a:rPr lang="de-DE"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add</a:t>
                      </a:r>
                      <a:r>
                        <a:rPr lang="de-DE" dirty="0" smtClean="0"/>
                        <a:t> </a:t>
                      </a:r>
                      <a:r>
                        <a:rPr lang="de-DE" dirty="0" err="1" smtClean="0"/>
                        <a:t>carbs</a:t>
                      </a:r>
                      <a:endParaRPr lang="de-DE" dirty="0" smtClean="0"/>
                    </a:p>
                  </a:txBody>
                  <a:tcPr/>
                </a:tc>
                <a:tc>
                  <a:txBody>
                    <a:bodyPr/>
                    <a:lstStyle/>
                    <a:p>
                      <a:r>
                        <a:rPr lang="de-DE" dirty="0" err="1" smtClean="0"/>
                        <a:t>lower</a:t>
                      </a:r>
                      <a:r>
                        <a:rPr lang="de-DE" dirty="0" smtClean="0"/>
                        <a:t> </a:t>
                      </a:r>
                      <a:r>
                        <a:rPr lang="de-DE" dirty="0" err="1" smtClean="0"/>
                        <a:t>the</a:t>
                      </a:r>
                      <a:r>
                        <a:rPr lang="de-DE" dirty="0" smtClean="0"/>
                        <a:t> ISF</a:t>
                      </a:r>
                    </a:p>
                    <a:p>
                      <a:r>
                        <a:rPr lang="de-DE" dirty="0" err="1" smtClean="0"/>
                        <a:t>increase</a:t>
                      </a:r>
                      <a:r>
                        <a:rPr lang="de-DE" dirty="0" smtClean="0"/>
                        <a:t> </a:t>
                      </a:r>
                      <a:r>
                        <a:rPr lang="de-DE" dirty="0" err="1" smtClean="0"/>
                        <a:t>absorption</a:t>
                      </a:r>
                      <a:r>
                        <a:rPr lang="de-DE" dirty="0" smtClean="0"/>
                        <a:t> </a:t>
                      </a:r>
                      <a:r>
                        <a:rPr lang="de-DE" dirty="0" err="1" smtClean="0"/>
                        <a:t>times</a:t>
                      </a:r>
                      <a:endParaRPr lang="de-DE" dirty="0" smtClean="0"/>
                    </a:p>
                    <a:p>
                      <a:r>
                        <a:rPr lang="de-DE" dirty="0" err="1" smtClean="0"/>
                        <a:t>input</a:t>
                      </a:r>
                      <a:r>
                        <a:rPr lang="de-DE" dirty="0" smtClean="0"/>
                        <a:t> </a:t>
                      </a:r>
                      <a:r>
                        <a:rPr lang="de-DE" dirty="0" err="1" smtClean="0"/>
                        <a:t>more</a:t>
                      </a:r>
                      <a:r>
                        <a:rPr lang="de-DE" dirty="0" smtClean="0"/>
                        <a:t> </a:t>
                      </a:r>
                      <a:r>
                        <a:rPr lang="de-DE" dirty="0" err="1" smtClean="0"/>
                        <a:t>late</a:t>
                      </a:r>
                      <a:r>
                        <a:rPr lang="de-DE" dirty="0" smtClean="0"/>
                        <a:t> </a:t>
                      </a:r>
                      <a:r>
                        <a:rPr lang="de-DE" dirty="0" err="1" smtClean="0"/>
                        <a:t>eCarbs</a:t>
                      </a:r>
                      <a:endParaRPr lang="de-DE" dirty="0"/>
                    </a:p>
                  </a:txBody>
                  <a:tcPr/>
                </a:tc>
              </a:tr>
              <a:tr h="370840">
                <a:tc>
                  <a:txBody>
                    <a:bodyPr/>
                    <a:lstStyle/>
                    <a:p>
                      <a:r>
                        <a:rPr lang="de-DE" dirty="0" err="1" smtClean="0"/>
                        <a:t>glucose</a:t>
                      </a:r>
                      <a:r>
                        <a:rPr lang="de-DE" dirty="0" smtClean="0"/>
                        <a:t> </a:t>
                      </a:r>
                      <a:r>
                        <a:rPr lang="de-DE" dirty="0" err="1" smtClean="0"/>
                        <a:t>dips</a:t>
                      </a:r>
                      <a:r>
                        <a:rPr lang="de-DE" dirty="0" smtClean="0"/>
                        <a:t> </a:t>
                      </a:r>
                      <a:r>
                        <a:rPr lang="de-DE" dirty="0" err="1" smtClean="0"/>
                        <a:t>low</a:t>
                      </a:r>
                      <a:endParaRPr lang="de-DE" dirty="0"/>
                    </a:p>
                  </a:txBody>
                  <a:tcPr/>
                </a:tc>
                <a:tc>
                  <a:txBody>
                    <a:bodyPr/>
                    <a:lstStyle/>
                    <a:p>
                      <a:r>
                        <a:rPr lang="de-DE" dirty="0" err="1" smtClean="0"/>
                        <a:t>towards</a:t>
                      </a:r>
                      <a:r>
                        <a:rPr lang="de-DE" dirty="0" smtClean="0"/>
                        <a:t> </a:t>
                      </a:r>
                      <a:r>
                        <a:rPr lang="de-DE" dirty="0" err="1" smtClean="0"/>
                        <a:t>the</a:t>
                      </a:r>
                      <a:r>
                        <a:rPr lang="de-DE" dirty="0" smtClean="0"/>
                        <a:t> end </a:t>
                      </a:r>
                      <a:r>
                        <a:rPr lang="de-DE" dirty="0" err="1" smtClean="0"/>
                        <a:t>of</a:t>
                      </a:r>
                      <a:r>
                        <a:rPr lang="de-DE" dirty="0" smtClean="0"/>
                        <a:t> </a:t>
                      </a:r>
                      <a:r>
                        <a:rPr lang="de-DE" dirty="0" err="1" smtClean="0"/>
                        <a:t>the</a:t>
                      </a:r>
                      <a:r>
                        <a:rPr lang="de-DE" dirty="0" smtClean="0"/>
                        <a:t> </a:t>
                      </a:r>
                      <a:r>
                        <a:rPr lang="de-DE" dirty="0" err="1" smtClean="0"/>
                        <a:t>late</a:t>
                      </a:r>
                      <a:r>
                        <a:rPr lang="de-DE" dirty="0" smtClean="0"/>
                        <a:t> </a:t>
                      </a:r>
                      <a:r>
                        <a:rPr lang="de-DE" dirty="0" err="1" smtClean="0"/>
                        <a:t>phase</a:t>
                      </a:r>
                      <a:endParaRPr lang="de-DE" dirty="0"/>
                    </a:p>
                  </a:txBody>
                  <a:tcPr/>
                </a:tc>
                <a:tc>
                  <a:txBody>
                    <a:bodyPr/>
                    <a:lstStyle/>
                    <a:p>
                      <a:r>
                        <a:rPr lang="de-DE" dirty="0" smtClean="0"/>
                        <a:t>DIA </a:t>
                      </a:r>
                      <a:r>
                        <a:rPr lang="de-DE" dirty="0" err="1" smtClean="0"/>
                        <a:t>too</a:t>
                      </a:r>
                      <a:r>
                        <a:rPr lang="de-DE" dirty="0" smtClean="0"/>
                        <a:t> </a:t>
                      </a:r>
                      <a:r>
                        <a:rPr lang="de-DE" dirty="0" err="1" smtClean="0"/>
                        <a:t>short</a:t>
                      </a:r>
                      <a:r>
                        <a:rPr lang="de-DE" dirty="0" smtClean="0"/>
                        <a:t> </a:t>
                      </a:r>
                    </a:p>
                    <a:p>
                      <a:r>
                        <a:rPr lang="de-DE" dirty="0" smtClean="0"/>
                        <a:t>basal </a:t>
                      </a:r>
                      <a:r>
                        <a:rPr lang="de-DE" dirty="0" err="1" smtClean="0"/>
                        <a:t>too</a:t>
                      </a:r>
                      <a:r>
                        <a:rPr lang="de-DE" dirty="0" smtClean="0"/>
                        <a:t> high</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too</a:t>
                      </a:r>
                      <a:r>
                        <a:rPr lang="de-DE" baseline="0" dirty="0" smtClean="0"/>
                        <a:t> </a:t>
                      </a:r>
                      <a:r>
                        <a:rPr lang="de-DE" baseline="0" dirty="0" err="1" smtClean="0"/>
                        <a:t>much</a:t>
                      </a:r>
                      <a:r>
                        <a:rPr lang="de-DE" baseline="0" dirty="0" smtClean="0"/>
                        <a:t> </a:t>
                      </a:r>
                      <a:r>
                        <a:rPr lang="de-DE" baseline="0" dirty="0" err="1" smtClean="0"/>
                        <a:t>carbs</a:t>
                      </a:r>
                      <a:r>
                        <a:rPr lang="de-DE" baseline="0" dirty="0" smtClean="0"/>
                        <a:t> </a:t>
                      </a:r>
                      <a:r>
                        <a:rPr lang="de-DE" baseline="0" dirty="0" err="1" smtClean="0"/>
                        <a:t>entered</a:t>
                      </a:r>
                      <a:r>
                        <a:rPr lang="de-DE" baseline="0" dirty="0" smtClean="0"/>
                        <a:t>              </a:t>
                      </a:r>
                      <a:r>
                        <a:rPr lang="de-DE" baseline="0" dirty="0" err="1" smtClean="0"/>
                        <a:t>user</a:t>
                      </a:r>
                      <a:r>
                        <a:rPr lang="de-DE" baseline="0" dirty="0" smtClean="0"/>
                        <a:t> </a:t>
                      </a:r>
                      <a:r>
                        <a:rPr lang="de-DE" baseline="0" dirty="0" err="1" smtClean="0"/>
                        <a:t>bolussed</a:t>
                      </a:r>
                      <a:r>
                        <a:rPr lang="de-DE" baseline="0" dirty="0" smtClean="0"/>
                        <a:t> extra </a:t>
                      </a:r>
                    </a:p>
                  </a:txBody>
                  <a:tcPr/>
                </a:tc>
                <a:tc>
                  <a:txBody>
                    <a:bodyPr/>
                    <a:lstStyle/>
                    <a:p>
                      <a:r>
                        <a:rPr lang="de-DE" dirty="0" err="1" smtClean="0"/>
                        <a:t>take</a:t>
                      </a:r>
                      <a:r>
                        <a:rPr lang="de-DE" dirty="0" smtClean="0"/>
                        <a:t> </a:t>
                      </a:r>
                      <a:r>
                        <a:rPr lang="de-DE" dirty="0" err="1" smtClean="0"/>
                        <a:t>glucose</a:t>
                      </a:r>
                      <a:endParaRPr lang="de-DE"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&amp; </a:t>
                      </a:r>
                      <a:r>
                        <a:rPr lang="de-DE" dirty="0" err="1" smtClean="0"/>
                        <a:t>elevate</a:t>
                      </a:r>
                      <a:r>
                        <a:rPr lang="de-DE" dirty="0" smtClean="0"/>
                        <a:t> TT</a:t>
                      </a:r>
                    </a:p>
                  </a:txBody>
                  <a:tcPr/>
                </a:tc>
                <a:tc>
                  <a:txBody>
                    <a:bodyPr/>
                    <a:lstStyle/>
                    <a:p>
                      <a:r>
                        <a:rPr lang="de-DE" dirty="0" err="1" smtClean="0"/>
                        <a:t>elevate</a:t>
                      </a:r>
                      <a:r>
                        <a:rPr lang="de-DE" dirty="0" smtClean="0"/>
                        <a:t> DIA</a:t>
                      </a:r>
                    </a:p>
                    <a:p>
                      <a:r>
                        <a:rPr lang="de-DE" dirty="0" err="1" smtClean="0"/>
                        <a:t>reduce</a:t>
                      </a:r>
                      <a:r>
                        <a:rPr lang="de-DE" dirty="0" smtClean="0"/>
                        <a:t> basal</a:t>
                      </a:r>
                    </a:p>
                    <a:p>
                      <a:r>
                        <a:rPr lang="de-DE" dirty="0" err="1" smtClean="0"/>
                        <a:t>improve</a:t>
                      </a:r>
                      <a:r>
                        <a:rPr lang="de-DE" dirty="0" smtClean="0"/>
                        <a:t> </a:t>
                      </a:r>
                      <a:r>
                        <a:rPr lang="de-DE" dirty="0" err="1" smtClean="0"/>
                        <a:t>carb</a:t>
                      </a:r>
                      <a:r>
                        <a:rPr lang="de-DE" dirty="0" smtClean="0"/>
                        <a:t> </a:t>
                      </a:r>
                      <a:r>
                        <a:rPr lang="de-DE" dirty="0" err="1" smtClean="0"/>
                        <a:t>input</a:t>
                      </a:r>
                      <a:r>
                        <a:rPr lang="de-DE" dirty="0" smtClean="0"/>
                        <a:t> </a:t>
                      </a:r>
                      <a:endParaRPr lang="de-DE" dirty="0"/>
                    </a:p>
                  </a:txBody>
                  <a:tcPr/>
                </a:tc>
              </a:tr>
              <a:tr h="370840">
                <a:tc>
                  <a:txBody>
                    <a:bodyPr/>
                    <a:lstStyle/>
                    <a:p>
                      <a:r>
                        <a:rPr lang="de-DE" dirty="0" smtClean="0"/>
                        <a:t>„</a:t>
                      </a:r>
                      <a:r>
                        <a:rPr lang="de-DE" dirty="0" err="1" smtClean="0"/>
                        <a:t>roller</a:t>
                      </a:r>
                      <a:r>
                        <a:rPr lang="de-DE" dirty="0" smtClean="0"/>
                        <a:t> </a:t>
                      </a:r>
                      <a:r>
                        <a:rPr lang="de-DE" dirty="0" err="1" smtClean="0"/>
                        <a:t>coaster</a:t>
                      </a:r>
                      <a:r>
                        <a:rPr lang="de-DE" dirty="0" smtClean="0"/>
                        <a:t>“</a:t>
                      </a:r>
                      <a:endParaRPr lang="de-DE" dirty="0"/>
                    </a:p>
                  </a:txBody>
                  <a:tcPr/>
                </a:tc>
                <a:tc>
                  <a:txBody>
                    <a:bodyPr/>
                    <a:lstStyle/>
                    <a:p>
                      <a:r>
                        <a:rPr lang="de-DE" dirty="0" err="1" smtClean="0"/>
                        <a:t>repeatedly</a:t>
                      </a:r>
                      <a:r>
                        <a:rPr lang="de-DE" dirty="0" smtClean="0"/>
                        <a:t> </a:t>
                      </a:r>
                      <a:r>
                        <a:rPr lang="de-DE" dirty="0" err="1" smtClean="0"/>
                        <a:t>bouncing</a:t>
                      </a:r>
                      <a:r>
                        <a:rPr lang="de-DE" dirty="0" smtClean="0"/>
                        <a:t> </a:t>
                      </a:r>
                      <a:r>
                        <a:rPr lang="de-DE" dirty="0" err="1" smtClean="0"/>
                        <a:t>low</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ISF </a:t>
                      </a:r>
                      <a:r>
                        <a:rPr lang="de-DE" dirty="0" err="1" smtClean="0"/>
                        <a:t>too</a:t>
                      </a:r>
                      <a:r>
                        <a:rPr lang="de-DE" dirty="0" smtClean="0"/>
                        <a:t> strong</a:t>
                      </a:r>
                      <a:r>
                        <a:rPr lang="de-DE" baseline="0" dirty="0" smtClean="0"/>
                        <a:t> </a:t>
                      </a:r>
                      <a:endParaRPr lang="de-DE" dirty="0"/>
                    </a:p>
                  </a:txBody>
                  <a:tcPr/>
                </a:tc>
                <a:tc>
                  <a:txBody>
                    <a:bodyPr/>
                    <a:lstStyle/>
                    <a:p>
                      <a:r>
                        <a:rPr lang="de-DE" dirty="0" smtClean="0"/>
                        <a:t> </a:t>
                      </a:r>
                      <a:r>
                        <a:rPr lang="de-DE" dirty="0" err="1" smtClean="0"/>
                        <a:t>take</a:t>
                      </a:r>
                      <a:r>
                        <a:rPr lang="de-DE" dirty="0" smtClean="0"/>
                        <a:t> </a:t>
                      </a:r>
                      <a:r>
                        <a:rPr lang="de-DE" dirty="0" err="1" smtClean="0"/>
                        <a:t>glucose</a:t>
                      </a:r>
                      <a:endParaRPr lang="de-DE"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&amp; </a:t>
                      </a:r>
                      <a:r>
                        <a:rPr lang="de-DE" dirty="0" err="1" smtClean="0"/>
                        <a:t>elevate</a:t>
                      </a:r>
                      <a:r>
                        <a:rPr lang="de-DE" dirty="0" smtClean="0"/>
                        <a:t> TT</a:t>
                      </a:r>
                    </a:p>
                  </a:txBody>
                  <a:tcPr/>
                </a:tc>
                <a:tc>
                  <a:txBody>
                    <a:bodyPr/>
                    <a:lstStyle/>
                    <a:p>
                      <a:r>
                        <a:rPr lang="de-DE" dirty="0" err="1" smtClean="0"/>
                        <a:t>elevate</a:t>
                      </a:r>
                      <a:r>
                        <a:rPr lang="de-DE" dirty="0" smtClean="0"/>
                        <a:t> </a:t>
                      </a:r>
                      <a:r>
                        <a:rPr lang="de-DE" dirty="0" err="1" smtClean="0"/>
                        <a:t>the</a:t>
                      </a:r>
                      <a:r>
                        <a:rPr lang="de-DE" dirty="0" smtClean="0"/>
                        <a:t> ISF                       </a:t>
                      </a:r>
                      <a:r>
                        <a:rPr lang="de-DE" dirty="0" err="1" smtClean="0"/>
                        <a:t>reduce</a:t>
                      </a:r>
                      <a:r>
                        <a:rPr lang="de-DE" dirty="0" smtClean="0"/>
                        <a:t> SMB/AB </a:t>
                      </a:r>
                      <a:r>
                        <a:rPr lang="de-DE" dirty="0" err="1" smtClean="0"/>
                        <a:t>size</a:t>
                      </a:r>
                      <a:r>
                        <a:rPr lang="de-DE" dirty="0" smtClean="0"/>
                        <a:t> </a:t>
                      </a:r>
                      <a:r>
                        <a:rPr lang="de-DE" dirty="0" err="1" smtClean="0"/>
                        <a:t>limit</a:t>
                      </a:r>
                      <a:endParaRPr lang="de-DE" dirty="0"/>
                    </a:p>
                  </a:txBody>
                  <a:tcPr/>
                </a:tc>
              </a:tr>
            </a:tbl>
          </a:graphicData>
        </a:graphic>
      </p:graphicFrame>
      <p:pic>
        <p:nvPicPr>
          <p:cNvPr id="10" name="Grafik 9"/>
          <p:cNvPicPr>
            <a:picLocks noChangeAspect="1"/>
          </p:cNvPicPr>
          <p:nvPr/>
        </p:nvPicPr>
        <p:blipFill rotWithShape="1">
          <a:blip r:embed="rId3"/>
          <a:srcRect l="30125" t="25555" r="45813" b="34667"/>
          <a:stretch/>
        </p:blipFill>
        <p:spPr>
          <a:xfrm>
            <a:off x="10317866" y="204529"/>
            <a:ext cx="956846" cy="889742"/>
          </a:xfrm>
          <a:prstGeom prst="rect">
            <a:avLst/>
          </a:prstGeom>
        </p:spPr>
      </p:pic>
    </p:spTree>
    <p:extLst>
      <p:ext uri="{BB962C8B-B14F-4D97-AF65-F5344CB8AC3E}">
        <p14:creationId xmlns:p14="http://schemas.microsoft.com/office/powerpoint/2010/main" val="42833554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14937" y="-195945"/>
            <a:ext cx="10515600" cy="1325563"/>
          </a:xfrm>
        </p:spPr>
        <p:txBody>
          <a:bodyPr>
            <a:normAutofit/>
          </a:bodyPr>
          <a:lstStyle/>
          <a:p>
            <a:pPr algn="ctr"/>
            <a:r>
              <a:rPr lang="de-DE" sz="3600" b="1" dirty="0" smtClean="0">
                <a:solidFill>
                  <a:srgbClr val="7030A0"/>
                </a:solidFill>
              </a:rPr>
              <a:t>Co-managing </a:t>
            </a:r>
            <a:r>
              <a:rPr lang="de-DE" sz="3600" b="1" dirty="0" err="1" smtClean="0">
                <a:solidFill>
                  <a:srgbClr val="7030A0"/>
                </a:solidFill>
              </a:rPr>
              <a:t>the</a:t>
            </a:r>
            <a:r>
              <a:rPr lang="de-DE" sz="3600" b="1" dirty="0" smtClean="0">
                <a:solidFill>
                  <a:srgbClr val="7030A0"/>
                </a:solidFill>
              </a:rPr>
              <a:t> </a:t>
            </a:r>
            <a:r>
              <a:rPr lang="de-DE" sz="3600" b="1" dirty="0" err="1" smtClean="0">
                <a:solidFill>
                  <a:srgbClr val="7030A0"/>
                </a:solidFill>
              </a:rPr>
              <a:t>loop</a:t>
            </a:r>
            <a:r>
              <a:rPr lang="de-DE" sz="3600" b="1" dirty="0" smtClean="0">
                <a:solidFill>
                  <a:srgbClr val="7030A0"/>
                </a:solidFill>
              </a:rPr>
              <a:t> in </a:t>
            </a:r>
            <a:r>
              <a:rPr lang="de-DE" sz="3600" b="1" dirty="0" err="1" smtClean="0">
                <a:solidFill>
                  <a:srgbClr val="7030A0"/>
                </a:solidFill>
              </a:rPr>
              <a:t>the</a:t>
            </a:r>
            <a:r>
              <a:rPr lang="de-DE" sz="3600" b="1" dirty="0" smtClean="0">
                <a:solidFill>
                  <a:srgbClr val="7030A0"/>
                </a:solidFill>
              </a:rPr>
              <a:t> </a:t>
            </a:r>
            <a:r>
              <a:rPr lang="de-DE" sz="3600" b="1" dirty="0" err="1" smtClean="0">
                <a:solidFill>
                  <a:srgbClr val="7030A0"/>
                </a:solidFill>
              </a:rPr>
              <a:t>late</a:t>
            </a:r>
            <a:r>
              <a:rPr lang="de-DE" sz="3600" b="1" dirty="0" smtClean="0">
                <a:solidFill>
                  <a:srgbClr val="7030A0"/>
                </a:solidFill>
              </a:rPr>
              <a:t> </a:t>
            </a:r>
            <a:r>
              <a:rPr lang="de-DE" sz="3600" b="1" dirty="0" err="1" smtClean="0">
                <a:solidFill>
                  <a:srgbClr val="7030A0"/>
                </a:solidFill>
              </a:rPr>
              <a:t>phase</a:t>
            </a:r>
            <a:endParaRPr lang="de-DE" sz="3600" b="1" dirty="0">
              <a:solidFill>
                <a:srgbClr val="7030A0"/>
              </a:solidFill>
            </a:endParaRPr>
          </a:p>
        </p:txBody>
      </p:sp>
      <p:sp>
        <p:nvSpPr>
          <p:cNvPr id="9"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37</a:t>
            </a:r>
            <a:endParaRPr lang="de-DE" sz="1800" dirty="0">
              <a:solidFill>
                <a:schemeClr val="tx1"/>
              </a:solidFill>
            </a:endParaRPr>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3866220025"/>
              </p:ext>
            </p:extLst>
          </p:nvPr>
        </p:nvGraphicFramePr>
        <p:xfrm>
          <a:off x="223003" y="689926"/>
          <a:ext cx="10857513" cy="6385560"/>
        </p:xfrm>
        <a:graphic>
          <a:graphicData uri="http://schemas.openxmlformats.org/drawingml/2006/table">
            <a:tbl>
              <a:tblPr firstRow="1" bandRow="1">
                <a:tableStyleId>{5C22544A-7EE6-4342-B048-85BDC9FD1C3A}</a:tableStyleId>
              </a:tblPr>
              <a:tblGrid>
                <a:gridCol w="533353"/>
                <a:gridCol w="1865558"/>
                <a:gridCol w="2731911"/>
                <a:gridCol w="5726691"/>
              </a:tblGrid>
              <a:tr h="370840">
                <a:tc>
                  <a:txBody>
                    <a:bodyPr/>
                    <a:lstStyle/>
                    <a:p>
                      <a:endParaRPr lang="de-DE" b="0" dirty="0">
                        <a:latin typeface="Arial Narrow" panose="020B0606020202030204" pitchFamily="34" charset="0"/>
                        <a:cs typeface="Times New Roman" panose="02020603050405020304" pitchFamily="18" charset="0"/>
                      </a:endParaRPr>
                    </a:p>
                  </a:txBody>
                  <a:tcPr/>
                </a:tc>
                <a:tc>
                  <a:txBody>
                    <a:bodyPr/>
                    <a:lstStyle/>
                    <a:p>
                      <a:r>
                        <a:rPr lang="de-DE" dirty="0" err="1" smtClean="0"/>
                        <a:t>Interference</a:t>
                      </a:r>
                      <a:endParaRPr lang="de-DE" dirty="0"/>
                    </a:p>
                  </a:txBody>
                  <a:tcPr/>
                </a:tc>
                <a:tc>
                  <a:txBody>
                    <a:bodyPr/>
                    <a:lstStyle/>
                    <a:p>
                      <a:r>
                        <a:rPr lang="de-DE" dirty="0" err="1" smtClean="0"/>
                        <a:t>Example</a:t>
                      </a:r>
                      <a:endParaRPr lang="de-DE" dirty="0"/>
                    </a:p>
                  </a:txBody>
                  <a:tcPr/>
                </a:tc>
                <a:tc>
                  <a:txBody>
                    <a:bodyPr/>
                    <a:lstStyle/>
                    <a:p>
                      <a:r>
                        <a:rPr lang="de-DE" dirty="0" smtClean="0"/>
                        <a:t>Note</a:t>
                      </a:r>
                      <a:endParaRPr lang="de-DE" dirty="0"/>
                    </a:p>
                  </a:txBody>
                  <a:tcPr/>
                </a:tc>
              </a:tr>
              <a:tr h="370840">
                <a:tc>
                  <a:txBody>
                    <a:bodyPr/>
                    <a:lstStyle/>
                    <a:p>
                      <a:endParaRPr lang="de-DE" dirty="0"/>
                    </a:p>
                  </a:txBody>
                  <a:tcPr/>
                </a:tc>
                <a:tc>
                  <a:txBody>
                    <a:bodyPr/>
                    <a:lstStyle/>
                    <a:p>
                      <a:r>
                        <a:rPr lang="de-DE" sz="1400" dirty="0" err="1" smtClean="0">
                          <a:solidFill>
                            <a:schemeClr val="bg1">
                              <a:lumMod val="50000"/>
                            </a:schemeClr>
                          </a:solidFill>
                        </a:rPr>
                        <a:t>setting</a:t>
                      </a:r>
                      <a:r>
                        <a:rPr lang="de-DE" sz="1400" dirty="0" smtClean="0">
                          <a:solidFill>
                            <a:schemeClr val="bg1">
                              <a:lumMod val="50000"/>
                            </a:schemeClr>
                          </a:solidFill>
                        </a:rPr>
                        <a:t> </a:t>
                      </a:r>
                      <a:r>
                        <a:rPr lang="de-DE" sz="1400" dirty="0" err="1" smtClean="0">
                          <a:solidFill>
                            <a:schemeClr val="bg1">
                              <a:lumMod val="50000"/>
                            </a:schemeClr>
                          </a:solidFill>
                        </a:rPr>
                        <a:t>temp</a:t>
                      </a:r>
                      <a:r>
                        <a:rPr lang="de-DE" sz="1400" dirty="0" smtClean="0">
                          <a:solidFill>
                            <a:schemeClr val="bg1">
                              <a:lumMod val="50000"/>
                            </a:schemeClr>
                          </a:solidFill>
                        </a:rPr>
                        <a:t>. </a:t>
                      </a:r>
                      <a:r>
                        <a:rPr lang="de-DE" sz="1400" dirty="0" err="1" smtClean="0">
                          <a:solidFill>
                            <a:schemeClr val="bg1">
                              <a:lumMod val="50000"/>
                            </a:schemeClr>
                          </a:solidFill>
                        </a:rPr>
                        <a:t>targets</a:t>
                      </a:r>
                      <a:r>
                        <a:rPr lang="de-DE" sz="1400" dirty="0" smtClean="0">
                          <a:solidFill>
                            <a:schemeClr val="bg1">
                              <a:lumMod val="50000"/>
                            </a:schemeClr>
                          </a:solidFill>
                        </a:rPr>
                        <a:t> (</a:t>
                      </a:r>
                      <a:r>
                        <a:rPr lang="de-DE" sz="1400" dirty="0" err="1" smtClean="0">
                          <a:solidFill>
                            <a:schemeClr val="bg1">
                              <a:lumMod val="50000"/>
                            </a:schemeClr>
                          </a:solidFill>
                        </a:rPr>
                        <a:t>early</a:t>
                      </a:r>
                      <a:r>
                        <a:rPr lang="de-DE" sz="1400" dirty="0" smtClean="0">
                          <a:solidFill>
                            <a:schemeClr val="bg1">
                              <a:lumMod val="50000"/>
                            </a:schemeClr>
                          </a:solidFill>
                        </a:rPr>
                        <a:t> </a:t>
                      </a:r>
                      <a:r>
                        <a:rPr lang="de-DE" sz="1400" dirty="0" err="1" smtClean="0">
                          <a:solidFill>
                            <a:schemeClr val="bg1">
                              <a:lumMod val="50000"/>
                            </a:schemeClr>
                          </a:solidFill>
                        </a:rPr>
                        <a:t>phase</a:t>
                      </a:r>
                      <a:r>
                        <a:rPr lang="de-DE" sz="1400" dirty="0" smtClean="0">
                          <a:solidFill>
                            <a:schemeClr val="bg1">
                              <a:lumMod val="50000"/>
                            </a:schemeClr>
                          </a:solidFill>
                        </a:rPr>
                        <a:t>)</a:t>
                      </a:r>
                      <a:endParaRPr lang="de-DE" sz="1400" dirty="0">
                        <a:solidFill>
                          <a:schemeClr val="bg1">
                            <a:lumMod val="50000"/>
                          </a:schemeClr>
                        </a:solidFill>
                      </a:endParaRPr>
                    </a:p>
                  </a:txBody>
                  <a:tcPr/>
                </a:tc>
                <a:tc>
                  <a:txBody>
                    <a:bodyPr/>
                    <a:lstStyle/>
                    <a:p>
                      <a:r>
                        <a:rPr lang="de-DE" dirty="0" err="1" smtClean="0">
                          <a:solidFill>
                            <a:schemeClr val="bg1">
                              <a:lumMod val="50000"/>
                            </a:schemeClr>
                          </a:solidFill>
                        </a:rPr>
                        <a:t>EatingSoonTT</a:t>
                      </a:r>
                      <a:endParaRPr lang="de-DE" dirty="0">
                        <a:solidFill>
                          <a:schemeClr val="bg1">
                            <a:lumMod val="50000"/>
                          </a:schemeClr>
                        </a:solidFill>
                      </a:endParaRPr>
                    </a:p>
                  </a:txBody>
                  <a:tcPr/>
                </a:tc>
                <a:tc>
                  <a:txBody>
                    <a:bodyPr/>
                    <a:lstStyle/>
                    <a:p>
                      <a:r>
                        <a:rPr lang="de-DE" sz="1400" dirty="0" err="1" smtClean="0">
                          <a:solidFill>
                            <a:schemeClr val="bg1">
                              <a:lumMod val="50000"/>
                            </a:schemeClr>
                          </a:solidFill>
                        </a:rPr>
                        <a:t>even</a:t>
                      </a:r>
                      <a:r>
                        <a:rPr lang="de-DE" sz="1400" dirty="0" smtClean="0">
                          <a:solidFill>
                            <a:schemeClr val="bg1">
                              <a:lumMod val="50000"/>
                            </a:schemeClr>
                          </a:solidFill>
                        </a:rPr>
                        <a:t> </a:t>
                      </a:r>
                      <a:r>
                        <a:rPr lang="de-DE" sz="1400" dirty="0" err="1" smtClean="0">
                          <a:solidFill>
                            <a:schemeClr val="bg1">
                              <a:lumMod val="50000"/>
                            </a:schemeClr>
                          </a:solidFill>
                        </a:rPr>
                        <a:t>if</a:t>
                      </a:r>
                      <a:r>
                        <a:rPr lang="de-DE" sz="1400" dirty="0" smtClean="0">
                          <a:solidFill>
                            <a:schemeClr val="bg1">
                              <a:lumMod val="50000"/>
                            </a:schemeClr>
                          </a:solidFill>
                        </a:rPr>
                        <a:t> not </a:t>
                      </a:r>
                      <a:r>
                        <a:rPr lang="de-DE" sz="1400" dirty="0" err="1" smtClean="0">
                          <a:solidFill>
                            <a:schemeClr val="bg1">
                              <a:lumMod val="50000"/>
                            </a:schemeClr>
                          </a:solidFill>
                        </a:rPr>
                        <a:t>reached</a:t>
                      </a:r>
                      <a:r>
                        <a:rPr lang="de-DE" sz="1400" dirty="0" smtClean="0">
                          <a:solidFill>
                            <a:schemeClr val="bg1">
                              <a:lumMod val="50000"/>
                            </a:schemeClr>
                          </a:solidFill>
                        </a:rPr>
                        <a:t>:</a:t>
                      </a:r>
                      <a:r>
                        <a:rPr lang="de-DE" sz="1400" baseline="0" dirty="0" smtClean="0">
                          <a:solidFill>
                            <a:schemeClr val="bg1">
                              <a:lumMod val="50000"/>
                            </a:schemeClr>
                          </a:solidFill>
                        </a:rPr>
                        <a:t>                                                                                                 </a:t>
                      </a:r>
                      <a:r>
                        <a:rPr lang="de-DE" sz="1400" baseline="0" dirty="0" err="1" smtClean="0">
                          <a:solidFill>
                            <a:schemeClr val="bg1">
                              <a:lumMod val="50000"/>
                            </a:schemeClr>
                          </a:solidFill>
                        </a:rPr>
                        <a:t>insulin</a:t>
                      </a:r>
                      <a:r>
                        <a:rPr lang="de-DE" sz="1400" baseline="0" dirty="0" smtClean="0">
                          <a:solidFill>
                            <a:schemeClr val="bg1">
                              <a:lumMod val="50000"/>
                            </a:schemeClr>
                          </a:solidFill>
                        </a:rPr>
                        <a:t> </a:t>
                      </a:r>
                      <a:r>
                        <a:rPr lang="de-DE" sz="1400" baseline="0" dirty="0" err="1" smtClean="0">
                          <a:solidFill>
                            <a:schemeClr val="bg1">
                              <a:lumMod val="50000"/>
                            </a:schemeClr>
                          </a:solidFill>
                        </a:rPr>
                        <a:t>given</a:t>
                      </a:r>
                      <a:r>
                        <a:rPr lang="de-DE" sz="1400" baseline="0" dirty="0" smtClean="0">
                          <a:solidFill>
                            <a:schemeClr val="bg1">
                              <a:lumMod val="50000"/>
                            </a:schemeClr>
                          </a:solidFill>
                        </a:rPr>
                        <a:t> </a:t>
                      </a:r>
                      <a:r>
                        <a:rPr lang="de-DE" sz="1400" baseline="0" dirty="0" err="1" smtClean="0">
                          <a:solidFill>
                            <a:schemeClr val="bg1">
                              <a:lumMod val="50000"/>
                            </a:schemeClr>
                          </a:solidFill>
                        </a:rPr>
                        <a:t>by</a:t>
                      </a:r>
                      <a:r>
                        <a:rPr lang="de-DE" sz="1400" baseline="0" dirty="0" smtClean="0">
                          <a:solidFill>
                            <a:schemeClr val="bg1">
                              <a:lumMod val="50000"/>
                            </a:schemeClr>
                          </a:solidFill>
                        </a:rPr>
                        <a:t> </a:t>
                      </a:r>
                      <a:r>
                        <a:rPr lang="de-DE" sz="1400" baseline="0" dirty="0" err="1" smtClean="0">
                          <a:solidFill>
                            <a:schemeClr val="bg1">
                              <a:lumMod val="50000"/>
                            </a:schemeClr>
                          </a:solidFill>
                        </a:rPr>
                        <a:t>the</a:t>
                      </a:r>
                      <a:r>
                        <a:rPr lang="de-DE" sz="1400" baseline="0" dirty="0" smtClean="0">
                          <a:solidFill>
                            <a:schemeClr val="bg1">
                              <a:lumMod val="50000"/>
                            </a:schemeClr>
                          </a:solidFill>
                        </a:rPr>
                        <a:t> </a:t>
                      </a:r>
                      <a:r>
                        <a:rPr lang="de-DE" sz="1400" baseline="0" dirty="0" err="1" smtClean="0">
                          <a:solidFill>
                            <a:schemeClr val="bg1">
                              <a:lumMod val="50000"/>
                            </a:schemeClr>
                          </a:solidFill>
                        </a:rPr>
                        <a:t>loop</a:t>
                      </a:r>
                      <a:r>
                        <a:rPr lang="de-DE" sz="1400" baseline="0" dirty="0" smtClean="0">
                          <a:solidFill>
                            <a:schemeClr val="bg1">
                              <a:lumMod val="50000"/>
                            </a:schemeClr>
                          </a:solidFill>
                        </a:rPr>
                        <a:t> </a:t>
                      </a:r>
                      <a:r>
                        <a:rPr lang="de-DE" sz="1400" baseline="0" dirty="0" err="1" smtClean="0">
                          <a:solidFill>
                            <a:schemeClr val="bg1">
                              <a:lumMod val="50000"/>
                            </a:schemeClr>
                          </a:solidFill>
                        </a:rPr>
                        <a:t>considers</a:t>
                      </a:r>
                      <a:r>
                        <a:rPr lang="de-DE" sz="1400" baseline="0" dirty="0" smtClean="0">
                          <a:solidFill>
                            <a:schemeClr val="bg1">
                              <a:lumMod val="50000"/>
                            </a:schemeClr>
                          </a:solidFill>
                        </a:rPr>
                        <a:t> </a:t>
                      </a:r>
                      <a:r>
                        <a:rPr lang="de-DE" sz="1400" baseline="0" dirty="0" err="1" smtClean="0">
                          <a:solidFill>
                            <a:schemeClr val="bg1">
                              <a:lumMod val="50000"/>
                            </a:schemeClr>
                          </a:solidFill>
                        </a:rPr>
                        <a:t>the</a:t>
                      </a:r>
                      <a:r>
                        <a:rPr lang="de-DE" sz="1400" baseline="0" dirty="0" smtClean="0">
                          <a:solidFill>
                            <a:schemeClr val="bg1">
                              <a:lumMod val="50000"/>
                            </a:schemeClr>
                          </a:solidFill>
                        </a:rPr>
                        <a:t> TT</a:t>
                      </a:r>
                      <a:endParaRPr lang="de-DE" sz="1400" dirty="0">
                        <a:solidFill>
                          <a:schemeClr val="bg1">
                            <a:lumMod val="50000"/>
                          </a:schemeClr>
                        </a:solidFill>
                      </a:endParaRPr>
                    </a:p>
                  </a:txBody>
                  <a:tcPr/>
                </a:tc>
              </a:tr>
              <a:tr h="370840">
                <a:tc>
                  <a:txBody>
                    <a:bodyPr/>
                    <a:lstStyle/>
                    <a:p>
                      <a:endParaRPr lang="de-DE"/>
                    </a:p>
                  </a:txBody>
                  <a:tcPr/>
                </a:tc>
                <a:tc>
                  <a:txBody>
                    <a:bodyPr/>
                    <a:lstStyle/>
                    <a:p>
                      <a:r>
                        <a:rPr lang="de-DE" dirty="0" err="1" smtClean="0"/>
                        <a:t>setting</a:t>
                      </a:r>
                      <a:r>
                        <a:rPr lang="de-DE" dirty="0" smtClean="0"/>
                        <a:t> </a:t>
                      </a:r>
                      <a:r>
                        <a:rPr lang="de-DE" dirty="0" err="1" smtClean="0"/>
                        <a:t>temp</a:t>
                      </a:r>
                      <a:r>
                        <a:rPr lang="de-DE" dirty="0" smtClean="0"/>
                        <a:t>. </a:t>
                      </a:r>
                      <a:r>
                        <a:rPr lang="de-DE" dirty="0" err="1" smtClean="0"/>
                        <a:t>targets</a:t>
                      </a:r>
                      <a:endParaRPr lang="de-DE" dirty="0"/>
                    </a:p>
                  </a:txBody>
                  <a:tcPr/>
                </a:tc>
                <a:tc>
                  <a:txBody>
                    <a:bodyPr/>
                    <a:lstStyle/>
                    <a:p>
                      <a:r>
                        <a:rPr lang="de-DE" dirty="0" err="1" smtClean="0"/>
                        <a:t>ActivityTT</a:t>
                      </a:r>
                      <a:r>
                        <a:rPr lang="de-DE" dirty="0" smtClean="0"/>
                        <a:t> </a:t>
                      </a:r>
                      <a:r>
                        <a:rPr lang="de-DE" dirty="0" err="1" smtClean="0"/>
                        <a:t>for</a:t>
                      </a:r>
                      <a:r>
                        <a:rPr lang="de-DE" dirty="0" smtClean="0"/>
                        <a:t> </a:t>
                      </a:r>
                      <a:r>
                        <a:rPr lang="de-DE" dirty="0" err="1" smtClean="0"/>
                        <a:t>sports</a:t>
                      </a:r>
                      <a:r>
                        <a:rPr lang="de-DE" dirty="0" smtClean="0"/>
                        <a:t> after </a:t>
                      </a:r>
                      <a:r>
                        <a:rPr lang="de-DE" dirty="0" err="1" smtClean="0"/>
                        <a:t>the</a:t>
                      </a:r>
                      <a:r>
                        <a:rPr lang="de-DE" dirty="0" smtClean="0"/>
                        <a:t> </a:t>
                      </a:r>
                      <a:r>
                        <a:rPr lang="de-DE" dirty="0" err="1" smtClean="0"/>
                        <a:t>meal</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Difficult</a:t>
                      </a:r>
                      <a:r>
                        <a:rPr lang="de-DE" baseline="0" dirty="0" smtClean="0"/>
                        <a:t> </a:t>
                      </a:r>
                      <a:r>
                        <a:rPr lang="de-DE" baseline="0" dirty="0" err="1" smtClean="0"/>
                        <a:t>because</a:t>
                      </a:r>
                      <a:r>
                        <a:rPr lang="de-DE" baseline="0" dirty="0" smtClean="0"/>
                        <a:t> </a:t>
                      </a:r>
                      <a:r>
                        <a:rPr lang="de-DE" baseline="0" dirty="0" err="1" smtClean="0"/>
                        <a:t>the</a:t>
                      </a:r>
                      <a:r>
                        <a:rPr lang="de-DE" baseline="0" dirty="0" smtClean="0"/>
                        <a:t> </a:t>
                      </a:r>
                      <a:r>
                        <a:rPr lang="de-DE" baseline="0" dirty="0" err="1" smtClean="0"/>
                        <a:t>loop</a:t>
                      </a:r>
                      <a:r>
                        <a:rPr lang="de-DE" baseline="0" dirty="0" smtClean="0"/>
                        <a:t> front-</a:t>
                      </a:r>
                      <a:r>
                        <a:rPr lang="de-DE" baseline="0" dirty="0" err="1" smtClean="0"/>
                        <a:t>loads</a:t>
                      </a:r>
                      <a:r>
                        <a:rPr lang="de-DE" baseline="0" dirty="0" smtClean="0"/>
                        <a:t> </a:t>
                      </a:r>
                      <a:r>
                        <a:rPr lang="de-DE" baseline="0" dirty="0" err="1" smtClean="0"/>
                        <a:t>insulin</a:t>
                      </a:r>
                      <a:r>
                        <a:rPr lang="de-DE" baseline="0" dirty="0" smtClean="0"/>
                        <a:t> and zero-</a:t>
                      </a:r>
                      <a:r>
                        <a:rPr lang="de-DE" baseline="0" dirty="0" err="1" smtClean="0"/>
                        <a:t>temps</a:t>
                      </a:r>
                      <a:r>
                        <a:rPr lang="de-DE" baseline="0" dirty="0" smtClean="0"/>
                        <a:t> a </a:t>
                      </a:r>
                      <a:r>
                        <a:rPr lang="de-DE" baseline="0" dirty="0" err="1" smtClean="0"/>
                        <a:t>lot</a:t>
                      </a:r>
                      <a:r>
                        <a:rPr lang="de-DE" baseline="0" dirty="0" smtClean="0"/>
                        <a:t> in </a:t>
                      </a:r>
                      <a:r>
                        <a:rPr lang="de-DE" baseline="0" dirty="0" err="1" smtClean="0"/>
                        <a:t>the</a:t>
                      </a:r>
                      <a:r>
                        <a:rPr lang="de-DE" baseline="0" dirty="0" smtClean="0"/>
                        <a:t> </a:t>
                      </a:r>
                      <a:r>
                        <a:rPr lang="de-DE" baseline="0" dirty="0" err="1" smtClean="0"/>
                        <a:t>late</a:t>
                      </a:r>
                      <a:r>
                        <a:rPr lang="de-DE" baseline="0" dirty="0" smtClean="0"/>
                        <a:t> </a:t>
                      </a:r>
                      <a:r>
                        <a:rPr lang="de-DE" baseline="0" dirty="0" err="1" smtClean="0"/>
                        <a:t>meal</a:t>
                      </a:r>
                      <a:r>
                        <a:rPr lang="de-DE" baseline="0" dirty="0" smtClean="0"/>
                        <a:t> </a:t>
                      </a:r>
                      <a:r>
                        <a:rPr lang="de-DE" baseline="0" dirty="0" err="1" smtClean="0"/>
                        <a:t>phase</a:t>
                      </a:r>
                      <a:r>
                        <a:rPr lang="de-DE" baseline="0" dirty="0" smtClean="0"/>
                        <a:t> </a:t>
                      </a:r>
                      <a:r>
                        <a:rPr lang="de-DE" baseline="0" dirty="0" err="1" smtClean="0"/>
                        <a:t>to</a:t>
                      </a:r>
                      <a:r>
                        <a:rPr lang="de-DE" baseline="0" dirty="0" smtClean="0"/>
                        <a:t> </a:t>
                      </a:r>
                      <a:r>
                        <a:rPr lang="de-DE" baseline="0" dirty="0" err="1" smtClean="0"/>
                        <a:t>hit</a:t>
                      </a:r>
                      <a:r>
                        <a:rPr lang="de-DE" baseline="0" dirty="0" smtClean="0"/>
                        <a:t> </a:t>
                      </a:r>
                      <a:r>
                        <a:rPr lang="de-DE" u="sng" baseline="0" dirty="0" smtClean="0"/>
                        <a:t>normal</a:t>
                      </a:r>
                      <a:r>
                        <a:rPr lang="de-DE" baseline="0" dirty="0" smtClean="0"/>
                        <a:t> </a:t>
                      </a:r>
                      <a:r>
                        <a:rPr lang="de-DE" baseline="0" dirty="0" err="1" smtClean="0"/>
                        <a:t>target</a:t>
                      </a:r>
                      <a:r>
                        <a:rPr lang="de-DE" baseline="0" dirty="0" smtClean="0"/>
                        <a:t>.            A </a:t>
                      </a:r>
                      <a:r>
                        <a:rPr lang="de-DE" baseline="0" dirty="0" err="1" smtClean="0"/>
                        <a:t>sportsTT</a:t>
                      </a:r>
                      <a:r>
                        <a:rPr lang="de-DE" baseline="0" dirty="0" smtClean="0"/>
                        <a:t> </a:t>
                      </a:r>
                      <a:r>
                        <a:rPr lang="de-DE" baseline="0" dirty="0" err="1" smtClean="0"/>
                        <a:t>would</a:t>
                      </a:r>
                      <a:r>
                        <a:rPr lang="de-DE" baseline="0" dirty="0" smtClean="0"/>
                        <a:t> </a:t>
                      </a:r>
                      <a:r>
                        <a:rPr lang="de-DE" baseline="0" dirty="0" err="1" smtClean="0"/>
                        <a:t>need</a:t>
                      </a:r>
                      <a:r>
                        <a:rPr lang="de-DE" baseline="0" dirty="0" smtClean="0"/>
                        <a:t> </a:t>
                      </a:r>
                      <a:r>
                        <a:rPr lang="de-DE" baseline="0" dirty="0" err="1" smtClean="0"/>
                        <a:t>to</a:t>
                      </a:r>
                      <a:r>
                        <a:rPr lang="de-DE" baseline="0" dirty="0" smtClean="0"/>
                        <a:t> </a:t>
                      </a:r>
                      <a:r>
                        <a:rPr lang="de-DE" baseline="0" dirty="0" err="1" smtClean="0"/>
                        <a:t>be</a:t>
                      </a:r>
                      <a:r>
                        <a:rPr lang="de-DE" baseline="0" dirty="0" smtClean="0"/>
                        <a:t> </a:t>
                      </a:r>
                      <a:r>
                        <a:rPr lang="de-DE" baseline="0" dirty="0" err="1" smtClean="0"/>
                        <a:t>set</a:t>
                      </a:r>
                      <a:r>
                        <a:rPr lang="de-DE" baseline="0" dirty="0" smtClean="0"/>
                        <a:t> </a:t>
                      </a:r>
                      <a:r>
                        <a:rPr lang="de-DE" baseline="0" dirty="0" err="1" smtClean="0"/>
                        <a:t>very</a:t>
                      </a:r>
                      <a:r>
                        <a:rPr lang="de-DE" baseline="0" dirty="0" smtClean="0"/>
                        <a:t> </a:t>
                      </a:r>
                      <a:r>
                        <a:rPr lang="de-DE" baseline="0" dirty="0" err="1" smtClean="0"/>
                        <a:t>early</a:t>
                      </a:r>
                      <a:r>
                        <a:rPr lang="de-DE" baseline="0" dirty="0" smtClean="0"/>
                        <a:t>, </a:t>
                      </a:r>
                      <a:r>
                        <a:rPr lang="de-DE" baseline="0" dirty="0" err="1" smtClean="0"/>
                        <a:t>leading</a:t>
                      </a:r>
                      <a:r>
                        <a:rPr lang="de-DE" baseline="0" dirty="0" smtClean="0"/>
                        <a:t> </a:t>
                      </a:r>
                      <a:r>
                        <a:rPr lang="de-DE" baseline="0" dirty="0" err="1" smtClean="0"/>
                        <a:t>to</a:t>
                      </a:r>
                      <a:r>
                        <a:rPr lang="de-DE" baseline="0" dirty="0" smtClean="0"/>
                        <a:t> a </a:t>
                      </a:r>
                      <a:r>
                        <a:rPr lang="de-DE" baseline="0" dirty="0" err="1" smtClean="0"/>
                        <a:t>weaker</a:t>
                      </a:r>
                      <a:r>
                        <a:rPr lang="de-DE" baseline="0" dirty="0" smtClean="0"/>
                        <a:t> </a:t>
                      </a:r>
                      <a:r>
                        <a:rPr lang="de-DE" baseline="0" dirty="0" err="1" smtClean="0"/>
                        <a:t>overall</a:t>
                      </a:r>
                      <a:r>
                        <a:rPr lang="de-DE" baseline="0" dirty="0" smtClean="0"/>
                        <a:t> </a:t>
                      </a:r>
                      <a:r>
                        <a:rPr lang="de-DE" baseline="0" dirty="0" err="1" smtClean="0"/>
                        <a:t>meal</a:t>
                      </a:r>
                      <a:r>
                        <a:rPr lang="de-DE" baseline="0" dirty="0" smtClean="0"/>
                        <a:t> </a:t>
                      </a:r>
                      <a:r>
                        <a:rPr lang="de-DE" baseline="0" dirty="0" err="1" smtClean="0"/>
                        <a:t>management</a:t>
                      </a:r>
                      <a:r>
                        <a:rPr lang="de-DE" baseline="0" dirty="0" smtClean="0"/>
                        <a:t>.</a:t>
                      </a:r>
                      <a:r>
                        <a:rPr lang="de-DE" dirty="0" smtClean="0"/>
                        <a:t> A </a:t>
                      </a:r>
                      <a:r>
                        <a:rPr lang="de-DE" dirty="0" err="1" smtClean="0"/>
                        <a:t>good</a:t>
                      </a:r>
                      <a:r>
                        <a:rPr lang="de-DE" dirty="0" smtClean="0"/>
                        <a:t> alternative </a:t>
                      </a:r>
                      <a:r>
                        <a:rPr lang="de-DE" dirty="0" err="1" smtClean="0"/>
                        <a:t>would</a:t>
                      </a:r>
                      <a:r>
                        <a:rPr lang="de-DE" dirty="0" smtClean="0"/>
                        <a:t> </a:t>
                      </a:r>
                      <a:r>
                        <a:rPr lang="de-DE" dirty="0" err="1" smtClean="0"/>
                        <a:t>be</a:t>
                      </a:r>
                      <a:r>
                        <a:rPr lang="de-DE" dirty="0" smtClean="0"/>
                        <a:t> a</a:t>
                      </a:r>
                      <a:r>
                        <a:rPr lang="de-DE" baseline="0" dirty="0" smtClean="0"/>
                        <a:t> normal </a:t>
                      </a:r>
                      <a:r>
                        <a:rPr lang="de-DE" baseline="0" dirty="0" err="1" smtClean="0"/>
                        <a:t>managed</a:t>
                      </a:r>
                      <a:r>
                        <a:rPr lang="de-DE" baseline="0" dirty="0" smtClean="0"/>
                        <a:t> </a:t>
                      </a:r>
                      <a:r>
                        <a:rPr lang="de-DE" baseline="0" dirty="0" err="1" smtClean="0"/>
                        <a:t>reduced</a:t>
                      </a:r>
                      <a:r>
                        <a:rPr lang="de-DE" baseline="0" dirty="0" smtClean="0"/>
                        <a:t> </a:t>
                      </a:r>
                      <a:r>
                        <a:rPr lang="de-DE" baseline="0" dirty="0" err="1" smtClean="0"/>
                        <a:t>meal</a:t>
                      </a:r>
                      <a:r>
                        <a:rPr lang="de-DE" baseline="0" dirty="0" smtClean="0"/>
                        <a:t> </a:t>
                      </a:r>
                      <a:r>
                        <a:rPr lang="de-DE" baseline="0" dirty="0" err="1" smtClean="0"/>
                        <a:t>size</a:t>
                      </a:r>
                      <a:r>
                        <a:rPr lang="de-DE" baseline="0" dirty="0" smtClean="0"/>
                        <a:t>, </a:t>
                      </a:r>
                      <a:r>
                        <a:rPr lang="de-DE" baseline="0" dirty="0" err="1" smtClean="0"/>
                        <a:t>then</a:t>
                      </a:r>
                      <a:r>
                        <a:rPr lang="de-DE" baseline="0" dirty="0" smtClean="0"/>
                        <a:t> a </a:t>
                      </a:r>
                      <a:r>
                        <a:rPr lang="de-DE" baseline="0" dirty="0" err="1" smtClean="0"/>
                        <a:t>sports</a:t>
                      </a:r>
                      <a:r>
                        <a:rPr lang="de-DE" baseline="0" dirty="0" smtClean="0"/>
                        <a:t> </a:t>
                      </a:r>
                      <a:r>
                        <a:rPr lang="de-DE" baseline="0" dirty="0" err="1" smtClean="0"/>
                        <a:t>snack</a:t>
                      </a:r>
                      <a:r>
                        <a:rPr lang="de-DE" baseline="0" dirty="0" smtClean="0"/>
                        <a:t> </a:t>
                      </a:r>
                      <a:r>
                        <a:rPr lang="de-DE" baseline="0" dirty="0" err="1" smtClean="0"/>
                        <a:t>with</a:t>
                      </a:r>
                      <a:r>
                        <a:rPr lang="de-DE" baseline="0" dirty="0" smtClean="0"/>
                        <a:t> a </a:t>
                      </a:r>
                      <a:r>
                        <a:rPr lang="de-DE" baseline="0" dirty="0" err="1" smtClean="0"/>
                        <a:t>late</a:t>
                      </a:r>
                      <a:r>
                        <a:rPr lang="de-DE" baseline="0" dirty="0" smtClean="0"/>
                        <a:t> </a:t>
                      </a:r>
                      <a:r>
                        <a:rPr lang="de-DE" baseline="0" dirty="0" err="1" smtClean="0"/>
                        <a:t>set</a:t>
                      </a:r>
                      <a:r>
                        <a:rPr lang="de-DE" baseline="0" dirty="0" smtClean="0"/>
                        <a:t> </a:t>
                      </a:r>
                      <a:r>
                        <a:rPr lang="de-DE" baseline="0" dirty="0" err="1" smtClean="0"/>
                        <a:t>ActivityTT</a:t>
                      </a:r>
                      <a:endParaRPr lang="de-DE" dirty="0" smtClean="0"/>
                    </a:p>
                  </a:txBody>
                  <a:tcPr/>
                </a:tc>
              </a:tr>
              <a:tr h="370840">
                <a:tc>
                  <a:txBody>
                    <a:bodyPr/>
                    <a:lstStyle/>
                    <a:p>
                      <a:endParaRPr lang="de-DE"/>
                    </a:p>
                  </a:txBody>
                  <a:tcPr/>
                </a:tc>
                <a:tc>
                  <a:txBody>
                    <a:bodyPr/>
                    <a:lstStyle/>
                    <a:p>
                      <a:r>
                        <a:rPr lang="de-DE" dirty="0" err="1" smtClean="0"/>
                        <a:t>setting</a:t>
                      </a:r>
                      <a:r>
                        <a:rPr lang="de-DE" dirty="0" smtClean="0"/>
                        <a:t> </a:t>
                      </a:r>
                      <a:r>
                        <a:rPr lang="de-DE" dirty="0" err="1" smtClean="0"/>
                        <a:t>over-rides</a:t>
                      </a:r>
                      <a:r>
                        <a:rPr lang="de-DE" dirty="0" smtClean="0"/>
                        <a:t>/%</a:t>
                      </a:r>
                      <a:r>
                        <a:rPr lang="de-DE" dirty="0" err="1" smtClean="0"/>
                        <a:t>profile</a:t>
                      </a:r>
                      <a:endParaRPr lang="de-DE" dirty="0"/>
                    </a:p>
                  </a:txBody>
                  <a:tcPr/>
                </a:tc>
                <a:tc>
                  <a:txBody>
                    <a:bodyPr/>
                    <a:lstStyle/>
                    <a:p>
                      <a:r>
                        <a:rPr lang="de-DE" dirty="0" smtClean="0"/>
                        <a:t>(Automation </a:t>
                      </a:r>
                      <a:r>
                        <a:rPr lang="de-DE" dirty="0" err="1" smtClean="0"/>
                        <a:t>with</a:t>
                      </a:r>
                      <a:r>
                        <a:rPr lang="de-DE" dirty="0" smtClean="0"/>
                        <a:t>) </a:t>
                      </a:r>
                      <a:r>
                        <a:rPr lang="de-DE" dirty="0" err="1" smtClean="0"/>
                        <a:t>elevat-ed</a:t>
                      </a:r>
                      <a:r>
                        <a:rPr lang="de-DE" dirty="0" smtClean="0"/>
                        <a:t> %</a:t>
                      </a:r>
                      <a:r>
                        <a:rPr lang="de-DE" dirty="0" err="1" smtClean="0"/>
                        <a:t>profile</a:t>
                      </a:r>
                      <a:r>
                        <a:rPr lang="de-DE" dirty="0" smtClean="0"/>
                        <a:t> </a:t>
                      </a:r>
                      <a:r>
                        <a:rPr lang="de-DE" dirty="0" err="1" smtClean="0"/>
                        <a:t>for</a:t>
                      </a:r>
                      <a:r>
                        <a:rPr lang="de-DE" dirty="0" smtClean="0"/>
                        <a:t> </a:t>
                      </a:r>
                      <a:r>
                        <a:rPr lang="de-DE" dirty="0" err="1" smtClean="0"/>
                        <a:t>insulin</a:t>
                      </a:r>
                      <a:r>
                        <a:rPr lang="de-DE" dirty="0" smtClean="0"/>
                        <a:t> </a:t>
                      </a:r>
                      <a:r>
                        <a:rPr lang="de-DE" dirty="0" err="1" smtClean="0"/>
                        <a:t>resistance</a:t>
                      </a:r>
                      <a:r>
                        <a:rPr lang="de-DE" dirty="0" smtClean="0"/>
                        <a:t> </a:t>
                      </a:r>
                      <a:r>
                        <a:rPr lang="de-DE" dirty="0" err="1" smtClean="0"/>
                        <a:t>from</a:t>
                      </a:r>
                      <a:r>
                        <a:rPr lang="de-DE" dirty="0" smtClean="0"/>
                        <a:t> FPUs</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a:t>
                      </a:r>
                      <a:r>
                        <a:rPr lang="de-DE" dirty="0" err="1" smtClean="0"/>
                        <a:t>see</a:t>
                      </a:r>
                      <a:r>
                        <a:rPr lang="de-DE" baseline="0" dirty="0" smtClean="0"/>
                        <a:t> </a:t>
                      </a:r>
                      <a:r>
                        <a:rPr lang="de-DE" baseline="0" dirty="0" err="1" smtClean="0"/>
                        <a:t>page</a:t>
                      </a:r>
                      <a:r>
                        <a:rPr lang="de-DE" baseline="0" dirty="0" smtClean="0"/>
                        <a:t> 33)</a:t>
                      </a:r>
                      <a:endParaRPr lang="de-DE" dirty="0" smtClean="0"/>
                    </a:p>
                  </a:txBody>
                  <a:tcPr/>
                </a:tc>
              </a:tr>
              <a:tr h="370840">
                <a:tc>
                  <a:txBody>
                    <a:bodyPr/>
                    <a:lstStyle/>
                    <a:p>
                      <a:endParaRPr lang="de-DE"/>
                    </a:p>
                  </a:txBody>
                  <a:tcPr/>
                </a:tc>
                <a:tc>
                  <a:txBody>
                    <a:bodyPr/>
                    <a:lstStyle/>
                    <a:p>
                      <a:r>
                        <a:rPr lang="de-DE" dirty="0" err="1" smtClean="0"/>
                        <a:t>Afrezza</a:t>
                      </a:r>
                      <a:r>
                        <a:rPr lang="de-DE" dirty="0" smtClean="0"/>
                        <a:t> </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for</a:t>
                      </a:r>
                      <a:r>
                        <a:rPr lang="de-DE" dirty="0" smtClean="0"/>
                        <a:t> </a:t>
                      </a:r>
                      <a:r>
                        <a:rPr lang="de-DE" dirty="0" err="1" smtClean="0"/>
                        <a:t>stopping</a:t>
                      </a:r>
                      <a:r>
                        <a:rPr lang="de-DE" dirty="0" smtClean="0"/>
                        <a:t> </a:t>
                      </a:r>
                      <a:r>
                        <a:rPr lang="de-DE" dirty="0" err="1" smtClean="0"/>
                        <a:t>glucose</a:t>
                      </a:r>
                      <a:r>
                        <a:rPr lang="de-DE" baseline="0" dirty="0" smtClean="0"/>
                        <a:t> </a:t>
                      </a:r>
                      <a:r>
                        <a:rPr lang="de-DE" baseline="0" dirty="0" err="1" smtClean="0"/>
                        <a:t>rise</a:t>
                      </a:r>
                      <a:endParaRPr lang="de-DE"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a:t>
                      </a:r>
                      <a:r>
                        <a:rPr lang="de-DE" dirty="0" err="1" smtClean="0"/>
                        <a:t>see</a:t>
                      </a:r>
                      <a:r>
                        <a:rPr lang="de-DE" dirty="0" smtClean="0"/>
                        <a:t> </a:t>
                      </a:r>
                      <a:r>
                        <a:rPr lang="de-DE" dirty="0" err="1" smtClean="0"/>
                        <a:t>next</a:t>
                      </a:r>
                      <a:r>
                        <a:rPr lang="de-DE" dirty="0" smtClean="0"/>
                        <a:t> </a:t>
                      </a:r>
                      <a:r>
                        <a:rPr lang="de-DE" dirty="0" err="1" smtClean="0"/>
                        <a:t>page</a:t>
                      </a:r>
                      <a:r>
                        <a:rPr lang="de-DE" dirty="0" smtClean="0"/>
                        <a:t>)</a:t>
                      </a:r>
                    </a:p>
                  </a:txBody>
                  <a:tcPr/>
                </a:tc>
              </a:tr>
              <a:tr h="370840">
                <a:tc>
                  <a:txBody>
                    <a:bodyPr/>
                    <a:lstStyle/>
                    <a:p>
                      <a:endParaRPr lang="de-DE"/>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changing</a:t>
                      </a:r>
                      <a:r>
                        <a:rPr lang="de-DE" dirty="0" smtClean="0"/>
                        <a:t> </a:t>
                      </a:r>
                      <a:r>
                        <a:rPr lang="de-DE" dirty="0" err="1" smtClean="0"/>
                        <a:t>key</a:t>
                      </a:r>
                      <a:r>
                        <a:rPr lang="de-DE" baseline="0" dirty="0" smtClean="0"/>
                        <a:t> </a:t>
                      </a:r>
                      <a:r>
                        <a:rPr lang="de-DE" baseline="0" dirty="0" err="1" smtClean="0"/>
                        <a:t>loop</a:t>
                      </a:r>
                      <a:r>
                        <a:rPr lang="de-DE" baseline="0" dirty="0" smtClean="0"/>
                        <a:t> </a:t>
                      </a:r>
                      <a:r>
                        <a:rPr lang="de-DE" baseline="0" dirty="0" err="1" smtClean="0"/>
                        <a:t>parameters</a:t>
                      </a:r>
                      <a:r>
                        <a:rPr lang="de-DE" baseline="0" dirty="0" smtClean="0"/>
                        <a:t> </a:t>
                      </a:r>
                      <a:r>
                        <a:rPr lang="de-DE" baseline="0" dirty="0" err="1" smtClean="0"/>
                        <a:t>depending</a:t>
                      </a:r>
                      <a:r>
                        <a:rPr lang="de-DE" baseline="0" dirty="0" smtClean="0"/>
                        <a:t> on </a:t>
                      </a:r>
                      <a:r>
                        <a:rPr lang="de-DE" baseline="0" dirty="0" err="1" smtClean="0"/>
                        <a:t>glucose</a:t>
                      </a:r>
                      <a:r>
                        <a:rPr lang="de-DE" baseline="0" dirty="0" smtClean="0"/>
                        <a:t> </a:t>
                      </a:r>
                      <a:r>
                        <a:rPr lang="de-DE" baseline="0" dirty="0" err="1" smtClean="0"/>
                        <a:t>level</a:t>
                      </a:r>
                      <a:r>
                        <a:rPr lang="de-DE" dirty="0" smtClean="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glucose</a:t>
                      </a:r>
                      <a:r>
                        <a:rPr lang="de-DE" baseline="0" dirty="0" smtClean="0"/>
                        <a:t> </a:t>
                      </a:r>
                      <a:r>
                        <a:rPr lang="de-DE" baseline="0" dirty="0" smtClean="0">
                          <a:sym typeface="Wingdings" panose="05000000000000000000" pitchFamily="2" charset="2"/>
                        </a:rPr>
                        <a:t> ISF </a:t>
                      </a:r>
                      <a:r>
                        <a:rPr lang="de-DE" baseline="0" dirty="0" err="1" smtClean="0">
                          <a:sym typeface="Wingdings" panose="05000000000000000000" pitchFamily="2" charset="2"/>
                        </a:rPr>
                        <a:t>modulation</a:t>
                      </a:r>
                      <a:r>
                        <a:rPr lang="de-DE" baseline="0" dirty="0" smtClean="0">
                          <a:sym typeface="Wingdings" panose="05000000000000000000" pitchFamily="2" charset="2"/>
                        </a:rPr>
                        <a:t>   (e.g. via an Automation)</a:t>
                      </a:r>
                      <a:endParaRPr lang="de-DE" dirty="0" smtClean="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tuning</a:t>
                      </a:r>
                      <a:r>
                        <a:rPr lang="de-DE" dirty="0" smtClean="0"/>
                        <a:t> </a:t>
                      </a:r>
                      <a:r>
                        <a:rPr lang="de-DE" dirty="0" err="1" smtClean="0"/>
                        <a:t>the</a:t>
                      </a:r>
                      <a:r>
                        <a:rPr lang="de-DE" dirty="0" smtClean="0"/>
                        <a:t> ISF </a:t>
                      </a:r>
                      <a:r>
                        <a:rPr lang="de-DE" dirty="0" err="1" smtClean="0"/>
                        <a:t>correctly</a:t>
                      </a:r>
                      <a:r>
                        <a:rPr lang="de-DE" dirty="0" smtClean="0"/>
                        <a:t> </a:t>
                      </a:r>
                      <a:r>
                        <a:rPr lang="de-DE" dirty="0" err="1" smtClean="0"/>
                        <a:t>agrees</a:t>
                      </a:r>
                      <a:r>
                        <a:rPr lang="de-DE" dirty="0" smtClean="0"/>
                        <a:t> </a:t>
                      </a:r>
                      <a:r>
                        <a:rPr lang="de-DE" dirty="0" err="1" smtClean="0"/>
                        <a:t>better</a:t>
                      </a:r>
                      <a:r>
                        <a:rPr lang="de-DE" dirty="0" smtClean="0"/>
                        <a:t> </a:t>
                      </a:r>
                      <a:r>
                        <a:rPr lang="de-DE" dirty="0" err="1" smtClean="0"/>
                        <a:t>with</a:t>
                      </a:r>
                      <a:r>
                        <a:rPr lang="de-DE" dirty="0" smtClean="0"/>
                        <a:t> </a:t>
                      </a:r>
                      <a:r>
                        <a:rPr lang="de-DE" dirty="0" err="1" smtClean="0"/>
                        <a:t>the</a:t>
                      </a:r>
                      <a:r>
                        <a:rPr lang="de-DE" dirty="0" smtClean="0"/>
                        <a:t> </a:t>
                      </a:r>
                      <a:r>
                        <a:rPr lang="de-DE" dirty="0" err="1" smtClean="0"/>
                        <a:t>algorithm</a:t>
                      </a:r>
                      <a:endParaRPr lang="de-DE" dirty="0" smtClean="0"/>
                    </a:p>
                  </a:txBody>
                  <a:tcPr/>
                </a:tc>
              </a:tr>
              <a:tr h="370840">
                <a:tc>
                  <a:txBody>
                    <a:bodyPr/>
                    <a:lstStyle/>
                    <a:p>
                      <a:endParaRPr lang="de-DE"/>
                    </a:p>
                  </a:txBody>
                  <a:tcPr/>
                </a:tc>
                <a:tc>
                  <a:txBody>
                    <a:bodyPr/>
                    <a:lstStyle/>
                    <a:p>
                      <a:r>
                        <a:rPr lang="de-DE" dirty="0" smtClean="0"/>
                        <a:t>extra </a:t>
                      </a:r>
                      <a:r>
                        <a:rPr lang="de-DE" dirty="0" err="1" smtClean="0"/>
                        <a:t>bolus</a:t>
                      </a:r>
                      <a:endParaRPr lang="de-DE" dirty="0" smtClean="0"/>
                    </a:p>
                    <a:p>
                      <a:r>
                        <a:rPr lang="de-DE" dirty="0" smtClean="0"/>
                        <a:t>(</a:t>
                      </a:r>
                      <a:r>
                        <a:rPr lang="de-DE" dirty="0" err="1" smtClean="0"/>
                        <a:t>with</a:t>
                      </a:r>
                      <a:r>
                        <a:rPr lang="de-DE" dirty="0" smtClean="0"/>
                        <a:t> </a:t>
                      </a:r>
                      <a:r>
                        <a:rPr lang="de-DE" dirty="0" err="1" smtClean="0"/>
                        <a:t>info</a:t>
                      </a:r>
                      <a:r>
                        <a:rPr lang="de-DE" dirty="0" smtClean="0"/>
                        <a:t> </a:t>
                      </a:r>
                      <a:r>
                        <a:rPr lang="de-DE" dirty="0" err="1" smtClean="0"/>
                        <a:t>entered</a:t>
                      </a:r>
                      <a:r>
                        <a:rPr lang="de-DE" dirty="0" smtClean="0"/>
                        <a:t>)</a:t>
                      </a:r>
                      <a:endParaRPr lang="de-DE" dirty="0"/>
                    </a:p>
                  </a:txBody>
                  <a:tcPr/>
                </a:tc>
                <a:tc>
                  <a:txBody>
                    <a:bodyPr/>
                    <a:lstStyle/>
                    <a:p>
                      <a:r>
                        <a:rPr lang="de-DE" dirty="0" err="1" smtClean="0"/>
                        <a:t>for</a:t>
                      </a:r>
                      <a:r>
                        <a:rPr lang="de-DE" dirty="0" smtClean="0"/>
                        <a:t> </a:t>
                      </a:r>
                      <a:r>
                        <a:rPr lang="de-DE" dirty="0" err="1" smtClean="0"/>
                        <a:t>correcting</a:t>
                      </a:r>
                      <a:r>
                        <a:rPr lang="de-DE" dirty="0" smtClean="0"/>
                        <a:t> high </a:t>
                      </a:r>
                      <a:r>
                        <a:rPr lang="de-DE" dirty="0" err="1" smtClean="0"/>
                        <a:t>glucose</a:t>
                      </a:r>
                      <a:endParaRPr lang="de-DE" dirty="0"/>
                    </a:p>
                  </a:txBody>
                  <a:tcPr/>
                </a:tc>
                <a:tc>
                  <a:txBody>
                    <a:bodyPr/>
                    <a:lstStyle/>
                    <a:p>
                      <a:r>
                        <a:rPr lang="de-DE" dirty="0" smtClean="0"/>
                        <a:t>= </a:t>
                      </a:r>
                      <a:r>
                        <a:rPr lang="de-DE" dirty="0" err="1" smtClean="0"/>
                        <a:t>core</a:t>
                      </a:r>
                      <a:r>
                        <a:rPr lang="de-DE" dirty="0" smtClean="0"/>
                        <a:t> </a:t>
                      </a:r>
                      <a:r>
                        <a:rPr lang="de-DE" dirty="0" err="1" smtClean="0"/>
                        <a:t>job</a:t>
                      </a:r>
                      <a:r>
                        <a:rPr lang="de-DE" dirty="0" smtClean="0"/>
                        <a:t> </a:t>
                      </a:r>
                      <a:r>
                        <a:rPr lang="de-DE" dirty="0" err="1" smtClean="0"/>
                        <a:t>of</a:t>
                      </a:r>
                      <a:r>
                        <a:rPr lang="de-DE" dirty="0" smtClean="0"/>
                        <a:t> </a:t>
                      </a:r>
                      <a:r>
                        <a:rPr lang="de-DE" dirty="0" err="1" smtClean="0"/>
                        <a:t>the</a:t>
                      </a:r>
                      <a:r>
                        <a:rPr lang="de-DE" dirty="0" smtClean="0"/>
                        <a:t> </a:t>
                      </a:r>
                      <a:r>
                        <a:rPr lang="de-DE" dirty="0" err="1" smtClean="0"/>
                        <a:t>loop</a:t>
                      </a:r>
                      <a:r>
                        <a:rPr lang="de-DE" dirty="0" smtClean="0"/>
                        <a:t>; not </a:t>
                      </a:r>
                      <a:r>
                        <a:rPr lang="de-DE" dirty="0" err="1" smtClean="0"/>
                        <a:t>helpful</a:t>
                      </a:r>
                      <a:r>
                        <a:rPr lang="de-DE" dirty="0" smtClean="0"/>
                        <a:t> </a:t>
                      </a:r>
                      <a:r>
                        <a:rPr lang="de-DE" dirty="0" err="1" smtClean="0"/>
                        <a:t>to</a:t>
                      </a:r>
                      <a:r>
                        <a:rPr lang="de-DE" dirty="0" smtClean="0"/>
                        <a:t> </a:t>
                      </a:r>
                      <a:r>
                        <a:rPr lang="de-DE" dirty="0" err="1" smtClean="0"/>
                        <a:t>get</a:t>
                      </a:r>
                      <a:r>
                        <a:rPr lang="de-DE" dirty="0" smtClean="0"/>
                        <a:t> </a:t>
                      </a:r>
                      <a:r>
                        <a:rPr lang="de-DE" dirty="0" err="1" smtClean="0"/>
                        <a:t>the</a:t>
                      </a:r>
                      <a:r>
                        <a:rPr lang="de-DE" dirty="0" smtClean="0"/>
                        <a:t> </a:t>
                      </a:r>
                      <a:r>
                        <a:rPr lang="de-DE" dirty="0" err="1" smtClean="0"/>
                        <a:t>loop</a:t>
                      </a:r>
                      <a:r>
                        <a:rPr lang="de-DE" dirty="0" smtClean="0"/>
                        <a:t> </a:t>
                      </a:r>
                      <a:r>
                        <a:rPr lang="de-DE" dirty="0" err="1" smtClean="0"/>
                        <a:t>work</a:t>
                      </a:r>
                      <a:r>
                        <a:rPr lang="de-DE" dirty="0" smtClean="0"/>
                        <a:t> </a:t>
                      </a:r>
                      <a:r>
                        <a:rPr lang="de-DE" dirty="0" err="1" smtClean="0"/>
                        <a:t>right</a:t>
                      </a:r>
                      <a:r>
                        <a:rPr lang="de-DE" dirty="0" smtClean="0"/>
                        <a:t>; </a:t>
                      </a:r>
                      <a:r>
                        <a:rPr lang="de-DE" dirty="0" err="1" smtClean="0"/>
                        <a:t>loop</a:t>
                      </a:r>
                      <a:r>
                        <a:rPr lang="de-DE" dirty="0" smtClean="0"/>
                        <a:t> will counter-</a:t>
                      </a:r>
                      <a:r>
                        <a:rPr lang="de-DE" dirty="0" err="1" smtClean="0"/>
                        <a:t>regulate</a:t>
                      </a:r>
                      <a:r>
                        <a:rPr lang="de-DE" dirty="0" smtClean="0"/>
                        <a:t>; still, </a:t>
                      </a:r>
                      <a:r>
                        <a:rPr lang="de-DE" dirty="0" err="1" smtClean="0"/>
                        <a:t>likely</a:t>
                      </a:r>
                      <a:r>
                        <a:rPr lang="de-DE" dirty="0" smtClean="0"/>
                        <a:t> </a:t>
                      </a:r>
                      <a:r>
                        <a:rPr lang="de-DE" dirty="0" err="1" smtClean="0"/>
                        <a:t>ending</a:t>
                      </a:r>
                      <a:r>
                        <a:rPr lang="de-DE" dirty="0" smtClean="0"/>
                        <a:t> in a </a:t>
                      </a:r>
                      <a:r>
                        <a:rPr lang="de-DE" dirty="0" err="1" smtClean="0"/>
                        <a:t>hypo</a:t>
                      </a:r>
                      <a:r>
                        <a:rPr lang="de-DE" dirty="0" smtClean="0"/>
                        <a:t>.</a:t>
                      </a:r>
                      <a:endParaRPr lang="de-DE" dirty="0"/>
                    </a:p>
                  </a:txBody>
                  <a:tcPr/>
                </a:tc>
              </a:tr>
              <a:tr h="370840">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r>
            </a:tbl>
          </a:graphicData>
        </a:graphic>
      </p:graphicFrame>
      <p:pic>
        <p:nvPicPr>
          <p:cNvPr id="10" name="Grafik 9"/>
          <p:cNvPicPr>
            <a:picLocks noChangeAspect="1"/>
          </p:cNvPicPr>
          <p:nvPr/>
        </p:nvPicPr>
        <p:blipFill rotWithShape="1">
          <a:blip r:embed="rId3"/>
          <a:srcRect l="30125" t="25555" r="45813" b="34667"/>
          <a:stretch/>
        </p:blipFill>
        <p:spPr>
          <a:xfrm>
            <a:off x="10431137" y="324801"/>
            <a:ext cx="956846" cy="889742"/>
          </a:xfrm>
          <a:prstGeom prst="rect">
            <a:avLst/>
          </a:prstGeom>
        </p:spPr>
      </p:pic>
      <p:sp>
        <p:nvSpPr>
          <p:cNvPr id="3" name="Ellipse 2"/>
          <p:cNvSpPr/>
          <p:nvPr/>
        </p:nvSpPr>
        <p:spPr>
          <a:xfrm>
            <a:off x="281070" y="1129618"/>
            <a:ext cx="362396" cy="349226"/>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281070" y="4242504"/>
            <a:ext cx="362396" cy="349226"/>
          </a:xfrm>
          <a:prstGeom prst="ellipse">
            <a:avLst/>
          </a:prstGeom>
          <a:solidFill>
            <a:srgbClr val="9EB1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p:cNvSpPr/>
          <p:nvPr/>
        </p:nvSpPr>
        <p:spPr>
          <a:xfrm>
            <a:off x="291783" y="1840876"/>
            <a:ext cx="362396" cy="34922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p:cNvSpPr/>
          <p:nvPr/>
        </p:nvSpPr>
        <p:spPr>
          <a:xfrm>
            <a:off x="298003" y="3502513"/>
            <a:ext cx="362396" cy="34922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p:cNvSpPr/>
          <p:nvPr/>
        </p:nvSpPr>
        <p:spPr>
          <a:xfrm>
            <a:off x="291783" y="5107014"/>
            <a:ext cx="362396" cy="349226"/>
          </a:xfrm>
          <a:prstGeom prst="ellipse">
            <a:avLst/>
          </a:prstGeom>
          <a:solidFill>
            <a:srgbClr val="E3A3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291783" y="5971524"/>
            <a:ext cx="362396" cy="349226"/>
          </a:xfrm>
          <a:prstGeom prst="ellipse">
            <a:avLst/>
          </a:prstGeom>
          <a:solidFill>
            <a:srgbClr val="F739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084911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p:cNvSpPr/>
          <p:nvPr/>
        </p:nvSpPr>
        <p:spPr>
          <a:xfrm rot="18353507">
            <a:off x="1178703" y="3671164"/>
            <a:ext cx="6464032" cy="90114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p:nvCxnSpPr>
        <p:spPr>
          <a:xfrm flipV="1">
            <a:off x="2897430" y="1670229"/>
            <a:ext cx="3803374" cy="5334000"/>
          </a:xfrm>
          <a:prstGeom prst="line">
            <a:avLst/>
          </a:prstGeom>
          <a:ln w="889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flipV="1">
            <a:off x="2237875" y="1045774"/>
            <a:ext cx="3803374" cy="5334000"/>
          </a:xfrm>
          <a:prstGeom prst="line">
            <a:avLst/>
          </a:prstGeom>
          <a:ln w="88900">
            <a:solidFill>
              <a:srgbClr val="FFCC00"/>
            </a:solidFill>
            <a:prstDash val="dash"/>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V="1">
            <a:off x="2594344" y="1338435"/>
            <a:ext cx="4045911" cy="5665795"/>
          </a:xfrm>
          <a:prstGeom prst="straightConnector1">
            <a:avLst/>
          </a:prstGeom>
          <a:ln w="762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5596002" y="3788321"/>
            <a:ext cx="693353" cy="358094"/>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flipH="1">
            <a:off x="4065243" y="3670059"/>
            <a:ext cx="1444486" cy="2080591"/>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flipH="1" flipV="1">
            <a:off x="4194314" y="5751444"/>
            <a:ext cx="660729" cy="533609"/>
          </a:xfrm>
          <a:prstGeom prst="line">
            <a:avLst/>
          </a:prstGeom>
          <a:ln w="7620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9" name="Ellipse 28"/>
          <p:cNvSpPr/>
          <p:nvPr/>
        </p:nvSpPr>
        <p:spPr>
          <a:xfrm>
            <a:off x="5639402" y="3372440"/>
            <a:ext cx="391072" cy="343126"/>
          </a:xfrm>
          <a:prstGeom prst="ellipse">
            <a:avLst/>
          </a:prstGeom>
          <a:solidFill>
            <a:schemeClr val="accent4">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p:cNvSpPr/>
          <p:nvPr/>
        </p:nvSpPr>
        <p:spPr>
          <a:xfrm>
            <a:off x="5926715" y="3033995"/>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p:cNvSpPr/>
          <p:nvPr/>
        </p:nvSpPr>
        <p:spPr>
          <a:xfrm>
            <a:off x="6137812" y="3085450"/>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p:cNvSpPr/>
          <p:nvPr/>
        </p:nvSpPr>
        <p:spPr>
          <a:xfrm>
            <a:off x="6370155" y="3136244"/>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p:cNvSpPr/>
          <p:nvPr/>
        </p:nvSpPr>
        <p:spPr>
          <a:xfrm>
            <a:off x="6289355" y="2304106"/>
            <a:ext cx="161601" cy="1253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AutoShape 2" descr="Image result for bild bierkrug carto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7" name="Grafik 36"/>
          <p:cNvPicPr/>
          <p:nvPr/>
        </p:nvPicPr>
        <p:blipFill rotWithShape="1">
          <a:blip r:embed="rId3"/>
          <a:srcRect l="3836" t="29865" r="45503" b="13227"/>
          <a:stretch/>
        </p:blipFill>
        <p:spPr bwMode="auto">
          <a:xfrm>
            <a:off x="6670531" y="978919"/>
            <a:ext cx="809334" cy="508052"/>
          </a:xfrm>
          <a:prstGeom prst="rect">
            <a:avLst/>
          </a:prstGeom>
          <a:ln>
            <a:noFill/>
          </a:ln>
          <a:extLst>
            <a:ext uri="{53640926-AAD7-44D8-BBD7-CCE9431645EC}">
              <a14:shadowObscured xmlns:a14="http://schemas.microsoft.com/office/drawing/2010/main"/>
            </a:ext>
          </a:extLst>
        </p:spPr>
      </p:pic>
      <p:pic>
        <p:nvPicPr>
          <p:cNvPr id="38" name="Grafik 37" descr="Image result for piktogramm schwimmen"/>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5043" y="4534531"/>
            <a:ext cx="807085" cy="800100"/>
          </a:xfrm>
          <a:prstGeom prst="rect">
            <a:avLst/>
          </a:prstGeom>
          <a:noFill/>
          <a:ln>
            <a:noFill/>
          </a:ln>
        </p:spPr>
      </p:pic>
      <p:sp>
        <p:nvSpPr>
          <p:cNvPr id="40" name="Titel 1"/>
          <p:cNvSpPr txBox="1">
            <a:spLocks/>
          </p:cNvSpPr>
          <p:nvPr/>
        </p:nvSpPr>
        <p:spPr>
          <a:xfrm>
            <a:off x="8109145" y="1486970"/>
            <a:ext cx="40828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000" b="1" dirty="0">
                <a:solidFill>
                  <a:srgbClr val="7030A0"/>
                </a:solidFill>
              </a:rPr>
              <a:t> </a:t>
            </a:r>
          </a:p>
        </p:txBody>
      </p:sp>
      <p:pic>
        <p:nvPicPr>
          <p:cNvPr id="42" name="Grafik 41" descr="Kanu, Paar, Reihe, Wasser, Remi, Boot"/>
          <p:cNvPicPr/>
          <p:nvPr/>
        </p:nvPicPr>
        <p:blipFill rotWithShape="1">
          <a:blip r:embed="rId5">
            <a:extLst>
              <a:ext uri="{28A0092B-C50C-407E-A947-70E740481C1C}">
                <a14:useLocalDpi xmlns:a14="http://schemas.microsoft.com/office/drawing/2010/main" val="0"/>
              </a:ext>
            </a:extLst>
          </a:blip>
          <a:srcRect t="21081" r="6353" b="10281"/>
          <a:stretch/>
        </p:blipFill>
        <p:spPr bwMode="auto">
          <a:xfrm rot="20345094">
            <a:off x="1531829" y="5590380"/>
            <a:ext cx="2118360" cy="1165860"/>
          </a:xfrm>
          <a:prstGeom prst="rect">
            <a:avLst/>
          </a:prstGeom>
          <a:noFill/>
          <a:ln>
            <a:noFill/>
          </a:ln>
          <a:extLst>
            <a:ext uri="{53640926-AAD7-44D8-BBD7-CCE9431645EC}">
              <a14:shadowObscured xmlns:a14="http://schemas.microsoft.com/office/drawing/2010/main"/>
            </a:ext>
          </a:extLst>
        </p:spPr>
      </p:pic>
      <p:cxnSp>
        <p:nvCxnSpPr>
          <p:cNvPr id="45" name="Gerader Verbinder 44"/>
          <p:cNvCxnSpPr/>
          <p:nvPr/>
        </p:nvCxnSpPr>
        <p:spPr>
          <a:xfrm flipV="1">
            <a:off x="3276841" y="6100069"/>
            <a:ext cx="261774" cy="361500"/>
          </a:xfrm>
          <a:prstGeom prst="line">
            <a:avLst/>
          </a:prstGeom>
          <a:ln w="88900">
            <a:solidFill>
              <a:srgbClr val="FF0000">
                <a:alpha val="59000"/>
              </a:srgbClr>
            </a:solidFill>
          </a:ln>
        </p:spPr>
        <p:style>
          <a:lnRef idx="1">
            <a:schemeClr val="accent1"/>
          </a:lnRef>
          <a:fillRef idx="0">
            <a:schemeClr val="accent1"/>
          </a:fillRef>
          <a:effectRef idx="0">
            <a:schemeClr val="accent1"/>
          </a:effectRef>
          <a:fontRef idx="minor">
            <a:schemeClr val="tx1"/>
          </a:fontRef>
        </p:style>
      </p:cxnSp>
      <p:cxnSp>
        <p:nvCxnSpPr>
          <p:cNvPr id="49" name="Gerader Verbinder 48"/>
          <p:cNvCxnSpPr/>
          <p:nvPr/>
        </p:nvCxnSpPr>
        <p:spPr>
          <a:xfrm flipV="1">
            <a:off x="2479838" y="5680694"/>
            <a:ext cx="261774" cy="361500"/>
          </a:xfrm>
          <a:prstGeom prst="line">
            <a:avLst/>
          </a:prstGeom>
          <a:ln w="88900">
            <a:solidFill>
              <a:srgbClr val="FFCC00">
                <a:alpha val="62000"/>
              </a:srgbClr>
            </a:solidFill>
          </a:ln>
        </p:spPr>
        <p:style>
          <a:lnRef idx="1">
            <a:schemeClr val="accent1"/>
          </a:lnRef>
          <a:fillRef idx="0">
            <a:schemeClr val="accent1"/>
          </a:fillRef>
          <a:effectRef idx="0">
            <a:schemeClr val="accent1"/>
          </a:effectRef>
          <a:fontRef idx="minor">
            <a:schemeClr val="tx1"/>
          </a:fontRef>
        </p:style>
      </p:cxnSp>
      <p:sp>
        <p:nvSpPr>
          <p:cNvPr id="3" name="Ellipse 2"/>
          <p:cNvSpPr/>
          <p:nvPr/>
        </p:nvSpPr>
        <p:spPr>
          <a:xfrm>
            <a:off x="3417162" y="4441658"/>
            <a:ext cx="351254" cy="1073880"/>
          </a:xfrm>
          <a:prstGeom prst="ellipse">
            <a:avLst/>
          </a:prstGeom>
          <a:scene3d>
            <a:camera prst="orthographicFront">
              <a:rot lat="0" lon="7800000" rev="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krümmte Verbindung 4"/>
          <p:cNvCxnSpPr/>
          <p:nvPr/>
        </p:nvCxnSpPr>
        <p:spPr>
          <a:xfrm rot="16200000" flipV="1">
            <a:off x="3243093" y="4168297"/>
            <a:ext cx="449416" cy="47558"/>
          </a:xfrm>
          <a:prstGeom prst="curvedConnector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Gekrümmte Verbindung 42"/>
          <p:cNvCxnSpPr/>
          <p:nvPr/>
        </p:nvCxnSpPr>
        <p:spPr>
          <a:xfrm rot="5400000" flipH="1" flipV="1">
            <a:off x="3397019" y="3697043"/>
            <a:ext cx="268474" cy="208855"/>
          </a:xfrm>
          <a:prstGeom prst="curvedConnector3">
            <a:avLst/>
          </a:prstGeom>
          <a:ln w="635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Gekrümmte Verbindung 43"/>
          <p:cNvCxnSpPr/>
          <p:nvPr/>
        </p:nvCxnSpPr>
        <p:spPr>
          <a:xfrm flipV="1">
            <a:off x="3658281" y="3468873"/>
            <a:ext cx="452901" cy="143342"/>
          </a:xfrm>
          <a:prstGeom prst="curvedConnector3">
            <a:avLst>
              <a:gd name="adj1" fmla="val 4233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Gekrümmte Verbindung 45"/>
          <p:cNvCxnSpPr/>
          <p:nvPr/>
        </p:nvCxnSpPr>
        <p:spPr>
          <a:xfrm rot="10800000">
            <a:off x="4026584" y="3468079"/>
            <a:ext cx="1294579" cy="39044"/>
          </a:xfrm>
          <a:prstGeom prst="curvedConnector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Gekrümmte Verbindung 46"/>
          <p:cNvCxnSpPr/>
          <p:nvPr/>
        </p:nvCxnSpPr>
        <p:spPr>
          <a:xfrm rot="5400000" flipH="1" flipV="1">
            <a:off x="5154523" y="2965860"/>
            <a:ext cx="755150" cy="421871"/>
          </a:xfrm>
          <a:prstGeom prst="curvedConnector3">
            <a:avLst>
              <a:gd name="adj1" fmla="val 13213"/>
            </a:avLst>
          </a:prstGeom>
          <a:ln w="7620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6" name="Grafik 5"/>
          <p:cNvPicPr>
            <a:picLocks noChangeAspect="1"/>
          </p:cNvPicPr>
          <p:nvPr/>
        </p:nvPicPr>
        <p:blipFill rotWithShape="1">
          <a:blip r:embed="rId6"/>
          <a:srcRect l="22196" t="31892" r="57635" b="38018"/>
          <a:stretch/>
        </p:blipFill>
        <p:spPr>
          <a:xfrm>
            <a:off x="119868" y="492132"/>
            <a:ext cx="7525905" cy="6315709"/>
          </a:xfrm>
          <a:prstGeom prst="rect">
            <a:avLst/>
          </a:prstGeom>
        </p:spPr>
      </p:pic>
      <p:sp>
        <p:nvSpPr>
          <p:cNvPr id="2" name="Titel 1"/>
          <p:cNvSpPr>
            <a:spLocks noGrp="1"/>
          </p:cNvSpPr>
          <p:nvPr>
            <p:ph type="title"/>
          </p:nvPr>
        </p:nvSpPr>
        <p:spPr>
          <a:xfrm>
            <a:off x="1415956" y="-169879"/>
            <a:ext cx="5115183" cy="1318786"/>
          </a:xfrm>
          <a:solidFill>
            <a:schemeClr val="bg1"/>
          </a:solidFill>
        </p:spPr>
        <p:txBody>
          <a:bodyPr>
            <a:normAutofit/>
          </a:bodyPr>
          <a:lstStyle/>
          <a:p>
            <a:r>
              <a:rPr lang="de-DE" sz="3600" b="1" dirty="0">
                <a:solidFill>
                  <a:srgbClr val="7030A0"/>
                </a:solidFill>
              </a:rPr>
              <a:t>     </a:t>
            </a:r>
            <a:r>
              <a:rPr lang="de-DE" sz="3600" b="1" dirty="0" err="1" smtClean="0">
                <a:solidFill>
                  <a:srgbClr val="7030A0"/>
                </a:solidFill>
              </a:rPr>
              <a:t>Afrezza</a:t>
            </a:r>
            <a:r>
              <a:rPr lang="de-DE" sz="3600" b="1" dirty="0" smtClean="0">
                <a:solidFill>
                  <a:srgbClr val="7030A0"/>
                </a:solidFill>
              </a:rPr>
              <a:t> </a:t>
            </a:r>
            <a:r>
              <a:rPr lang="de-DE" sz="3600" b="1" dirty="0" err="1" smtClean="0">
                <a:solidFill>
                  <a:srgbClr val="7030A0"/>
                </a:solidFill>
              </a:rPr>
              <a:t>to</a:t>
            </a:r>
            <a:r>
              <a:rPr lang="de-DE" sz="3600" b="1" dirty="0" smtClean="0">
                <a:solidFill>
                  <a:srgbClr val="7030A0"/>
                </a:solidFill>
              </a:rPr>
              <a:t> </a:t>
            </a:r>
            <a:r>
              <a:rPr lang="de-DE" sz="3600" b="1" dirty="0" err="1" smtClean="0">
                <a:solidFill>
                  <a:srgbClr val="7030A0"/>
                </a:solidFill>
              </a:rPr>
              <a:t>the</a:t>
            </a:r>
            <a:r>
              <a:rPr lang="de-DE" sz="3600" b="1" dirty="0" smtClean="0">
                <a:solidFill>
                  <a:srgbClr val="7030A0"/>
                </a:solidFill>
              </a:rPr>
              <a:t> </a:t>
            </a:r>
            <a:r>
              <a:rPr lang="de-DE" sz="3600" b="1" dirty="0" err="1" smtClean="0">
                <a:solidFill>
                  <a:srgbClr val="7030A0"/>
                </a:solidFill>
              </a:rPr>
              <a:t>rescue</a:t>
            </a:r>
            <a:r>
              <a:rPr lang="de-DE" sz="3600" b="1" dirty="0" smtClean="0">
                <a:solidFill>
                  <a:srgbClr val="7030A0"/>
                </a:solidFill>
              </a:rPr>
              <a:t>!</a:t>
            </a:r>
            <a:endParaRPr lang="de-DE" sz="3600" b="1" dirty="0">
              <a:solidFill>
                <a:srgbClr val="7030A0"/>
              </a:solidFill>
            </a:endParaRPr>
          </a:p>
        </p:txBody>
      </p:sp>
      <p:sp>
        <p:nvSpPr>
          <p:cNvPr id="35" name="Foliennummernplatzhalter 3"/>
          <p:cNvSpPr txBox="1">
            <a:spLocks/>
          </p:cNvSpPr>
          <p:nvPr/>
        </p:nvSpPr>
        <p:spPr>
          <a:xfrm>
            <a:off x="11322908" y="-27815"/>
            <a:ext cx="739002" cy="340553"/>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2000" dirty="0" smtClean="0"/>
              <a:t> </a:t>
            </a:r>
            <a:endParaRPr lang="de-DE" sz="2000" dirty="0"/>
          </a:p>
        </p:txBody>
      </p:sp>
      <p:pic>
        <p:nvPicPr>
          <p:cNvPr id="39" name="Grafik 38"/>
          <p:cNvPicPr>
            <a:picLocks noChangeAspect="1"/>
          </p:cNvPicPr>
          <p:nvPr/>
        </p:nvPicPr>
        <p:blipFill rotWithShape="1">
          <a:blip r:embed="rId7">
            <a:extLst>
              <a:ext uri="{28A0092B-C50C-407E-A947-70E740481C1C}">
                <a14:useLocalDpi xmlns:a14="http://schemas.microsoft.com/office/drawing/2010/main" val="0"/>
              </a:ext>
            </a:extLst>
          </a:blip>
          <a:srcRect l="48564" t="6419" r="15202" b="4391"/>
          <a:stretch/>
        </p:blipFill>
        <p:spPr>
          <a:xfrm>
            <a:off x="746756" y="820111"/>
            <a:ext cx="1598917" cy="2213884"/>
          </a:xfrm>
          <a:prstGeom prst="rect">
            <a:avLst/>
          </a:prstGeom>
        </p:spPr>
      </p:pic>
      <p:pic>
        <p:nvPicPr>
          <p:cNvPr id="36" name="Grafik 35"/>
          <p:cNvPicPr>
            <a:picLocks noChangeAspect="1"/>
          </p:cNvPicPr>
          <p:nvPr/>
        </p:nvPicPr>
        <p:blipFill rotWithShape="1">
          <a:blip r:embed="rId8" cstate="print">
            <a:extLst>
              <a:ext uri="{28A0092B-C50C-407E-A947-70E740481C1C}">
                <a14:useLocalDpi xmlns:a14="http://schemas.microsoft.com/office/drawing/2010/main" val="0"/>
              </a:ext>
            </a:extLst>
          </a:blip>
          <a:srcRect l="4295" t="17298" r="6446" b="3964"/>
          <a:stretch/>
        </p:blipFill>
        <p:spPr>
          <a:xfrm>
            <a:off x="1248032" y="2677042"/>
            <a:ext cx="1805259" cy="1076259"/>
          </a:xfrm>
          <a:prstGeom prst="rect">
            <a:avLst/>
          </a:prstGeom>
        </p:spPr>
      </p:pic>
      <p:sp>
        <p:nvSpPr>
          <p:cNvPr id="7" name="Rechteck 6"/>
          <p:cNvSpPr/>
          <p:nvPr/>
        </p:nvSpPr>
        <p:spPr>
          <a:xfrm rot="2028717">
            <a:off x="4939582" y="1689215"/>
            <a:ext cx="2286922" cy="451320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itel 1"/>
          <p:cNvSpPr txBox="1">
            <a:spLocks/>
          </p:cNvSpPr>
          <p:nvPr/>
        </p:nvSpPr>
        <p:spPr>
          <a:xfrm>
            <a:off x="6906529" y="248713"/>
            <a:ext cx="5282119" cy="6928121"/>
          </a:xfrm>
          <a:prstGeom prst="rect">
            <a:avLst/>
          </a:prstGeom>
          <a:solidFill>
            <a:schemeClr val="bg1"/>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de-DE" sz="2800" dirty="0"/>
          </a:p>
          <a:p>
            <a:r>
              <a:rPr lang="de-DE" sz="2800" dirty="0" err="1" smtClean="0"/>
              <a:t>Correcting</a:t>
            </a:r>
            <a:r>
              <a:rPr lang="de-DE" sz="2800" dirty="0" smtClean="0"/>
              <a:t> high </a:t>
            </a:r>
            <a:r>
              <a:rPr lang="de-DE" sz="2800" dirty="0" err="1" smtClean="0"/>
              <a:t>glucose</a:t>
            </a:r>
            <a:r>
              <a:rPr lang="de-DE" sz="2800" dirty="0" smtClean="0"/>
              <a:t> </a:t>
            </a:r>
            <a:r>
              <a:rPr lang="de-DE" sz="2800" dirty="0" err="1" smtClean="0"/>
              <a:t>with</a:t>
            </a:r>
            <a:r>
              <a:rPr lang="de-DE" sz="2800" dirty="0" smtClean="0"/>
              <a:t> a dose </a:t>
            </a:r>
            <a:r>
              <a:rPr lang="de-DE" sz="2800" dirty="0" err="1" smtClean="0"/>
              <a:t>of</a:t>
            </a:r>
            <a:r>
              <a:rPr lang="de-DE" sz="2800" dirty="0" smtClean="0"/>
              <a:t> </a:t>
            </a:r>
            <a:r>
              <a:rPr lang="de-DE" sz="2800" dirty="0" err="1" smtClean="0"/>
              <a:t>Afrezza</a:t>
            </a:r>
            <a:r>
              <a:rPr lang="de-DE" sz="2800" dirty="0" smtClean="0"/>
              <a:t>:</a:t>
            </a:r>
          </a:p>
          <a:p>
            <a:pPr marL="342900" indent="-342900">
              <a:buFont typeface="Arial" panose="020B0604020202020204" pitchFamily="34" charset="0"/>
              <a:buChar char="•"/>
            </a:pPr>
            <a:endParaRPr lang="de-DE" sz="2800" dirty="0"/>
          </a:p>
          <a:p>
            <a:pPr marL="342900" indent="-342900">
              <a:buFont typeface="Arial" panose="020B0604020202020204" pitchFamily="34" charset="0"/>
              <a:buChar char="•"/>
            </a:pPr>
            <a:r>
              <a:rPr lang="de-DE" sz="2800" b="1" dirty="0" err="1"/>
              <a:t>Afrezza</a:t>
            </a:r>
            <a:r>
              <a:rPr lang="de-DE" sz="2800" dirty="0"/>
              <a:t> </a:t>
            </a:r>
            <a:r>
              <a:rPr lang="de-DE" sz="2800" dirty="0" err="1" smtClean="0"/>
              <a:t>is</a:t>
            </a:r>
            <a:r>
              <a:rPr lang="de-DE" sz="2800" dirty="0" smtClean="0"/>
              <a:t> an </a:t>
            </a:r>
            <a:r>
              <a:rPr lang="de-DE" sz="2800" dirty="0" err="1" smtClean="0"/>
              <a:t>inhaleable</a:t>
            </a:r>
            <a:r>
              <a:rPr lang="de-DE" sz="2800" dirty="0" smtClean="0"/>
              <a:t> </a:t>
            </a:r>
            <a:r>
              <a:rPr lang="de-DE" sz="2800" dirty="0" err="1" smtClean="0"/>
              <a:t>very</a:t>
            </a:r>
            <a:r>
              <a:rPr lang="de-DE" sz="2800" dirty="0" smtClean="0"/>
              <a:t> fast (and </a:t>
            </a:r>
            <a:r>
              <a:rPr lang="de-DE" sz="2800" dirty="0" err="1" smtClean="0"/>
              <a:t>short</a:t>
            </a:r>
            <a:r>
              <a:rPr lang="de-DE" sz="2800" dirty="0" smtClean="0"/>
              <a:t>) </a:t>
            </a:r>
            <a:r>
              <a:rPr lang="de-DE" sz="2800" dirty="0" err="1" smtClean="0"/>
              <a:t>acting</a:t>
            </a:r>
            <a:r>
              <a:rPr lang="de-DE" sz="2800" dirty="0" smtClean="0"/>
              <a:t> </a:t>
            </a:r>
            <a:r>
              <a:rPr lang="de-DE" sz="2800" dirty="0" err="1" smtClean="0"/>
              <a:t>insulin</a:t>
            </a:r>
            <a:endParaRPr lang="de-DE" sz="2800" dirty="0"/>
          </a:p>
          <a:p>
            <a:pPr marL="342900" indent="-342900">
              <a:buFont typeface="Arial" panose="020B0604020202020204" pitchFamily="34" charset="0"/>
              <a:buChar char="•"/>
            </a:pPr>
            <a:endParaRPr lang="de-DE" sz="2800" dirty="0"/>
          </a:p>
          <a:p>
            <a:pPr marL="342900" indent="-342900">
              <a:buFont typeface="Arial" panose="020B0604020202020204" pitchFamily="34" charset="0"/>
              <a:buChar char="•"/>
            </a:pPr>
            <a:r>
              <a:rPr lang="de-DE" sz="2800" dirty="0"/>
              <a:t>In </a:t>
            </a:r>
            <a:r>
              <a:rPr lang="de-DE" sz="2800" dirty="0" err="1" smtClean="0"/>
              <a:t>our</a:t>
            </a:r>
            <a:r>
              <a:rPr lang="de-DE" sz="2800" dirty="0" smtClean="0"/>
              <a:t> </a:t>
            </a:r>
            <a:r>
              <a:rPr lang="de-DE" sz="2800" dirty="0" err="1" smtClean="0"/>
              <a:t>nautical</a:t>
            </a:r>
            <a:r>
              <a:rPr lang="de-DE" sz="2800" dirty="0" smtClean="0"/>
              <a:t> </a:t>
            </a:r>
            <a:r>
              <a:rPr lang="de-DE" sz="2800" dirty="0" err="1" smtClean="0"/>
              <a:t>analogy</a:t>
            </a:r>
            <a:r>
              <a:rPr lang="de-DE" sz="2800" dirty="0" smtClean="0"/>
              <a:t>: </a:t>
            </a:r>
            <a:r>
              <a:rPr lang="de-DE" sz="2800" dirty="0" err="1" smtClean="0"/>
              <a:t>We</a:t>
            </a:r>
            <a:r>
              <a:rPr lang="de-DE" sz="2800" dirty="0" smtClean="0"/>
              <a:t> </a:t>
            </a:r>
            <a:r>
              <a:rPr lang="de-DE" sz="2800" dirty="0" err="1" smtClean="0"/>
              <a:t>move</a:t>
            </a:r>
            <a:r>
              <a:rPr lang="de-DE" sz="2800" dirty="0" smtClean="0"/>
              <a:t> </a:t>
            </a:r>
            <a:r>
              <a:rPr lang="de-DE" sz="2800" dirty="0" err="1" smtClean="0"/>
              <a:t>the</a:t>
            </a:r>
            <a:r>
              <a:rPr lang="de-DE" sz="2800" dirty="0" smtClean="0"/>
              <a:t> </a:t>
            </a:r>
            <a:r>
              <a:rPr lang="de-DE" sz="2800" dirty="0" err="1" smtClean="0"/>
              <a:t>tip</a:t>
            </a:r>
            <a:r>
              <a:rPr lang="de-DE" sz="2800" dirty="0" smtClean="0"/>
              <a:t> </a:t>
            </a:r>
            <a:r>
              <a:rPr lang="de-DE" sz="2800" dirty="0" err="1" smtClean="0"/>
              <a:t>of</a:t>
            </a:r>
            <a:r>
              <a:rPr lang="de-DE" sz="2800" dirty="0" smtClean="0"/>
              <a:t> </a:t>
            </a:r>
            <a:r>
              <a:rPr lang="de-DE" sz="2800" dirty="0" err="1" smtClean="0"/>
              <a:t>our</a:t>
            </a:r>
            <a:r>
              <a:rPr lang="de-DE" sz="2800" dirty="0" smtClean="0"/>
              <a:t> </a:t>
            </a:r>
            <a:r>
              <a:rPr lang="de-DE" sz="2800" dirty="0" err="1" smtClean="0"/>
              <a:t>boat</a:t>
            </a:r>
            <a:r>
              <a:rPr lang="de-DE" sz="2800" dirty="0" smtClean="0"/>
              <a:t> back </a:t>
            </a:r>
            <a:r>
              <a:rPr lang="de-DE" sz="2800" dirty="0" err="1" smtClean="0"/>
              <a:t>to</a:t>
            </a:r>
            <a:r>
              <a:rPr lang="de-DE" sz="2800" dirty="0" smtClean="0"/>
              <a:t> </a:t>
            </a:r>
            <a:r>
              <a:rPr lang="de-DE" sz="2800" dirty="0" err="1" smtClean="0"/>
              <a:t>the</a:t>
            </a:r>
            <a:r>
              <a:rPr lang="de-DE" sz="2800" dirty="0" smtClean="0"/>
              <a:t> </a:t>
            </a:r>
            <a:r>
              <a:rPr lang="de-DE" sz="2800" dirty="0" err="1" smtClean="0"/>
              <a:t>right</a:t>
            </a:r>
            <a:r>
              <a:rPr lang="de-DE" sz="2800" dirty="0" smtClean="0"/>
              <a:t> </a:t>
            </a:r>
            <a:r>
              <a:rPr lang="de-DE" sz="2800" dirty="0" err="1" smtClean="0"/>
              <a:t>when</a:t>
            </a:r>
            <a:r>
              <a:rPr lang="de-DE" sz="2800" dirty="0" smtClean="0"/>
              <a:t> „</a:t>
            </a:r>
            <a:r>
              <a:rPr lang="de-DE" sz="2800" dirty="0" err="1" smtClean="0"/>
              <a:t>my</a:t>
            </a:r>
            <a:r>
              <a:rPr lang="de-DE" sz="2800" dirty="0" smtClean="0"/>
              <a:t> </a:t>
            </a:r>
            <a:r>
              <a:rPr lang="de-DE" sz="2800" dirty="0" err="1" smtClean="0"/>
              <a:t>girlfiend</a:t>
            </a:r>
            <a:r>
              <a:rPr lang="de-DE" sz="2800" dirty="0" smtClean="0"/>
              <a:t> </a:t>
            </a:r>
            <a:r>
              <a:rPr lang="de-DE" sz="2800" dirty="0" err="1" smtClean="0"/>
              <a:t>Afrezza</a:t>
            </a:r>
            <a:r>
              <a:rPr lang="de-DE" sz="2800" dirty="0" smtClean="0"/>
              <a:t>“ </a:t>
            </a:r>
            <a:r>
              <a:rPr lang="de-DE" sz="2800" dirty="0" err="1" smtClean="0"/>
              <a:t>does</a:t>
            </a:r>
            <a:r>
              <a:rPr lang="de-DE" sz="2800" dirty="0" smtClean="0"/>
              <a:t>  a </a:t>
            </a:r>
            <a:r>
              <a:rPr lang="de-DE" sz="2800" b="1" dirty="0" smtClean="0">
                <a:solidFill>
                  <a:schemeClr val="accent2">
                    <a:lumMod val="75000"/>
                  </a:schemeClr>
                </a:solidFill>
              </a:rPr>
              <a:t>CANNONBALL JUMP </a:t>
            </a:r>
            <a:r>
              <a:rPr lang="de-DE" sz="2800" dirty="0" err="1" smtClean="0"/>
              <a:t>next</a:t>
            </a:r>
            <a:r>
              <a:rPr lang="de-DE" sz="2800" dirty="0" smtClean="0"/>
              <a:t> </a:t>
            </a:r>
            <a:r>
              <a:rPr lang="de-DE" sz="2800" dirty="0" err="1" smtClean="0"/>
              <a:t>to</a:t>
            </a:r>
            <a:r>
              <a:rPr lang="de-DE" sz="2800" dirty="0" smtClean="0"/>
              <a:t> </a:t>
            </a:r>
            <a:r>
              <a:rPr lang="de-DE" sz="2800" dirty="0" err="1" smtClean="0"/>
              <a:t>the</a:t>
            </a:r>
            <a:r>
              <a:rPr lang="de-DE" sz="2800" dirty="0" smtClean="0"/>
              <a:t> front </a:t>
            </a:r>
            <a:r>
              <a:rPr lang="de-DE" sz="2800" dirty="0" err="1" smtClean="0"/>
              <a:t>left</a:t>
            </a:r>
            <a:r>
              <a:rPr lang="de-DE" sz="2800" dirty="0" smtClean="0"/>
              <a:t> </a:t>
            </a:r>
            <a:r>
              <a:rPr lang="de-DE" sz="2800" dirty="0" err="1" smtClean="0"/>
              <a:t>side</a:t>
            </a:r>
            <a:r>
              <a:rPr lang="de-DE" sz="2800" dirty="0" smtClean="0"/>
              <a:t> </a:t>
            </a:r>
            <a:r>
              <a:rPr lang="de-DE" sz="2800" dirty="0" err="1" smtClean="0"/>
              <a:t>of</a:t>
            </a:r>
            <a:r>
              <a:rPr lang="de-DE" sz="2800" dirty="0" smtClean="0"/>
              <a:t> </a:t>
            </a:r>
            <a:r>
              <a:rPr lang="de-DE" sz="2800" dirty="0" err="1" smtClean="0"/>
              <a:t>our</a:t>
            </a:r>
            <a:r>
              <a:rPr lang="de-DE" sz="2800" dirty="0" smtClean="0"/>
              <a:t> </a:t>
            </a:r>
            <a:r>
              <a:rPr lang="de-DE" sz="2800" dirty="0" err="1" smtClean="0"/>
              <a:t>boat</a:t>
            </a:r>
            <a:r>
              <a:rPr lang="de-DE" sz="2800" dirty="0" smtClean="0"/>
              <a:t>. </a:t>
            </a:r>
          </a:p>
          <a:p>
            <a:pPr marL="342900" indent="-342900">
              <a:buFont typeface="Arial" panose="020B0604020202020204" pitchFamily="34" charset="0"/>
              <a:buChar char="•"/>
            </a:pPr>
            <a:r>
              <a:rPr lang="de-DE" sz="2800" dirty="0" smtClean="0"/>
              <a:t>The </a:t>
            </a:r>
            <a:r>
              <a:rPr lang="de-DE" sz="2800" dirty="0" err="1" smtClean="0"/>
              <a:t>resulting</a:t>
            </a:r>
            <a:r>
              <a:rPr lang="de-DE" sz="2800" dirty="0" smtClean="0"/>
              <a:t> </a:t>
            </a:r>
            <a:r>
              <a:rPr lang="de-DE" sz="2800" b="1" dirty="0" smtClean="0">
                <a:solidFill>
                  <a:schemeClr val="accent1">
                    <a:lumMod val="60000"/>
                    <a:lumOff val="40000"/>
                  </a:schemeClr>
                </a:solidFill>
              </a:rPr>
              <a:t>&gt;&gt;&gt;</a:t>
            </a:r>
            <a:r>
              <a:rPr lang="de-DE" sz="2800" dirty="0" smtClean="0"/>
              <a:t>-</a:t>
            </a:r>
            <a:r>
              <a:rPr lang="de-DE" sz="2800" dirty="0" err="1" smtClean="0"/>
              <a:t>wave</a:t>
            </a:r>
            <a:r>
              <a:rPr lang="de-DE" sz="2800" dirty="0" smtClean="0"/>
              <a:t> </a:t>
            </a:r>
            <a:r>
              <a:rPr lang="de-DE" sz="2800" dirty="0" err="1" smtClean="0"/>
              <a:t>orients</a:t>
            </a:r>
            <a:r>
              <a:rPr lang="de-DE" sz="2800" dirty="0" smtClean="0"/>
              <a:t> </a:t>
            </a:r>
            <a:r>
              <a:rPr lang="de-DE" sz="2800" dirty="0" err="1" smtClean="0"/>
              <a:t>our</a:t>
            </a:r>
            <a:r>
              <a:rPr lang="de-DE" sz="2800" dirty="0" smtClean="0"/>
              <a:t> </a:t>
            </a:r>
            <a:r>
              <a:rPr lang="de-DE" sz="2800" dirty="0" err="1" smtClean="0"/>
              <a:t>boat</a:t>
            </a:r>
            <a:r>
              <a:rPr lang="de-DE" sz="2800" dirty="0" smtClean="0"/>
              <a:t> back </a:t>
            </a:r>
            <a:r>
              <a:rPr lang="de-DE" sz="2800" dirty="0" err="1" smtClean="0"/>
              <a:t>towards</a:t>
            </a:r>
            <a:r>
              <a:rPr lang="de-DE" sz="2800" dirty="0" smtClean="0"/>
              <a:t> </a:t>
            </a:r>
            <a:r>
              <a:rPr lang="de-DE" sz="2800" dirty="0" err="1" smtClean="0"/>
              <a:t>target</a:t>
            </a:r>
            <a:r>
              <a:rPr lang="de-DE" sz="2800" dirty="0" smtClean="0"/>
              <a:t> </a:t>
            </a:r>
            <a:endParaRPr lang="de-DE" sz="2800" dirty="0"/>
          </a:p>
          <a:p>
            <a:pPr marL="342900" indent="-342900">
              <a:buFont typeface="Arial" panose="020B0604020202020204" pitchFamily="34" charset="0"/>
              <a:buChar char="•"/>
            </a:pPr>
            <a:endParaRPr lang="de-DE" sz="2800" dirty="0"/>
          </a:p>
          <a:p>
            <a:r>
              <a:rPr lang="de-DE" sz="2800" dirty="0" smtClean="0"/>
              <a:t>So, </a:t>
            </a:r>
            <a:r>
              <a:rPr lang="de-DE" sz="2800" dirty="0" err="1" smtClean="0"/>
              <a:t>taking</a:t>
            </a:r>
            <a:r>
              <a:rPr lang="de-DE" sz="2800" dirty="0" smtClean="0"/>
              <a:t> </a:t>
            </a:r>
            <a:r>
              <a:rPr lang="de-DE" sz="2800" dirty="0" err="1" smtClean="0"/>
              <a:t>Afrezza</a:t>
            </a:r>
            <a:r>
              <a:rPr lang="de-DE" sz="2800" dirty="0" smtClean="0"/>
              <a:t> </a:t>
            </a:r>
            <a:r>
              <a:rPr lang="de-DE" sz="2800" dirty="0" err="1" smtClean="0"/>
              <a:t>can</a:t>
            </a:r>
            <a:r>
              <a:rPr lang="de-DE" sz="2800" dirty="0" smtClean="0"/>
              <a:t> </a:t>
            </a:r>
            <a:r>
              <a:rPr lang="de-DE" sz="2800" dirty="0" err="1" smtClean="0"/>
              <a:t>be</a:t>
            </a:r>
            <a:r>
              <a:rPr lang="de-DE" sz="2800" dirty="0" smtClean="0"/>
              <a:t> </a:t>
            </a:r>
            <a:r>
              <a:rPr lang="de-DE" sz="2800" dirty="0" err="1" smtClean="0"/>
              <a:t>effective</a:t>
            </a:r>
            <a:r>
              <a:rPr lang="de-DE" sz="2800" dirty="0" smtClean="0"/>
              <a:t> </a:t>
            </a:r>
            <a:r>
              <a:rPr lang="de-DE" sz="2800" dirty="0" err="1" smtClean="0"/>
              <a:t>to</a:t>
            </a:r>
            <a:r>
              <a:rPr lang="de-DE" sz="2800" dirty="0" smtClean="0"/>
              <a:t> </a:t>
            </a:r>
            <a:r>
              <a:rPr lang="de-DE" sz="2800" dirty="0" err="1" smtClean="0"/>
              <a:t>correct</a:t>
            </a:r>
            <a:r>
              <a:rPr lang="de-DE" sz="2800" dirty="0" smtClean="0"/>
              <a:t> </a:t>
            </a:r>
            <a:r>
              <a:rPr lang="de-DE" sz="2800" dirty="0" err="1" smtClean="0"/>
              <a:t>highs</a:t>
            </a:r>
            <a:r>
              <a:rPr lang="de-DE" sz="2800" dirty="0" smtClean="0"/>
              <a:t> </a:t>
            </a:r>
            <a:r>
              <a:rPr lang="de-DE" sz="2000" dirty="0" smtClean="0">
                <a:solidFill>
                  <a:schemeClr val="bg1">
                    <a:lumMod val="50000"/>
                  </a:schemeClr>
                </a:solidFill>
              </a:rPr>
              <a:t>((</a:t>
            </a:r>
            <a:r>
              <a:rPr lang="de-DE" sz="2000" dirty="0" err="1" smtClean="0">
                <a:solidFill>
                  <a:schemeClr val="bg1">
                    <a:lumMod val="50000"/>
                  </a:schemeClr>
                </a:solidFill>
              </a:rPr>
              <a:t>Better</a:t>
            </a:r>
            <a:r>
              <a:rPr lang="de-DE" sz="2000" dirty="0" smtClean="0">
                <a:solidFill>
                  <a:schemeClr val="bg1">
                    <a:lumMod val="50000"/>
                  </a:schemeClr>
                </a:solidFill>
              </a:rPr>
              <a:t>: </a:t>
            </a:r>
            <a:r>
              <a:rPr lang="de-DE" sz="2000" dirty="0" err="1" smtClean="0">
                <a:solidFill>
                  <a:schemeClr val="bg1">
                    <a:lumMod val="50000"/>
                  </a:schemeClr>
                </a:solidFill>
              </a:rPr>
              <a:t>Avoid</a:t>
            </a:r>
            <a:r>
              <a:rPr lang="de-DE" sz="2000" dirty="0" smtClean="0">
                <a:solidFill>
                  <a:schemeClr val="bg1">
                    <a:lumMod val="50000"/>
                  </a:schemeClr>
                </a:solidFill>
              </a:rPr>
              <a:t> </a:t>
            </a:r>
            <a:r>
              <a:rPr lang="de-DE" sz="2000" dirty="0" err="1" smtClean="0">
                <a:solidFill>
                  <a:schemeClr val="bg1">
                    <a:lumMod val="50000"/>
                  </a:schemeClr>
                </a:solidFill>
              </a:rPr>
              <a:t>them</a:t>
            </a:r>
            <a:r>
              <a:rPr lang="de-DE" sz="2000" dirty="0" smtClean="0">
                <a:solidFill>
                  <a:schemeClr val="bg1">
                    <a:lumMod val="50000"/>
                  </a:schemeClr>
                </a:solidFill>
              </a:rPr>
              <a:t>…))</a:t>
            </a:r>
            <a:endParaRPr lang="de-DE" sz="2000" dirty="0">
              <a:solidFill>
                <a:schemeClr val="bg1">
                  <a:lumMod val="50000"/>
                </a:schemeClr>
              </a:solidFill>
            </a:endParaRPr>
          </a:p>
          <a:p>
            <a:endParaRPr lang="de-DE" sz="2800" dirty="0"/>
          </a:p>
          <a:p>
            <a:pPr marL="342900" indent="-342900">
              <a:buFont typeface="Arial" panose="020B0604020202020204" pitchFamily="34" charset="0"/>
              <a:buChar char="•"/>
            </a:pPr>
            <a:endParaRPr lang="de-DE" sz="2800" dirty="0"/>
          </a:p>
        </p:txBody>
      </p:sp>
      <p:sp>
        <p:nvSpPr>
          <p:cNvPr id="8" name="Ellipse 7"/>
          <p:cNvSpPr/>
          <p:nvPr/>
        </p:nvSpPr>
        <p:spPr>
          <a:xfrm>
            <a:off x="6514220" y="1182898"/>
            <a:ext cx="659554" cy="70713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Foliennummernplatzhalter 3"/>
          <p:cNvSpPr txBox="1">
            <a:spLocks/>
          </p:cNvSpPr>
          <p:nvPr/>
        </p:nvSpPr>
        <p:spPr>
          <a:xfrm>
            <a:off x="9312877" y="162341"/>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2000" dirty="0" smtClean="0"/>
              <a:t>38</a:t>
            </a:r>
            <a:endParaRPr lang="de-DE" sz="2000" dirty="0"/>
          </a:p>
        </p:txBody>
      </p:sp>
      <p:cxnSp>
        <p:nvCxnSpPr>
          <p:cNvPr id="13" name="Gerade Verbindung mit Pfeil 12"/>
          <p:cNvCxnSpPr/>
          <p:nvPr/>
        </p:nvCxnSpPr>
        <p:spPr>
          <a:xfrm>
            <a:off x="2058591" y="2429448"/>
            <a:ext cx="92070" cy="769467"/>
          </a:xfrm>
          <a:prstGeom prst="straightConnector1">
            <a:avLst/>
          </a:prstGeom>
          <a:ln w="114300">
            <a:solidFill>
              <a:srgbClr val="F28EED"/>
            </a:solidFill>
            <a:tailEnd type="triangle"/>
          </a:ln>
        </p:spPr>
        <p:style>
          <a:lnRef idx="1">
            <a:schemeClr val="accent1"/>
          </a:lnRef>
          <a:fillRef idx="0">
            <a:schemeClr val="accent1"/>
          </a:fillRef>
          <a:effectRef idx="0">
            <a:schemeClr val="accent1"/>
          </a:effectRef>
          <a:fontRef idx="minor">
            <a:schemeClr val="tx1"/>
          </a:fontRef>
        </p:style>
      </p:cxnSp>
      <p:sp>
        <p:nvSpPr>
          <p:cNvPr id="15" name="Bogen 14"/>
          <p:cNvSpPr/>
          <p:nvPr/>
        </p:nvSpPr>
        <p:spPr>
          <a:xfrm rot="20494658" flipH="1">
            <a:off x="522942" y="718592"/>
            <a:ext cx="1282274" cy="4861544"/>
          </a:xfrm>
          <a:prstGeom prst="arc">
            <a:avLst>
              <a:gd name="adj1" fmla="val 16200000"/>
              <a:gd name="adj2" fmla="val 5403986"/>
            </a:avLst>
          </a:prstGeom>
          <a:ln w="117475">
            <a:solidFill>
              <a:srgbClr val="F28EE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0" name="Bogen 49"/>
          <p:cNvSpPr/>
          <p:nvPr/>
        </p:nvSpPr>
        <p:spPr>
          <a:xfrm rot="3524446" flipH="1">
            <a:off x="263428" y="477855"/>
            <a:ext cx="1165659" cy="1487416"/>
          </a:xfrm>
          <a:prstGeom prst="arc">
            <a:avLst>
              <a:gd name="adj1" fmla="val 16200000"/>
              <a:gd name="adj2" fmla="val 5403986"/>
            </a:avLst>
          </a:prstGeom>
          <a:ln w="117475">
            <a:solidFill>
              <a:srgbClr val="F28EE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7" name="Gerade Verbindung mit Pfeil 16"/>
          <p:cNvCxnSpPr/>
          <p:nvPr/>
        </p:nvCxnSpPr>
        <p:spPr>
          <a:xfrm flipV="1">
            <a:off x="7310965" y="4004940"/>
            <a:ext cx="4311000" cy="35521"/>
          </a:xfrm>
          <a:prstGeom prst="straightConnector1">
            <a:avLst/>
          </a:prstGeom>
          <a:ln w="57150">
            <a:solidFill>
              <a:srgbClr val="F28EED"/>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2282183" y="2752345"/>
            <a:ext cx="954630" cy="584775"/>
          </a:xfrm>
          <a:prstGeom prst="rect">
            <a:avLst/>
          </a:prstGeom>
          <a:noFill/>
        </p:spPr>
        <p:txBody>
          <a:bodyPr wrap="square" rtlCol="0">
            <a:spAutoFit/>
          </a:bodyPr>
          <a:lstStyle/>
          <a:p>
            <a:r>
              <a:rPr lang="de-DE" sz="3200" b="1" dirty="0" smtClean="0">
                <a:solidFill>
                  <a:schemeClr val="accent1">
                    <a:lumMod val="60000"/>
                    <a:lumOff val="40000"/>
                  </a:schemeClr>
                </a:solidFill>
              </a:rPr>
              <a:t>&gt;&gt;&gt;</a:t>
            </a:r>
            <a:endParaRPr lang="de-DE" sz="3200" dirty="0"/>
          </a:p>
        </p:txBody>
      </p:sp>
      <p:pic>
        <p:nvPicPr>
          <p:cNvPr id="51" name="Grafik 50"/>
          <p:cNvPicPr>
            <a:picLocks noChangeAspect="1"/>
          </p:cNvPicPr>
          <p:nvPr/>
        </p:nvPicPr>
        <p:blipFill rotWithShape="1">
          <a:blip r:embed="rId9"/>
          <a:srcRect l="30125" t="25555" r="45813" b="34667"/>
          <a:stretch/>
        </p:blipFill>
        <p:spPr>
          <a:xfrm>
            <a:off x="4680887" y="4994913"/>
            <a:ext cx="1382889" cy="1285906"/>
          </a:xfrm>
          <a:prstGeom prst="rect">
            <a:avLst/>
          </a:prstGeom>
        </p:spPr>
      </p:pic>
    </p:spTree>
    <p:extLst>
      <p:ext uri="{BB962C8B-B14F-4D97-AF65-F5344CB8AC3E}">
        <p14:creationId xmlns:p14="http://schemas.microsoft.com/office/powerpoint/2010/main" val="4004253140"/>
      </p:ext>
    </p:extLst>
  </p:cSld>
  <p:clrMapOvr>
    <a:masterClrMapping/>
  </p:clrMapOvr>
  <mc:AlternateContent xmlns:mc="http://schemas.openxmlformats.org/markup-compatibility/2006" xmlns:p14="http://schemas.microsoft.com/office/powerpoint/2010/main">
    <mc:Choice Requires="p14">
      <p:transition spd="slow" p14:dur="2000" advTm="100186"/>
    </mc:Choice>
    <mc:Fallback xmlns="">
      <p:transition spd="slow" advTm="100186"/>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3960" y="-111020"/>
            <a:ext cx="10515600" cy="1325563"/>
          </a:xfrm>
        </p:spPr>
        <p:txBody>
          <a:bodyPr>
            <a:normAutofit/>
          </a:bodyPr>
          <a:lstStyle/>
          <a:p>
            <a:pPr algn="ctr"/>
            <a:r>
              <a:rPr lang="de-DE" sz="3600" b="1" dirty="0" err="1" smtClean="0">
                <a:solidFill>
                  <a:srgbClr val="7030A0"/>
                </a:solidFill>
              </a:rPr>
              <a:t>Temptation</a:t>
            </a:r>
            <a:r>
              <a:rPr lang="de-DE" sz="3600" b="1" dirty="0" smtClean="0">
                <a:solidFill>
                  <a:srgbClr val="7030A0"/>
                </a:solidFill>
              </a:rPr>
              <a:t> </a:t>
            </a:r>
            <a:r>
              <a:rPr lang="de-DE" sz="3600" b="1" dirty="0" err="1" smtClean="0">
                <a:solidFill>
                  <a:srgbClr val="7030A0"/>
                </a:solidFill>
              </a:rPr>
              <a:t>to</a:t>
            </a:r>
            <a:r>
              <a:rPr lang="de-DE" sz="3600" b="1" dirty="0" smtClean="0">
                <a:solidFill>
                  <a:srgbClr val="7030A0"/>
                </a:solidFill>
              </a:rPr>
              <a:t> </a:t>
            </a:r>
            <a:r>
              <a:rPr lang="de-DE" sz="3600" b="1" dirty="0" err="1" smtClean="0">
                <a:solidFill>
                  <a:srgbClr val="7030A0"/>
                </a:solidFill>
              </a:rPr>
              <a:t>cheat</a:t>
            </a:r>
            <a:r>
              <a:rPr lang="de-DE" sz="3600" b="1" dirty="0" smtClean="0">
                <a:solidFill>
                  <a:srgbClr val="7030A0"/>
                </a:solidFill>
              </a:rPr>
              <a:t> </a:t>
            </a:r>
            <a:r>
              <a:rPr lang="de-DE" sz="3600" b="1" dirty="0" err="1" smtClean="0">
                <a:solidFill>
                  <a:srgbClr val="7030A0"/>
                </a:solidFill>
              </a:rPr>
              <a:t>the</a:t>
            </a:r>
            <a:r>
              <a:rPr lang="de-DE" sz="3600" b="1" dirty="0" smtClean="0">
                <a:solidFill>
                  <a:srgbClr val="7030A0"/>
                </a:solidFill>
              </a:rPr>
              <a:t> </a:t>
            </a:r>
            <a:r>
              <a:rPr lang="de-DE" sz="3600" b="1" dirty="0" err="1" smtClean="0">
                <a:solidFill>
                  <a:srgbClr val="7030A0"/>
                </a:solidFill>
              </a:rPr>
              <a:t>loop</a:t>
            </a:r>
            <a:r>
              <a:rPr lang="de-DE" sz="3600" b="1" dirty="0" smtClean="0">
                <a:solidFill>
                  <a:srgbClr val="7030A0"/>
                </a:solidFill>
              </a:rPr>
              <a:t> („fake“ </a:t>
            </a:r>
            <a:r>
              <a:rPr lang="de-DE" sz="3600" b="1" dirty="0" err="1" smtClean="0">
                <a:solidFill>
                  <a:srgbClr val="7030A0"/>
                </a:solidFill>
              </a:rPr>
              <a:t>data</a:t>
            </a:r>
            <a:r>
              <a:rPr lang="de-DE" sz="3600" b="1" dirty="0" smtClean="0">
                <a:solidFill>
                  <a:srgbClr val="7030A0"/>
                </a:solidFill>
              </a:rPr>
              <a:t> </a:t>
            </a:r>
            <a:r>
              <a:rPr lang="de-DE" sz="3600" b="1" dirty="0" err="1" smtClean="0">
                <a:solidFill>
                  <a:srgbClr val="7030A0"/>
                </a:solidFill>
              </a:rPr>
              <a:t>entry</a:t>
            </a:r>
            <a:r>
              <a:rPr lang="de-DE" sz="3600" b="1" dirty="0" smtClean="0">
                <a:solidFill>
                  <a:srgbClr val="7030A0"/>
                </a:solidFill>
              </a:rPr>
              <a:t>)</a:t>
            </a:r>
            <a:endParaRPr lang="de-DE" sz="3600" b="1" dirty="0">
              <a:solidFill>
                <a:srgbClr val="7030A0"/>
              </a:solidFill>
            </a:endParaRPr>
          </a:p>
        </p:txBody>
      </p:sp>
      <p:sp>
        <p:nvSpPr>
          <p:cNvPr id="9"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39</a:t>
            </a:r>
            <a:endParaRPr lang="de-DE" sz="1800" dirty="0">
              <a:solidFill>
                <a:schemeClr val="tx1"/>
              </a:solidFill>
            </a:endParaRPr>
          </a:p>
        </p:txBody>
      </p:sp>
      <p:sp>
        <p:nvSpPr>
          <p:cNvPr id="11" name="Textfeld 10"/>
          <p:cNvSpPr txBox="1"/>
          <p:nvPr/>
        </p:nvSpPr>
        <p:spPr>
          <a:xfrm>
            <a:off x="332999" y="1092052"/>
            <a:ext cx="10857514" cy="646331"/>
          </a:xfrm>
          <a:prstGeom prst="rect">
            <a:avLst/>
          </a:prstGeom>
          <a:solidFill>
            <a:schemeClr val="accent4">
              <a:lumMod val="20000"/>
              <a:lumOff val="80000"/>
            </a:schemeClr>
          </a:solidFill>
        </p:spPr>
        <p:txBody>
          <a:bodyPr wrap="square" rtlCol="0">
            <a:spAutoFit/>
          </a:bodyPr>
          <a:lstStyle/>
          <a:p>
            <a:r>
              <a:rPr lang="de-DE" dirty="0" err="1" smtClean="0"/>
              <a:t>Trying</a:t>
            </a:r>
            <a:r>
              <a:rPr lang="de-DE" dirty="0" smtClean="0"/>
              <a:t> </a:t>
            </a:r>
            <a:r>
              <a:rPr lang="de-DE" dirty="0" err="1"/>
              <a:t>to</a:t>
            </a:r>
            <a:r>
              <a:rPr lang="de-DE" dirty="0"/>
              <a:t> </a:t>
            </a:r>
            <a:r>
              <a:rPr lang="de-DE" dirty="0" err="1"/>
              <a:t>provoke</a:t>
            </a:r>
            <a:r>
              <a:rPr lang="de-DE" dirty="0"/>
              <a:t> a </a:t>
            </a:r>
            <a:r>
              <a:rPr lang="de-DE" dirty="0" err="1"/>
              <a:t>certain</a:t>
            </a:r>
            <a:r>
              <a:rPr lang="de-DE" dirty="0"/>
              <a:t> </a:t>
            </a:r>
            <a:r>
              <a:rPr lang="de-DE" dirty="0" err="1"/>
              <a:t>behaviour</a:t>
            </a:r>
            <a:r>
              <a:rPr lang="de-DE" dirty="0"/>
              <a:t> </a:t>
            </a:r>
            <a:r>
              <a:rPr lang="de-DE" dirty="0" err="1"/>
              <a:t>of</a:t>
            </a:r>
            <a:r>
              <a:rPr lang="de-DE" dirty="0"/>
              <a:t> </a:t>
            </a:r>
            <a:r>
              <a:rPr lang="de-DE" dirty="0" err="1"/>
              <a:t>the</a:t>
            </a:r>
            <a:r>
              <a:rPr lang="de-DE" dirty="0"/>
              <a:t> </a:t>
            </a:r>
            <a:r>
              <a:rPr lang="de-DE" dirty="0" err="1"/>
              <a:t>system</a:t>
            </a:r>
            <a:r>
              <a:rPr lang="de-DE" dirty="0"/>
              <a:t> via „</a:t>
            </a:r>
            <a:r>
              <a:rPr lang="de-DE" dirty="0" err="1"/>
              <a:t>nudging</a:t>
            </a:r>
            <a:r>
              <a:rPr lang="de-DE" dirty="0"/>
              <a:t>“ </a:t>
            </a:r>
            <a:r>
              <a:rPr lang="de-DE" dirty="0" err="1"/>
              <a:t>it</a:t>
            </a:r>
            <a:r>
              <a:rPr lang="de-DE" dirty="0"/>
              <a:t> </a:t>
            </a:r>
            <a:r>
              <a:rPr lang="de-DE" dirty="0" err="1"/>
              <a:t>with</a:t>
            </a:r>
            <a:r>
              <a:rPr lang="de-DE" dirty="0"/>
              <a:t> fake </a:t>
            </a:r>
            <a:r>
              <a:rPr lang="de-DE" dirty="0" err="1"/>
              <a:t>inputs</a:t>
            </a:r>
            <a:r>
              <a:rPr lang="de-DE" dirty="0"/>
              <a:t> </a:t>
            </a:r>
            <a:r>
              <a:rPr lang="de-DE" dirty="0" err="1"/>
              <a:t>can</a:t>
            </a:r>
            <a:r>
              <a:rPr lang="de-DE" dirty="0"/>
              <a:t> </a:t>
            </a:r>
            <a:r>
              <a:rPr lang="de-DE" dirty="0" err="1"/>
              <a:t>certainly</a:t>
            </a:r>
            <a:r>
              <a:rPr lang="de-DE" dirty="0"/>
              <a:t> </a:t>
            </a:r>
            <a:r>
              <a:rPr lang="de-DE" dirty="0" err="1"/>
              <a:t>work</a:t>
            </a:r>
            <a:r>
              <a:rPr lang="de-DE" dirty="0"/>
              <a:t> </a:t>
            </a:r>
            <a:r>
              <a:rPr lang="de-DE" dirty="0" err="1"/>
              <a:t>for</a:t>
            </a:r>
            <a:r>
              <a:rPr lang="de-DE" dirty="0"/>
              <a:t> </a:t>
            </a:r>
            <a:r>
              <a:rPr lang="de-DE" dirty="0" err="1"/>
              <a:t>some</a:t>
            </a:r>
            <a:r>
              <a:rPr lang="de-DE" dirty="0"/>
              <a:t> </a:t>
            </a:r>
            <a:r>
              <a:rPr lang="de-DE" dirty="0" err="1"/>
              <a:t>intended</a:t>
            </a:r>
            <a:r>
              <a:rPr lang="de-DE" dirty="0"/>
              <a:t> </a:t>
            </a:r>
            <a:r>
              <a:rPr lang="de-DE" dirty="0" err="1" smtClean="0"/>
              <a:t>effects</a:t>
            </a:r>
            <a:r>
              <a:rPr lang="de-DE" dirty="0" smtClean="0"/>
              <a:t>. BUT: </a:t>
            </a:r>
            <a:r>
              <a:rPr lang="de-DE" dirty="0"/>
              <a:t>Generally, </a:t>
            </a:r>
            <a:r>
              <a:rPr lang="de-DE" dirty="0" err="1"/>
              <a:t>we</a:t>
            </a:r>
            <a:r>
              <a:rPr lang="de-DE" dirty="0"/>
              <a:t> </a:t>
            </a:r>
            <a:r>
              <a:rPr lang="de-DE" dirty="0" err="1"/>
              <a:t>want</a:t>
            </a:r>
            <a:r>
              <a:rPr lang="de-DE" dirty="0"/>
              <a:t> </a:t>
            </a:r>
            <a:r>
              <a:rPr lang="de-DE" dirty="0" err="1"/>
              <a:t>our</a:t>
            </a:r>
            <a:r>
              <a:rPr lang="de-DE" dirty="0"/>
              <a:t> </a:t>
            </a:r>
            <a:r>
              <a:rPr lang="de-DE" dirty="0" err="1"/>
              <a:t>loop</a:t>
            </a:r>
            <a:r>
              <a:rPr lang="de-DE" dirty="0"/>
              <a:t> </a:t>
            </a:r>
            <a:r>
              <a:rPr lang="de-DE" dirty="0" err="1"/>
              <a:t>to</a:t>
            </a:r>
            <a:r>
              <a:rPr lang="de-DE" dirty="0"/>
              <a:t> </a:t>
            </a:r>
            <a:r>
              <a:rPr lang="de-DE" dirty="0" err="1"/>
              <a:t>work</a:t>
            </a:r>
            <a:r>
              <a:rPr lang="de-DE" dirty="0"/>
              <a:t> </a:t>
            </a:r>
            <a:r>
              <a:rPr lang="de-DE" dirty="0" err="1"/>
              <a:t>smoothly</a:t>
            </a:r>
            <a:r>
              <a:rPr lang="de-DE" dirty="0"/>
              <a:t>, and </a:t>
            </a:r>
            <a:r>
              <a:rPr lang="de-DE" dirty="0" err="1"/>
              <a:t>have</a:t>
            </a:r>
            <a:r>
              <a:rPr lang="de-DE" dirty="0"/>
              <a:t> </a:t>
            </a:r>
            <a:r>
              <a:rPr lang="de-DE" dirty="0" err="1"/>
              <a:t>the</a:t>
            </a:r>
            <a:r>
              <a:rPr lang="de-DE" dirty="0"/>
              <a:t> </a:t>
            </a:r>
            <a:r>
              <a:rPr lang="de-DE" dirty="0" err="1"/>
              <a:t>best</a:t>
            </a:r>
            <a:r>
              <a:rPr lang="de-DE" dirty="0"/>
              <a:t> </a:t>
            </a:r>
            <a:r>
              <a:rPr lang="de-DE" dirty="0" err="1"/>
              <a:t>information</a:t>
            </a:r>
            <a:r>
              <a:rPr lang="de-DE" dirty="0"/>
              <a:t> </a:t>
            </a:r>
            <a:r>
              <a:rPr lang="de-DE" dirty="0" err="1"/>
              <a:t>we</a:t>
            </a:r>
            <a:r>
              <a:rPr lang="de-DE" dirty="0"/>
              <a:t> </a:t>
            </a:r>
            <a:r>
              <a:rPr lang="de-DE" dirty="0" err="1"/>
              <a:t>can</a:t>
            </a:r>
            <a:r>
              <a:rPr lang="de-DE" dirty="0"/>
              <a:t> </a:t>
            </a:r>
            <a:r>
              <a:rPr lang="de-DE" dirty="0" err="1"/>
              <a:t>give</a:t>
            </a:r>
            <a:r>
              <a:rPr lang="de-DE" dirty="0"/>
              <a:t> it</a:t>
            </a:r>
            <a:r>
              <a:rPr lang="de-DE" dirty="0" smtClean="0"/>
              <a:t>.</a:t>
            </a:r>
            <a:endParaRPr lang="de-DE" dirty="0"/>
          </a:p>
        </p:txBody>
      </p:sp>
      <p:graphicFrame>
        <p:nvGraphicFramePr>
          <p:cNvPr id="8" name="Inhaltsplatzhalter 4"/>
          <p:cNvGraphicFramePr>
            <a:graphicFrameLocks/>
          </p:cNvGraphicFramePr>
          <p:nvPr>
            <p:extLst>
              <p:ext uri="{D42A27DB-BD31-4B8C-83A1-F6EECF244321}">
                <p14:modId xmlns:p14="http://schemas.microsoft.com/office/powerpoint/2010/main" val="1964479555"/>
              </p:ext>
            </p:extLst>
          </p:nvPr>
        </p:nvGraphicFramePr>
        <p:xfrm>
          <a:off x="332999" y="1907823"/>
          <a:ext cx="10857515" cy="4047250"/>
        </p:xfrm>
        <a:graphic>
          <a:graphicData uri="http://schemas.openxmlformats.org/drawingml/2006/table">
            <a:tbl>
              <a:tblPr firstRow="1" bandRow="1">
                <a:tableStyleId>{5C22544A-7EE6-4342-B048-85BDC9FD1C3A}</a:tableStyleId>
              </a:tblPr>
              <a:tblGrid>
                <a:gridCol w="463324"/>
                <a:gridCol w="4362699"/>
                <a:gridCol w="3317113"/>
                <a:gridCol w="2714379"/>
              </a:tblGrid>
              <a:tr h="638570">
                <a:tc>
                  <a:txBody>
                    <a:bodyPr/>
                    <a:lstStyle/>
                    <a:p>
                      <a:endParaRPr lang="de-DE" dirty="0"/>
                    </a:p>
                  </a:txBody>
                  <a:tcPr/>
                </a:tc>
                <a:tc>
                  <a:txBody>
                    <a:bodyPr/>
                    <a:lstStyle/>
                    <a:p>
                      <a:r>
                        <a:rPr lang="de-DE" dirty="0" err="1" smtClean="0"/>
                        <a:t>Interference</a:t>
                      </a:r>
                      <a:endParaRPr lang="de-DE" dirty="0"/>
                    </a:p>
                  </a:txBody>
                  <a:tcPr/>
                </a:tc>
                <a:tc>
                  <a:txBody>
                    <a:bodyPr/>
                    <a:lstStyle/>
                    <a:p>
                      <a:r>
                        <a:rPr lang="de-DE" dirty="0" err="1" smtClean="0"/>
                        <a:t>Example</a:t>
                      </a:r>
                      <a:endParaRPr lang="de-DE" dirty="0"/>
                    </a:p>
                  </a:txBody>
                  <a:tcPr/>
                </a:tc>
                <a:tc>
                  <a:txBody>
                    <a:bodyPr/>
                    <a:lstStyle/>
                    <a:p>
                      <a:r>
                        <a:rPr lang="de-DE" dirty="0" err="1" smtClean="0"/>
                        <a:t>Better</a:t>
                      </a:r>
                      <a:r>
                        <a:rPr lang="de-DE" dirty="0" smtClean="0"/>
                        <a:t> </a:t>
                      </a:r>
                      <a:r>
                        <a:rPr lang="de-DE" dirty="0" err="1" smtClean="0"/>
                        <a:t>strategy</a:t>
                      </a:r>
                      <a:endParaRPr lang="de-DE" dirty="0"/>
                    </a:p>
                  </a:txBody>
                  <a:tcPr/>
                </a:tc>
              </a:tr>
              <a:tr h="370840">
                <a:tc>
                  <a:txBody>
                    <a:bodyPr/>
                    <a:lstStyle/>
                    <a:p>
                      <a:endParaRPr lang="de-DE"/>
                    </a:p>
                  </a:txBody>
                  <a:tcPr/>
                </a:tc>
                <a:tc>
                  <a:txBody>
                    <a:bodyPr/>
                    <a:lstStyle/>
                    <a:p>
                      <a:r>
                        <a:rPr lang="de-DE" dirty="0" err="1" smtClean="0"/>
                        <a:t>un-announced</a:t>
                      </a:r>
                      <a:r>
                        <a:rPr lang="de-DE" dirty="0" smtClean="0"/>
                        <a:t> </a:t>
                      </a:r>
                      <a:r>
                        <a:rPr lang="de-DE" dirty="0" err="1" smtClean="0"/>
                        <a:t>Afrezza</a:t>
                      </a:r>
                      <a:r>
                        <a:rPr lang="de-DE" dirty="0" smtClean="0"/>
                        <a:t>  </a:t>
                      </a:r>
                      <a:endParaRPr lang="de-DE" dirty="0"/>
                    </a:p>
                  </a:txBody>
                  <a:tcPr/>
                </a:tc>
                <a:tc>
                  <a:txBody>
                    <a:bodyPr/>
                    <a:lstStyle/>
                    <a:p>
                      <a:r>
                        <a:rPr lang="de-DE" dirty="0" err="1" smtClean="0"/>
                        <a:t>input</a:t>
                      </a:r>
                      <a:r>
                        <a:rPr lang="de-DE" dirty="0" smtClean="0"/>
                        <a:t> </a:t>
                      </a:r>
                      <a:r>
                        <a:rPr lang="de-DE" dirty="0" err="1" smtClean="0"/>
                        <a:t>would</a:t>
                      </a:r>
                      <a:r>
                        <a:rPr lang="de-DE" dirty="0" smtClean="0"/>
                        <a:t> </a:t>
                      </a:r>
                      <a:r>
                        <a:rPr lang="de-DE" dirty="0" err="1" smtClean="0"/>
                        <a:t>be</a:t>
                      </a:r>
                      <a:r>
                        <a:rPr lang="de-DE" dirty="0" smtClean="0"/>
                        <a:t> </a:t>
                      </a:r>
                      <a:r>
                        <a:rPr lang="de-DE" dirty="0" err="1" smtClean="0"/>
                        <a:t>difficult</a:t>
                      </a:r>
                      <a:r>
                        <a:rPr lang="de-DE" dirty="0" smtClean="0"/>
                        <a:t> </a:t>
                      </a:r>
                      <a:r>
                        <a:rPr lang="de-DE" dirty="0" err="1" smtClean="0"/>
                        <a:t>because</a:t>
                      </a:r>
                      <a:r>
                        <a:rPr lang="de-DE" dirty="0" smtClean="0"/>
                        <a:t> </a:t>
                      </a:r>
                      <a:r>
                        <a:rPr lang="de-DE" dirty="0" err="1" smtClean="0"/>
                        <a:t>of</a:t>
                      </a:r>
                      <a:r>
                        <a:rPr lang="de-DE" dirty="0" smtClean="0"/>
                        <a:t> </a:t>
                      </a:r>
                      <a:r>
                        <a:rPr lang="de-DE" dirty="0" err="1" smtClean="0"/>
                        <a:t>totally</a:t>
                      </a:r>
                      <a:r>
                        <a:rPr lang="de-DE" dirty="0" smtClean="0"/>
                        <a:t> different </a:t>
                      </a:r>
                      <a:r>
                        <a:rPr lang="de-DE" dirty="0" err="1" smtClean="0"/>
                        <a:t>kinetic</a:t>
                      </a:r>
                      <a:r>
                        <a:rPr lang="de-DE" dirty="0" smtClean="0"/>
                        <a:t> </a:t>
                      </a:r>
                      <a:r>
                        <a:rPr lang="de-DE" dirty="0" err="1" smtClean="0"/>
                        <a:t>characteristics</a:t>
                      </a:r>
                      <a:endParaRPr lang="de-DE" dirty="0"/>
                    </a:p>
                  </a:txBody>
                  <a:tcPr/>
                </a:tc>
                <a:tc>
                  <a:txBody>
                    <a:bodyPr/>
                    <a:lstStyle/>
                    <a:p>
                      <a:r>
                        <a:rPr lang="de-DE" dirty="0" err="1" smtClean="0"/>
                        <a:t>optimizing</a:t>
                      </a:r>
                      <a:r>
                        <a:rPr lang="de-DE" dirty="0" smtClean="0"/>
                        <a:t> </a:t>
                      </a:r>
                      <a:r>
                        <a:rPr lang="de-DE" dirty="0" err="1" smtClean="0"/>
                        <a:t>early</a:t>
                      </a:r>
                      <a:r>
                        <a:rPr lang="de-DE" dirty="0" smtClean="0"/>
                        <a:t> </a:t>
                      </a:r>
                      <a:r>
                        <a:rPr lang="de-DE" dirty="0" err="1" smtClean="0"/>
                        <a:t>phase</a:t>
                      </a:r>
                      <a:endParaRPr lang="de-DE" dirty="0" smtClean="0"/>
                    </a:p>
                    <a:p>
                      <a:r>
                        <a:rPr lang="de-DE" dirty="0" err="1" smtClean="0"/>
                        <a:t>tuning</a:t>
                      </a:r>
                      <a:r>
                        <a:rPr lang="de-DE" dirty="0" smtClean="0"/>
                        <a:t> </a:t>
                      </a:r>
                      <a:r>
                        <a:rPr lang="de-DE" dirty="0" err="1" smtClean="0"/>
                        <a:t>the</a:t>
                      </a:r>
                      <a:r>
                        <a:rPr lang="de-DE" dirty="0" smtClean="0"/>
                        <a:t> </a:t>
                      </a:r>
                      <a:r>
                        <a:rPr lang="de-DE" dirty="0" err="1" smtClean="0"/>
                        <a:t>loop</a:t>
                      </a:r>
                      <a:endParaRPr lang="de-DE" dirty="0" smtClean="0"/>
                    </a:p>
                    <a:p>
                      <a:r>
                        <a:rPr lang="de-DE" dirty="0" smtClean="0"/>
                        <a:t>anti-FPU </a:t>
                      </a:r>
                      <a:r>
                        <a:rPr lang="de-DE" dirty="0" err="1" smtClean="0"/>
                        <a:t>automation</a:t>
                      </a:r>
                      <a:r>
                        <a:rPr lang="de-DE" dirty="0" smtClean="0"/>
                        <a:t> </a:t>
                      </a:r>
                      <a:r>
                        <a:rPr lang="de-DE" dirty="0" smtClean="0">
                          <a:latin typeface="Agency FB" panose="020B0503020202020204" pitchFamily="34" charset="0"/>
                        </a:rPr>
                        <a:t>(p.33)</a:t>
                      </a:r>
                      <a:endParaRPr lang="de-DE" dirty="0">
                        <a:latin typeface="Agency FB" panose="020B0503020202020204" pitchFamily="34" charset="0"/>
                      </a:endParaRPr>
                    </a:p>
                  </a:txBody>
                  <a:tcPr/>
                </a:tc>
              </a:tr>
              <a:tr h="370840">
                <a:tc>
                  <a:txBody>
                    <a:bodyPr/>
                    <a:lstStyle/>
                    <a:p>
                      <a:endParaRPr lang="de-DE"/>
                    </a:p>
                  </a:txBody>
                  <a:tcPr/>
                </a:tc>
                <a:tc>
                  <a:txBody>
                    <a:bodyPr/>
                    <a:lstStyle/>
                    <a:p>
                      <a:r>
                        <a:rPr lang="de-DE" dirty="0" err="1" smtClean="0"/>
                        <a:t>un-announced</a:t>
                      </a:r>
                      <a:r>
                        <a:rPr lang="de-DE" dirty="0" smtClean="0"/>
                        <a:t> extra </a:t>
                      </a:r>
                      <a:r>
                        <a:rPr lang="de-DE" dirty="0" err="1" smtClean="0"/>
                        <a:t>bolus</a:t>
                      </a:r>
                      <a:r>
                        <a:rPr lang="de-DE" dirty="0" smtClean="0"/>
                        <a:t> (</a:t>
                      </a:r>
                      <a:r>
                        <a:rPr lang="de-DE" dirty="0" err="1" smtClean="0"/>
                        <a:t>user</a:t>
                      </a:r>
                      <a:r>
                        <a:rPr lang="de-DE" dirty="0" smtClean="0"/>
                        <a:t>)</a:t>
                      </a:r>
                      <a:endParaRPr lang="de-DE" dirty="0"/>
                    </a:p>
                  </a:txBody>
                  <a:tcPr/>
                </a:tc>
                <a:tc>
                  <a:txBody>
                    <a:bodyPr/>
                    <a:lstStyle/>
                    <a:p>
                      <a:r>
                        <a:rPr lang="de-DE" dirty="0" smtClean="0"/>
                        <a:t>e.g. </a:t>
                      </a:r>
                      <a:r>
                        <a:rPr lang="de-DE" dirty="0" err="1" smtClean="0"/>
                        <a:t>to</a:t>
                      </a:r>
                      <a:r>
                        <a:rPr lang="de-DE" dirty="0" smtClean="0"/>
                        <a:t> </a:t>
                      </a:r>
                      <a:r>
                        <a:rPr lang="de-DE" dirty="0" err="1" smtClean="0"/>
                        <a:t>fight</a:t>
                      </a:r>
                      <a:r>
                        <a:rPr lang="de-DE" dirty="0" smtClean="0"/>
                        <a:t> high </a:t>
                      </a:r>
                      <a:r>
                        <a:rPr lang="de-DE" dirty="0" err="1" smtClean="0"/>
                        <a:t>glucose</a:t>
                      </a:r>
                      <a:endParaRPr lang="de-DE" dirty="0"/>
                    </a:p>
                  </a:txBody>
                  <a:tcPr/>
                </a:tc>
                <a:tc>
                  <a:txBody>
                    <a:bodyPr/>
                    <a:lstStyle/>
                    <a:p>
                      <a:r>
                        <a:rPr lang="de-DE" dirty="0" err="1" smtClean="0"/>
                        <a:t>patience</a:t>
                      </a:r>
                      <a:r>
                        <a:rPr lang="de-DE" dirty="0" smtClean="0"/>
                        <a:t>; tune </a:t>
                      </a:r>
                      <a:r>
                        <a:rPr lang="de-DE" dirty="0" err="1" smtClean="0"/>
                        <a:t>the</a:t>
                      </a:r>
                      <a:r>
                        <a:rPr lang="de-DE" dirty="0" smtClean="0"/>
                        <a:t> </a:t>
                      </a:r>
                      <a:r>
                        <a:rPr lang="de-DE" dirty="0" err="1" smtClean="0"/>
                        <a:t>loop</a:t>
                      </a:r>
                      <a:r>
                        <a:rPr lang="de-DE" dirty="0" smtClean="0"/>
                        <a:t>  </a:t>
                      </a:r>
                      <a:endParaRPr lang="de-DE" dirty="0"/>
                    </a:p>
                  </a:txBody>
                  <a:tcPr/>
                </a:tc>
              </a:tr>
              <a:tr h="370840">
                <a:tc>
                  <a:txBody>
                    <a:bodyPr/>
                    <a:lstStyle/>
                    <a:p>
                      <a:endParaRPr lang="de-DE"/>
                    </a:p>
                  </a:txBody>
                  <a:tcPr/>
                </a:tc>
                <a:tc>
                  <a:txBody>
                    <a:bodyPr/>
                    <a:lstStyle/>
                    <a:p>
                      <a:r>
                        <a:rPr lang="de-DE" dirty="0" err="1" smtClean="0"/>
                        <a:t>un-announced</a:t>
                      </a:r>
                      <a:r>
                        <a:rPr lang="de-DE" dirty="0" smtClean="0"/>
                        <a:t> extra </a:t>
                      </a:r>
                      <a:r>
                        <a:rPr lang="de-DE" dirty="0" err="1" smtClean="0"/>
                        <a:t>carbs</a:t>
                      </a:r>
                      <a:r>
                        <a:rPr lang="de-DE" dirty="0" smtClean="0"/>
                        <a:t>  </a:t>
                      </a:r>
                      <a:r>
                        <a:rPr lang="de-DE" dirty="0" err="1" smtClean="0"/>
                        <a:t>consumed</a:t>
                      </a:r>
                      <a:endParaRPr lang="de-DE" dirty="0"/>
                    </a:p>
                  </a:txBody>
                  <a:tcPr/>
                </a:tc>
                <a:tc>
                  <a:txBody>
                    <a:bodyPr/>
                    <a:lstStyle/>
                    <a:p>
                      <a:r>
                        <a:rPr lang="de-DE" dirty="0" smtClean="0"/>
                        <a:t>e.g. </a:t>
                      </a:r>
                      <a:r>
                        <a:rPr lang="de-DE" dirty="0" err="1" smtClean="0"/>
                        <a:t>to</a:t>
                      </a:r>
                      <a:r>
                        <a:rPr lang="de-DE" dirty="0" smtClean="0"/>
                        <a:t> </a:t>
                      </a:r>
                      <a:r>
                        <a:rPr lang="de-DE" dirty="0" err="1" smtClean="0"/>
                        <a:t>avert</a:t>
                      </a:r>
                      <a:r>
                        <a:rPr lang="de-DE" dirty="0" smtClean="0"/>
                        <a:t> </a:t>
                      </a:r>
                      <a:r>
                        <a:rPr lang="de-DE" dirty="0" err="1" smtClean="0"/>
                        <a:t>hypoglycemia</a:t>
                      </a:r>
                      <a:endParaRPr lang="de-DE" dirty="0"/>
                    </a:p>
                  </a:txBody>
                  <a:tcPr/>
                </a:tc>
                <a:tc>
                  <a:txBody>
                    <a:bodyPr/>
                    <a:lstStyle/>
                    <a:p>
                      <a:r>
                        <a:rPr lang="de-DE" dirty="0" err="1" smtClean="0"/>
                        <a:t>enter</a:t>
                      </a:r>
                      <a:r>
                        <a:rPr lang="de-DE" dirty="0" smtClean="0"/>
                        <a:t> </a:t>
                      </a:r>
                      <a:r>
                        <a:rPr lang="de-DE" dirty="0" err="1" smtClean="0"/>
                        <a:t>carbs</a:t>
                      </a:r>
                      <a:r>
                        <a:rPr lang="de-DE" dirty="0" smtClean="0"/>
                        <a:t>, </a:t>
                      </a:r>
                      <a:r>
                        <a:rPr lang="de-DE" dirty="0" err="1" smtClean="0"/>
                        <a:t>set</a:t>
                      </a:r>
                      <a:r>
                        <a:rPr lang="de-DE" dirty="0" smtClean="0"/>
                        <a:t> high TT</a:t>
                      </a:r>
                      <a:endParaRPr lang="de-DE" dirty="0"/>
                    </a:p>
                  </a:txBody>
                  <a:tcPr/>
                </a:tc>
              </a:tr>
              <a:tr h="370840">
                <a:tc>
                  <a:txBody>
                    <a:bodyPr/>
                    <a:lstStyle/>
                    <a:p>
                      <a:endParaRPr lang="de-DE"/>
                    </a:p>
                  </a:txBody>
                  <a:tcPr/>
                </a:tc>
                <a:tc>
                  <a:txBody>
                    <a:bodyPr/>
                    <a:lstStyle/>
                    <a:p>
                      <a:r>
                        <a:rPr lang="de-DE" dirty="0" smtClean="0"/>
                        <a:t> </a:t>
                      </a:r>
                      <a:r>
                        <a:rPr lang="de-DE" dirty="0" err="1" smtClean="0"/>
                        <a:t>under-reporting</a:t>
                      </a:r>
                      <a:r>
                        <a:rPr lang="de-DE" dirty="0" smtClean="0"/>
                        <a:t> </a:t>
                      </a:r>
                      <a:r>
                        <a:rPr lang="de-DE" dirty="0" err="1" smtClean="0"/>
                        <a:t>carbs</a:t>
                      </a:r>
                      <a:r>
                        <a:rPr lang="de-DE" dirty="0" smtClean="0"/>
                        <a:t>  </a:t>
                      </a:r>
                      <a:endParaRPr lang="de-DE" dirty="0"/>
                    </a:p>
                  </a:txBody>
                  <a:tcPr/>
                </a:tc>
                <a:tc>
                  <a:txBody>
                    <a:bodyPr/>
                    <a:lstStyle/>
                    <a:p>
                      <a:endParaRPr lang="de-DE" dirty="0"/>
                    </a:p>
                  </a:txBody>
                  <a:tcPr/>
                </a:tc>
                <a:tc>
                  <a:txBody>
                    <a:bodyPr/>
                    <a:lstStyle/>
                    <a:p>
                      <a:r>
                        <a:rPr lang="de-DE" dirty="0" smtClean="0"/>
                        <a:t>tune </a:t>
                      </a:r>
                      <a:r>
                        <a:rPr lang="de-DE" dirty="0" err="1" smtClean="0"/>
                        <a:t>the</a:t>
                      </a:r>
                      <a:r>
                        <a:rPr lang="de-DE" dirty="0" smtClean="0"/>
                        <a:t> </a:t>
                      </a:r>
                      <a:r>
                        <a:rPr lang="de-DE" dirty="0" err="1" smtClean="0"/>
                        <a:t>loop</a:t>
                      </a:r>
                      <a:r>
                        <a:rPr lang="de-DE" dirty="0" smtClean="0"/>
                        <a:t> </a:t>
                      </a:r>
                      <a:endParaRPr lang="de-DE" dirty="0"/>
                    </a:p>
                  </a:txBody>
                  <a:tcPr/>
                </a:tc>
              </a:tr>
              <a:tr h="370840">
                <a:tc>
                  <a:txBody>
                    <a:bodyPr/>
                    <a:lstStyle/>
                    <a:p>
                      <a:endParaRPr lang="de-DE"/>
                    </a:p>
                  </a:txBody>
                  <a:tcPr/>
                </a:tc>
                <a:tc>
                  <a:txBody>
                    <a:bodyPr/>
                    <a:lstStyle/>
                    <a:p>
                      <a:r>
                        <a:rPr lang="de-DE" dirty="0" smtClean="0"/>
                        <a:t> </a:t>
                      </a:r>
                      <a:r>
                        <a:rPr lang="de-DE" dirty="0" err="1" smtClean="0"/>
                        <a:t>over-reporting</a:t>
                      </a:r>
                      <a:r>
                        <a:rPr lang="de-DE" dirty="0" smtClean="0"/>
                        <a:t> </a:t>
                      </a:r>
                      <a:r>
                        <a:rPr lang="de-DE" dirty="0" err="1" smtClean="0"/>
                        <a:t>carbs</a:t>
                      </a:r>
                      <a:endParaRPr lang="de-DE" dirty="0"/>
                    </a:p>
                  </a:txBody>
                  <a:tcPr/>
                </a:tc>
                <a:tc>
                  <a:txBody>
                    <a:bodyPr/>
                    <a:lstStyle/>
                    <a:p>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tune </a:t>
                      </a:r>
                      <a:r>
                        <a:rPr lang="de-DE" dirty="0" err="1" smtClean="0"/>
                        <a:t>the</a:t>
                      </a:r>
                      <a:r>
                        <a:rPr lang="de-DE" dirty="0" smtClean="0"/>
                        <a:t> </a:t>
                      </a:r>
                      <a:r>
                        <a:rPr lang="de-DE" dirty="0" err="1" smtClean="0"/>
                        <a:t>loop</a:t>
                      </a:r>
                      <a:r>
                        <a:rPr lang="de-DE" dirty="0" smtClean="0"/>
                        <a:t> </a:t>
                      </a:r>
                    </a:p>
                  </a:txBody>
                  <a:tcPr/>
                </a:tc>
              </a:tr>
              <a:tr h="370840">
                <a:tc>
                  <a:txBody>
                    <a:bodyPr/>
                    <a:lstStyle/>
                    <a:p>
                      <a:endParaRPr lang="de-DE"/>
                    </a:p>
                  </a:txBody>
                  <a:tcPr/>
                </a:tc>
                <a:tc>
                  <a:txBody>
                    <a:bodyPr/>
                    <a:lstStyle/>
                    <a:p>
                      <a:r>
                        <a:rPr lang="de-DE" dirty="0" smtClean="0"/>
                        <a:t>basal rate </a:t>
                      </a:r>
                      <a:r>
                        <a:rPr lang="de-DE" dirty="0" err="1" smtClean="0"/>
                        <a:t>or</a:t>
                      </a:r>
                      <a:r>
                        <a:rPr lang="de-DE" dirty="0" smtClean="0"/>
                        <a:t> </a:t>
                      </a:r>
                      <a:r>
                        <a:rPr lang="de-DE" dirty="0" err="1" smtClean="0"/>
                        <a:t>factors</a:t>
                      </a:r>
                      <a:r>
                        <a:rPr lang="de-DE" dirty="0" smtClean="0"/>
                        <a:t> </a:t>
                      </a:r>
                      <a:r>
                        <a:rPr lang="de-DE" dirty="0" err="1" smtClean="0"/>
                        <a:t>unrealistic</a:t>
                      </a:r>
                      <a:endParaRPr lang="de-DE" dirty="0"/>
                    </a:p>
                  </a:txBody>
                  <a:tcPr/>
                </a:tc>
                <a:tc>
                  <a:txBody>
                    <a:bodyPr/>
                    <a:lstStyle/>
                    <a:p>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tune </a:t>
                      </a:r>
                      <a:r>
                        <a:rPr lang="de-DE" dirty="0" err="1" smtClean="0"/>
                        <a:t>the</a:t>
                      </a:r>
                      <a:r>
                        <a:rPr lang="de-DE" dirty="0" smtClean="0"/>
                        <a:t> </a:t>
                      </a:r>
                      <a:r>
                        <a:rPr lang="de-DE" dirty="0" err="1" smtClean="0"/>
                        <a:t>loop</a:t>
                      </a:r>
                      <a:r>
                        <a:rPr lang="de-DE" dirty="0" smtClean="0"/>
                        <a:t> </a:t>
                      </a:r>
                    </a:p>
                  </a:txBody>
                  <a:tcPr/>
                </a:tc>
              </a:tr>
              <a:tr h="370840">
                <a:tc>
                  <a:txBody>
                    <a:bodyPr/>
                    <a:lstStyle/>
                    <a:p>
                      <a:endParaRPr lang="de-DE"/>
                    </a:p>
                  </a:txBody>
                  <a:tcPr/>
                </a:tc>
                <a:tc>
                  <a:txBody>
                    <a:bodyPr/>
                    <a:lstStyle/>
                    <a:p>
                      <a:r>
                        <a:rPr lang="de-DE" dirty="0" err="1" smtClean="0"/>
                        <a:t>erasing</a:t>
                      </a:r>
                      <a:r>
                        <a:rPr lang="de-DE" dirty="0" smtClean="0"/>
                        <a:t> </a:t>
                      </a:r>
                      <a:r>
                        <a:rPr lang="de-DE" dirty="0" err="1" smtClean="0"/>
                        <a:t>past</a:t>
                      </a:r>
                      <a:r>
                        <a:rPr lang="de-DE" baseline="0" dirty="0" smtClean="0"/>
                        <a:t> </a:t>
                      </a:r>
                      <a:r>
                        <a:rPr lang="de-DE" baseline="0" dirty="0" err="1" smtClean="0"/>
                        <a:t>boli</a:t>
                      </a:r>
                      <a:r>
                        <a:rPr lang="de-DE" baseline="0" dirty="0" smtClean="0"/>
                        <a:t> </a:t>
                      </a:r>
                      <a:r>
                        <a:rPr lang="de-DE" baseline="0" dirty="0" err="1" smtClean="0"/>
                        <a:t>to</a:t>
                      </a:r>
                      <a:r>
                        <a:rPr lang="de-DE" baseline="0" dirty="0" smtClean="0"/>
                        <a:t> </a:t>
                      </a:r>
                      <a:r>
                        <a:rPr lang="de-DE" baseline="0" dirty="0" err="1" smtClean="0"/>
                        <a:t>lower</a:t>
                      </a:r>
                      <a:r>
                        <a:rPr lang="de-DE" baseline="0" dirty="0" smtClean="0"/>
                        <a:t> </a:t>
                      </a:r>
                      <a:r>
                        <a:rPr lang="de-DE" baseline="0" dirty="0" err="1" smtClean="0"/>
                        <a:t>iob</a:t>
                      </a:r>
                      <a:r>
                        <a:rPr lang="de-DE" baseline="0" dirty="0" smtClean="0"/>
                        <a:t> and </a:t>
                      </a:r>
                      <a:r>
                        <a:rPr lang="de-DE" baseline="0" dirty="0" err="1" smtClean="0"/>
                        <a:t>trigger</a:t>
                      </a:r>
                      <a:r>
                        <a:rPr lang="de-DE" baseline="0" dirty="0" smtClean="0"/>
                        <a:t> </a:t>
                      </a:r>
                      <a:r>
                        <a:rPr lang="de-DE" baseline="0" dirty="0" err="1" smtClean="0"/>
                        <a:t>more</a:t>
                      </a:r>
                      <a:r>
                        <a:rPr lang="de-DE" baseline="0" dirty="0" smtClean="0"/>
                        <a:t> </a:t>
                      </a:r>
                      <a:r>
                        <a:rPr lang="de-DE" baseline="0" dirty="0" err="1" smtClean="0"/>
                        <a:t>insulin</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loop</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to</a:t>
                      </a:r>
                      <a:r>
                        <a:rPr lang="de-DE" dirty="0" smtClean="0"/>
                        <a:t> </a:t>
                      </a:r>
                      <a:r>
                        <a:rPr lang="de-DE" dirty="0" err="1" smtClean="0"/>
                        <a:t>fight</a:t>
                      </a:r>
                      <a:r>
                        <a:rPr lang="de-DE" dirty="0" smtClean="0"/>
                        <a:t> high </a:t>
                      </a:r>
                      <a:r>
                        <a:rPr lang="de-DE" dirty="0" err="1" smtClean="0"/>
                        <a:t>glucose</a:t>
                      </a:r>
                      <a:r>
                        <a:rPr lang="de-DE" baseline="0" dirty="0" smtClean="0"/>
                        <a:t> (</a:t>
                      </a:r>
                      <a:r>
                        <a:rPr lang="de-DE" dirty="0" smtClean="0"/>
                        <a:t>alternative </a:t>
                      </a:r>
                      <a:r>
                        <a:rPr lang="de-DE" dirty="0" err="1" smtClean="0"/>
                        <a:t>to</a:t>
                      </a:r>
                      <a:r>
                        <a:rPr lang="de-DE" dirty="0" smtClean="0"/>
                        <a:t> </a:t>
                      </a:r>
                      <a:r>
                        <a:rPr lang="de-DE" dirty="0" err="1" smtClean="0"/>
                        <a:t>unanounced</a:t>
                      </a:r>
                      <a:r>
                        <a:rPr lang="de-DE" dirty="0" smtClean="0"/>
                        <a:t> </a:t>
                      </a:r>
                      <a:r>
                        <a:rPr lang="de-DE" dirty="0" err="1" smtClean="0"/>
                        <a:t>bolus</a:t>
                      </a:r>
                      <a:r>
                        <a:rPr lang="de-DE" dirty="0" smtClean="0"/>
                        <a:t>)</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tune </a:t>
                      </a:r>
                      <a:r>
                        <a:rPr lang="de-DE" dirty="0" err="1" smtClean="0"/>
                        <a:t>the</a:t>
                      </a:r>
                      <a:r>
                        <a:rPr lang="de-DE" dirty="0" smtClean="0"/>
                        <a:t> </a:t>
                      </a:r>
                      <a:r>
                        <a:rPr lang="de-DE" dirty="0" err="1" smtClean="0"/>
                        <a:t>loop</a:t>
                      </a:r>
                      <a:r>
                        <a:rPr lang="de-DE" dirty="0" smtClean="0"/>
                        <a:t> </a:t>
                      </a:r>
                    </a:p>
                    <a:p>
                      <a:endParaRPr lang="de-DE" dirty="0"/>
                    </a:p>
                  </a:txBody>
                  <a:tcPr/>
                </a:tc>
              </a:tr>
            </a:tbl>
          </a:graphicData>
        </a:graphic>
      </p:graphicFrame>
      <p:sp>
        <p:nvSpPr>
          <p:cNvPr id="7" name="Ellipse 6"/>
          <p:cNvSpPr/>
          <p:nvPr/>
        </p:nvSpPr>
        <p:spPr>
          <a:xfrm>
            <a:off x="393960" y="2831393"/>
            <a:ext cx="362396" cy="349226"/>
          </a:xfrm>
          <a:prstGeom prst="ellipse">
            <a:avLst/>
          </a:prstGeom>
          <a:solidFill>
            <a:srgbClr val="9EB1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p:cNvSpPr/>
          <p:nvPr/>
        </p:nvSpPr>
        <p:spPr>
          <a:xfrm>
            <a:off x="404673" y="3836460"/>
            <a:ext cx="362396" cy="349226"/>
          </a:xfrm>
          <a:prstGeom prst="ellipse">
            <a:avLst/>
          </a:prstGeom>
          <a:solidFill>
            <a:srgbClr val="E3A3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p:cNvSpPr/>
          <p:nvPr/>
        </p:nvSpPr>
        <p:spPr>
          <a:xfrm>
            <a:off x="393960" y="3458349"/>
            <a:ext cx="362396" cy="349226"/>
          </a:xfrm>
          <a:prstGeom prst="ellipse">
            <a:avLst/>
          </a:prstGeom>
          <a:solidFill>
            <a:srgbClr val="F739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p:cNvSpPr/>
          <p:nvPr/>
        </p:nvSpPr>
        <p:spPr>
          <a:xfrm>
            <a:off x="393960" y="5445676"/>
            <a:ext cx="362396" cy="349226"/>
          </a:xfrm>
          <a:prstGeom prst="ellipse">
            <a:avLst/>
          </a:prstGeom>
          <a:solidFill>
            <a:srgbClr val="F739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p:cNvSpPr/>
          <p:nvPr/>
        </p:nvSpPr>
        <p:spPr>
          <a:xfrm>
            <a:off x="404673" y="4592911"/>
            <a:ext cx="362396" cy="349226"/>
          </a:xfrm>
          <a:prstGeom prst="ellipse">
            <a:avLst/>
          </a:prstGeom>
          <a:solidFill>
            <a:srgbClr val="F739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p:cNvSpPr/>
          <p:nvPr/>
        </p:nvSpPr>
        <p:spPr>
          <a:xfrm>
            <a:off x="393960" y="4214571"/>
            <a:ext cx="362396" cy="349226"/>
          </a:xfrm>
          <a:prstGeom prst="ellipse">
            <a:avLst/>
          </a:prstGeom>
          <a:solidFill>
            <a:srgbClr val="E3A3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p:cNvSpPr/>
          <p:nvPr/>
        </p:nvSpPr>
        <p:spPr>
          <a:xfrm>
            <a:off x="404673" y="4993927"/>
            <a:ext cx="362396" cy="349226"/>
          </a:xfrm>
          <a:prstGeom prst="ellipse">
            <a:avLst/>
          </a:prstGeom>
          <a:solidFill>
            <a:srgbClr val="E3A3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p:nvPicPr>
        <p:blipFill rotWithShape="1">
          <a:blip r:embed="rId3"/>
          <a:srcRect l="30125" t="25555" r="45813" b="34667"/>
          <a:stretch/>
        </p:blipFill>
        <p:spPr>
          <a:xfrm>
            <a:off x="10317866" y="321939"/>
            <a:ext cx="956846" cy="889742"/>
          </a:xfrm>
          <a:prstGeom prst="rect">
            <a:avLst/>
          </a:prstGeom>
        </p:spPr>
      </p:pic>
    </p:spTree>
    <p:extLst>
      <p:ext uri="{BB962C8B-B14F-4D97-AF65-F5344CB8AC3E}">
        <p14:creationId xmlns:p14="http://schemas.microsoft.com/office/powerpoint/2010/main" val="532981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FBA07554-AD06-4E27-83F9-18CA09205DF6}" type="slidenum">
              <a:rPr lang="de-DE" smtClean="0"/>
              <a:t>4</a:t>
            </a:fld>
            <a:endParaRPr lang="de-DE"/>
          </a:p>
        </p:txBody>
      </p:sp>
      <p:pic>
        <p:nvPicPr>
          <p:cNvPr id="6" name="Grafik 5"/>
          <p:cNvPicPr>
            <a:picLocks noChangeAspect="1"/>
          </p:cNvPicPr>
          <p:nvPr/>
        </p:nvPicPr>
        <p:blipFill rotWithShape="1">
          <a:blip r:embed="rId3"/>
          <a:srcRect l="19554" t="16190" r="28839" b="73272"/>
          <a:stretch/>
        </p:blipFill>
        <p:spPr>
          <a:xfrm>
            <a:off x="337457" y="84954"/>
            <a:ext cx="11201401" cy="1286646"/>
          </a:xfrm>
          <a:prstGeom prst="rect">
            <a:avLst/>
          </a:prstGeom>
        </p:spPr>
      </p:pic>
      <p:pic>
        <p:nvPicPr>
          <p:cNvPr id="7" name="Grafik 6"/>
          <p:cNvPicPr>
            <a:picLocks noChangeAspect="1"/>
          </p:cNvPicPr>
          <p:nvPr/>
        </p:nvPicPr>
        <p:blipFill rotWithShape="1">
          <a:blip r:embed="rId4"/>
          <a:srcRect l="19107" t="42108" r="28661" b="4919"/>
          <a:stretch/>
        </p:blipFill>
        <p:spPr>
          <a:xfrm>
            <a:off x="283024" y="1006133"/>
            <a:ext cx="11299372" cy="5793975"/>
          </a:xfrm>
          <a:prstGeom prst="rect">
            <a:avLst/>
          </a:prstGeom>
        </p:spPr>
      </p:pic>
      <p:sp>
        <p:nvSpPr>
          <p:cNvPr id="8" name="Textfeld 7"/>
          <p:cNvSpPr txBox="1"/>
          <p:nvPr/>
        </p:nvSpPr>
        <p:spPr>
          <a:xfrm>
            <a:off x="9393176" y="6562299"/>
            <a:ext cx="2270999" cy="307777"/>
          </a:xfrm>
          <a:prstGeom prst="rect">
            <a:avLst/>
          </a:prstGeom>
          <a:solidFill>
            <a:schemeClr val="bg1">
              <a:lumMod val="95000"/>
            </a:schemeClr>
          </a:solidFill>
        </p:spPr>
        <p:txBody>
          <a:bodyPr wrap="square" rtlCol="0">
            <a:spAutoFit/>
          </a:bodyPr>
          <a:lstStyle/>
          <a:p>
            <a:r>
              <a:rPr lang="de-DE" sz="1400" dirty="0" smtClean="0"/>
              <a:t>Source: The Lancet (</a:t>
            </a:r>
            <a:r>
              <a:rPr lang="de-DE" sz="1400" dirty="0" err="1" smtClean="0"/>
              <a:t>see</a:t>
            </a:r>
            <a:r>
              <a:rPr lang="de-DE" sz="1400" dirty="0" smtClean="0"/>
              <a:t> p.2).  </a:t>
            </a:r>
            <a:endParaRPr lang="de-DE" sz="1400" dirty="0"/>
          </a:p>
        </p:txBody>
      </p:sp>
    </p:spTree>
    <p:extLst>
      <p:ext uri="{BB962C8B-B14F-4D97-AF65-F5344CB8AC3E}">
        <p14:creationId xmlns:p14="http://schemas.microsoft.com/office/powerpoint/2010/main" val="2937990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24125" y="-2"/>
            <a:ext cx="10515600" cy="1325563"/>
          </a:xfrm>
        </p:spPr>
        <p:txBody>
          <a:bodyPr/>
          <a:lstStyle/>
          <a:p>
            <a:r>
              <a:rPr lang="de-DE" b="1" dirty="0" smtClean="0"/>
              <a:t>              </a:t>
            </a:r>
            <a:r>
              <a:rPr lang="de-DE" sz="3600" b="1" dirty="0" smtClean="0">
                <a:solidFill>
                  <a:srgbClr val="7030A0"/>
                </a:solidFill>
              </a:rPr>
              <a:t>Special </a:t>
            </a:r>
            <a:r>
              <a:rPr lang="de-DE" sz="3600" b="1" dirty="0" err="1" smtClean="0">
                <a:solidFill>
                  <a:srgbClr val="7030A0"/>
                </a:solidFill>
              </a:rPr>
              <a:t>challenge</a:t>
            </a:r>
            <a:r>
              <a:rPr lang="de-DE" sz="3600" b="1" dirty="0" smtClean="0">
                <a:solidFill>
                  <a:srgbClr val="7030A0"/>
                </a:solidFill>
              </a:rPr>
              <a:t>: </a:t>
            </a:r>
            <a:r>
              <a:rPr lang="de-DE" sz="3600" b="1" dirty="0" err="1" smtClean="0">
                <a:solidFill>
                  <a:srgbClr val="7030A0"/>
                </a:solidFill>
              </a:rPr>
              <a:t>Meal</a:t>
            </a:r>
            <a:r>
              <a:rPr lang="de-DE" sz="3600" b="1" dirty="0" smtClean="0">
                <a:solidFill>
                  <a:srgbClr val="7030A0"/>
                </a:solidFill>
              </a:rPr>
              <a:t> </a:t>
            </a:r>
            <a:r>
              <a:rPr lang="de-DE" sz="3600" b="1" dirty="0" err="1" smtClean="0">
                <a:solidFill>
                  <a:srgbClr val="7030A0"/>
                </a:solidFill>
              </a:rPr>
              <a:t>followed</a:t>
            </a:r>
            <a:r>
              <a:rPr lang="de-DE" sz="3600" b="1" dirty="0" smtClean="0">
                <a:solidFill>
                  <a:srgbClr val="7030A0"/>
                </a:solidFill>
              </a:rPr>
              <a:t> </a:t>
            </a:r>
            <a:r>
              <a:rPr lang="de-DE" sz="3600" b="1" dirty="0" err="1" smtClean="0">
                <a:solidFill>
                  <a:srgbClr val="7030A0"/>
                </a:solidFill>
              </a:rPr>
              <a:t>by</a:t>
            </a:r>
            <a:r>
              <a:rPr lang="de-DE" sz="3600" b="1" dirty="0" smtClean="0">
                <a:solidFill>
                  <a:srgbClr val="7030A0"/>
                </a:solidFill>
              </a:rPr>
              <a:t> </a:t>
            </a:r>
            <a:r>
              <a:rPr lang="de-DE" sz="3600" b="1" dirty="0" err="1" smtClean="0">
                <a:solidFill>
                  <a:srgbClr val="7030A0"/>
                </a:solidFill>
              </a:rPr>
              <a:t>activity</a:t>
            </a:r>
            <a:endParaRPr lang="de-DE" sz="3600" dirty="0">
              <a:solidFill>
                <a:srgbClr val="7030A0"/>
              </a:solidFill>
            </a:endParaRPr>
          </a:p>
        </p:txBody>
      </p:sp>
      <p:sp>
        <p:nvSpPr>
          <p:cNvPr id="3" name="Inhaltsplatzhalter 2"/>
          <p:cNvSpPr>
            <a:spLocks noGrp="1"/>
          </p:cNvSpPr>
          <p:nvPr>
            <p:ph idx="1"/>
          </p:nvPr>
        </p:nvSpPr>
        <p:spPr>
          <a:xfrm>
            <a:off x="497305" y="1140482"/>
            <a:ext cx="11265769" cy="6197020"/>
          </a:xfrm>
        </p:spPr>
        <p:txBody>
          <a:bodyPr>
            <a:normAutofit/>
          </a:bodyPr>
          <a:lstStyle/>
          <a:p>
            <a:pPr marL="0" indent="0">
              <a:buNone/>
            </a:pPr>
            <a:r>
              <a:rPr lang="de-DE" sz="2400" dirty="0" err="1">
                <a:solidFill>
                  <a:schemeClr val="accent2">
                    <a:lumMod val="75000"/>
                  </a:schemeClr>
                </a:solidFill>
              </a:rPr>
              <a:t>F</a:t>
            </a:r>
            <a:r>
              <a:rPr lang="de-DE" sz="2400" b="1" dirty="0" err="1" smtClean="0">
                <a:solidFill>
                  <a:schemeClr val="accent2">
                    <a:lumMod val="75000"/>
                  </a:schemeClr>
                </a:solidFill>
              </a:rPr>
              <a:t>or</a:t>
            </a:r>
            <a:r>
              <a:rPr lang="de-DE" sz="2400" b="1" dirty="0" smtClean="0">
                <a:solidFill>
                  <a:schemeClr val="accent2">
                    <a:lumMod val="75000"/>
                  </a:schemeClr>
                </a:solidFill>
              </a:rPr>
              <a:t> </a:t>
            </a:r>
            <a:r>
              <a:rPr lang="de-DE" sz="2400" b="1" dirty="0" err="1" smtClean="0">
                <a:solidFill>
                  <a:schemeClr val="accent2">
                    <a:lumMod val="75000"/>
                  </a:schemeClr>
                </a:solidFill>
              </a:rPr>
              <a:t>activity</a:t>
            </a:r>
            <a:r>
              <a:rPr lang="de-DE" sz="2400" dirty="0" smtClean="0">
                <a:solidFill>
                  <a:schemeClr val="accent2">
                    <a:lumMod val="75000"/>
                  </a:schemeClr>
                </a:solidFill>
              </a:rPr>
              <a:t>, </a:t>
            </a:r>
            <a:r>
              <a:rPr lang="de-DE" sz="2400" dirty="0" err="1" smtClean="0"/>
              <a:t>we</a:t>
            </a:r>
            <a:r>
              <a:rPr lang="de-DE" sz="2400" dirty="0" smtClean="0"/>
              <a:t> </a:t>
            </a:r>
            <a:r>
              <a:rPr lang="de-DE" sz="2400" dirty="0" err="1" smtClean="0"/>
              <a:t>set</a:t>
            </a:r>
            <a:r>
              <a:rPr lang="de-DE" sz="2400" dirty="0" smtClean="0"/>
              <a:t> HIGHER </a:t>
            </a:r>
            <a:r>
              <a:rPr lang="de-DE" sz="2400" dirty="0" err="1" smtClean="0"/>
              <a:t>targets</a:t>
            </a:r>
            <a:r>
              <a:rPr lang="de-DE" sz="2400" dirty="0" smtClean="0"/>
              <a:t>, and </a:t>
            </a:r>
            <a:r>
              <a:rPr lang="de-DE" sz="2400" dirty="0" err="1" smtClean="0"/>
              <a:t>we</a:t>
            </a:r>
            <a:r>
              <a:rPr lang="de-DE" sz="2400" dirty="0" smtClean="0"/>
              <a:t> </a:t>
            </a:r>
            <a:r>
              <a:rPr lang="de-DE" sz="2400" dirty="0" err="1" smtClean="0"/>
              <a:t>are</a:t>
            </a:r>
            <a:r>
              <a:rPr lang="de-DE" sz="2400" dirty="0" smtClean="0"/>
              <a:t> </a:t>
            </a:r>
            <a:r>
              <a:rPr lang="de-DE" sz="2400" dirty="0" err="1" smtClean="0"/>
              <a:t>overriding</a:t>
            </a:r>
            <a:r>
              <a:rPr lang="de-DE" sz="2400" dirty="0" smtClean="0"/>
              <a:t> </a:t>
            </a:r>
            <a:r>
              <a:rPr lang="de-DE" sz="2400" dirty="0" err="1" smtClean="0"/>
              <a:t>standard</a:t>
            </a:r>
            <a:r>
              <a:rPr lang="de-DE" sz="2400" dirty="0" smtClean="0"/>
              <a:t> </a:t>
            </a:r>
            <a:r>
              <a:rPr lang="de-DE" sz="2400" dirty="0" err="1" smtClean="0"/>
              <a:t>settings</a:t>
            </a:r>
            <a:r>
              <a:rPr lang="de-DE" sz="2400" dirty="0" smtClean="0"/>
              <a:t> </a:t>
            </a:r>
            <a:r>
              <a:rPr lang="de-DE" sz="2400" dirty="0" err="1" smtClean="0"/>
              <a:t>with</a:t>
            </a:r>
            <a:r>
              <a:rPr lang="de-DE" sz="2400" dirty="0" smtClean="0"/>
              <a:t> LOWERED </a:t>
            </a:r>
            <a:r>
              <a:rPr lang="de-DE" sz="2400" dirty="0" err="1" smtClean="0"/>
              <a:t>profiles</a:t>
            </a:r>
            <a:r>
              <a:rPr lang="de-DE" sz="2400" dirty="0" smtClean="0"/>
              <a:t>% ( </a:t>
            </a:r>
            <a:r>
              <a:rPr lang="de-DE" sz="2400" dirty="0" err="1" smtClean="0"/>
              <a:t>lowering</a:t>
            </a:r>
            <a:r>
              <a:rPr lang="de-DE" sz="2400" dirty="0" smtClean="0"/>
              <a:t> basal, </a:t>
            </a:r>
            <a:r>
              <a:rPr lang="de-DE" sz="2400" dirty="0" err="1" smtClean="0"/>
              <a:t>elevating</a:t>
            </a:r>
            <a:r>
              <a:rPr lang="de-DE" sz="2400" dirty="0" smtClean="0"/>
              <a:t> IC and ISF ).</a:t>
            </a:r>
          </a:p>
          <a:p>
            <a:pPr marL="0" indent="0">
              <a:buNone/>
            </a:pPr>
            <a:r>
              <a:rPr lang="de-DE" sz="2400" dirty="0" smtClean="0"/>
              <a:t>This </a:t>
            </a:r>
            <a:r>
              <a:rPr lang="de-DE" sz="2400" dirty="0" err="1" smtClean="0"/>
              <a:t>is</a:t>
            </a:r>
            <a:r>
              <a:rPr lang="de-DE" sz="2400" dirty="0" smtClean="0"/>
              <a:t> </a:t>
            </a:r>
            <a:r>
              <a:rPr lang="de-DE" sz="2400" b="1" dirty="0" err="1" smtClean="0">
                <a:solidFill>
                  <a:schemeClr val="accent2">
                    <a:lumMod val="75000"/>
                  </a:schemeClr>
                </a:solidFill>
              </a:rPr>
              <a:t>the</a:t>
            </a:r>
            <a:r>
              <a:rPr lang="de-DE" sz="2400" b="1" dirty="0" smtClean="0">
                <a:solidFill>
                  <a:schemeClr val="accent2">
                    <a:lumMod val="75000"/>
                  </a:schemeClr>
                </a:solidFill>
              </a:rPr>
              <a:t> OPPOSITE </a:t>
            </a:r>
            <a:r>
              <a:rPr lang="de-DE" sz="2400" b="1" dirty="0" err="1" smtClean="0">
                <a:solidFill>
                  <a:schemeClr val="accent2">
                    <a:lumMod val="75000"/>
                  </a:schemeClr>
                </a:solidFill>
              </a:rPr>
              <a:t>of</a:t>
            </a:r>
            <a:r>
              <a:rPr lang="de-DE" sz="2400" b="1" dirty="0" smtClean="0">
                <a:solidFill>
                  <a:schemeClr val="accent2">
                    <a:lumMod val="75000"/>
                  </a:schemeClr>
                </a:solidFill>
              </a:rPr>
              <a:t> </a:t>
            </a:r>
            <a:r>
              <a:rPr lang="de-DE" sz="2400" b="1" dirty="0" err="1" smtClean="0">
                <a:solidFill>
                  <a:schemeClr val="accent2">
                    <a:lumMod val="75000"/>
                  </a:schemeClr>
                </a:solidFill>
              </a:rPr>
              <a:t>what</a:t>
            </a:r>
            <a:r>
              <a:rPr lang="de-DE" sz="2400" b="1" dirty="0" smtClean="0">
                <a:solidFill>
                  <a:schemeClr val="accent2">
                    <a:lumMod val="75000"/>
                  </a:schemeClr>
                </a:solidFill>
              </a:rPr>
              <a:t> </a:t>
            </a:r>
            <a:r>
              <a:rPr lang="de-DE" sz="2400" b="1" dirty="0" err="1" smtClean="0">
                <a:solidFill>
                  <a:schemeClr val="accent2">
                    <a:lumMod val="75000"/>
                  </a:schemeClr>
                </a:solidFill>
              </a:rPr>
              <a:t>we</a:t>
            </a:r>
            <a:r>
              <a:rPr lang="de-DE" sz="2400" b="1" dirty="0" smtClean="0">
                <a:solidFill>
                  <a:schemeClr val="accent2">
                    <a:lumMod val="75000"/>
                  </a:schemeClr>
                </a:solidFill>
              </a:rPr>
              <a:t> </a:t>
            </a:r>
            <a:r>
              <a:rPr lang="de-DE" sz="2400" b="1" dirty="0" err="1" smtClean="0">
                <a:solidFill>
                  <a:schemeClr val="accent2">
                    <a:lumMod val="75000"/>
                  </a:schemeClr>
                </a:solidFill>
              </a:rPr>
              <a:t>need</a:t>
            </a:r>
            <a:r>
              <a:rPr lang="de-DE" sz="2400" b="1" dirty="0" smtClean="0">
                <a:solidFill>
                  <a:schemeClr val="accent2">
                    <a:lumMod val="75000"/>
                  </a:schemeClr>
                </a:solidFill>
              </a:rPr>
              <a:t> at/</a:t>
            </a:r>
            <a:r>
              <a:rPr lang="de-DE" sz="2400" b="1" dirty="0" err="1" smtClean="0">
                <a:solidFill>
                  <a:schemeClr val="accent2">
                    <a:lumMod val="75000"/>
                  </a:schemeClr>
                </a:solidFill>
              </a:rPr>
              <a:t>for</a:t>
            </a:r>
            <a:r>
              <a:rPr lang="de-DE" sz="2400" b="1" dirty="0" smtClean="0">
                <a:solidFill>
                  <a:schemeClr val="accent2">
                    <a:lumMod val="75000"/>
                  </a:schemeClr>
                </a:solidFill>
              </a:rPr>
              <a:t> </a:t>
            </a:r>
            <a:r>
              <a:rPr lang="de-DE" sz="2400" b="1" dirty="0" err="1" smtClean="0">
                <a:solidFill>
                  <a:schemeClr val="accent2">
                    <a:lumMod val="75000"/>
                  </a:schemeClr>
                </a:solidFill>
              </a:rPr>
              <a:t>meals</a:t>
            </a:r>
            <a:r>
              <a:rPr lang="de-DE" sz="2400" b="1" dirty="0" smtClean="0">
                <a:solidFill>
                  <a:schemeClr val="accent2">
                    <a:lumMod val="75000"/>
                  </a:schemeClr>
                </a:solidFill>
              </a:rPr>
              <a:t> </a:t>
            </a:r>
            <a:r>
              <a:rPr lang="de-DE" sz="2400" dirty="0" smtClean="0"/>
              <a:t>=&gt; </a:t>
            </a:r>
            <a:r>
              <a:rPr lang="de-DE" sz="2400" dirty="0" err="1" smtClean="0"/>
              <a:t>It</a:t>
            </a:r>
            <a:r>
              <a:rPr lang="de-DE" sz="2400" dirty="0" smtClean="0"/>
              <a:t> </a:t>
            </a:r>
            <a:r>
              <a:rPr lang="de-DE" sz="2400" dirty="0" err="1" smtClean="0"/>
              <a:t>is</a:t>
            </a:r>
            <a:r>
              <a:rPr lang="de-DE" sz="2400" dirty="0" smtClean="0"/>
              <a:t> a </a:t>
            </a:r>
            <a:r>
              <a:rPr lang="de-DE" sz="2400" dirty="0" err="1" smtClean="0"/>
              <a:t>special</a:t>
            </a:r>
            <a:r>
              <a:rPr lang="de-DE" sz="2400" dirty="0" smtClean="0"/>
              <a:t> </a:t>
            </a:r>
            <a:r>
              <a:rPr lang="de-DE" sz="2400" dirty="0" err="1" smtClean="0"/>
              <a:t>challenge</a:t>
            </a:r>
            <a:r>
              <a:rPr lang="de-DE" sz="2400" dirty="0" smtClean="0"/>
              <a:t>                             </a:t>
            </a:r>
            <a:r>
              <a:rPr lang="de-DE" sz="2400" dirty="0" err="1" smtClean="0"/>
              <a:t>if</a:t>
            </a:r>
            <a:r>
              <a:rPr lang="de-DE" sz="2400" dirty="0" smtClean="0"/>
              <a:t> </a:t>
            </a:r>
            <a:r>
              <a:rPr lang="de-DE" sz="2400" dirty="0" err="1" smtClean="0"/>
              <a:t>activity</a:t>
            </a:r>
            <a:r>
              <a:rPr lang="de-DE" sz="2400" dirty="0" smtClean="0"/>
              <a:t> </a:t>
            </a:r>
            <a:r>
              <a:rPr lang="de-DE" sz="2400" dirty="0" err="1" smtClean="0"/>
              <a:t>follows</a:t>
            </a:r>
            <a:r>
              <a:rPr lang="de-DE" sz="2400" dirty="0" smtClean="0"/>
              <a:t> a </a:t>
            </a:r>
            <a:r>
              <a:rPr lang="de-DE" sz="2400" dirty="0" err="1" smtClean="0"/>
              <a:t>meal</a:t>
            </a:r>
            <a:r>
              <a:rPr lang="de-DE" sz="2400" dirty="0" smtClean="0"/>
              <a:t>. </a:t>
            </a:r>
          </a:p>
          <a:p>
            <a:pPr marL="0" indent="0">
              <a:buNone/>
            </a:pPr>
            <a:endParaRPr lang="de-DE" sz="800" dirty="0"/>
          </a:p>
          <a:p>
            <a:pPr marL="0" lvl="0" indent="0">
              <a:buNone/>
            </a:pPr>
            <a:r>
              <a:rPr lang="de-DE" b="1" dirty="0" smtClean="0">
                <a:solidFill>
                  <a:srgbClr val="FF0000"/>
                </a:solidFill>
              </a:rPr>
              <a:t>1. </a:t>
            </a:r>
            <a:r>
              <a:rPr lang="de-DE" b="1" dirty="0" err="1" smtClean="0">
                <a:solidFill>
                  <a:srgbClr val="FF0000"/>
                </a:solidFill>
              </a:rPr>
              <a:t>Activity</a:t>
            </a:r>
            <a:r>
              <a:rPr lang="de-DE" b="1" dirty="0" smtClean="0">
                <a:solidFill>
                  <a:srgbClr val="FF0000"/>
                </a:solidFill>
              </a:rPr>
              <a:t> in </a:t>
            </a:r>
            <a:r>
              <a:rPr lang="de-DE" b="1" dirty="0" err="1" smtClean="0">
                <a:solidFill>
                  <a:srgbClr val="FF0000"/>
                </a:solidFill>
              </a:rPr>
              <a:t>early</a:t>
            </a:r>
            <a:r>
              <a:rPr lang="de-DE" b="1" dirty="0" smtClean="0">
                <a:solidFill>
                  <a:srgbClr val="FF0000"/>
                </a:solidFill>
              </a:rPr>
              <a:t> </a:t>
            </a:r>
            <a:r>
              <a:rPr lang="de-DE" b="1" dirty="0" err="1" smtClean="0">
                <a:solidFill>
                  <a:srgbClr val="FF0000"/>
                </a:solidFill>
              </a:rPr>
              <a:t>meal</a:t>
            </a:r>
            <a:r>
              <a:rPr lang="de-DE" b="1" dirty="0" smtClean="0">
                <a:solidFill>
                  <a:srgbClr val="FF0000"/>
                </a:solidFill>
              </a:rPr>
              <a:t> </a:t>
            </a:r>
            <a:r>
              <a:rPr lang="de-DE" b="1" dirty="0" err="1" smtClean="0">
                <a:solidFill>
                  <a:srgbClr val="FF0000"/>
                </a:solidFill>
              </a:rPr>
              <a:t>phase</a:t>
            </a:r>
            <a:endParaRPr lang="de-DE" b="1" dirty="0">
              <a:solidFill>
                <a:srgbClr val="FF0000"/>
              </a:solidFill>
            </a:endParaRPr>
          </a:p>
          <a:p>
            <a:pPr marL="0" indent="0">
              <a:buNone/>
            </a:pPr>
            <a:r>
              <a:rPr lang="de-DE" dirty="0" err="1" smtClean="0"/>
              <a:t>Reduce</a:t>
            </a:r>
            <a:r>
              <a:rPr lang="de-DE" dirty="0" smtClean="0"/>
              <a:t> </a:t>
            </a:r>
            <a:r>
              <a:rPr lang="de-DE" dirty="0" err="1" smtClean="0"/>
              <a:t>the</a:t>
            </a:r>
            <a:r>
              <a:rPr lang="de-DE" dirty="0" smtClean="0"/>
              <a:t> </a:t>
            </a:r>
            <a:r>
              <a:rPr lang="de-DE" dirty="0" err="1" smtClean="0"/>
              <a:t>meal</a:t>
            </a:r>
            <a:r>
              <a:rPr lang="de-DE" dirty="0" smtClean="0"/>
              <a:t> </a:t>
            </a:r>
            <a:r>
              <a:rPr lang="de-DE" dirty="0" err="1" smtClean="0"/>
              <a:t>bolus</a:t>
            </a:r>
            <a:r>
              <a:rPr lang="de-DE" dirty="0" smtClean="0"/>
              <a:t> </a:t>
            </a:r>
            <a:r>
              <a:rPr lang="de-DE" dirty="0" err="1" smtClean="0"/>
              <a:t>size</a:t>
            </a:r>
            <a:endParaRPr lang="de-DE" dirty="0" smtClean="0"/>
          </a:p>
          <a:p>
            <a:pPr marL="0" indent="0">
              <a:buNone/>
            </a:pPr>
            <a:r>
              <a:rPr lang="de-DE" dirty="0" smtClean="0"/>
              <a:t>Set </a:t>
            </a:r>
            <a:r>
              <a:rPr lang="de-DE" dirty="0" err="1" smtClean="0"/>
              <a:t>elevated</a:t>
            </a:r>
            <a:r>
              <a:rPr lang="de-DE" dirty="0" smtClean="0"/>
              <a:t> </a:t>
            </a:r>
            <a:r>
              <a:rPr lang="de-DE" dirty="0" err="1" smtClean="0"/>
              <a:t>glucose</a:t>
            </a:r>
            <a:r>
              <a:rPr lang="de-DE" dirty="0" smtClean="0"/>
              <a:t> </a:t>
            </a:r>
            <a:r>
              <a:rPr lang="de-DE" dirty="0" err="1" smtClean="0"/>
              <a:t>target</a:t>
            </a:r>
            <a:endParaRPr lang="de-DE" dirty="0" smtClean="0"/>
          </a:p>
          <a:p>
            <a:pPr marL="0" indent="0">
              <a:buNone/>
            </a:pPr>
            <a:endParaRPr lang="de-DE" sz="800" dirty="0"/>
          </a:p>
          <a:p>
            <a:pPr marL="0" lvl="0" indent="0">
              <a:buNone/>
            </a:pPr>
            <a:r>
              <a:rPr lang="de-DE" b="1" dirty="0" smtClean="0">
                <a:solidFill>
                  <a:srgbClr val="FF0000"/>
                </a:solidFill>
              </a:rPr>
              <a:t>2. </a:t>
            </a:r>
            <a:r>
              <a:rPr lang="de-DE" b="1" dirty="0" err="1" smtClean="0">
                <a:solidFill>
                  <a:srgbClr val="FF0000"/>
                </a:solidFill>
              </a:rPr>
              <a:t>Activity</a:t>
            </a:r>
            <a:r>
              <a:rPr lang="de-DE" b="1" dirty="0" smtClean="0">
                <a:solidFill>
                  <a:srgbClr val="FF0000"/>
                </a:solidFill>
              </a:rPr>
              <a:t> in </a:t>
            </a:r>
            <a:r>
              <a:rPr lang="de-DE" b="1" dirty="0" err="1" smtClean="0">
                <a:solidFill>
                  <a:srgbClr val="FF0000"/>
                </a:solidFill>
              </a:rPr>
              <a:t>late</a:t>
            </a:r>
            <a:r>
              <a:rPr lang="de-DE" b="1" dirty="0" smtClean="0">
                <a:solidFill>
                  <a:srgbClr val="FF0000"/>
                </a:solidFill>
              </a:rPr>
              <a:t> </a:t>
            </a:r>
            <a:r>
              <a:rPr lang="de-DE" b="1" dirty="0" err="1" smtClean="0">
                <a:solidFill>
                  <a:srgbClr val="FF0000"/>
                </a:solidFill>
              </a:rPr>
              <a:t>meal</a:t>
            </a:r>
            <a:r>
              <a:rPr lang="de-DE" b="1" dirty="0" smtClean="0">
                <a:solidFill>
                  <a:srgbClr val="FF0000"/>
                </a:solidFill>
              </a:rPr>
              <a:t> </a:t>
            </a:r>
            <a:r>
              <a:rPr lang="de-DE" b="1" dirty="0" err="1" smtClean="0">
                <a:solidFill>
                  <a:srgbClr val="FF0000"/>
                </a:solidFill>
              </a:rPr>
              <a:t>phase</a:t>
            </a:r>
            <a:endParaRPr lang="de-DE" dirty="0"/>
          </a:p>
          <a:p>
            <a:pPr marL="0" indent="0">
              <a:buNone/>
            </a:pPr>
            <a:r>
              <a:rPr lang="de-DE" dirty="0" smtClean="0"/>
              <a:t>Set </a:t>
            </a:r>
            <a:r>
              <a:rPr lang="de-DE" dirty="0" err="1" smtClean="0"/>
              <a:t>elevated</a:t>
            </a:r>
            <a:r>
              <a:rPr lang="de-DE" dirty="0" smtClean="0"/>
              <a:t> </a:t>
            </a:r>
            <a:r>
              <a:rPr lang="de-DE" dirty="0" err="1" smtClean="0"/>
              <a:t>target</a:t>
            </a:r>
            <a:r>
              <a:rPr lang="de-DE" dirty="0" smtClean="0"/>
              <a:t> + </a:t>
            </a:r>
            <a:r>
              <a:rPr lang="de-DE" dirty="0" err="1" smtClean="0"/>
              <a:t>longer</a:t>
            </a:r>
            <a:r>
              <a:rPr lang="de-DE" dirty="0" smtClean="0"/>
              <a:t> </a:t>
            </a:r>
            <a:r>
              <a:rPr lang="de-DE" dirty="0" err="1" smtClean="0"/>
              <a:t>absorption</a:t>
            </a:r>
            <a:r>
              <a:rPr lang="de-DE" dirty="0" smtClean="0"/>
              <a:t> time</a:t>
            </a:r>
          </a:p>
          <a:p>
            <a:pPr marL="0" indent="0">
              <a:buNone/>
            </a:pPr>
            <a:r>
              <a:rPr lang="de-DE" dirty="0" smtClean="0"/>
              <a:t>Need extra </a:t>
            </a:r>
            <a:r>
              <a:rPr lang="de-DE" dirty="0" err="1" smtClean="0"/>
              <a:t>carbs</a:t>
            </a:r>
            <a:r>
              <a:rPr lang="de-DE" dirty="0" smtClean="0"/>
              <a:t> </a:t>
            </a:r>
          </a:p>
          <a:p>
            <a:pPr marL="0" indent="0">
              <a:buNone/>
            </a:pPr>
            <a:r>
              <a:rPr lang="de-DE" dirty="0" err="1" smtClean="0"/>
              <a:t>Activity</a:t>
            </a:r>
            <a:r>
              <a:rPr lang="de-DE" dirty="0" smtClean="0"/>
              <a:t> </a:t>
            </a:r>
            <a:r>
              <a:rPr lang="de-DE" dirty="0" err="1" smtClean="0"/>
              <a:t>can</a:t>
            </a:r>
            <a:r>
              <a:rPr lang="de-DE" dirty="0" smtClean="0"/>
              <a:t> </a:t>
            </a:r>
            <a:r>
              <a:rPr lang="de-DE" dirty="0" err="1" smtClean="0"/>
              <a:t>help</a:t>
            </a:r>
            <a:r>
              <a:rPr lang="de-DE" dirty="0" smtClean="0"/>
              <a:t> </a:t>
            </a:r>
            <a:r>
              <a:rPr lang="de-DE" dirty="0" err="1" smtClean="0"/>
              <a:t>resolve</a:t>
            </a:r>
            <a:r>
              <a:rPr lang="de-DE" dirty="0" smtClean="0"/>
              <a:t> </a:t>
            </a:r>
            <a:r>
              <a:rPr lang="de-DE" dirty="0" err="1" smtClean="0"/>
              <a:t>stubborn</a:t>
            </a:r>
            <a:r>
              <a:rPr lang="de-DE" dirty="0"/>
              <a:t> </a:t>
            </a:r>
            <a:r>
              <a:rPr lang="de-DE" dirty="0" smtClean="0"/>
              <a:t>high </a:t>
            </a:r>
            <a:r>
              <a:rPr lang="de-DE" dirty="0" err="1" smtClean="0"/>
              <a:t>glucose</a:t>
            </a:r>
            <a:r>
              <a:rPr lang="de-DE" dirty="0" smtClean="0"/>
              <a:t>. </a:t>
            </a:r>
          </a:p>
          <a:p>
            <a:pPr marL="0" indent="0">
              <a:buNone/>
            </a:pPr>
            <a:r>
              <a:rPr lang="de-DE" sz="2600" dirty="0" smtClean="0">
                <a:solidFill>
                  <a:schemeClr val="bg1">
                    <a:lumMod val="50000"/>
                  </a:schemeClr>
                </a:solidFill>
              </a:rPr>
              <a:t> </a:t>
            </a:r>
            <a:endParaRPr lang="de-DE" dirty="0"/>
          </a:p>
        </p:txBody>
      </p:sp>
      <p:sp>
        <p:nvSpPr>
          <p:cNvPr id="5" name="Foliennummernplatzhalter 3"/>
          <p:cNvSpPr txBox="1">
            <a:spLocks/>
          </p:cNvSpPr>
          <p:nvPr/>
        </p:nvSpPr>
        <p:spPr>
          <a:xfrm>
            <a:off x="9019875" y="480218"/>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2000" dirty="0" smtClean="0"/>
              <a:t>40</a:t>
            </a:r>
            <a:endParaRPr lang="de-DE" sz="2000" dirty="0"/>
          </a:p>
        </p:txBody>
      </p:sp>
      <p:pic>
        <p:nvPicPr>
          <p:cNvPr id="6" name="Grafik 5"/>
          <p:cNvPicPr>
            <a:picLocks noChangeAspect="1"/>
          </p:cNvPicPr>
          <p:nvPr/>
        </p:nvPicPr>
        <p:blipFill rotWithShape="1">
          <a:blip r:embed="rId3"/>
          <a:srcRect l="30125" t="25555" r="45813" b="34667"/>
          <a:stretch/>
        </p:blipFill>
        <p:spPr>
          <a:xfrm>
            <a:off x="10134868" y="36743"/>
            <a:ext cx="1186983" cy="1103739"/>
          </a:xfrm>
          <a:prstGeom prst="rect">
            <a:avLst/>
          </a:prstGeom>
        </p:spPr>
      </p:pic>
      <p:sp>
        <p:nvSpPr>
          <p:cNvPr id="4" name="Textfeld 3"/>
          <p:cNvSpPr txBox="1"/>
          <p:nvPr/>
        </p:nvSpPr>
        <p:spPr>
          <a:xfrm>
            <a:off x="7443537" y="2466045"/>
            <a:ext cx="4319537" cy="4247317"/>
          </a:xfrm>
          <a:prstGeom prst="rect">
            <a:avLst/>
          </a:prstGeom>
          <a:solidFill>
            <a:schemeClr val="accent1">
              <a:lumMod val="20000"/>
              <a:lumOff val="80000"/>
            </a:schemeClr>
          </a:solidFill>
        </p:spPr>
        <p:txBody>
          <a:bodyPr wrap="square" rtlCol="0">
            <a:spAutoFit/>
          </a:bodyPr>
          <a:lstStyle/>
          <a:p>
            <a:r>
              <a:rPr lang="de-DE" dirty="0" smtClean="0"/>
              <a:t>Person </a:t>
            </a:r>
            <a:r>
              <a:rPr lang="de-DE" dirty="0" err="1" smtClean="0"/>
              <a:t>with</a:t>
            </a:r>
            <a:r>
              <a:rPr lang="de-DE" dirty="0" smtClean="0"/>
              <a:t> IC=10 g/U and ISF = 40 mg/dl/U </a:t>
            </a:r>
            <a:r>
              <a:rPr lang="de-DE" dirty="0" err="1" smtClean="0"/>
              <a:t>does</a:t>
            </a:r>
            <a:r>
              <a:rPr lang="de-DE" dirty="0" smtClean="0"/>
              <a:t> </a:t>
            </a:r>
            <a:r>
              <a:rPr lang="de-DE" dirty="0" err="1" smtClean="0"/>
              <a:t>activity</a:t>
            </a:r>
            <a:r>
              <a:rPr lang="de-DE" dirty="0" smtClean="0"/>
              <a:t> </a:t>
            </a:r>
            <a:r>
              <a:rPr lang="de-DE" dirty="0" err="1" smtClean="0"/>
              <a:t>that</a:t>
            </a:r>
            <a:r>
              <a:rPr lang="de-DE" dirty="0" smtClean="0"/>
              <a:t> </a:t>
            </a:r>
            <a:r>
              <a:rPr lang="de-DE" dirty="0" err="1" smtClean="0"/>
              <a:t>requires</a:t>
            </a:r>
            <a:r>
              <a:rPr lang="de-DE" dirty="0" smtClean="0"/>
              <a:t> 20g </a:t>
            </a:r>
            <a:r>
              <a:rPr lang="de-DE" dirty="0" err="1" smtClean="0"/>
              <a:t>carbs</a:t>
            </a:r>
            <a:r>
              <a:rPr lang="de-DE" dirty="0" smtClean="0"/>
              <a:t> </a:t>
            </a:r>
            <a:r>
              <a:rPr lang="de-DE" dirty="0" err="1" smtClean="0"/>
              <a:t>to</a:t>
            </a:r>
            <a:r>
              <a:rPr lang="de-DE" dirty="0" smtClean="0"/>
              <a:t> </a:t>
            </a:r>
            <a:r>
              <a:rPr lang="de-DE" dirty="0" err="1" smtClean="0"/>
              <a:t>prevent</a:t>
            </a:r>
            <a:r>
              <a:rPr lang="de-DE" dirty="0" smtClean="0"/>
              <a:t> (</a:t>
            </a:r>
            <a:r>
              <a:rPr lang="de-DE" dirty="0" err="1" smtClean="0"/>
              <a:t>or</a:t>
            </a:r>
            <a:r>
              <a:rPr lang="de-DE" dirty="0" smtClean="0"/>
              <a:t> </a:t>
            </a:r>
            <a:r>
              <a:rPr lang="de-DE" dirty="0" err="1" smtClean="0"/>
              <a:t>treat</a:t>
            </a:r>
            <a:r>
              <a:rPr lang="de-DE" dirty="0" smtClean="0"/>
              <a:t>) </a:t>
            </a:r>
            <a:r>
              <a:rPr lang="de-DE" dirty="0" err="1" smtClean="0"/>
              <a:t>hypo</a:t>
            </a:r>
            <a:r>
              <a:rPr lang="de-DE" dirty="0" smtClean="0"/>
              <a:t>.</a:t>
            </a:r>
          </a:p>
          <a:p>
            <a:endParaRPr lang="de-DE" dirty="0"/>
          </a:p>
          <a:p>
            <a:r>
              <a:rPr lang="de-DE" dirty="0" err="1" smtClean="0"/>
              <a:t>She</a:t>
            </a:r>
            <a:r>
              <a:rPr lang="de-DE" dirty="0" smtClean="0"/>
              <a:t>/he </a:t>
            </a:r>
            <a:r>
              <a:rPr lang="de-DE" dirty="0" err="1" smtClean="0"/>
              <a:t>should</a:t>
            </a:r>
            <a:r>
              <a:rPr lang="de-DE" dirty="0" smtClean="0"/>
              <a:t> </a:t>
            </a:r>
            <a:r>
              <a:rPr lang="de-DE" dirty="0" err="1" smtClean="0"/>
              <a:t>take</a:t>
            </a:r>
            <a:r>
              <a:rPr lang="de-DE" dirty="0" smtClean="0"/>
              <a:t> </a:t>
            </a:r>
            <a:r>
              <a:rPr lang="de-DE" dirty="0" err="1" smtClean="0"/>
              <a:t>less</a:t>
            </a:r>
            <a:r>
              <a:rPr lang="de-DE" dirty="0" smtClean="0"/>
              <a:t> </a:t>
            </a:r>
            <a:r>
              <a:rPr lang="de-DE" dirty="0" err="1" smtClean="0"/>
              <a:t>insulin</a:t>
            </a:r>
            <a:r>
              <a:rPr lang="de-DE" dirty="0" smtClean="0"/>
              <a:t> </a:t>
            </a:r>
            <a:r>
              <a:rPr lang="de-DE" dirty="0" err="1" smtClean="0"/>
              <a:t>for</a:t>
            </a:r>
            <a:r>
              <a:rPr lang="de-DE" dirty="0" smtClean="0"/>
              <a:t> </a:t>
            </a:r>
            <a:r>
              <a:rPr lang="de-DE" dirty="0" err="1" smtClean="0"/>
              <a:t>the</a:t>
            </a:r>
            <a:r>
              <a:rPr lang="de-DE" dirty="0" smtClean="0"/>
              <a:t> </a:t>
            </a:r>
            <a:r>
              <a:rPr lang="de-DE" dirty="0" err="1" smtClean="0"/>
              <a:t>meal</a:t>
            </a:r>
            <a:r>
              <a:rPr lang="de-DE" dirty="0" smtClean="0"/>
              <a:t>, </a:t>
            </a:r>
            <a:r>
              <a:rPr lang="de-DE" dirty="0" err="1" smtClean="0"/>
              <a:t>namely</a:t>
            </a:r>
            <a:r>
              <a:rPr lang="de-DE" dirty="0" smtClean="0"/>
              <a:t> minus 20g/IC = minus 2 U. </a:t>
            </a:r>
            <a:r>
              <a:rPr lang="de-DE" dirty="0" err="1" smtClean="0"/>
              <a:t>If</a:t>
            </a:r>
            <a:r>
              <a:rPr lang="de-DE" dirty="0" smtClean="0"/>
              <a:t> </a:t>
            </a:r>
            <a:r>
              <a:rPr lang="de-DE" dirty="0" err="1" smtClean="0"/>
              <a:t>meal</a:t>
            </a:r>
            <a:r>
              <a:rPr lang="de-DE" dirty="0" smtClean="0"/>
              <a:t> </a:t>
            </a:r>
            <a:r>
              <a:rPr lang="de-DE" dirty="0" err="1" smtClean="0"/>
              <a:t>bolus</a:t>
            </a:r>
            <a:r>
              <a:rPr lang="de-DE" dirty="0" smtClean="0"/>
              <a:t> </a:t>
            </a:r>
            <a:r>
              <a:rPr lang="de-DE" dirty="0" err="1" smtClean="0"/>
              <a:t>is</a:t>
            </a:r>
            <a:r>
              <a:rPr lang="de-DE" dirty="0" smtClean="0"/>
              <a:t> 8 U </a:t>
            </a:r>
            <a:r>
              <a:rPr lang="de-DE" dirty="0" err="1" smtClean="0"/>
              <a:t>this</a:t>
            </a:r>
            <a:r>
              <a:rPr lang="de-DE" dirty="0" smtClean="0"/>
              <a:t> </a:t>
            </a:r>
            <a:r>
              <a:rPr lang="de-DE" dirty="0" err="1" smtClean="0"/>
              <a:t>means</a:t>
            </a:r>
            <a:r>
              <a:rPr lang="de-DE" dirty="0" smtClean="0"/>
              <a:t> 25% </a:t>
            </a:r>
            <a:r>
              <a:rPr lang="de-DE" dirty="0" err="1" smtClean="0"/>
              <a:t>reduction</a:t>
            </a:r>
            <a:r>
              <a:rPr lang="de-DE" dirty="0" smtClean="0"/>
              <a:t>.</a:t>
            </a:r>
          </a:p>
          <a:p>
            <a:r>
              <a:rPr lang="de-DE" dirty="0" smtClean="0"/>
              <a:t>And/</a:t>
            </a:r>
            <a:r>
              <a:rPr lang="de-DE" dirty="0" err="1" smtClean="0"/>
              <a:t>or</a:t>
            </a:r>
            <a:r>
              <a:rPr lang="de-DE" dirty="0" smtClean="0"/>
              <a:t> a </a:t>
            </a:r>
            <a:r>
              <a:rPr lang="de-DE" dirty="0" err="1" smtClean="0"/>
              <a:t>precautionary</a:t>
            </a:r>
            <a:r>
              <a:rPr lang="de-DE" dirty="0" smtClean="0"/>
              <a:t> </a:t>
            </a:r>
            <a:r>
              <a:rPr lang="de-DE" dirty="0" err="1" smtClean="0"/>
              <a:t>elevated</a:t>
            </a:r>
            <a:r>
              <a:rPr lang="de-DE" dirty="0" smtClean="0"/>
              <a:t> </a:t>
            </a:r>
            <a:r>
              <a:rPr lang="de-DE" dirty="0" err="1" smtClean="0"/>
              <a:t>glucose</a:t>
            </a:r>
            <a:r>
              <a:rPr lang="de-DE" dirty="0" smtClean="0"/>
              <a:t> </a:t>
            </a:r>
            <a:r>
              <a:rPr lang="de-DE" dirty="0" err="1" smtClean="0"/>
              <a:t>target</a:t>
            </a:r>
            <a:r>
              <a:rPr lang="de-DE" dirty="0" smtClean="0"/>
              <a:t> </a:t>
            </a:r>
            <a:r>
              <a:rPr lang="de-DE" dirty="0" err="1" smtClean="0"/>
              <a:t>could</a:t>
            </a:r>
            <a:r>
              <a:rPr lang="de-DE" dirty="0" smtClean="0"/>
              <a:t> </a:t>
            </a:r>
            <a:r>
              <a:rPr lang="de-DE" dirty="0" err="1" smtClean="0"/>
              <a:t>be</a:t>
            </a:r>
            <a:r>
              <a:rPr lang="de-DE" dirty="0" smtClean="0"/>
              <a:t> </a:t>
            </a:r>
            <a:r>
              <a:rPr lang="de-DE" dirty="0" err="1" smtClean="0"/>
              <a:t>set</a:t>
            </a:r>
            <a:r>
              <a:rPr lang="de-DE" dirty="0" smtClean="0"/>
              <a:t>:  </a:t>
            </a:r>
            <a:r>
              <a:rPr lang="de-DE" dirty="0" err="1" smtClean="0"/>
              <a:t>Using</a:t>
            </a:r>
            <a:r>
              <a:rPr lang="de-DE" dirty="0" smtClean="0"/>
              <a:t> </a:t>
            </a:r>
            <a:r>
              <a:rPr lang="de-DE" dirty="0" err="1" smtClean="0"/>
              <a:t>the</a:t>
            </a:r>
            <a:r>
              <a:rPr lang="de-DE" dirty="0" smtClean="0"/>
              <a:t> ISF, </a:t>
            </a:r>
            <a:r>
              <a:rPr lang="de-DE" dirty="0" err="1" smtClean="0"/>
              <a:t>the</a:t>
            </a:r>
            <a:r>
              <a:rPr lang="de-DE" dirty="0" smtClean="0"/>
              <a:t> 2 </a:t>
            </a:r>
            <a:r>
              <a:rPr lang="de-DE" dirty="0" err="1" smtClean="0"/>
              <a:t>units</a:t>
            </a:r>
            <a:r>
              <a:rPr lang="de-DE" dirty="0" smtClean="0"/>
              <a:t> „</a:t>
            </a:r>
            <a:r>
              <a:rPr lang="de-DE" dirty="0" err="1" smtClean="0"/>
              <a:t>buffer</a:t>
            </a:r>
            <a:r>
              <a:rPr lang="de-DE" dirty="0" smtClean="0"/>
              <a:t>“ </a:t>
            </a:r>
            <a:r>
              <a:rPr lang="de-DE" dirty="0" err="1" smtClean="0"/>
              <a:t>would</a:t>
            </a:r>
            <a:r>
              <a:rPr lang="de-DE" dirty="0" smtClean="0"/>
              <a:t> </a:t>
            </a:r>
            <a:r>
              <a:rPr lang="de-DE" dirty="0" err="1" smtClean="0"/>
              <a:t>be</a:t>
            </a:r>
            <a:r>
              <a:rPr lang="de-DE" dirty="0" smtClean="0"/>
              <a:t> </a:t>
            </a:r>
            <a:r>
              <a:rPr lang="de-DE" dirty="0" err="1" smtClean="0"/>
              <a:t>gained</a:t>
            </a:r>
            <a:r>
              <a:rPr lang="de-DE" dirty="0" smtClean="0"/>
              <a:t> </a:t>
            </a:r>
            <a:r>
              <a:rPr lang="de-DE" dirty="0" err="1" smtClean="0"/>
              <a:t>by</a:t>
            </a:r>
            <a:r>
              <a:rPr lang="de-DE" dirty="0" smtClean="0"/>
              <a:t> </a:t>
            </a:r>
            <a:r>
              <a:rPr lang="de-DE" dirty="0" err="1" smtClean="0"/>
              <a:t>adding</a:t>
            </a:r>
            <a:r>
              <a:rPr lang="de-DE" dirty="0" smtClean="0"/>
              <a:t> 80 mg/dl </a:t>
            </a:r>
            <a:r>
              <a:rPr lang="de-DE" dirty="0" err="1" smtClean="0"/>
              <a:t>to</a:t>
            </a:r>
            <a:r>
              <a:rPr lang="de-DE" dirty="0" smtClean="0"/>
              <a:t> </a:t>
            </a:r>
            <a:r>
              <a:rPr lang="de-DE" dirty="0" err="1" smtClean="0"/>
              <a:t>the</a:t>
            </a:r>
            <a:r>
              <a:rPr lang="de-DE" dirty="0" smtClean="0"/>
              <a:t> </a:t>
            </a:r>
            <a:r>
              <a:rPr lang="de-DE" dirty="0" err="1" smtClean="0"/>
              <a:t>hypo</a:t>
            </a:r>
            <a:r>
              <a:rPr lang="de-DE" dirty="0" smtClean="0"/>
              <a:t> </a:t>
            </a:r>
            <a:r>
              <a:rPr lang="de-DE" dirty="0" err="1" smtClean="0"/>
              <a:t>border</a:t>
            </a:r>
            <a:r>
              <a:rPr lang="de-DE" dirty="0" smtClean="0"/>
              <a:t>, so </a:t>
            </a:r>
            <a:r>
              <a:rPr lang="de-DE" dirty="0" err="1" smtClean="0"/>
              <a:t>setting</a:t>
            </a:r>
            <a:r>
              <a:rPr lang="de-DE" dirty="0" smtClean="0"/>
              <a:t> ~ 160 mg/dl </a:t>
            </a:r>
            <a:r>
              <a:rPr lang="de-DE" dirty="0" err="1" smtClean="0"/>
              <a:t>would</a:t>
            </a:r>
            <a:r>
              <a:rPr lang="de-DE" dirty="0" smtClean="0"/>
              <a:t> </a:t>
            </a:r>
            <a:r>
              <a:rPr lang="de-DE" dirty="0" err="1" smtClean="0"/>
              <a:t>make</a:t>
            </a:r>
            <a:r>
              <a:rPr lang="de-DE" dirty="0" smtClean="0"/>
              <a:t> sense. (Note: </a:t>
            </a:r>
            <a:r>
              <a:rPr lang="de-DE" dirty="0" err="1" smtClean="0"/>
              <a:t>To</a:t>
            </a:r>
            <a:r>
              <a:rPr lang="de-DE" dirty="0" smtClean="0"/>
              <a:t> </a:t>
            </a:r>
            <a:r>
              <a:rPr lang="de-DE" dirty="0" err="1" smtClean="0"/>
              <a:t>actually</a:t>
            </a:r>
            <a:r>
              <a:rPr lang="de-DE" dirty="0" smtClean="0"/>
              <a:t> REACH </a:t>
            </a:r>
            <a:r>
              <a:rPr lang="de-DE" dirty="0" err="1" smtClean="0"/>
              <a:t>it</a:t>
            </a:r>
            <a:r>
              <a:rPr lang="de-DE" dirty="0" smtClean="0"/>
              <a:t>, </a:t>
            </a:r>
            <a:r>
              <a:rPr lang="de-DE" dirty="0" err="1" smtClean="0"/>
              <a:t>the</a:t>
            </a:r>
            <a:r>
              <a:rPr lang="de-DE" dirty="0" smtClean="0"/>
              <a:t> </a:t>
            </a:r>
            <a:r>
              <a:rPr lang="de-DE" dirty="0" err="1" smtClean="0"/>
              <a:t>loop</a:t>
            </a:r>
            <a:r>
              <a:rPr lang="de-DE" dirty="0" smtClean="0"/>
              <a:t> </a:t>
            </a:r>
            <a:r>
              <a:rPr lang="de-DE" dirty="0" err="1" smtClean="0"/>
              <a:t>needs</a:t>
            </a:r>
            <a:r>
              <a:rPr lang="de-DE" dirty="0" smtClean="0"/>
              <a:t> time </a:t>
            </a:r>
            <a:r>
              <a:rPr lang="de-DE" dirty="0" err="1" smtClean="0"/>
              <a:t>or</a:t>
            </a:r>
            <a:r>
              <a:rPr lang="de-DE" dirty="0" smtClean="0"/>
              <a:t> (and?) a </a:t>
            </a:r>
            <a:r>
              <a:rPr lang="de-DE" dirty="0" err="1" smtClean="0"/>
              <a:t>snack</a:t>
            </a:r>
            <a:r>
              <a:rPr lang="de-DE" dirty="0" smtClean="0"/>
              <a:t>! And </a:t>
            </a:r>
            <a:r>
              <a:rPr lang="de-DE" dirty="0" err="1" smtClean="0"/>
              <a:t>no</a:t>
            </a:r>
            <a:r>
              <a:rPr lang="de-DE" dirty="0" smtClean="0"/>
              <a:t> </a:t>
            </a:r>
            <a:r>
              <a:rPr lang="de-DE" dirty="0" err="1" smtClean="0"/>
              <a:t>excess</a:t>
            </a:r>
            <a:r>
              <a:rPr lang="de-DE" dirty="0" smtClean="0"/>
              <a:t> </a:t>
            </a:r>
            <a:r>
              <a:rPr lang="de-DE" dirty="0" err="1" smtClean="0"/>
              <a:t>iob</a:t>
            </a:r>
            <a:r>
              <a:rPr lang="de-DE" dirty="0" smtClean="0"/>
              <a:t> </a:t>
            </a:r>
            <a:r>
              <a:rPr lang="de-DE" dirty="0" err="1" smtClean="0"/>
              <a:t>that</a:t>
            </a:r>
            <a:r>
              <a:rPr lang="de-DE" dirty="0"/>
              <a:t> </a:t>
            </a:r>
            <a:r>
              <a:rPr lang="de-DE" dirty="0" err="1" smtClean="0"/>
              <a:t>drives</a:t>
            </a:r>
            <a:r>
              <a:rPr lang="de-DE" dirty="0" smtClean="0"/>
              <a:t> </a:t>
            </a:r>
            <a:r>
              <a:rPr lang="de-DE" dirty="0" err="1" smtClean="0"/>
              <a:t>glucose</a:t>
            </a:r>
            <a:r>
              <a:rPr lang="de-DE" dirty="0" smtClean="0"/>
              <a:t> down)</a:t>
            </a:r>
            <a:endParaRPr lang="de-DE" dirty="0"/>
          </a:p>
        </p:txBody>
      </p:sp>
      <p:sp>
        <p:nvSpPr>
          <p:cNvPr id="7" name="Textfeld 6"/>
          <p:cNvSpPr txBox="1"/>
          <p:nvPr/>
        </p:nvSpPr>
        <p:spPr>
          <a:xfrm>
            <a:off x="6400800" y="2451069"/>
            <a:ext cx="1395663" cy="400110"/>
          </a:xfrm>
          <a:prstGeom prst="rect">
            <a:avLst/>
          </a:prstGeom>
          <a:noFill/>
        </p:spPr>
        <p:txBody>
          <a:bodyPr wrap="square" rtlCol="0">
            <a:spAutoFit/>
          </a:bodyPr>
          <a:lstStyle/>
          <a:p>
            <a:r>
              <a:rPr lang="de-DE" sz="2000" b="1" dirty="0" err="1" smtClean="0">
                <a:solidFill>
                  <a:schemeClr val="accent1">
                    <a:lumMod val="75000"/>
                  </a:schemeClr>
                </a:solidFill>
              </a:rPr>
              <a:t>Exampl</a:t>
            </a:r>
            <a:r>
              <a:rPr lang="de-DE" b="1" dirty="0" err="1" smtClean="0">
                <a:solidFill>
                  <a:schemeClr val="accent1">
                    <a:lumMod val="75000"/>
                  </a:schemeClr>
                </a:solidFill>
              </a:rPr>
              <a:t>e</a:t>
            </a:r>
            <a:endParaRPr lang="de-DE" b="1" dirty="0">
              <a:solidFill>
                <a:schemeClr val="accent1">
                  <a:lumMod val="75000"/>
                </a:schemeClr>
              </a:solidFill>
            </a:endParaRPr>
          </a:p>
        </p:txBody>
      </p:sp>
    </p:spTree>
    <p:extLst>
      <p:ext uri="{BB962C8B-B14F-4D97-AF65-F5344CB8AC3E}">
        <p14:creationId xmlns:p14="http://schemas.microsoft.com/office/powerpoint/2010/main" val="1468018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793526" y="5121394"/>
            <a:ext cx="10515600" cy="1325563"/>
          </a:xfrm>
        </p:spPr>
        <p:txBody>
          <a:bodyPr>
            <a:normAutofit/>
          </a:bodyPr>
          <a:lstStyle/>
          <a:p>
            <a:pPr algn="ctr"/>
            <a:r>
              <a:rPr lang="de-DE" sz="3600" b="1" dirty="0" smtClean="0">
                <a:solidFill>
                  <a:srgbClr val="7030A0"/>
                </a:solidFill>
              </a:rPr>
              <a:t>Topics</a:t>
            </a:r>
            <a:endParaRPr lang="de-DE" sz="3600" b="1" dirty="0">
              <a:solidFill>
                <a:srgbClr val="7030A0"/>
              </a:solidFill>
            </a:endParaRPr>
          </a:p>
        </p:txBody>
      </p:sp>
      <p:sp>
        <p:nvSpPr>
          <p:cNvPr id="7" name="Inhaltsplatzhalter 2"/>
          <p:cNvSpPr txBox="1">
            <a:spLocks/>
          </p:cNvSpPr>
          <p:nvPr/>
        </p:nvSpPr>
        <p:spPr>
          <a:xfrm>
            <a:off x="2464371" y="466837"/>
            <a:ext cx="11173869" cy="6389588"/>
          </a:xfrm>
          <a:prstGeom prst="rect">
            <a:avLst/>
          </a:prstGeom>
        </p:spPr>
        <p:txBody>
          <a:bodyPr vert="horz" lIns="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100" b="1" dirty="0" err="1">
                <a:solidFill>
                  <a:schemeClr val="bg1">
                    <a:lumMod val="50000"/>
                  </a:schemeClr>
                </a:solidFill>
              </a:rPr>
              <a:t>Delayed</a:t>
            </a:r>
            <a:r>
              <a:rPr lang="de-DE" sz="2100" b="1" dirty="0">
                <a:solidFill>
                  <a:schemeClr val="bg1">
                    <a:lumMod val="50000"/>
                  </a:schemeClr>
                </a:solidFill>
              </a:rPr>
              <a:t> </a:t>
            </a:r>
            <a:r>
              <a:rPr lang="de-DE" sz="2100" b="1" dirty="0" err="1">
                <a:solidFill>
                  <a:schemeClr val="bg1">
                    <a:lumMod val="50000"/>
                  </a:schemeClr>
                </a:solidFill>
              </a:rPr>
              <a:t>control</a:t>
            </a:r>
            <a:r>
              <a:rPr lang="de-DE" sz="2100" b="1" dirty="0">
                <a:solidFill>
                  <a:schemeClr val="bg1">
                    <a:lumMod val="50000"/>
                  </a:schemeClr>
                </a:solidFill>
              </a:rPr>
              <a:t> – The </a:t>
            </a:r>
            <a:r>
              <a:rPr lang="de-DE" sz="2100" b="1" dirty="0" err="1">
                <a:solidFill>
                  <a:schemeClr val="bg1">
                    <a:lumMod val="50000"/>
                  </a:schemeClr>
                </a:solidFill>
              </a:rPr>
              <a:t>meal</a:t>
            </a:r>
            <a:r>
              <a:rPr lang="de-DE" sz="2100" b="1" dirty="0">
                <a:solidFill>
                  <a:schemeClr val="bg1">
                    <a:lumMod val="50000"/>
                  </a:schemeClr>
                </a:solidFill>
              </a:rPr>
              <a:t> </a:t>
            </a:r>
            <a:r>
              <a:rPr lang="de-DE" sz="2100" b="1" dirty="0" err="1">
                <a:solidFill>
                  <a:schemeClr val="bg1">
                    <a:lumMod val="50000"/>
                  </a:schemeClr>
                </a:solidFill>
              </a:rPr>
              <a:t>challenge</a:t>
            </a:r>
            <a:r>
              <a:rPr lang="de-DE" sz="2100" b="1" dirty="0">
                <a:solidFill>
                  <a:schemeClr val="bg1">
                    <a:lumMod val="50000"/>
                  </a:schemeClr>
                </a:solidFill>
              </a:rPr>
              <a:t>                                                           5</a:t>
            </a:r>
          </a:p>
          <a:p>
            <a:pPr lvl="1"/>
            <a:r>
              <a:rPr lang="de-DE" sz="2100" dirty="0" err="1">
                <a:solidFill>
                  <a:schemeClr val="bg1">
                    <a:lumMod val="50000"/>
                  </a:schemeClr>
                </a:solidFill>
              </a:rPr>
              <a:t>Delayed</a:t>
            </a:r>
            <a:r>
              <a:rPr lang="de-DE" sz="2100" dirty="0">
                <a:solidFill>
                  <a:schemeClr val="bg1">
                    <a:lumMod val="50000"/>
                  </a:schemeClr>
                </a:solidFill>
              </a:rPr>
              <a:t> </a:t>
            </a:r>
            <a:r>
              <a:rPr lang="de-DE" sz="2100" dirty="0" err="1">
                <a:solidFill>
                  <a:schemeClr val="bg1">
                    <a:lumMod val="50000"/>
                  </a:schemeClr>
                </a:solidFill>
              </a:rPr>
              <a:t>control</a:t>
            </a:r>
            <a:r>
              <a:rPr lang="de-DE" sz="2100" dirty="0">
                <a:solidFill>
                  <a:schemeClr val="bg1">
                    <a:lumMod val="50000"/>
                  </a:schemeClr>
                </a:solidFill>
              </a:rPr>
              <a:t>, </a:t>
            </a:r>
            <a:r>
              <a:rPr lang="de-DE" sz="2100" dirty="0" err="1">
                <a:solidFill>
                  <a:schemeClr val="bg1">
                    <a:lumMod val="50000"/>
                  </a:schemeClr>
                </a:solidFill>
              </a:rPr>
              <a:t>carb</a:t>
            </a:r>
            <a:r>
              <a:rPr lang="de-DE" sz="2100" dirty="0">
                <a:solidFill>
                  <a:schemeClr val="bg1">
                    <a:lumMod val="50000"/>
                  </a:schemeClr>
                </a:solidFill>
              </a:rPr>
              <a:t> </a:t>
            </a:r>
            <a:r>
              <a:rPr lang="de-DE" sz="2100" dirty="0" err="1">
                <a:solidFill>
                  <a:schemeClr val="bg1">
                    <a:lumMod val="50000"/>
                  </a:schemeClr>
                </a:solidFill>
              </a:rPr>
              <a:t>absorption</a:t>
            </a:r>
            <a:r>
              <a:rPr lang="de-DE" sz="2100" dirty="0">
                <a:solidFill>
                  <a:schemeClr val="bg1">
                    <a:lumMod val="50000"/>
                  </a:schemeClr>
                </a:solidFill>
              </a:rPr>
              <a:t>, </a:t>
            </a:r>
            <a:r>
              <a:rPr lang="de-DE" sz="2100" dirty="0" err="1">
                <a:solidFill>
                  <a:schemeClr val="bg1">
                    <a:lumMod val="50000"/>
                  </a:schemeClr>
                </a:solidFill>
              </a:rPr>
              <a:t>insulin</a:t>
            </a:r>
            <a:r>
              <a:rPr lang="de-DE" sz="2100" dirty="0">
                <a:solidFill>
                  <a:schemeClr val="bg1">
                    <a:lumMod val="50000"/>
                  </a:schemeClr>
                </a:solidFill>
              </a:rPr>
              <a:t> </a:t>
            </a:r>
            <a:r>
              <a:rPr lang="de-DE" sz="2100" dirty="0" err="1">
                <a:solidFill>
                  <a:schemeClr val="bg1">
                    <a:lumMod val="50000"/>
                  </a:schemeClr>
                </a:solidFill>
              </a:rPr>
              <a:t>activity</a:t>
            </a:r>
            <a:r>
              <a:rPr lang="de-DE" sz="2100" dirty="0">
                <a:solidFill>
                  <a:schemeClr val="bg1">
                    <a:lumMod val="50000"/>
                  </a:schemeClr>
                </a:solidFill>
              </a:rPr>
              <a:t>                  6</a:t>
            </a:r>
          </a:p>
          <a:p>
            <a:pPr lvl="1"/>
            <a:r>
              <a:rPr lang="de-DE" sz="2100" dirty="0" err="1">
                <a:solidFill>
                  <a:schemeClr val="bg1">
                    <a:lumMod val="50000"/>
                  </a:schemeClr>
                </a:solidFill>
              </a:rPr>
              <a:t>Nautical</a:t>
            </a:r>
            <a:r>
              <a:rPr lang="de-DE" sz="2100" dirty="0">
                <a:solidFill>
                  <a:schemeClr val="bg1">
                    <a:lumMod val="50000"/>
                  </a:schemeClr>
                </a:solidFill>
              </a:rPr>
              <a:t> </a:t>
            </a:r>
            <a:r>
              <a:rPr lang="de-DE" sz="2100" dirty="0" err="1">
                <a:solidFill>
                  <a:schemeClr val="bg1">
                    <a:lumMod val="50000"/>
                  </a:schemeClr>
                </a:solidFill>
              </a:rPr>
              <a:t>analogy</a:t>
            </a:r>
            <a:r>
              <a:rPr lang="de-DE" sz="2100" dirty="0">
                <a:solidFill>
                  <a:schemeClr val="bg1">
                    <a:lumMod val="50000"/>
                  </a:schemeClr>
                </a:solidFill>
              </a:rPr>
              <a:t>                                                                         11</a:t>
            </a:r>
          </a:p>
          <a:p>
            <a:pPr lvl="1"/>
            <a:r>
              <a:rPr lang="de-DE" sz="2100" dirty="0">
                <a:solidFill>
                  <a:schemeClr val="bg1">
                    <a:lumMod val="50000"/>
                  </a:schemeClr>
                </a:solidFill>
              </a:rPr>
              <a:t>Basic </a:t>
            </a:r>
            <a:r>
              <a:rPr lang="de-DE" sz="2100" dirty="0" err="1">
                <a:solidFill>
                  <a:schemeClr val="bg1">
                    <a:lumMod val="50000"/>
                  </a:schemeClr>
                </a:solidFill>
              </a:rPr>
              <a:t>loop</a:t>
            </a:r>
            <a:r>
              <a:rPr lang="de-DE" sz="2100" dirty="0">
                <a:solidFill>
                  <a:schemeClr val="bg1">
                    <a:lumMod val="50000"/>
                  </a:schemeClr>
                </a:solidFill>
              </a:rPr>
              <a:t> </a:t>
            </a:r>
            <a:r>
              <a:rPr lang="de-DE" sz="2100" dirty="0" err="1">
                <a:solidFill>
                  <a:schemeClr val="bg1">
                    <a:lumMod val="50000"/>
                  </a:schemeClr>
                </a:solidFill>
              </a:rPr>
              <a:t>parameters</a:t>
            </a:r>
            <a:r>
              <a:rPr lang="de-DE" sz="2100" dirty="0">
                <a:solidFill>
                  <a:schemeClr val="bg1">
                    <a:lumMod val="50000"/>
                  </a:schemeClr>
                </a:solidFill>
              </a:rPr>
              <a:t>                                                               13</a:t>
            </a:r>
          </a:p>
          <a:p>
            <a:pPr lvl="1"/>
            <a:r>
              <a:rPr lang="de-DE" sz="2100" dirty="0" err="1">
                <a:solidFill>
                  <a:schemeClr val="bg1">
                    <a:lumMod val="50000"/>
                  </a:schemeClr>
                </a:solidFill>
              </a:rPr>
              <a:t>Mathematical</a:t>
            </a:r>
            <a:r>
              <a:rPr lang="de-DE" sz="2100" dirty="0">
                <a:solidFill>
                  <a:schemeClr val="bg1">
                    <a:lumMod val="50000"/>
                  </a:schemeClr>
                </a:solidFill>
              </a:rPr>
              <a:t> </a:t>
            </a:r>
            <a:r>
              <a:rPr lang="de-DE" sz="2100" dirty="0" err="1">
                <a:solidFill>
                  <a:schemeClr val="bg1">
                    <a:lumMod val="50000"/>
                  </a:schemeClr>
                </a:solidFill>
              </a:rPr>
              <a:t>model</a:t>
            </a:r>
            <a:r>
              <a:rPr lang="de-DE" sz="2100" dirty="0">
                <a:solidFill>
                  <a:schemeClr val="bg1">
                    <a:lumMod val="50000"/>
                  </a:schemeClr>
                </a:solidFill>
              </a:rPr>
              <a:t>                                                                 14</a:t>
            </a:r>
          </a:p>
          <a:p>
            <a:pPr lvl="1"/>
            <a:r>
              <a:rPr lang="de-DE" sz="2100" dirty="0">
                <a:solidFill>
                  <a:schemeClr val="bg1">
                    <a:lumMod val="50000"/>
                  </a:schemeClr>
                </a:solidFill>
              </a:rPr>
              <a:t>3 </a:t>
            </a:r>
            <a:r>
              <a:rPr lang="de-DE" sz="2100" dirty="0" err="1">
                <a:solidFill>
                  <a:schemeClr val="bg1">
                    <a:lumMod val="50000"/>
                  </a:schemeClr>
                </a:solidFill>
              </a:rPr>
              <a:t>phases</a:t>
            </a:r>
            <a:r>
              <a:rPr lang="de-DE" sz="2100" dirty="0">
                <a:solidFill>
                  <a:schemeClr val="bg1">
                    <a:lumMod val="50000"/>
                  </a:schemeClr>
                </a:solidFill>
              </a:rPr>
              <a:t> </a:t>
            </a:r>
            <a:r>
              <a:rPr lang="de-DE" sz="2100" dirty="0" err="1">
                <a:solidFill>
                  <a:schemeClr val="bg1">
                    <a:lumMod val="50000"/>
                  </a:schemeClr>
                </a:solidFill>
              </a:rPr>
              <a:t>model</a:t>
            </a:r>
            <a:r>
              <a:rPr lang="de-DE" sz="2100" dirty="0">
                <a:solidFill>
                  <a:schemeClr val="bg1">
                    <a:lumMod val="50000"/>
                  </a:schemeClr>
                </a:solidFill>
              </a:rPr>
              <a:t>                                                                           15</a:t>
            </a:r>
          </a:p>
          <a:p>
            <a:r>
              <a:rPr lang="de-DE" sz="2100" b="1" dirty="0" err="1">
                <a:solidFill>
                  <a:schemeClr val="bg1">
                    <a:lumMod val="50000"/>
                  </a:schemeClr>
                </a:solidFill>
              </a:rPr>
              <a:t>Pre</a:t>
            </a:r>
            <a:r>
              <a:rPr lang="de-DE" sz="2100" b="1" dirty="0">
                <a:solidFill>
                  <a:schemeClr val="bg1">
                    <a:lumMod val="50000"/>
                  </a:schemeClr>
                </a:solidFill>
              </a:rPr>
              <a:t>- and Early </a:t>
            </a:r>
            <a:r>
              <a:rPr lang="de-DE" sz="2100" b="1" dirty="0" err="1">
                <a:solidFill>
                  <a:schemeClr val="bg1">
                    <a:lumMod val="50000"/>
                  </a:schemeClr>
                </a:solidFill>
              </a:rPr>
              <a:t>meal</a:t>
            </a:r>
            <a:r>
              <a:rPr lang="de-DE" sz="2100" b="1" dirty="0">
                <a:solidFill>
                  <a:schemeClr val="bg1">
                    <a:lumMod val="50000"/>
                  </a:schemeClr>
                </a:solidFill>
              </a:rPr>
              <a:t> </a:t>
            </a:r>
            <a:r>
              <a:rPr lang="de-DE" sz="2100" b="1" dirty="0" err="1">
                <a:solidFill>
                  <a:schemeClr val="bg1">
                    <a:lumMod val="50000"/>
                  </a:schemeClr>
                </a:solidFill>
              </a:rPr>
              <a:t>phases</a:t>
            </a:r>
            <a:r>
              <a:rPr lang="de-DE" sz="2100" b="1" dirty="0">
                <a:solidFill>
                  <a:schemeClr val="bg1">
                    <a:lumMod val="50000"/>
                  </a:schemeClr>
                </a:solidFill>
              </a:rPr>
              <a:t>: Hybrid </a:t>
            </a:r>
            <a:r>
              <a:rPr lang="de-DE" sz="2100" b="1" dirty="0" err="1">
                <a:solidFill>
                  <a:schemeClr val="bg1">
                    <a:lumMod val="50000"/>
                  </a:schemeClr>
                </a:solidFill>
              </a:rPr>
              <a:t>Closed</a:t>
            </a:r>
            <a:r>
              <a:rPr lang="de-DE" sz="2100" b="1" dirty="0">
                <a:solidFill>
                  <a:schemeClr val="bg1">
                    <a:lumMod val="50000"/>
                  </a:schemeClr>
                </a:solidFill>
              </a:rPr>
              <a:t> Looping w/ </a:t>
            </a:r>
            <a:r>
              <a:rPr lang="de-DE" sz="2100" b="1" dirty="0" err="1">
                <a:solidFill>
                  <a:schemeClr val="bg1">
                    <a:lumMod val="50000"/>
                  </a:schemeClr>
                </a:solidFill>
              </a:rPr>
              <a:t>bolus</a:t>
            </a:r>
            <a:r>
              <a:rPr lang="de-DE" sz="2100" b="1" dirty="0">
                <a:solidFill>
                  <a:schemeClr val="bg1">
                    <a:lumMod val="50000"/>
                  </a:schemeClr>
                </a:solidFill>
              </a:rPr>
              <a:t>                 16</a:t>
            </a:r>
          </a:p>
          <a:p>
            <a:pPr lvl="1"/>
            <a:r>
              <a:rPr lang="de-DE" sz="2100" b="1" dirty="0" err="1">
                <a:solidFill>
                  <a:schemeClr val="bg1">
                    <a:lumMod val="50000"/>
                  </a:schemeClr>
                </a:solidFill>
              </a:rPr>
              <a:t>Pre</a:t>
            </a:r>
            <a:r>
              <a:rPr lang="de-DE" sz="2100" b="1" dirty="0">
                <a:solidFill>
                  <a:schemeClr val="bg1">
                    <a:lumMod val="50000"/>
                  </a:schemeClr>
                </a:solidFill>
              </a:rPr>
              <a:t>-phase</a:t>
            </a:r>
            <a:r>
              <a:rPr lang="de-DE" sz="2100" dirty="0">
                <a:solidFill>
                  <a:schemeClr val="bg1">
                    <a:lumMod val="50000"/>
                  </a:schemeClr>
                </a:solidFill>
              </a:rPr>
              <a:t> </a:t>
            </a:r>
            <a:r>
              <a:rPr lang="de-DE" sz="2100" dirty="0" err="1">
                <a:solidFill>
                  <a:schemeClr val="bg1">
                    <a:lumMod val="50000"/>
                  </a:schemeClr>
                </a:solidFill>
              </a:rPr>
              <a:t>of</a:t>
            </a:r>
            <a:r>
              <a:rPr lang="de-DE" sz="2100" dirty="0">
                <a:solidFill>
                  <a:schemeClr val="bg1">
                    <a:lumMod val="50000"/>
                  </a:schemeClr>
                </a:solidFill>
              </a:rPr>
              <a:t> </a:t>
            </a:r>
            <a:r>
              <a:rPr lang="de-DE" sz="2100" dirty="0" err="1">
                <a:solidFill>
                  <a:schemeClr val="bg1">
                    <a:lumMod val="50000"/>
                  </a:schemeClr>
                </a:solidFill>
              </a:rPr>
              <a:t>meals</a:t>
            </a:r>
            <a:r>
              <a:rPr lang="de-DE" sz="2100" dirty="0">
                <a:solidFill>
                  <a:schemeClr val="bg1">
                    <a:lumMod val="50000"/>
                  </a:schemeClr>
                </a:solidFill>
              </a:rPr>
              <a:t> - Options </a:t>
            </a:r>
            <a:r>
              <a:rPr lang="de-DE" sz="2100" dirty="0" err="1">
                <a:solidFill>
                  <a:schemeClr val="bg1">
                    <a:lumMod val="50000"/>
                  </a:schemeClr>
                </a:solidFill>
              </a:rPr>
              <a:t>to</a:t>
            </a:r>
            <a:r>
              <a:rPr lang="de-DE" sz="2100" dirty="0">
                <a:solidFill>
                  <a:schemeClr val="bg1">
                    <a:lumMod val="50000"/>
                  </a:schemeClr>
                </a:solidFill>
              </a:rPr>
              <a:t> </a:t>
            </a:r>
            <a:r>
              <a:rPr lang="de-DE" sz="2100" dirty="0" err="1">
                <a:solidFill>
                  <a:schemeClr val="bg1">
                    <a:lumMod val="50000"/>
                  </a:schemeClr>
                </a:solidFill>
              </a:rPr>
              <a:t>improve</a:t>
            </a:r>
            <a:r>
              <a:rPr lang="de-DE" sz="2100" dirty="0">
                <a:solidFill>
                  <a:schemeClr val="bg1">
                    <a:lumMod val="50000"/>
                  </a:schemeClr>
                </a:solidFill>
              </a:rPr>
              <a:t> </a:t>
            </a:r>
            <a:r>
              <a:rPr lang="de-DE" sz="2100" dirty="0" err="1">
                <a:solidFill>
                  <a:schemeClr val="bg1">
                    <a:lumMod val="50000"/>
                  </a:schemeClr>
                </a:solidFill>
              </a:rPr>
              <a:t>management</a:t>
            </a:r>
            <a:r>
              <a:rPr lang="de-DE" sz="2100" dirty="0">
                <a:solidFill>
                  <a:schemeClr val="bg1">
                    <a:lumMod val="50000"/>
                  </a:schemeClr>
                </a:solidFill>
              </a:rPr>
              <a:t>       17   </a:t>
            </a:r>
          </a:p>
          <a:p>
            <a:pPr lvl="1"/>
            <a:r>
              <a:rPr lang="de-DE" sz="2100" dirty="0" err="1">
                <a:solidFill>
                  <a:schemeClr val="bg1">
                    <a:lumMod val="50000"/>
                  </a:schemeClr>
                </a:solidFill>
              </a:rPr>
              <a:t>Carb</a:t>
            </a:r>
            <a:r>
              <a:rPr lang="de-DE" sz="2100" dirty="0">
                <a:solidFill>
                  <a:schemeClr val="bg1">
                    <a:lumMod val="50000"/>
                  </a:schemeClr>
                </a:solidFill>
              </a:rPr>
              <a:t> </a:t>
            </a:r>
            <a:r>
              <a:rPr lang="de-DE" sz="2100" dirty="0" err="1">
                <a:solidFill>
                  <a:schemeClr val="bg1">
                    <a:lumMod val="50000"/>
                  </a:schemeClr>
                </a:solidFill>
              </a:rPr>
              <a:t>inputs</a:t>
            </a:r>
            <a:r>
              <a:rPr lang="de-DE" sz="2100" dirty="0">
                <a:solidFill>
                  <a:schemeClr val="bg1">
                    <a:lumMod val="50000"/>
                  </a:schemeClr>
                </a:solidFill>
              </a:rPr>
              <a:t> and </a:t>
            </a:r>
            <a:r>
              <a:rPr lang="de-DE" sz="2100" dirty="0" err="1">
                <a:solidFill>
                  <a:schemeClr val="bg1">
                    <a:lumMod val="50000"/>
                  </a:schemeClr>
                </a:solidFill>
              </a:rPr>
              <a:t>user</a:t>
            </a:r>
            <a:r>
              <a:rPr lang="de-DE" sz="2100" dirty="0">
                <a:solidFill>
                  <a:schemeClr val="bg1">
                    <a:lumMod val="50000"/>
                  </a:schemeClr>
                </a:solidFill>
              </a:rPr>
              <a:t> </a:t>
            </a:r>
            <a:r>
              <a:rPr lang="de-DE" sz="2100" dirty="0" err="1">
                <a:solidFill>
                  <a:schemeClr val="bg1">
                    <a:lumMod val="50000"/>
                  </a:schemeClr>
                </a:solidFill>
              </a:rPr>
              <a:t>bolus</a:t>
            </a:r>
            <a:r>
              <a:rPr lang="de-DE" sz="2100" dirty="0">
                <a:solidFill>
                  <a:schemeClr val="bg1">
                    <a:lumMod val="50000"/>
                  </a:schemeClr>
                </a:solidFill>
              </a:rPr>
              <a:t> </a:t>
            </a:r>
            <a:r>
              <a:rPr lang="de-DE" sz="2100" dirty="0" err="1">
                <a:solidFill>
                  <a:schemeClr val="bg1">
                    <a:lumMod val="50000"/>
                  </a:schemeClr>
                </a:solidFill>
              </a:rPr>
              <a:t>timing</a:t>
            </a:r>
            <a:r>
              <a:rPr lang="de-DE" sz="2100" dirty="0">
                <a:solidFill>
                  <a:schemeClr val="bg1">
                    <a:lumMod val="50000"/>
                  </a:schemeClr>
                </a:solidFill>
              </a:rPr>
              <a:t>                                            22                                          </a:t>
            </a:r>
          </a:p>
          <a:p>
            <a:pPr lvl="1"/>
            <a:r>
              <a:rPr lang="de-DE" sz="2100" dirty="0">
                <a:solidFill>
                  <a:schemeClr val="bg1">
                    <a:lumMod val="50000"/>
                  </a:schemeClr>
                </a:solidFill>
              </a:rPr>
              <a:t>Trouble </a:t>
            </a:r>
            <a:r>
              <a:rPr lang="de-DE" sz="2100" dirty="0" err="1">
                <a:solidFill>
                  <a:schemeClr val="bg1">
                    <a:lumMod val="50000"/>
                  </a:schemeClr>
                </a:solidFill>
              </a:rPr>
              <a:t>shooting</a:t>
            </a:r>
            <a:r>
              <a:rPr lang="de-DE" sz="2100" dirty="0">
                <a:solidFill>
                  <a:schemeClr val="bg1">
                    <a:lumMod val="50000"/>
                  </a:schemeClr>
                </a:solidFill>
              </a:rPr>
              <a:t>                                                                          23                                                                       </a:t>
            </a:r>
          </a:p>
          <a:p>
            <a:pPr lvl="1"/>
            <a:r>
              <a:rPr lang="de-DE" sz="2100" dirty="0">
                <a:solidFill>
                  <a:schemeClr val="bg1">
                    <a:lumMod val="50000"/>
                  </a:schemeClr>
                </a:solidFill>
              </a:rPr>
              <a:t>Transition                                                                                       24</a:t>
            </a:r>
          </a:p>
          <a:p>
            <a:pPr lvl="1"/>
            <a:r>
              <a:rPr lang="de-DE" sz="2100" dirty="0">
                <a:solidFill>
                  <a:schemeClr val="bg1">
                    <a:lumMod val="50000"/>
                  </a:schemeClr>
                </a:solidFill>
              </a:rPr>
              <a:t> Hybrid </a:t>
            </a:r>
            <a:r>
              <a:rPr lang="de-DE" sz="2100" dirty="0" err="1">
                <a:solidFill>
                  <a:schemeClr val="bg1">
                    <a:lumMod val="50000"/>
                  </a:schemeClr>
                </a:solidFill>
              </a:rPr>
              <a:t>Closed</a:t>
            </a:r>
            <a:r>
              <a:rPr lang="de-DE" sz="2100" dirty="0">
                <a:solidFill>
                  <a:schemeClr val="bg1">
                    <a:lumMod val="50000"/>
                  </a:schemeClr>
                </a:solidFill>
              </a:rPr>
              <a:t> Looping, </a:t>
            </a:r>
            <a:r>
              <a:rPr lang="de-DE" sz="2100" dirty="0" err="1">
                <a:solidFill>
                  <a:schemeClr val="bg1">
                    <a:lumMod val="50000"/>
                  </a:schemeClr>
                </a:solidFill>
              </a:rPr>
              <a:t>pros</a:t>
            </a:r>
            <a:r>
              <a:rPr lang="de-DE" sz="2100" dirty="0">
                <a:solidFill>
                  <a:schemeClr val="bg1">
                    <a:lumMod val="50000"/>
                  </a:schemeClr>
                </a:solidFill>
              </a:rPr>
              <a:t> and </a:t>
            </a:r>
            <a:r>
              <a:rPr lang="de-DE" sz="2100" dirty="0" err="1">
                <a:solidFill>
                  <a:schemeClr val="bg1">
                    <a:lumMod val="50000"/>
                  </a:schemeClr>
                </a:solidFill>
              </a:rPr>
              <a:t>cons</a:t>
            </a:r>
            <a:r>
              <a:rPr lang="de-DE" sz="2100" dirty="0">
                <a:solidFill>
                  <a:schemeClr val="bg1">
                    <a:lumMod val="50000"/>
                  </a:schemeClr>
                </a:solidFill>
              </a:rPr>
              <a:t>                                    25                                                                                                                      </a:t>
            </a:r>
          </a:p>
          <a:p>
            <a:pPr marL="0" indent="0">
              <a:buNone/>
            </a:pPr>
            <a:r>
              <a:rPr lang="de-DE" sz="2100" b="1" dirty="0">
                <a:solidFill>
                  <a:schemeClr val="bg1">
                    <a:lumMod val="50000"/>
                  </a:schemeClr>
                </a:solidFill>
              </a:rPr>
              <a:t>*   Managing </a:t>
            </a:r>
            <a:r>
              <a:rPr lang="de-DE" sz="2100" b="1" dirty="0" err="1">
                <a:solidFill>
                  <a:schemeClr val="bg1">
                    <a:lumMod val="50000"/>
                  </a:schemeClr>
                </a:solidFill>
              </a:rPr>
              <a:t>the</a:t>
            </a:r>
            <a:r>
              <a:rPr lang="de-DE" sz="2100" b="1" dirty="0">
                <a:solidFill>
                  <a:schemeClr val="bg1">
                    <a:lumMod val="50000"/>
                  </a:schemeClr>
                </a:solidFill>
              </a:rPr>
              <a:t> </a:t>
            </a:r>
            <a:r>
              <a:rPr lang="de-DE" sz="2100" b="1" dirty="0" err="1">
                <a:solidFill>
                  <a:schemeClr val="bg1">
                    <a:lumMod val="50000"/>
                  </a:schemeClr>
                </a:solidFill>
              </a:rPr>
              <a:t>late</a:t>
            </a:r>
            <a:r>
              <a:rPr lang="de-DE" sz="2100" b="1" dirty="0">
                <a:solidFill>
                  <a:schemeClr val="bg1">
                    <a:lumMod val="50000"/>
                  </a:schemeClr>
                </a:solidFill>
              </a:rPr>
              <a:t> </a:t>
            </a:r>
            <a:r>
              <a:rPr lang="de-DE" sz="2100" b="1" dirty="0" err="1">
                <a:solidFill>
                  <a:schemeClr val="bg1">
                    <a:lumMod val="50000"/>
                  </a:schemeClr>
                </a:solidFill>
              </a:rPr>
              <a:t>phase</a:t>
            </a:r>
            <a:r>
              <a:rPr lang="de-DE" sz="2100" b="1" dirty="0">
                <a:solidFill>
                  <a:schemeClr val="bg1">
                    <a:lumMod val="50000"/>
                  </a:schemeClr>
                </a:solidFill>
              </a:rPr>
              <a:t> </a:t>
            </a:r>
            <a:r>
              <a:rPr lang="de-DE" sz="2100" b="1" dirty="0" err="1">
                <a:solidFill>
                  <a:schemeClr val="bg1">
                    <a:lumMod val="50000"/>
                  </a:schemeClr>
                </a:solidFill>
              </a:rPr>
              <a:t>of</a:t>
            </a:r>
            <a:r>
              <a:rPr lang="de-DE" sz="2100" b="1" dirty="0">
                <a:solidFill>
                  <a:schemeClr val="bg1">
                    <a:lumMod val="50000"/>
                  </a:schemeClr>
                </a:solidFill>
              </a:rPr>
              <a:t> a </a:t>
            </a:r>
            <a:r>
              <a:rPr lang="de-DE" sz="2100" b="1" dirty="0" err="1">
                <a:solidFill>
                  <a:schemeClr val="bg1">
                    <a:lumMod val="50000"/>
                  </a:schemeClr>
                </a:solidFill>
              </a:rPr>
              <a:t>meal</a:t>
            </a:r>
            <a:r>
              <a:rPr lang="de-DE" sz="2100" b="1" dirty="0">
                <a:solidFill>
                  <a:schemeClr val="bg1">
                    <a:lumMod val="50000"/>
                  </a:schemeClr>
                </a:solidFill>
              </a:rPr>
              <a:t>                                            </a:t>
            </a:r>
            <a:r>
              <a:rPr lang="de-DE" sz="2100" b="1" dirty="0" smtClean="0">
                <a:solidFill>
                  <a:schemeClr val="bg1">
                    <a:lumMod val="50000"/>
                  </a:schemeClr>
                </a:solidFill>
              </a:rPr>
              <a:t>                    </a:t>
            </a:r>
            <a:r>
              <a:rPr lang="de-DE" sz="2100" b="1" dirty="0">
                <a:solidFill>
                  <a:schemeClr val="bg1">
                    <a:lumMod val="50000"/>
                  </a:schemeClr>
                </a:solidFill>
              </a:rPr>
              <a:t>27                          </a:t>
            </a:r>
          </a:p>
          <a:p>
            <a:pPr lvl="1"/>
            <a:r>
              <a:rPr lang="de-DE" sz="2100" dirty="0" err="1">
                <a:solidFill>
                  <a:schemeClr val="bg1">
                    <a:lumMod val="50000"/>
                  </a:schemeClr>
                </a:solidFill>
              </a:rPr>
              <a:t>Late</a:t>
            </a:r>
            <a:r>
              <a:rPr lang="de-DE" sz="2100" dirty="0">
                <a:solidFill>
                  <a:schemeClr val="bg1">
                    <a:lumMod val="50000"/>
                  </a:schemeClr>
                </a:solidFill>
              </a:rPr>
              <a:t> </a:t>
            </a:r>
            <a:r>
              <a:rPr lang="de-DE" sz="2100" dirty="0" err="1">
                <a:solidFill>
                  <a:schemeClr val="bg1">
                    <a:lumMod val="50000"/>
                  </a:schemeClr>
                </a:solidFill>
              </a:rPr>
              <a:t>carbs</a:t>
            </a:r>
            <a:r>
              <a:rPr lang="de-DE" sz="2100" dirty="0">
                <a:solidFill>
                  <a:schemeClr val="bg1">
                    <a:lumMod val="50000"/>
                  </a:schemeClr>
                </a:solidFill>
              </a:rPr>
              <a:t>, FPU, </a:t>
            </a:r>
            <a:r>
              <a:rPr lang="de-DE" sz="2100" dirty="0" err="1">
                <a:solidFill>
                  <a:schemeClr val="bg1">
                    <a:lumMod val="50000"/>
                  </a:schemeClr>
                </a:solidFill>
              </a:rPr>
              <a:t>aids</a:t>
            </a:r>
            <a:r>
              <a:rPr lang="de-DE" sz="2100" dirty="0">
                <a:solidFill>
                  <a:schemeClr val="bg1">
                    <a:lumMod val="50000"/>
                  </a:schemeClr>
                </a:solidFill>
              </a:rPr>
              <a:t> </a:t>
            </a:r>
            <a:r>
              <a:rPr lang="de-DE" sz="2100" dirty="0" err="1">
                <a:solidFill>
                  <a:schemeClr val="bg1">
                    <a:lumMod val="50000"/>
                  </a:schemeClr>
                </a:solidFill>
              </a:rPr>
              <a:t>for</a:t>
            </a:r>
            <a:r>
              <a:rPr lang="de-DE" sz="2100" dirty="0">
                <a:solidFill>
                  <a:schemeClr val="bg1">
                    <a:lumMod val="50000"/>
                  </a:schemeClr>
                </a:solidFill>
              </a:rPr>
              <a:t> </a:t>
            </a:r>
            <a:r>
              <a:rPr lang="de-DE" sz="2100" dirty="0" err="1">
                <a:solidFill>
                  <a:schemeClr val="bg1">
                    <a:lumMod val="50000"/>
                  </a:schemeClr>
                </a:solidFill>
              </a:rPr>
              <a:t>carb</a:t>
            </a:r>
            <a:r>
              <a:rPr lang="de-DE" sz="2100" dirty="0">
                <a:solidFill>
                  <a:schemeClr val="bg1">
                    <a:lumMod val="50000"/>
                  </a:schemeClr>
                </a:solidFill>
              </a:rPr>
              <a:t> </a:t>
            </a:r>
            <a:r>
              <a:rPr lang="de-DE" sz="2100" dirty="0" err="1">
                <a:solidFill>
                  <a:schemeClr val="bg1">
                    <a:lumMod val="50000"/>
                  </a:schemeClr>
                </a:solidFill>
              </a:rPr>
              <a:t>entries</a:t>
            </a:r>
            <a:r>
              <a:rPr lang="de-DE" sz="2100" dirty="0">
                <a:solidFill>
                  <a:schemeClr val="bg1">
                    <a:lumMod val="50000"/>
                  </a:schemeClr>
                </a:solidFill>
              </a:rPr>
              <a:t>                           </a:t>
            </a:r>
            <a:r>
              <a:rPr lang="de-DE" sz="2100" dirty="0" smtClean="0">
                <a:solidFill>
                  <a:schemeClr val="bg1">
                    <a:lumMod val="50000"/>
                  </a:schemeClr>
                </a:solidFill>
              </a:rPr>
              <a:t>            </a:t>
            </a:r>
            <a:r>
              <a:rPr lang="de-DE" sz="2100" dirty="0">
                <a:solidFill>
                  <a:schemeClr val="bg1">
                    <a:lumMod val="50000"/>
                  </a:schemeClr>
                </a:solidFill>
              </a:rPr>
              <a:t>28</a:t>
            </a:r>
          </a:p>
          <a:p>
            <a:pPr lvl="1"/>
            <a:r>
              <a:rPr lang="de-DE" sz="2100" dirty="0">
                <a:solidFill>
                  <a:schemeClr val="bg1">
                    <a:lumMod val="50000"/>
                  </a:schemeClr>
                </a:solidFill>
              </a:rPr>
              <a:t>Looping </a:t>
            </a:r>
            <a:r>
              <a:rPr lang="de-DE" sz="2100" dirty="0" err="1">
                <a:solidFill>
                  <a:schemeClr val="bg1">
                    <a:lumMod val="50000"/>
                  </a:schemeClr>
                </a:solidFill>
              </a:rPr>
              <a:t>algorithms</a:t>
            </a:r>
            <a:r>
              <a:rPr lang="de-DE" sz="2100" dirty="0">
                <a:solidFill>
                  <a:schemeClr val="bg1">
                    <a:lumMod val="50000"/>
                  </a:schemeClr>
                </a:solidFill>
              </a:rPr>
              <a:t> </a:t>
            </a:r>
            <a:r>
              <a:rPr lang="de-DE" sz="2100" dirty="0" err="1">
                <a:solidFill>
                  <a:schemeClr val="bg1">
                    <a:lumMod val="50000"/>
                  </a:schemeClr>
                </a:solidFill>
              </a:rPr>
              <a:t>supplying</a:t>
            </a:r>
            <a:r>
              <a:rPr lang="de-DE" sz="2100" dirty="0">
                <a:solidFill>
                  <a:schemeClr val="bg1">
                    <a:lumMod val="50000"/>
                  </a:schemeClr>
                </a:solidFill>
              </a:rPr>
              <a:t> </a:t>
            </a:r>
            <a:r>
              <a:rPr lang="de-DE" sz="2100" dirty="0" err="1">
                <a:solidFill>
                  <a:schemeClr val="bg1">
                    <a:lumMod val="50000"/>
                  </a:schemeClr>
                </a:solidFill>
              </a:rPr>
              <a:t>insulin</a:t>
            </a:r>
            <a:r>
              <a:rPr lang="de-DE" sz="2100" dirty="0">
                <a:solidFill>
                  <a:schemeClr val="bg1">
                    <a:lumMod val="50000"/>
                  </a:schemeClr>
                </a:solidFill>
              </a:rPr>
              <a:t>                         </a:t>
            </a:r>
            <a:r>
              <a:rPr lang="de-DE" sz="2100" dirty="0" smtClean="0">
                <a:solidFill>
                  <a:schemeClr val="bg1">
                    <a:lumMod val="50000"/>
                  </a:schemeClr>
                </a:solidFill>
              </a:rPr>
              <a:t>              </a:t>
            </a:r>
            <a:r>
              <a:rPr lang="de-DE" sz="2100" dirty="0">
                <a:solidFill>
                  <a:schemeClr val="bg1">
                    <a:lumMod val="50000"/>
                  </a:schemeClr>
                </a:solidFill>
              </a:rPr>
              <a:t>30</a:t>
            </a:r>
          </a:p>
          <a:p>
            <a:pPr lvl="2"/>
            <a:r>
              <a:rPr lang="de-DE" sz="2100" dirty="0">
                <a:solidFill>
                  <a:schemeClr val="bg1">
                    <a:lumMod val="50000"/>
                  </a:schemeClr>
                </a:solidFill>
              </a:rPr>
              <a:t>iOS Loop Master (~AB, </a:t>
            </a:r>
            <a:r>
              <a:rPr lang="de-DE" sz="2100" dirty="0" err="1">
                <a:solidFill>
                  <a:schemeClr val="bg1">
                    <a:lumMod val="50000"/>
                  </a:schemeClr>
                </a:solidFill>
              </a:rPr>
              <a:t>FreeAPS</a:t>
            </a:r>
            <a:r>
              <a:rPr lang="de-DE" sz="2100" dirty="0">
                <a:solidFill>
                  <a:schemeClr val="bg1">
                    <a:lumMod val="50000"/>
                  </a:schemeClr>
                </a:solidFill>
              </a:rPr>
              <a:t>)</a:t>
            </a:r>
          </a:p>
          <a:p>
            <a:pPr lvl="2"/>
            <a:r>
              <a:rPr lang="de-DE" sz="2100" i="1" dirty="0" err="1">
                <a:solidFill>
                  <a:schemeClr val="bg1">
                    <a:lumMod val="50000"/>
                  </a:schemeClr>
                </a:solidFill>
              </a:rPr>
              <a:t>AndroidAPS</a:t>
            </a:r>
            <a:r>
              <a:rPr lang="de-DE" sz="2100" i="1" dirty="0">
                <a:solidFill>
                  <a:schemeClr val="bg1">
                    <a:lumMod val="50000"/>
                  </a:schemeClr>
                </a:solidFill>
              </a:rPr>
              <a:t> (~</a:t>
            </a:r>
            <a:r>
              <a:rPr lang="de-DE" sz="2100" i="1" dirty="0" err="1">
                <a:solidFill>
                  <a:schemeClr val="bg1">
                    <a:lumMod val="50000"/>
                  </a:schemeClr>
                </a:solidFill>
              </a:rPr>
              <a:t>OpenAPS</a:t>
            </a:r>
            <a:r>
              <a:rPr lang="de-DE" sz="2100" i="1" dirty="0">
                <a:solidFill>
                  <a:schemeClr val="bg1">
                    <a:lumMod val="50000"/>
                  </a:schemeClr>
                </a:solidFill>
              </a:rPr>
              <a:t>, </a:t>
            </a:r>
            <a:r>
              <a:rPr lang="de-DE" sz="2100" i="1" dirty="0" err="1">
                <a:solidFill>
                  <a:schemeClr val="bg1">
                    <a:lumMod val="50000"/>
                  </a:schemeClr>
                </a:solidFill>
              </a:rPr>
              <a:t>FreeAPS</a:t>
            </a:r>
            <a:r>
              <a:rPr lang="de-DE" sz="2100" i="1" dirty="0">
                <a:solidFill>
                  <a:schemeClr val="bg1">
                    <a:lumMod val="50000"/>
                  </a:schemeClr>
                </a:solidFill>
              </a:rPr>
              <a:t>-X): </a:t>
            </a:r>
            <a:r>
              <a:rPr lang="de-DE" sz="2100" i="1" dirty="0" err="1">
                <a:solidFill>
                  <a:schemeClr val="bg1">
                    <a:lumMod val="50000"/>
                  </a:schemeClr>
                </a:solidFill>
              </a:rPr>
              <a:t>oref</a:t>
            </a:r>
            <a:r>
              <a:rPr lang="de-DE" sz="2100" i="1" dirty="0">
                <a:solidFill>
                  <a:schemeClr val="bg1">
                    <a:lumMod val="50000"/>
                  </a:schemeClr>
                </a:solidFill>
              </a:rPr>
              <a:t>(1) </a:t>
            </a:r>
            <a:r>
              <a:rPr lang="de-DE" sz="2100" i="1" dirty="0" err="1">
                <a:solidFill>
                  <a:schemeClr val="bg1">
                    <a:lumMod val="50000"/>
                  </a:schemeClr>
                </a:solidFill>
              </a:rPr>
              <a:t>see</a:t>
            </a:r>
            <a:r>
              <a:rPr lang="de-DE" sz="2100" i="1" dirty="0">
                <a:solidFill>
                  <a:schemeClr val="bg1">
                    <a:lumMod val="50000"/>
                  </a:schemeClr>
                </a:solidFill>
              </a:rPr>
              <a:t>  </a:t>
            </a:r>
            <a:r>
              <a:rPr lang="de-DE" sz="2100" i="1" dirty="0" smtClean="0">
                <a:solidFill>
                  <a:schemeClr val="bg1">
                    <a:lumMod val="50000"/>
                  </a:schemeClr>
                </a:solidFill>
              </a:rPr>
              <a:t>42</a:t>
            </a:r>
            <a:endParaRPr lang="de-DE" sz="2100" i="1" dirty="0">
              <a:solidFill>
                <a:schemeClr val="bg1">
                  <a:lumMod val="50000"/>
                </a:schemeClr>
              </a:solidFill>
            </a:endParaRPr>
          </a:p>
          <a:p>
            <a:pPr lvl="1"/>
            <a:r>
              <a:rPr lang="de-DE" sz="2100" dirty="0" err="1">
                <a:solidFill>
                  <a:schemeClr val="bg1">
                    <a:lumMod val="50000"/>
                  </a:schemeClr>
                </a:solidFill>
              </a:rPr>
              <a:t>Changes</a:t>
            </a:r>
            <a:r>
              <a:rPr lang="de-DE" sz="2100" dirty="0">
                <a:solidFill>
                  <a:schemeClr val="bg1">
                    <a:lumMod val="50000"/>
                  </a:schemeClr>
                </a:solidFill>
              </a:rPr>
              <a:t> in </a:t>
            </a:r>
            <a:r>
              <a:rPr lang="de-DE" sz="2100" dirty="0" err="1">
                <a:solidFill>
                  <a:schemeClr val="bg1">
                    <a:lumMod val="50000"/>
                  </a:schemeClr>
                </a:solidFill>
              </a:rPr>
              <a:t>insulin</a:t>
            </a:r>
            <a:r>
              <a:rPr lang="de-DE" sz="2100" dirty="0">
                <a:solidFill>
                  <a:schemeClr val="bg1">
                    <a:lumMod val="50000"/>
                  </a:schemeClr>
                </a:solidFill>
              </a:rPr>
              <a:t> </a:t>
            </a:r>
            <a:r>
              <a:rPr lang="de-DE" sz="2100" dirty="0" err="1">
                <a:solidFill>
                  <a:schemeClr val="bg1">
                    <a:lumMod val="50000"/>
                  </a:schemeClr>
                </a:solidFill>
              </a:rPr>
              <a:t>sensitivity</a:t>
            </a:r>
            <a:r>
              <a:rPr lang="de-DE" sz="2100" dirty="0">
                <a:solidFill>
                  <a:schemeClr val="bg1">
                    <a:lumMod val="50000"/>
                  </a:schemeClr>
                </a:solidFill>
              </a:rPr>
              <a:t>, </a:t>
            </a:r>
            <a:r>
              <a:rPr lang="de-DE" sz="2100" dirty="0" err="1">
                <a:solidFill>
                  <a:schemeClr val="bg1">
                    <a:lumMod val="50000"/>
                  </a:schemeClr>
                </a:solidFill>
              </a:rPr>
              <a:t>receptor</a:t>
            </a:r>
            <a:r>
              <a:rPr lang="de-DE" sz="2100" dirty="0">
                <a:solidFill>
                  <a:schemeClr val="bg1">
                    <a:lumMod val="50000"/>
                  </a:schemeClr>
                </a:solidFill>
              </a:rPr>
              <a:t> </a:t>
            </a:r>
            <a:r>
              <a:rPr lang="de-DE" sz="2100" dirty="0" err="1">
                <a:solidFill>
                  <a:schemeClr val="bg1">
                    <a:lumMod val="50000"/>
                  </a:schemeClr>
                </a:solidFill>
              </a:rPr>
              <a:t>blockages</a:t>
            </a:r>
            <a:r>
              <a:rPr lang="de-DE" sz="2100" dirty="0">
                <a:solidFill>
                  <a:schemeClr val="bg1">
                    <a:lumMod val="50000"/>
                  </a:schemeClr>
                </a:solidFill>
              </a:rPr>
              <a:t>      </a:t>
            </a:r>
            <a:r>
              <a:rPr lang="de-DE" sz="2100" dirty="0" smtClean="0">
                <a:solidFill>
                  <a:schemeClr val="bg1">
                    <a:lumMod val="50000"/>
                  </a:schemeClr>
                </a:solidFill>
              </a:rPr>
              <a:t>            33</a:t>
            </a:r>
            <a:endParaRPr lang="de-DE" sz="2100" dirty="0">
              <a:solidFill>
                <a:schemeClr val="bg1">
                  <a:lumMod val="50000"/>
                </a:schemeClr>
              </a:solidFill>
            </a:endParaRPr>
          </a:p>
          <a:p>
            <a:pPr lvl="1"/>
            <a:r>
              <a:rPr lang="de-DE" sz="2100" dirty="0">
                <a:solidFill>
                  <a:schemeClr val="bg1">
                    <a:lumMod val="50000"/>
                  </a:schemeClr>
                </a:solidFill>
              </a:rPr>
              <a:t>Trouble </a:t>
            </a:r>
            <a:r>
              <a:rPr lang="de-DE" sz="2100" dirty="0" err="1">
                <a:solidFill>
                  <a:schemeClr val="bg1">
                    <a:lumMod val="50000"/>
                  </a:schemeClr>
                </a:solidFill>
              </a:rPr>
              <a:t>shooting</a:t>
            </a:r>
            <a:r>
              <a:rPr lang="de-DE" sz="2100" dirty="0">
                <a:solidFill>
                  <a:schemeClr val="bg1">
                    <a:lumMod val="50000"/>
                  </a:schemeClr>
                </a:solidFill>
              </a:rPr>
              <a:t>                                                                </a:t>
            </a:r>
            <a:r>
              <a:rPr lang="de-DE" sz="2100" dirty="0" smtClean="0">
                <a:solidFill>
                  <a:schemeClr val="bg1">
                    <a:lumMod val="50000"/>
                  </a:schemeClr>
                </a:solidFill>
              </a:rPr>
              <a:t>           35</a:t>
            </a:r>
            <a:endParaRPr lang="de-DE" sz="2100" dirty="0">
              <a:solidFill>
                <a:schemeClr val="bg1">
                  <a:lumMod val="50000"/>
                </a:schemeClr>
              </a:solidFill>
            </a:endParaRPr>
          </a:p>
          <a:p>
            <a:pPr lvl="1"/>
            <a:r>
              <a:rPr lang="de-DE" sz="2100" dirty="0" err="1">
                <a:solidFill>
                  <a:schemeClr val="bg1">
                    <a:lumMod val="50000"/>
                  </a:schemeClr>
                </a:solidFill>
              </a:rPr>
              <a:t>Interventions</a:t>
            </a:r>
            <a:r>
              <a:rPr lang="de-DE" sz="2100" dirty="0">
                <a:solidFill>
                  <a:schemeClr val="bg1">
                    <a:lumMod val="50000"/>
                  </a:schemeClr>
                </a:solidFill>
              </a:rPr>
              <a:t> (fake </a:t>
            </a:r>
            <a:r>
              <a:rPr lang="de-DE" sz="2100" dirty="0" err="1">
                <a:solidFill>
                  <a:schemeClr val="bg1">
                    <a:lumMod val="50000"/>
                  </a:schemeClr>
                </a:solidFill>
              </a:rPr>
              <a:t>inputs</a:t>
            </a:r>
            <a:r>
              <a:rPr lang="de-DE" sz="2100" dirty="0">
                <a:solidFill>
                  <a:schemeClr val="bg1">
                    <a:lumMod val="50000"/>
                  </a:schemeClr>
                </a:solidFill>
              </a:rPr>
              <a:t>; </a:t>
            </a:r>
            <a:r>
              <a:rPr lang="de-DE" sz="2100" dirty="0" err="1">
                <a:solidFill>
                  <a:schemeClr val="bg1">
                    <a:lumMod val="50000"/>
                  </a:schemeClr>
                </a:solidFill>
              </a:rPr>
              <a:t>Afrezza</a:t>
            </a:r>
            <a:r>
              <a:rPr lang="de-DE" sz="2100" dirty="0">
                <a:solidFill>
                  <a:schemeClr val="bg1">
                    <a:lumMod val="50000"/>
                  </a:schemeClr>
                </a:solidFill>
              </a:rPr>
              <a:t>)                              </a:t>
            </a:r>
            <a:r>
              <a:rPr lang="de-DE" sz="2100" dirty="0" smtClean="0">
                <a:solidFill>
                  <a:schemeClr val="bg1">
                    <a:lumMod val="50000"/>
                  </a:schemeClr>
                </a:solidFill>
              </a:rPr>
              <a:t>            36</a:t>
            </a:r>
          </a:p>
          <a:p>
            <a:pPr lvl="1"/>
            <a:r>
              <a:rPr lang="de-DE" sz="2100" dirty="0" smtClean="0">
                <a:solidFill>
                  <a:schemeClr val="bg1">
                    <a:lumMod val="50000"/>
                  </a:schemeClr>
                </a:solidFill>
              </a:rPr>
              <a:t>Challenge: </a:t>
            </a:r>
            <a:r>
              <a:rPr lang="de-DE" sz="2100" dirty="0" err="1" smtClean="0">
                <a:solidFill>
                  <a:schemeClr val="bg1">
                    <a:lumMod val="50000"/>
                  </a:schemeClr>
                </a:solidFill>
              </a:rPr>
              <a:t>Meal</a:t>
            </a:r>
            <a:r>
              <a:rPr lang="de-DE" sz="2100" dirty="0" smtClean="0">
                <a:solidFill>
                  <a:schemeClr val="bg1">
                    <a:lumMod val="50000"/>
                  </a:schemeClr>
                </a:solidFill>
              </a:rPr>
              <a:t> </a:t>
            </a:r>
            <a:r>
              <a:rPr lang="de-DE" sz="2100" dirty="0" err="1" smtClean="0">
                <a:solidFill>
                  <a:schemeClr val="bg1">
                    <a:lumMod val="50000"/>
                  </a:schemeClr>
                </a:solidFill>
              </a:rPr>
              <a:t>followed</a:t>
            </a:r>
            <a:r>
              <a:rPr lang="de-DE" sz="2100" dirty="0" smtClean="0">
                <a:solidFill>
                  <a:schemeClr val="bg1">
                    <a:lumMod val="50000"/>
                  </a:schemeClr>
                </a:solidFill>
              </a:rPr>
              <a:t> </a:t>
            </a:r>
            <a:r>
              <a:rPr lang="de-DE" sz="2100" dirty="0" err="1" smtClean="0">
                <a:solidFill>
                  <a:schemeClr val="bg1">
                    <a:lumMod val="50000"/>
                  </a:schemeClr>
                </a:solidFill>
              </a:rPr>
              <a:t>by</a:t>
            </a:r>
            <a:r>
              <a:rPr lang="de-DE" sz="2100" dirty="0" smtClean="0">
                <a:solidFill>
                  <a:schemeClr val="bg1">
                    <a:lumMod val="50000"/>
                  </a:schemeClr>
                </a:solidFill>
              </a:rPr>
              <a:t> </a:t>
            </a:r>
            <a:r>
              <a:rPr lang="de-DE" sz="2100" dirty="0" err="1" smtClean="0">
                <a:solidFill>
                  <a:schemeClr val="bg1">
                    <a:lumMod val="50000"/>
                  </a:schemeClr>
                </a:solidFill>
              </a:rPr>
              <a:t>activity</a:t>
            </a:r>
            <a:r>
              <a:rPr lang="de-DE" sz="2100" dirty="0" smtClean="0">
                <a:solidFill>
                  <a:schemeClr val="bg1">
                    <a:lumMod val="50000"/>
                  </a:schemeClr>
                </a:solidFill>
              </a:rPr>
              <a:t>                                        40</a:t>
            </a:r>
            <a:endParaRPr lang="de-DE" sz="2100" dirty="0">
              <a:solidFill>
                <a:schemeClr val="bg1">
                  <a:lumMod val="50000"/>
                </a:schemeClr>
              </a:solidFill>
            </a:endParaRPr>
          </a:p>
          <a:p>
            <a:r>
              <a:rPr lang="de-DE" sz="2300" b="1" dirty="0" err="1" smtClean="0"/>
              <a:t>Simplified</a:t>
            </a:r>
            <a:r>
              <a:rPr lang="de-DE" sz="2300" b="1" dirty="0" smtClean="0"/>
              <a:t> </a:t>
            </a:r>
            <a:r>
              <a:rPr lang="de-DE" sz="2300" b="1" dirty="0" err="1"/>
              <a:t>solutions</a:t>
            </a:r>
            <a:r>
              <a:rPr lang="de-DE" sz="2300" b="1" dirty="0"/>
              <a:t> </a:t>
            </a:r>
            <a:r>
              <a:rPr lang="de-DE" sz="2300" b="1" dirty="0" err="1"/>
              <a:t>when</a:t>
            </a:r>
            <a:r>
              <a:rPr lang="de-DE" sz="2300" b="1" dirty="0"/>
              <a:t> </a:t>
            </a:r>
            <a:r>
              <a:rPr lang="de-DE" sz="2300" b="1" dirty="0" err="1"/>
              <a:t>looping</a:t>
            </a:r>
            <a:r>
              <a:rPr lang="de-DE" sz="2300" b="1" dirty="0"/>
              <a:t> </a:t>
            </a:r>
            <a:r>
              <a:rPr lang="de-DE" sz="2300" b="1" dirty="0" err="1"/>
              <a:t>with</a:t>
            </a:r>
            <a:r>
              <a:rPr lang="de-DE" sz="2300" b="1" dirty="0"/>
              <a:t> </a:t>
            </a:r>
            <a:r>
              <a:rPr lang="de-DE" sz="2300" b="1" dirty="0" err="1"/>
              <a:t>oref</a:t>
            </a:r>
            <a:r>
              <a:rPr lang="de-DE" sz="2300" b="1" dirty="0"/>
              <a:t>(1</a:t>
            </a:r>
            <a:r>
              <a:rPr lang="de-DE" sz="2300" b="1" dirty="0" smtClean="0"/>
              <a:t>)                              41</a:t>
            </a:r>
          </a:p>
          <a:p>
            <a:pPr lvl="1"/>
            <a:r>
              <a:rPr lang="de-DE" sz="2300" dirty="0" smtClean="0"/>
              <a:t>General </a:t>
            </a:r>
            <a:r>
              <a:rPr lang="de-DE" sz="2300" dirty="0" err="1" smtClean="0"/>
              <a:t>solutions</a:t>
            </a:r>
            <a:r>
              <a:rPr lang="de-DE" sz="2300" dirty="0" smtClean="0"/>
              <a:t> </a:t>
            </a:r>
            <a:r>
              <a:rPr lang="de-DE" sz="2300" dirty="0" err="1" smtClean="0"/>
              <a:t>toolbox</a:t>
            </a:r>
            <a:r>
              <a:rPr lang="de-DE" sz="2300" dirty="0" smtClean="0"/>
              <a:t>                                                 42</a:t>
            </a:r>
            <a:endParaRPr lang="de-DE" sz="2300" dirty="0"/>
          </a:p>
          <a:p>
            <a:pPr lvl="1"/>
            <a:r>
              <a:rPr lang="de-DE" sz="2300" dirty="0" err="1" smtClean="0"/>
              <a:t>Good</a:t>
            </a:r>
            <a:r>
              <a:rPr lang="de-DE" sz="2300" dirty="0" smtClean="0"/>
              <a:t> (</a:t>
            </a:r>
            <a:r>
              <a:rPr lang="de-DE" sz="2300" dirty="0" err="1" smtClean="0"/>
              <a:t>enough</a:t>
            </a:r>
            <a:r>
              <a:rPr lang="de-DE" sz="2300" dirty="0" smtClean="0"/>
              <a:t>) </a:t>
            </a:r>
            <a:r>
              <a:rPr lang="de-DE" sz="2300" dirty="0" err="1" smtClean="0"/>
              <a:t>practice</a:t>
            </a:r>
            <a:r>
              <a:rPr lang="de-DE" sz="2300" dirty="0" smtClean="0"/>
              <a:t> </a:t>
            </a:r>
            <a:r>
              <a:rPr lang="de-DE" sz="2300" dirty="0" err="1" smtClean="0"/>
              <a:t>suggestion</a:t>
            </a:r>
            <a:r>
              <a:rPr lang="de-DE" sz="2300" dirty="0" smtClean="0"/>
              <a:t> </a:t>
            </a:r>
            <a:r>
              <a:rPr lang="de-DE" sz="2300" dirty="0" err="1" smtClean="0"/>
              <a:t>for</a:t>
            </a:r>
            <a:r>
              <a:rPr lang="de-DE" sz="2300" dirty="0" smtClean="0"/>
              <a:t> </a:t>
            </a:r>
            <a:r>
              <a:rPr lang="de-DE" sz="2300" dirty="0" err="1" smtClean="0"/>
              <a:t>oref</a:t>
            </a:r>
            <a:r>
              <a:rPr lang="de-DE" sz="2300" dirty="0" smtClean="0"/>
              <a:t>(1) </a:t>
            </a:r>
            <a:r>
              <a:rPr lang="de-DE" sz="2300" dirty="0" err="1" smtClean="0"/>
              <a:t>loops</a:t>
            </a:r>
            <a:r>
              <a:rPr lang="de-DE" sz="2300" dirty="0" smtClean="0"/>
              <a:t>   43</a:t>
            </a:r>
            <a:endParaRPr lang="de-DE" sz="2300" dirty="0"/>
          </a:p>
          <a:p>
            <a:pPr lvl="1"/>
            <a:r>
              <a:rPr lang="de-DE" sz="2300" dirty="0" err="1"/>
              <a:t>Full</a:t>
            </a:r>
            <a:r>
              <a:rPr lang="de-DE" sz="2300" dirty="0"/>
              <a:t> </a:t>
            </a:r>
            <a:r>
              <a:rPr lang="de-DE" sz="2300" dirty="0" err="1"/>
              <a:t>looping</a:t>
            </a:r>
            <a:r>
              <a:rPr lang="de-DE" sz="2300" dirty="0"/>
              <a:t> </a:t>
            </a:r>
            <a:r>
              <a:rPr lang="de-DE" sz="2300" dirty="0" err="1"/>
              <a:t>with</a:t>
            </a:r>
            <a:r>
              <a:rPr lang="de-DE" sz="2300" dirty="0"/>
              <a:t> </a:t>
            </a:r>
            <a:r>
              <a:rPr lang="de-DE" sz="2300" dirty="0" err="1"/>
              <a:t>oref</a:t>
            </a:r>
            <a:r>
              <a:rPr lang="de-DE" sz="2300" dirty="0"/>
              <a:t>(1): </a:t>
            </a:r>
            <a:r>
              <a:rPr lang="de-DE" sz="2300" dirty="0" err="1"/>
              <a:t>No</a:t>
            </a:r>
            <a:r>
              <a:rPr lang="de-DE" sz="2300" dirty="0"/>
              <a:t> </a:t>
            </a:r>
            <a:r>
              <a:rPr lang="de-DE" sz="2300" dirty="0" err="1"/>
              <a:t>carb</a:t>
            </a:r>
            <a:r>
              <a:rPr lang="de-DE" sz="2300" dirty="0"/>
              <a:t> </a:t>
            </a:r>
            <a:r>
              <a:rPr lang="de-DE" sz="2300" dirty="0" err="1"/>
              <a:t>inputs</a:t>
            </a:r>
            <a:r>
              <a:rPr lang="de-DE" sz="2300" dirty="0"/>
              <a:t>, </a:t>
            </a:r>
            <a:r>
              <a:rPr lang="de-DE" sz="2300" dirty="0" err="1"/>
              <a:t>no</a:t>
            </a:r>
            <a:r>
              <a:rPr lang="de-DE" sz="2300" dirty="0"/>
              <a:t> </a:t>
            </a:r>
            <a:r>
              <a:rPr lang="de-DE" sz="2300" dirty="0" err="1" smtClean="0"/>
              <a:t>boli</a:t>
            </a:r>
            <a:r>
              <a:rPr lang="de-DE" sz="2300" dirty="0" smtClean="0"/>
              <a:t>          44                                                      </a:t>
            </a:r>
          </a:p>
          <a:p>
            <a:pPr lvl="1"/>
            <a:endParaRPr lang="de-DE" sz="2200" dirty="0" smtClean="0">
              <a:solidFill>
                <a:schemeClr val="bg1">
                  <a:lumMod val="50000"/>
                </a:schemeClr>
              </a:solidFill>
            </a:endParaRPr>
          </a:p>
          <a:p>
            <a:pPr lvl="1"/>
            <a:endParaRPr lang="de-DE" sz="1600" dirty="0" smtClean="0"/>
          </a:p>
          <a:p>
            <a:endParaRPr lang="de-DE" sz="2000" b="1" dirty="0">
              <a:solidFill>
                <a:srgbClr val="0070C0"/>
              </a:solidFill>
            </a:endParaRPr>
          </a:p>
        </p:txBody>
      </p:sp>
      <p:sp>
        <p:nvSpPr>
          <p:cNvPr id="8"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41</a:t>
            </a:r>
            <a:endParaRPr lang="de-DE" sz="1800" dirty="0">
              <a:solidFill>
                <a:schemeClr val="tx1"/>
              </a:solidFill>
            </a:endParaRPr>
          </a:p>
        </p:txBody>
      </p:sp>
    </p:spTree>
    <p:extLst>
      <p:ext uri="{BB962C8B-B14F-4D97-AF65-F5344CB8AC3E}">
        <p14:creationId xmlns:p14="http://schemas.microsoft.com/office/powerpoint/2010/main" val="13944838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p:cNvSpPr txBox="1"/>
          <p:nvPr/>
        </p:nvSpPr>
        <p:spPr>
          <a:xfrm>
            <a:off x="4965539" y="6621458"/>
            <a:ext cx="7169432" cy="369332"/>
          </a:xfrm>
          <a:prstGeom prst="rect">
            <a:avLst/>
          </a:prstGeom>
          <a:noFill/>
        </p:spPr>
        <p:txBody>
          <a:bodyPr wrap="square" rtlCol="0">
            <a:spAutoFit/>
          </a:bodyPr>
          <a:lstStyle/>
          <a:p>
            <a:r>
              <a:rPr lang="de-DE" dirty="0"/>
              <a:t> </a:t>
            </a:r>
          </a:p>
        </p:txBody>
      </p:sp>
      <p:graphicFrame>
        <p:nvGraphicFramePr>
          <p:cNvPr id="8" name="Inhaltsplatzhalter 7"/>
          <p:cNvGraphicFramePr>
            <a:graphicFrameLocks noGrp="1"/>
          </p:cNvGraphicFramePr>
          <p:nvPr>
            <p:ph idx="1"/>
            <p:extLst>
              <p:ext uri="{D42A27DB-BD31-4B8C-83A1-F6EECF244321}">
                <p14:modId xmlns:p14="http://schemas.microsoft.com/office/powerpoint/2010/main" val="1172994639"/>
              </p:ext>
            </p:extLst>
          </p:nvPr>
        </p:nvGraphicFramePr>
        <p:xfrm>
          <a:off x="1619368" y="122555"/>
          <a:ext cx="10515603" cy="7000876"/>
        </p:xfrm>
        <a:graphic>
          <a:graphicData uri="http://schemas.openxmlformats.org/drawingml/2006/table">
            <a:tbl>
              <a:tblPr firstRow="1" bandRow="1">
                <a:tableStyleId>{5C22544A-7EE6-4342-B048-85BDC9FD1C3A}</a:tableStyleId>
              </a:tblPr>
              <a:tblGrid>
                <a:gridCol w="1526168">
                  <a:extLst>
                    <a:ext uri="{9D8B030D-6E8A-4147-A177-3AD203B41FA5}">
                      <a16:colId xmlns:a16="http://schemas.microsoft.com/office/drawing/2014/main" xmlns="" val="20000"/>
                    </a:ext>
                  </a:extLst>
                </a:gridCol>
                <a:gridCol w="1152144">
                  <a:extLst>
                    <a:ext uri="{9D8B030D-6E8A-4147-A177-3AD203B41FA5}">
                      <a16:colId xmlns:a16="http://schemas.microsoft.com/office/drawing/2014/main" xmlns="" val="20001"/>
                    </a:ext>
                  </a:extLst>
                </a:gridCol>
                <a:gridCol w="1615440">
                  <a:extLst>
                    <a:ext uri="{9D8B030D-6E8A-4147-A177-3AD203B41FA5}">
                      <a16:colId xmlns:a16="http://schemas.microsoft.com/office/drawing/2014/main" xmlns="" val="20002"/>
                    </a:ext>
                  </a:extLst>
                </a:gridCol>
                <a:gridCol w="1584960">
                  <a:extLst>
                    <a:ext uri="{9D8B030D-6E8A-4147-A177-3AD203B41FA5}">
                      <a16:colId xmlns:a16="http://schemas.microsoft.com/office/drawing/2014/main" xmlns="" val="20003"/>
                    </a:ext>
                  </a:extLst>
                </a:gridCol>
                <a:gridCol w="1503680">
                  <a:extLst>
                    <a:ext uri="{9D8B030D-6E8A-4147-A177-3AD203B41FA5}">
                      <a16:colId xmlns:a16="http://schemas.microsoft.com/office/drawing/2014/main" xmlns="" val="20004"/>
                    </a:ext>
                  </a:extLst>
                </a:gridCol>
                <a:gridCol w="1747520">
                  <a:extLst>
                    <a:ext uri="{9D8B030D-6E8A-4147-A177-3AD203B41FA5}">
                      <a16:colId xmlns:a16="http://schemas.microsoft.com/office/drawing/2014/main" xmlns="" val="20005"/>
                    </a:ext>
                  </a:extLst>
                </a:gridCol>
                <a:gridCol w="1385691">
                  <a:extLst>
                    <a:ext uri="{9D8B030D-6E8A-4147-A177-3AD203B41FA5}">
                      <a16:colId xmlns:a16="http://schemas.microsoft.com/office/drawing/2014/main" xmlns="" val="20006"/>
                    </a:ext>
                  </a:extLst>
                </a:gridCol>
              </a:tblGrid>
              <a:tr h="370840">
                <a:tc>
                  <a:txBody>
                    <a:bodyPr/>
                    <a:lstStyle/>
                    <a:p>
                      <a:pPr algn="l"/>
                      <a:r>
                        <a:rPr lang="de-DE" dirty="0" smtClean="0"/>
                        <a:t>Start</a:t>
                      </a:r>
                      <a:endParaRPr lang="de-DE" dirty="0"/>
                    </a:p>
                  </a:txBody>
                  <a:tcPr/>
                </a:tc>
                <a:tc>
                  <a:txBody>
                    <a:bodyPr/>
                    <a:lstStyle/>
                    <a:p>
                      <a:r>
                        <a:rPr lang="de-DE" dirty="0" err="1" smtClean="0"/>
                        <a:t>Carbs</a:t>
                      </a:r>
                      <a:endParaRPr lang="de-DE" dirty="0"/>
                    </a:p>
                  </a:txBody>
                  <a:tcPr/>
                </a:tc>
                <a:tc>
                  <a:txBody>
                    <a:bodyPr/>
                    <a:lstStyle/>
                    <a:p>
                      <a:r>
                        <a:rPr lang="de-DE" b="1" dirty="0" smtClean="0">
                          <a:solidFill>
                            <a:schemeClr val="accent4">
                              <a:lumMod val="40000"/>
                              <a:lumOff val="60000"/>
                            </a:schemeClr>
                          </a:solidFill>
                        </a:rPr>
                        <a:t>FPUs</a:t>
                      </a:r>
                      <a:endParaRPr lang="de-DE" dirty="0"/>
                    </a:p>
                  </a:txBody>
                  <a:tcPr/>
                </a:tc>
                <a:tc>
                  <a:txBody>
                    <a:bodyPr/>
                    <a:lstStyle/>
                    <a:p>
                      <a:r>
                        <a:rPr lang="de-DE" dirty="0" smtClean="0">
                          <a:solidFill>
                            <a:schemeClr val="accent4">
                              <a:lumMod val="60000"/>
                              <a:lumOff val="40000"/>
                            </a:schemeClr>
                          </a:solidFill>
                        </a:rPr>
                        <a:t>Absorption  </a:t>
                      </a:r>
                      <a:r>
                        <a:rPr lang="de-DE" dirty="0" err="1" smtClean="0">
                          <a:solidFill>
                            <a:schemeClr val="accent4">
                              <a:lumMod val="60000"/>
                              <a:lumOff val="40000"/>
                            </a:schemeClr>
                          </a:solidFill>
                        </a:rPr>
                        <a:t>kinetics</a:t>
                      </a:r>
                      <a:endParaRPr lang="de-DE" dirty="0">
                        <a:solidFill>
                          <a:schemeClr val="accent4">
                            <a:lumMod val="60000"/>
                            <a:lumOff val="40000"/>
                          </a:schemeClr>
                        </a:solidFill>
                      </a:endParaRPr>
                    </a:p>
                  </a:txBody>
                  <a:tcPr/>
                </a:tc>
                <a:tc>
                  <a:txBody>
                    <a:bodyPr/>
                    <a:lstStyle/>
                    <a:p>
                      <a:r>
                        <a:rPr lang="de-DE" dirty="0"/>
                        <a:t>IC </a:t>
                      </a:r>
                      <a:r>
                        <a:rPr lang="de-DE" dirty="0" err="1" smtClean="0"/>
                        <a:t>factors</a:t>
                      </a:r>
                      <a:r>
                        <a:rPr lang="de-DE" dirty="0" smtClean="0"/>
                        <a:t>    </a:t>
                      </a:r>
                      <a:r>
                        <a:rPr lang="de-DE" sz="1400" b="0" dirty="0" smtClean="0">
                          <a:solidFill>
                            <a:schemeClr val="accent1">
                              <a:lumMod val="20000"/>
                              <a:lumOff val="80000"/>
                            </a:schemeClr>
                          </a:solidFill>
                        </a:rPr>
                        <a:t> </a:t>
                      </a:r>
                      <a:endParaRPr lang="de-DE" sz="1400" b="0" dirty="0">
                        <a:solidFill>
                          <a:schemeClr val="accent1">
                            <a:lumMod val="20000"/>
                            <a:lumOff val="80000"/>
                          </a:schemeClr>
                        </a:solidFill>
                      </a:endParaRPr>
                    </a:p>
                  </a:txBody>
                  <a:tcPr/>
                </a:tc>
                <a:tc>
                  <a:txBody>
                    <a:bodyPr/>
                    <a:lstStyle/>
                    <a:p>
                      <a:r>
                        <a:rPr lang="de-DE" dirty="0" err="1" smtClean="0"/>
                        <a:t>I</a:t>
                      </a:r>
                      <a:r>
                        <a:rPr lang="de-DE" dirty="0" err="1" smtClean="0">
                          <a:solidFill>
                            <a:schemeClr val="accent4">
                              <a:lumMod val="60000"/>
                              <a:lumOff val="40000"/>
                            </a:schemeClr>
                          </a:solidFill>
                        </a:rPr>
                        <a:t>nterfering</a:t>
                      </a:r>
                      <a:r>
                        <a:rPr lang="de-DE" dirty="0" smtClean="0">
                          <a:solidFill>
                            <a:schemeClr val="accent4">
                              <a:lumMod val="60000"/>
                              <a:lumOff val="40000"/>
                            </a:schemeClr>
                          </a:solidFill>
                        </a:rPr>
                        <a:t> </a:t>
                      </a:r>
                      <a:r>
                        <a:rPr lang="de-DE" dirty="0" err="1" smtClean="0">
                          <a:solidFill>
                            <a:schemeClr val="accent4">
                              <a:lumMod val="60000"/>
                              <a:lumOff val="40000"/>
                            </a:schemeClr>
                          </a:solidFill>
                        </a:rPr>
                        <a:t>with</a:t>
                      </a:r>
                      <a:r>
                        <a:rPr lang="de-DE" dirty="0" smtClean="0">
                          <a:solidFill>
                            <a:schemeClr val="accent4">
                              <a:lumMod val="60000"/>
                              <a:lumOff val="40000"/>
                            </a:schemeClr>
                          </a:solidFill>
                        </a:rPr>
                        <a:t> </a:t>
                      </a:r>
                      <a:r>
                        <a:rPr lang="de-DE" dirty="0" err="1" smtClean="0">
                          <a:solidFill>
                            <a:schemeClr val="accent4">
                              <a:lumMod val="60000"/>
                              <a:lumOff val="40000"/>
                            </a:schemeClr>
                          </a:solidFill>
                        </a:rPr>
                        <a:t>the</a:t>
                      </a:r>
                      <a:r>
                        <a:rPr lang="de-DE" dirty="0" smtClean="0">
                          <a:solidFill>
                            <a:schemeClr val="accent4">
                              <a:lumMod val="60000"/>
                              <a:lumOff val="40000"/>
                            </a:schemeClr>
                          </a:solidFill>
                        </a:rPr>
                        <a:t> </a:t>
                      </a:r>
                      <a:r>
                        <a:rPr lang="de-DE" dirty="0" err="1" smtClean="0">
                          <a:solidFill>
                            <a:schemeClr val="accent4">
                              <a:lumMod val="60000"/>
                              <a:lumOff val="40000"/>
                            </a:schemeClr>
                          </a:solidFill>
                        </a:rPr>
                        <a:t>loop</a:t>
                      </a:r>
                      <a:endParaRPr lang="de-DE" dirty="0">
                        <a:solidFill>
                          <a:schemeClr val="accent4">
                            <a:lumMod val="60000"/>
                            <a:lumOff val="40000"/>
                          </a:schemeClr>
                        </a:solidFill>
                      </a:endParaRPr>
                    </a:p>
                  </a:txBody>
                  <a:tcPr/>
                </a:tc>
                <a:tc>
                  <a:txBody>
                    <a:bodyPr/>
                    <a:lstStyle/>
                    <a:p>
                      <a:r>
                        <a:rPr lang="de-DE" dirty="0" err="1" smtClean="0"/>
                        <a:t>Variations</a:t>
                      </a:r>
                      <a:endParaRPr lang="de-DE" dirty="0"/>
                    </a:p>
                  </a:txBody>
                  <a:tcPr/>
                </a:tc>
                <a:extLst>
                  <a:ext uri="{0D108BD9-81ED-4DB2-BD59-A6C34878D82A}">
                    <a16:rowId xmlns:a16="http://schemas.microsoft.com/office/drawing/2014/main" xmlns="" val="10000"/>
                  </a:ext>
                </a:extLst>
              </a:tr>
              <a:tr h="370840">
                <a:tc>
                  <a:txBody>
                    <a:bodyPr/>
                    <a:lstStyle/>
                    <a:p>
                      <a:pPr algn="r"/>
                      <a:r>
                        <a:rPr lang="de-DE" dirty="0"/>
                        <a:t>              .. </a:t>
                      </a:r>
                      <a:r>
                        <a:rPr lang="de-DE" dirty="0" smtClean="0"/>
                        <a:t>Do </a:t>
                      </a:r>
                      <a:r>
                        <a:rPr lang="de-DE" dirty="0" err="1" smtClean="0"/>
                        <a:t>nothing</a:t>
                      </a:r>
                      <a:endParaRPr lang="de-DE"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No</a:t>
                      </a:r>
                      <a:r>
                        <a:rPr lang="de-DE" dirty="0" smtClean="0"/>
                        <a:t> </a:t>
                      </a:r>
                      <a:r>
                        <a:rPr lang="de-DE" dirty="0" err="1" smtClean="0"/>
                        <a:t>entries</a:t>
                      </a:r>
                      <a:endParaRPr lang="de-DE" dirty="0" smtClean="0"/>
                    </a:p>
                    <a:p>
                      <a:endParaRPr lang="de-DE" dirty="0"/>
                    </a:p>
                  </a:txBody>
                  <a:tcPr>
                    <a:solidFill>
                      <a:schemeClr val="bg1">
                        <a:lumMod val="85000"/>
                      </a:schemeClr>
                    </a:solidFill>
                  </a:tcPr>
                </a:tc>
                <a:tc>
                  <a:txBody>
                    <a:bodyPr/>
                    <a:lstStyle/>
                    <a:p>
                      <a:r>
                        <a:rPr lang="de-DE" dirty="0" smtClean="0">
                          <a:solidFill>
                            <a:srgbClr val="FF0000"/>
                          </a:solidFill>
                        </a:rPr>
                        <a:t>Not </a:t>
                      </a:r>
                      <a:r>
                        <a:rPr lang="de-DE" dirty="0" err="1" smtClean="0">
                          <a:solidFill>
                            <a:srgbClr val="FF0000"/>
                          </a:solidFill>
                        </a:rPr>
                        <a:t>considered</a:t>
                      </a:r>
                      <a:endParaRPr lang="de-DE" dirty="0">
                        <a:solidFill>
                          <a:srgbClr val="FF0000"/>
                        </a:solidFill>
                      </a:endParaRPr>
                    </a:p>
                  </a:txBody>
                  <a:tcPr>
                    <a:noFill/>
                  </a:tcPr>
                </a:tc>
                <a:tc>
                  <a:txBody>
                    <a:bodyPr/>
                    <a:lstStyle/>
                    <a:p>
                      <a:r>
                        <a:rPr lang="de-DE" dirty="0" smtClean="0">
                          <a:solidFill>
                            <a:srgbClr val="FF0000"/>
                          </a:solidFill>
                        </a:rPr>
                        <a:t>Not </a:t>
                      </a:r>
                      <a:r>
                        <a:rPr lang="de-DE" dirty="0" err="1" smtClean="0">
                          <a:solidFill>
                            <a:srgbClr val="FF0000"/>
                          </a:solidFill>
                        </a:rPr>
                        <a:t>considered</a:t>
                      </a:r>
                      <a:endParaRPr lang="de-DE" dirty="0">
                        <a:solidFill>
                          <a:srgbClr val="FF0000"/>
                        </a:solidFill>
                      </a:endParaRPr>
                    </a:p>
                  </a:txBody>
                  <a:tcPr>
                    <a:solidFill>
                      <a:schemeClr val="bg1">
                        <a:lumMod val="95000"/>
                      </a:schemeClr>
                    </a:solidFill>
                  </a:tcPr>
                </a:tc>
                <a:tc>
                  <a:txBody>
                    <a:bodyPr/>
                    <a:lstStyle/>
                    <a:p>
                      <a:r>
                        <a:rPr lang="de-DE" dirty="0" smtClean="0"/>
                        <a:t>IC </a:t>
                      </a:r>
                      <a:r>
                        <a:rPr lang="de-DE" dirty="0" err="1" smtClean="0"/>
                        <a:t>unimportant</a:t>
                      </a:r>
                      <a:endParaRPr lang="de-DE" dirty="0"/>
                    </a:p>
                  </a:txBody>
                  <a:tcPr>
                    <a:solidFill>
                      <a:schemeClr val="bg1">
                        <a:lumMod val="85000"/>
                      </a:schemeClr>
                    </a:solidFill>
                  </a:tcPr>
                </a:tc>
                <a:tc>
                  <a:txBody>
                    <a:bodyPr/>
                    <a:lstStyle/>
                    <a:p>
                      <a:r>
                        <a:rPr lang="de-DE" dirty="0" smtClean="0"/>
                        <a:t>None (</a:t>
                      </a:r>
                      <a:r>
                        <a:rPr lang="de-DE" sz="1600" dirty="0" err="1" smtClean="0"/>
                        <a:t>except</a:t>
                      </a:r>
                      <a:r>
                        <a:rPr lang="de-DE" sz="1600" dirty="0" smtClean="0"/>
                        <a:t>    evtl. TT</a:t>
                      </a:r>
                      <a:r>
                        <a:rPr lang="de-DE" dirty="0" smtClean="0"/>
                        <a:t>)</a:t>
                      </a:r>
                      <a:endParaRPr lang="de-DE" dirty="0"/>
                    </a:p>
                  </a:txBody>
                  <a:tcPr>
                    <a:solidFill>
                      <a:schemeClr val="bg1">
                        <a:lumMod val="85000"/>
                      </a:schemeClr>
                    </a:solidFill>
                  </a:tcPr>
                </a:tc>
                <a:tc rowSpan="2">
                  <a:txBody>
                    <a:bodyPr/>
                    <a:lstStyle/>
                    <a:p>
                      <a:r>
                        <a:rPr lang="de-DE" dirty="0" smtClean="0">
                          <a:solidFill>
                            <a:srgbClr val="FF0000"/>
                          </a:solidFill>
                        </a:rPr>
                        <a:t>Tuning </a:t>
                      </a:r>
                      <a:r>
                        <a:rPr lang="de-DE" dirty="0" err="1" smtClean="0">
                          <a:solidFill>
                            <a:srgbClr val="FF0000"/>
                          </a:solidFill>
                        </a:rPr>
                        <a:t>as</a:t>
                      </a:r>
                      <a:r>
                        <a:rPr lang="de-DE" dirty="0" smtClean="0">
                          <a:solidFill>
                            <a:srgbClr val="FF0000"/>
                          </a:solidFill>
                        </a:rPr>
                        <a:t> </a:t>
                      </a:r>
                      <a:r>
                        <a:rPr lang="de-DE" dirty="0" err="1" smtClean="0">
                          <a:solidFill>
                            <a:srgbClr val="FF0000"/>
                          </a:solidFill>
                        </a:rPr>
                        <a:t>you</a:t>
                      </a:r>
                      <a:r>
                        <a:rPr lang="de-DE" dirty="0" smtClean="0">
                          <a:solidFill>
                            <a:srgbClr val="FF0000"/>
                          </a:solidFill>
                        </a:rPr>
                        <a:t> </a:t>
                      </a:r>
                      <a:r>
                        <a:rPr lang="de-DE" dirty="0" err="1" smtClean="0">
                          <a:solidFill>
                            <a:srgbClr val="FF0000"/>
                          </a:solidFill>
                        </a:rPr>
                        <a:t>go</a:t>
                      </a:r>
                      <a:r>
                        <a:rPr lang="de-DE" dirty="0" smtClean="0">
                          <a:solidFill>
                            <a:srgbClr val="FF0000"/>
                          </a:solidFill>
                        </a:rPr>
                        <a:t> (IC, ISF, „Aggressive-ness“ )   </a:t>
                      </a:r>
                      <a:endParaRPr lang="de-DE" dirty="0">
                        <a:solidFill>
                          <a:srgbClr val="FF0000"/>
                        </a:solidFill>
                      </a:endParaRPr>
                    </a:p>
                  </a:txBody>
                  <a:tcPr>
                    <a:noFill/>
                  </a:tcPr>
                </a:tc>
                <a:extLst>
                  <a:ext uri="{0D108BD9-81ED-4DB2-BD59-A6C34878D82A}">
                    <a16:rowId xmlns:a16="http://schemas.microsoft.com/office/drawing/2014/main" xmlns="" val="10001"/>
                  </a:ext>
                </a:extLst>
              </a:tr>
              <a:tr h="951865">
                <a:tc>
                  <a:txBody>
                    <a:bodyPr/>
                    <a:lstStyle/>
                    <a:p>
                      <a:r>
                        <a:rPr lang="de-DE" sz="1400" dirty="0" smtClean="0"/>
                        <a:t>          </a:t>
                      </a:r>
                      <a:r>
                        <a:rPr lang="de-DE" sz="1600" dirty="0" smtClean="0">
                          <a:solidFill>
                            <a:srgbClr val="FF0000"/>
                          </a:solidFill>
                        </a:rPr>
                        <a:t>Do </a:t>
                      </a:r>
                      <a:r>
                        <a:rPr lang="de-DE" sz="1600" dirty="0" err="1" smtClean="0">
                          <a:solidFill>
                            <a:srgbClr val="FF0000"/>
                          </a:solidFill>
                        </a:rPr>
                        <a:t>nothing</a:t>
                      </a:r>
                      <a:r>
                        <a:rPr lang="de-DE" sz="1600" dirty="0" smtClean="0">
                          <a:solidFill>
                            <a:srgbClr val="FF0000"/>
                          </a:solidFill>
                        </a:rPr>
                        <a:t> </a:t>
                      </a:r>
                      <a:r>
                        <a:rPr lang="de-DE" sz="1600" dirty="0" err="1" smtClean="0">
                          <a:solidFill>
                            <a:srgbClr val="FF0000"/>
                          </a:solidFill>
                        </a:rPr>
                        <a:t>prior</a:t>
                      </a:r>
                      <a:r>
                        <a:rPr lang="de-DE" sz="1600" dirty="0" smtClean="0">
                          <a:solidFill>
                            <a:srgbClr val="FF0000"/>
                          </a:solidFill>
                        </a:rPr>
                        <a:t> </a:t>
                      </a:r>
                      <a:r>
                        <a:rPr lang="de-DE" sz="1600" dirty="0" err="1" smtClean="0">
                          <a:solidFill>
                            <a:srgbClr val="FF0000"/>
                          </a:solidFill>
                        </a:rPr>
                        <a:t>to</a:t>
                      </a:r>
                      <a:r>
                        <a:rPr lang="de-DE" sz="1600" dirty="0" smtClean="0">
                          <a:solidFill>
                            <a:srgbClr val="FF0000"/>
                          </a:solidFill>
                        </a:rPr>
                        <a:t> </a:t>
                      </a:r>
                      <a:r>
                        <a:rPr lang="de-DE" sz="1600" dirty="0" err="1" smtClean="0">
                          <a:solidFill>
                            <a:srgbClr val="FF0000"/>
                          </a:solidFill>
                        </a:rPr>
                        <a:t>meal</a:t>
                      </a:r>
                      <a:r>
                        <a:rPr lang="de-DE" sz="1600" dirty="0" smtClean="0">
                          <a:solidFill>
                            <a:srgbClr val="FF0000"/>
                          </a:solidFill>
                        </a:rPr>
                        <a:t> </a:t>
                      </a:r>
                      <a:r>
                        <a:rPr lang="de-DE" sz="1600" dirty="0" err="1" smtClean="0">
                          <a:solidFill>
                            <a:srgbClr val="FF0000"/>
                          </a:solidFill>
                        </a:rPr>
                        <a:t>start</a:t>
                      </a:r>
                      <a:r>
                        <a:rPr lang="de-DE" sz="1600" dirty="0" smtClean="0">
                          <a:solidFill>
                            <a:srgbClr val="FF0000"/>
                          </a:solidFill>
                        </a:rPr>
                        <a:t>, </a:t>
                      </a:r>
                      <a:r>
                        <a:rPr lang="de-DE" sz="1600" dirty="0" err="1" smtClean="0">
                          <a:solidFill>
                            <a:srgbClr val="FF0000"/>
                          </a:solidFill>
                        </a:rPr>
                        <a:t>then</a:t>
                      </a:r>
                      <a:r>
                        <a:rPr lang="de-DE" sz="1600" dirty="0" smtClean="0">
                          <a:solidFill>
                            <a:srgbClr val="FF0000"/>
                          </a:solidFill>
                        </a:rPr>
                        <a:t> </a:t>
                      </a:r>
                      <a:r>
                        <a:rPr lang="de-DE" sz="1600" dirty="0" err="1" smtClean="0">
                          <a:solidFill>
                            <a:srgbClr val="FF0000"/>
                          </a:solidFill>
                        </a:rPr>
                        <a:t>enter</a:t>
                      </a:r>
                      <a:r>
                        <a:rPr lang="de-DE" sz="1600" dirty="0" smtClean="0">
                          <a:solidFill>
                            <a:srgbClr val="FF0000"/>
                          </a:solidFill>
                        </a:rPr>
                        <a:t> </a:t>
                      </a:r>
                      <a:r>
                        <a:rPr lang="de-DE" sz="1600" dirty="0" err="1" smtClean="0">
                          <a:solidFill>
                            <a:srgbClr val="FF0000"/>
                          </a:solidFill>
                        </a:rPr>
                        <a:t>carbs</a:t>
                      </a:r>
                      <a:endParaRPr lang="de-DE" sz="1600"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 Bolus </a:t>
                      </a:r>
                      <a:r>
                        <a:rPr lang="de-DE" dirty="0" err="1" smtClean="0"/>
                        <a:t>for</a:t>
                      </a:r>
                      <a:r>
                        <a:rPr lang="de-DE" dirty="0" smtClean="0"/>
                        <a:t> &lt;= 60g</a:t>
                      </a:r>
                    </a:p>
                    <a:p>
                      <a:endParaRPr lang="de-DE" dirty="0"/>
                    </a:p>
                  </a:txBody>
                  <a:tcPr/>
                </a:tc>
                <a:tc>
                  <a:txBody>
                    <a:bodyPr/>
                    <a:lstStyle/>
                    <a:p>
                      <a:pPr algn="r"/>
                      <a:r>
                        <a:rPr lang="de-DE" dirty="0" err="1" smtClean="0">
                          <a:solidFill>
                            <a:schemeClr val="tx1"/>
                          </a:solidFill>
                        </a:rPr>
                        <a:t>Very</a:t>
                      </a:r>
                      <a:r>
                        <a:rPr lang="de-DE" dirty="0" smtClean="0">
                          <a:solidFill>
                            <a:schemeClr val="tx1"/>
                          </a:solidFill>
                        </a:rPr>
                        <a:t> </a:t>
                      </a:r>
                      <a:r>
                        <a:rPr lang="de-DE" dirty="0" err="1" smtClean="0">
                          <a:solidFill>
                            <a:schemeClr val="tx1"/>
                          </a:solidFill>
                        </a:rPr>
                        <a:t>rough</a:t>
                      </a:r>
                      <a:r>
                        <a:rPr lang="de-DE" dirty="0" smtClean="0">
                          <a:solidFill>
                            <a:schemeClr val="tx1"/>
                          </a:solidFill>
                        </a:rPr>
                        <a:t> </a:t>
                      </a:r>
                      <a:r>
                        <a:rPr lang="de-DE" dirty="0" err="1" smtClean="0">
                          <a:solidFill>
                            <a:schemeClr val="tx1"/>
                          </a:solidFill>
                        </a:rPr>
                        <a:t>estimate</a:t>
                      </a:r>
                      <a:r>
                        <a:rPr lang="de-DE" dirty="0" smtClean="0">
                          <a:solidFill>
                            <a:srgbClr val="7030A0"/>
                          </a:solidFill>
                        </a:rPr>
                        <a:t> -&gt; </a:t>
                      </a:r>
                      <a:r>
                        <a:rPr lang="de-DE" dirty="0" err="1" smtClean="0">
                          <a:solidFill>
                            <a:srgbClr val="7030A0"/>
                          </a:solidFill>
                        </a:rPr>
                        <a:t>eCarbs</a:t>
                      </a:r>
                      <a:endParaRPr lang="de-DE" dirty="0"/>
                    </a:p>
                  </a:txBody>
                  <a:tcPr>
                    <a:solidFill>
                      <a:schemeClr val="bg1">
                        <a:lumMod val="75000"/>
                        <a:alpha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1" dirty="0">
                          <a:solidFill>
                            <a:srgbClr val="7030A0"/>
                          </a:solidFill>
                        </a:rPr>
                        <a:t>%</a:t>
                      </a:r>
                      <a:r>
                        <a:rPr lang="de-DE" sz="1800" dirty="0"/>
                        <a:t> </a:t>
                      </a:r>
                      <a:r>
                        <a:rPr lang="de-DE" sz="1800" dirty="0" err="1" smtClean="0"/>
                        <a:t>set</a:t>
                      </a:r>
                      <a:r>
                        <a:rPr lang="de-DE" sz="1800" dirty="0" smtClean="0"/>
                        <a:t> </a:t>
                      </a:r>
                      <a:r>
                        <a:rPr lang="de-DE" sz="1800" baseline="0" dirty="0" smtClean="0"/>
                        <a:t>in </a:t>
                      </a:r>
                      <a:r>
                        <a:rPr lang="de-DE" sz="1800" dirty="0" err="1" smtClean="0"/>
                        <a:t>bolus</a:t>
                      </a:r>
                      <a:r>
                        <a:rPr lang="de-DE" sz="1800" dirty="0" smtClean="0"/>
                        <a:t> </a:t>
                      </a:r>
                      <a:r>
                        <a:rPr lang="de-DE" sz="1800" dirty="0" err="1" smtClean="0"/>
                        <a:t>calculator</a:t>
                      </a:r>
                      <a:r>
                        <a:rPr lang="de-DE" dirty="0" smtClean="0"/>
                        <a:t> </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IC </a:t>
                      </a:r>
                      <a:r>
                        <a:rPr lang="de-DE" dirty="0" err="1" smtClean="0"/>
                        <a:t>from</a:t>
                      </a:r>
                      <a:r>
                        <a:rPr lang="de-DE" dirty="0" smtClean="0"/>
                        <a:t> „</a:t>
                      </a:r>
                      <a:r>
                        <a:rPr lang="de-DE" dirty="0" err="1" smtClean="0"/>
                        <a:t>trial</a:t>
                      </a:r>
                      <a:r>
                        <a:rPr lang="de-DE" dirty="0" smtClean="0"/>
                        <a:t> and </a:t>
                      </a:r>
                      <a:r>
                        <a:rPr lang="de-DE" dirty="0" err="1" smtClean="0"/>
                        <a:t>error</a:t>
                      </a:r>
                      <a:r>
                        <a:rPr lang="de-DE" dirty="0" smtClean="0"/>
                        <a:t>“</a:t>
                      </a:r>
                    </a:p>
                    <a:p>
                      <a:endParaRPr lang="de-DE" dirty="0">
                        <a:solidFill>
                          <a:srgbClr val="7030A0"/>
                        </a:solidFill>
                      </a:endParaRPr>
                    </a:p>
                  </a:txBody>
                  <a:tcPr/>
                </a:tc>
                <a:tc>
                  <a:txBody>
                    <a:bodyPr/>
                    <a:lstStyle/>
                    <a:p>
                      <a:r>
                        <a:rPr lang="de-DE" dirty="0" err="1" smtClean="0"/>
                        <a:t>Revised</a:t>
                      </a:r>
                      <a:r>
                        <a:rPr lang="de-DE" dirty="0" smtClean="0"/>
                        <a:t>/fake </a:t>
                      </a:r>
                      <a:r>
                        <a:rPr lang="de-DE" dirty="0" err="1" smtClean="0"/>
                        <a:t>late</a:t>
                      </a:r>
                      <a:r>
                        <a:rPr lang="de-DE" dirty="0" smtClean="0"/>
                        <a:t> </a:t>
                      </a:r>
                      <a:r>
                        <a:rPr lang="de-DE" dirty="0" err="1" smtClean="0"/>
                        <a:t>carb</a:t>
                      </a:r>
                      <a:r>
                        <a:rPr lang="de-DE" dirty="0" smtClean="0"/>
                        <a:t> </a:t>
                      </a:r>
                      <a:r>
                        <a:rPr lang="de-DE" dirty="0" err="1" smtClean="0"/>
                        <a:t>entries</a:t>
                      </a:r>
                      <a:endParaRPr lang="de-DE"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p>
                  </a:txBody>
                  <a:tcPr/>
                </a:tc>
                <a:extLst>
                  <a:ext uri="{0D108BD9-81ED-4DB2-BD59-A6C34878D82A}">
                    <a16:rowId xmlns:a16="http://schemas.microsoft.com/office/drawing/2014/main" xmlns="" val="10002"/>
                  </a:ext>
                </a:extLst>
              </a:tr>
              <a:tr h="415290">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err="1" smtClean="0"/>
                        <a:t>Pre</a:t>
                      </a:r>
                      <a:r>
                        <a:rPr lang="de-DE" sz="1800" dirty="0" smtClean="0"/>
                        <a:t>-bolus </a:t>
                      </a:r>
                      <a:r>
                        <a:rPr lang="de-DE" sz="1800" dirty="0" err="1" smtClean="0"/>
                        <a:t>the</a:t>
                      </a:r>
                      <a:r>
                        <a:rPr lang="de-DE" sz="1800" dirty="0" smtClean="0"/>
                        <a:t> </a:t>
                      </a:r>
                      <a:r>
                        <a:rPr lang="de-DE" sz="1800" dirty="0" err="1" smtClean="0"/>
                        <a:t>entire</a:t>
                      </a:r>
                      <a:r>
                        <a:rPr lang="de-DE" sz="1800" dirty="0" smtClean="0"/>
                        <a:t> </a:t>
                      </a:r>
                      <a:r>
                        <a:rPr lang="de-DE" sz="1800" dirty="0" err="1" smtClean="0"/>
                        <a:t>meal</a:t>
                      </a:r>
                      <a:r>
                        <a:rPr lang="de-DE" sz="1800" dirty="0" smtClean="0"/>
                        <a:t> </a:t>
                      </a:r>
                      <a:r>
                        <a:rPr lang="de-DE" sz="1800" dirty="0" err="1" smtClean="0"/>
                        <a:t>bolus</a:t>
                      </a:r>
                      <a:r>
                        <a:rPr lang="de-DE" sz="1800" dirty="0" smtClean="0"/>
                        <a:t> </a:t>
                      </a:r>
                      <a:r>
                        <a:rPr lang="de-DE" sz="1600" dirty="0" smtClean="0"/>
                        <a:t>(~ 15 min </a:t>
                      </a:r>
                      <a:r>
                        <a:rPr lang="de-DE" sz="1600" dirty="0" err="1" smtClean="0"/>
                        <a:t>before</a:t>
                      </a:r>
                      <a:r>
                        <a:rPr lang="de-DE" sz="1600" dirty="0" smtClean="0"/>
                        <a:t> </a:t>
                      </a:r>
                      <a:r>
                        <a:rPr lang="de-DE" sz="1600" dirty="0" err="1" smtClean="0"/>
                        <a:t>start</a:t>
                      </a:r>
                      <a:r>
                        <a:rPr lang="de-DE" sz="1600" dirty="0" smtClean="0"/>
                        <a:t>)</a:t>
                      </a:r>
                    </a:p>
                    <a:p>
                      <a:endParaRPr lang="de-DE" sz="1400" dirty="0"/>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solidFill>
                            <a:srgbClr val="FF0000"/>
                          </a:solidFill>
                        </a:rPr>
                        <a:t>Estimate</a:t>
                      </a:r>
                      <a:r>
                        <a:rPr lang="de-DE" dirty="0" smtClean="0">
                          <a:solidFill>
                            <a:srgbClr val="FF0000"/>
                          </a:solidFill>
                        </a:rPr>
                        <a:t> </a:t>
                      </a:r>
                      <a:r>
                        <a:rPr lang="de-DE" dirty="0" err="1" smtClean="0">
                          <a:solidFill>
                            <a:srgbClr val="FF0000"/>
                          </a:solidFill>
                        </a:rPr>
                        <a:t>for</a:t>
                      </a:r>
                      <a:r>
                        <a:rPr lang="de-DE" dirty="0" smtClean="0">
                          <a:solidFill>
                            <a:srgbClr val="FF0000"/>
                          </a:solidFill>
                        </a:rPr>
                        <a:t> total,</a:t>
                      </a:r>
                      <a:r>
                        <a:rPr lang="de-DE" baseline="0" dirty="0" smtClean="0">
                          <a:solidFill>
                            <a:srgbClr val="FF0000"/>
                          </a:solidFill>
                        </a:rPr>
                        <a:t> and %</a:t>
                      </a:r>
                      <a:r>
                        <a:rPr lang="de-DE" baseline="0" dirty="0" err="1" smtClean="0">
                          <a:solidFill>
                            <a:srgbClr val="FF0000"/>
                          </a:solidFill>
                        </a:rPr>
                        <a:t>split</a:t>
                      </a:r>
                      <a:r>
                        <a:rPr lang="de-DE" baseline="0" dirty="0" smtClean="0">
                          <a:solidFill>
                            <a:srgbClr val="FF0000"/>
                          </a:solidFill>
                        </a:rPr>
                        <a:t> </a:t>
                      </a:r>
                      <a:r>
                        <a:rPr lang="de-DE" baseline="0" dirty="0" err="1" smtClean="0">
                          <a:solidFill>
                            <a:srgbClr val="FF0000"/>
                          </a:solidFill>
                        </a:rPr>
                        <a:t>for</a:t>
                      </a:r>
                      <a:r>
                        <a:rPr lang="de-DE" baseline="0" dirty="0" smtClean="0">
                          <a:solidFill>
                            <a:srgbClr val="FF0000"/>
                          </a:solidFill>
                        </a:rPr>
                        <a:t> </a:t>
                      </a:r>
                      <a:r>
                        <a:rPr lang="de-DE" baseline="0" dirty="0" err="1" smtClean="0">
                          <a:solidFill>
                            <a:srgbClr val="FF0000"/>
                          </a:solidFill>
                        </a:rPr>
                        <a:t>bolussing</a:t>
                      </a:r>
                      <a:endParaRPr lang="de-DE" i="1" dirty="0" smtClean="0">
                        <a:solidFill>
                          <a:srgbClr val="FF0000"/>
                        </a:solidFill>
                      </a:endParaRPr>
                    </a:p>
                  </a:txBody>
                  <a:tcPr>
                    <a:noFill/>
                  </a:tcPr>
                </a:tc>
                <a:tc rowSpan="8">
                  <a:txBody>
                    <a:bodyPr/>
                    <a:lstStyle/>
                    <a:p>
                      <a:r>
                        <a:rPr lang="de-DE" dirty="0" smtClean="0">
                          <a:solidFill>
                            <a:srgbClr val="7030A0"/>
                          </a:solidFill>
                        </a:rPr>
                        <a:t>FPU</a:t>
                      </a:r>
                      <a:r>
                        <a:rPr lang="de-DE" dirty="0" smtClean="0"/>
                        <a:t> ~ kcal/100; </a:t>
                      </a:r>
                      <a:r>
                        <a:rPr lang="de-DE" dirty="0" err="1" smtClean="0"/>
                        <a:t>factor</a:t>
                      </a:r>
                      <a:r>
                        <a:rPr lang="de-DE" dirty="0" smtClean="0"/>
                        <a:t> -&gt; C:</a:t>
                      </a:r>
                    </a:p>
                    <a:p>
                      <a:r>
                        <a:rPr lang="de-DE" baseline="0" dirty="0" smtClean="0"/>
                        <a:t>       </a:t>
                      </a:r>
                      <a:r>
                        <a:rPr lang="de-DE" dirty="0" smtClean="0"/>
                        <a:t>5 …10?</a:t>
                      </a:r>
                      <a:endParaRPr lang="de-DE" dirty="0"/>
                    </a:p>
                  </a:txBody>
                  <a:tcPr>
                    <a:solidFill>
                      <a:schemeClr val="accent1">
                        <a:lumMod val="40000"/>
                        <a:lumOff val="60000"/>
                        <a:alpha val="66000"/>
                      </a:schemeClr>
                    </a:solidFill>
                  </a:tcP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Carb</a:t>
                      </a:r>
                      <a:r>
                        <a:rPr lang="de-DE" dirty="0" smtClean="0"/>
                        <a:t>&gt;60 +</a:t>
                      </a:r>
                      <a:r>
                        <a:rPr lang="de-DE" baseline="0" dirty="0" smtClean="0"/>
                        <a:t> </a:t>
                      </a:r>
                      <a:r>
                        <a:rPr lang="de-DE" baseline="0" dirty="0" err="1" smtClean="0"/>
                        <a:t>rough</a:t>
                      </a:r>
                      <a:r>
                        <a:rPr lang="de-DE" baseline="0" dirty="0" smtClean="0"/>
                        <a:t> </a:t>
                      </a:r>
                      <a:r>
                        <a:rPr lang="de-DE" baseline="0" dirty="0" err="1" smtClean="0"/>
                        <a:t>est.</a:t>
                      </a:r>
                      <a:r>
                        <a:rPr lang="de-DE" baseline="0" dirty="0" smtClean="0"/>
                        <a:t> </a:t>
                      </a:r>
                      <a:r>
                        <a:rPr lang="de-DE" baseline="0" dirty="0" err="1" smtClean="0"/>
                        <a:t>for</a:t>
                      </a:r>
                      <a:r>
                        <a:rPr lang="de-DE" baseline="0" dirty="0" smtClean="0"/>
                        <a:t> FPUs =&gt; </a:t>
                      </a:r>
                      <a:r>
                        <a:rPr lang="de-DE" baseline="0" dirty="0" err="1" smtClean="0"/>
                        <a:t>eCarb</a:t>
                      </a:r>
                      <a:r>
                        <a:rPr lang="de-DE" baseline="0" dirty="0" smtClean="0"/>
                        <a:t> </a:t>
                      </a:r>
                      <a:r>
                        <a:rPr lang="de-DE" baseline="0" dirty="0" err="1" smtClean="0"/>
                        <a:t>input</a:t>
                      </a:r>
                      <a:r>
                        <a:rPr lang="de-DE" baseline="0" dirty="0" smtClean="0"/>
                        <a:t> </a:t>
                      </a:r>
                      <a:r>
                        <a:rPr lang="de-DE" dirty="0" smtClean="0">
                          <a:solidFill>
                            <a:srgbClr val="7030A0"/>
                          </a:solidFill>
                        </a:rPr>
                        <a:t> </a:t>
                      </a:r>
                      <a:r>
                        <a:rPr lang="de-DE" dirty="0" err="1" smtClean="0">
                          <a:solidFill>
                            <a:srgbClr val="7030A0"/>
                          </a:solidFill>
                        </a:rPr>
                        <a:t>for</a:t>
                      </a:r>
                      <a:r>
                        <a:rPr lang="de-DE" dirty="0" smtClean="0">
                          <a:solidFill>
                            <a:srgbClr val="7030A0"/>
                          </a:solidFill>
                        </a:rPr>
                        <a:t> </a:t>
                      </a:r>
                      <a:r>
                        <a:rPr lang="de-DE" dirty="0" err="1" smtClean="0">
                          <a:solidFill>
                            <a:srgbClr val="7030A0"/>
                          </a:solidFill>
                        </a:rPr>
                        <a:t>hours</a:t>
                      </a:r>
                      <a:r>
                        <a:rPr lang="de-DE" dirty="0" smtClean="0">
                          <a:solidFill>
                            <a:srgbClr val="7030A0"/>
                          </a:solidFill>
                        </a:rPr>
                        <a:t> 3 – 5…</a:t>
                      </a:r>
                      <a:r>
                        <a:rPr lang="de-DE" i="1" dirty="0" smtClean="0">
                          <a:solidFill>
                            <a:schemeClr val="bg1">
                              <a:lumMod val="50000"/>
                            </a:schemeClr>
                          </a:solidFill>
                        </a:rPr>
                        <a:t>7 </a:t>
                      </a:r>
                      <a:r>
                        <a:rPr lang="de-DE" i="1" dirty="0" err="1" smtClean="0">
                          <a:solidFill>
                            <a:schemeClr val="bg1">
                              <a:lumMod val="50000"/>
                            </a:schemeClr>
                          </a:solidFill>
                        </a:rPr>
                        <a:t>if</a:t>
                      </a:r>
                      <a:r>
                        <a:rPr lang="de-DE" i="1" dirty="0" smtClean="0">
                          <a:solidFill>
                            <a:schemeClr val="bg1">
                              <a:lumMod val="50000"/>
                            </a:schemeClr>
                          </a:solidFill>
                        </a:rPr>
                        <a:t> hi </a:t>
                      </a:r>
                      <a:r>
                        <a:rPr lang="de-DE" i="1" dirty="0" err="1" smtClean="0">
                          <a:solidFill>
                            <a:schemeClr val="bg1">
                              <a:lumMod val="50000"/>
                            </a:schemeClr>
                          </a:solidFill>
                        </a:rPr>
                        <a:t>fat</a:t>
                      </a:r>
                      <a:r>
                        <a:rPr lang="de-DE" i="1" dirty="0" smtClean="0">
                          <a:solidFill>
                            <a:schemeClr val="bg1">
                              <a:lumMod val="50000"/>
                            </a:schemeClr>
                          </a:solidFill>
                        </a:rPr>
                        <a:t>, </a:t>
                      </a:r>
                      <a:r>
                        <a:rPr lang="de-DE" i="1" dirty="0" err="1" smtClean="0">
                          <a:solidFill>
                            <a:schemeClr val="bg1">
                              <a:lumMod val="50000"/>
                            </a:schemeClr>
                          </a:solidFill>
                        </a:rPr>
                        <a:t>fibre</a:t>
                      </a:r>
                      <a:r>
                        <a:rPr lang="de-DE" i="1" dirty="0" smtClean="0">
                          <a:solidFill>
                            <a:schemeClr val="bg1">
                              <a:lumMod val="50000"/>
                            </a:schemeClr>
                          </a:solidFill>
                        </a:rPr>
                        <a:t>)  </a:t>
                      </a:r>
                      <a:endParaRPr lang="de-DE" i="1" dirty="0">
                        <a:solidFill>
                          <a:schemeClr val="bg1">
                            <a:lumMod val="50000"/>
                          </a:schemeClr>
                        </a:solidFill>
                      </a:endParaRPr>
                    </a:p>
                  </a:txBody>
                  <a:tcPr>
                    <a:solidFill>
                      <a:schemeClr val="bg1">
                        <a:lumMod val="85000"/>
                      </a:schemeClr>
                    </a:solidFill>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0000"/>
                          </a:solidFill>
                        </a:rPr>
                        <a:t>IC </a:t>
                      </a:r>
                      <a:r>
                        <a:rPr lang="de-DE" dirty="0" err="1" smtClean="0">
                          <a:solidFill>
                            <a:srgbClr val="FF0000"/>
                          </a:solidFill>
                        </a:rPr>
                        <a:t>from</a:t>
                      </a:r>
                      <a:r>
                        <a:rPr lang="de-DE" dirty="0" smtClean="0">
                          <a:solidFill>
                            <a:srgbClr val="FF0000"/>
                          </a:solidFill>
                        </a:rPr>
                        <a:t> ~3 h  experimental </a:t>
                      </a:r>
                      <a:r>
                        <a:rPr lang="de-DE" dirty="0" err="1" smtClean="0">
                          <a:solidFill>
                            <a:srgbClr val="FF0000"/>
                          </a:solidFill>
                        </a:rPr>
                        <a:t>observation</a:t>
                      </a:r>
                      <a:r>
                        <a:rPr lang="de-DE" dirty="0" smtClean="0">
                          <a:solidFill>
                            <a:srgbClr val="FF0000"/>
                          </a:solidFill>
                        </a:rPr>
                        <a:t> (&lt;</a:t>
                      </a:r>
                      <a:r>
                        <a:rPr lang="de-DE" baseline="0" dirty="0" smtClean="0">
                          <a:solidFill>
                            <a:srgbClr val="FF0000"/>
                          </a:solidFill>
                        </a:rPr>
                        <a:t> 60g</a:t>
                      </a:r>
                      <a:r>
                        <a:rPr lang="de-DE" dirty="0" smtClean="0">
                          <a:solidFill>
                            <a:srgbClr val="FF0000"/>
                          </a:solidFill>
                        </a:rPr>
                        <a:t>)</a:t>
                      </a:r>
                      <a:endParaRPr lang="de-DE" dirty="0">
                        <a:solidFill>
                          <a:srgbClr val="FF0000"/>
                        </a:solidFill>
                      </a:endParaRPr>
                    </a:p>
                    <a:p>
                      <a:endParaRPr lang="de-DE" dirty="0"/>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Open Loop/ </a:t>
                      </a:r>
                      <a:r>
                        <a:rPr lang="de-DE" dirty="0" smtClean="0"/>
                        <a:t>multi-bolus</a:t>
                      </a:r>
                      <a:endParaRPr lang="de-DE" dirty="0"/>
                    </a:p>
                  </a:txBody>
                  <a:tcPr/>
                </a:tc>
                <a:tc rowSpan="5">
                  <a:txBody>
                    <a:bodyPr/>
                    <a:lstStyle/>
                    <a:p>
                      <a:r>
                        <a:rPr lang="de-DE" dirty="0" err="1" smtClean="0"/>
                        <a:t>Vary</a:t>
                      </a:r>
                      <a:r>
                        <a:rPr lang="de-DE" baseline="0" dirty="0" smtClean="0"/>
                        <a:t> </a:t>
                      </a:r>
                      <a:r>
                        <a:rPr lang="de-DE" baseline="0" dirty="0" err="1" smtClean="0"/>
                        <a:t>as</a:t>
                      </a:r>
                      <a:r>
                        <a:rPr lang="de-DE" baseline="0" dirty="0" smtClean="0"/>
                        <a:t> </a:t>
                      </a:r>
                      <a:r>
                        <a:rPr lang="de-DE" baseline="0" dirty="0" err="1" smtClean="0"/>
                        <a:t>seems</a:t>
                      </a:r>
                      <a:r>
                        <a:rPr lang="de-DE" baseline="0" dirty="0" smtClean="0"/>
                        <a:t> </a:t>
                      </a:r>
                      <a:r>
                        <a:rPr lang="de-DE" baseline="0" dirty="0" err="1" smtClean="0"/>
                        <a:t>suitable</a:t>
                      </a:r>
                      <a:r>
                        <a:rPr lang="de-DE" baseline="0" dirty="0" smtClean="0"/>
                        <a:t> </a:t>
                      </a:r>
                      <a:r>
                        <a:rPr lang="de-DE" baseline="0" dirty="0" err="1" smtClean="0"/>
                        <a:t>for</a:t>
                      </a:r>
                      <a:r>
                        <a:rPr lang="de-DE" baseline="0" dirty="0" smtClean="0"/>
                        <a:t> different </a:t>
                      </a:r>
                      <a:r>
                        <a:rPr lang="de-DE" baseline="0" dirty="0" err="1" smtClean="0"/>
                        <a:t>challenges</a:t>
                      </a:r>
                      <a:endParaRPr lang="de-DE" dirty="0"/>
                    </a:p>
                  </a:txBody>
                  <a:tcPr/>
                </a:tc>
                <a:extLst>
                  <a:ext uri="{0D108BD9-81ED-4DB2-BD59-A6C34878D82A}">
                    <a16:rowId xmlns:a16="http://schemas.microsoft.com/office/drawing/2014/main" xmlns="" val="10003"/>
                  </a:ext>
                </a:extLst>
              </a:tr>
              <a:tr h="415290">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Afrezza</a:t>
                      </a:r>
                      <a:endParaRPr lang="de-DE" dirty="0"/>
                    </a:p>
                  </a:txBody>
                  <a:tcPr/>
                </a:tc>
                <a:tc vMerge="1">
                  <a:txBody>
                    <a:bodyPr/>
                    <a:lstStyle/>
                    <a:p>
                      <a:endParaRPr lang="de-DE"/>
                    </a:p>
                  </a:txBody>
                  <a:tcPr/>
                </a:tc>
                <a:extLst>
                  <a:ext uri="{0D108BD9-81ED-4DB2-BD59-A6C34878D82A}">
                    <a16:rowId xmlns:a16="http://schemas.microsoft.com/office/drawing/2014/main" xmlns="" val="10004"/>
                  </a:ext>
                </a:extLst>
              </a:tr>
              <a:tr h="486728">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solidFill>
                            <a:srgbClr val="FF0000"/>
                          </a:solidFill>
                        </a:rPr>
                        <a:t>Addit</a:t>
                      </a:r>
                      <a:r>
                        <a:rPr lang="de-DE" dirty="0" smtClean="0">
                          <a:solidFill>
                            <a:srgbClr val="FF0000"/>
                          </a:solidFill>
                        </a:rPr>
                        <a:t>. </a:t>
                      </a:r>
                      <a:r>
                        <a:rPr lang="de-DE" dirty="0" err="1" smtClean="0">
                          <a:solidFill>
                            <a:srgbClr val="FF0000"/>
                          </a:solidFill>
                        </a:rPr>
                        <a:t>bolus</a:t>
                      </a:r>
                      <a:r>
                        <a:rPr lang="de-DE" dirty="0" smtClean="0">
                          <a:solidFill>
                            <a:srgbClr val="FF0000"/>
                          </a:solidFill>
                        </a:rPr>
                        <a:t> (</a:t>
                      </a:r>
                      <a:r>
                        <a:rPr lang="de-DE" dirty="0" err="1" smtClean="0">
                          <a:solidFill>
                            <a:srgbClr val="FF0000"/>
                          </a:solidFill>
                        </a:rPr>
                        <a:t>if</a:t>
                      </a:r>
                      <a:r>
                        <a:rPr lang="de-DE" dirty="0" smtClean="0">
                          <a:solidFill>
                            <a:srgbClr val="FF0000"/>
                          </a:solidFill>
                        </a:rPr>
                        <a:t> </a:t>
                      </a:r>
                      <a:r>
                        <a:rPr lang="de-DE" dirty="0" err="1" smtClean="0">
                          <a:solidFill>
                            <a:srgbClr val="FF0000"/>
                          </a:solidFill>
                        </a:rPr>
                        <a:t>calculator</a:t>
                      </a:r>
                      <a:r>
                        <a:rPr lang="de-DE" dirty="0" smtClean="0">
                          <a:solidFill>
                            <a:srgbClr val="FF0000"/>
                          </a:solidFill>
                        </a:rPr>
                        <a:t> </a:t>
                      </a:r>
                      <a:r>
                        <a:rPr lang="de-DE" dirty="0" err="1" smtClean="0">
                          <a:solidFill>
                            <a:srgbClr val="FF0000"/>
                          </a:solidFill>
                        </a:rPr>
                        <a:t>advises</a:t>
                      </a:r>
                      <a:r>
                        <a:rPr lang="de-DE" dirty="0" smtClean="0">
                          <a:solidFill>
                            <a:srgbClr val="FF0000"/>
                          </a:solidFill>
                        </a:rPr>
                        <a:t> in 3rd h)</a:t>
                      </a:r>
                      <a:endParaRPr lang="de-DE" dirty="0">
                        <a:solidFill>
                          <a:srgbClr val="FF0000"/>
                        </a:solidFill>
                      </a:endParaRPr>
                    </a:p>
                  </a:txBody>
                  <a:tcPr>
                    <a:solidFill>
                      <a:schemeClr val="tx2">
                        <a:lumMod val="20000"/>
                        <a:lumOff val="80000"/>
                      </a:schemeClr>
                    </a:solidFill>
                  </a:tcPr>
                </a:tc>
                <a:tc vMerge="1">
                  <a:txBody>
                    <a:bodyPr/>
                    <a:lstStyle/>
                    <a:p>
                      <a:endParaRPr lang="de-DE"/>
                    </a:p>
                  </a:txBody>
                  <a:tcPr/>
                </a:tc>
                <a:extLst>
                  <a:ext uri="{0D108BD9-81ED-4DB2-BD59-A6C34878D82A}">
                    <a16:rowId xmlns:a16="http://schemas.microsoft.com/office/drawing/2014/main" xmlns="" val="10005"/>
                  </a:ext>
                </a:extLst>
              </a:tr>
              <a:tr h="195263">
                <a:tc rowSpan="5">
                  <a:txBody>
                    <a:bodyPr/>
                    <a:lstStyle/>
                    <a:p>
                      <a:r>
                        <a:rPr lang="de-DE" sz="1800" dirty="0" smtClean="0"/>
                        <a:t>Small </a:t>
                      </a:r>
                      <a:r>
                        <a:rPr lang="de-DE" sz="1800" dirty="0" err="1" smtClean="0"/>
                        <a:t>pre</a:t>
                      </a:r>
                      <a:r>
                        <a:rPr lang="de-DE" sz="1800" dirty="0" smtClean="0"/>
                        <a:t>-bolus</a:t>
                      </a:r>
                    </a:p>
                    <a:p>
                      <a:r>
                        <a:rPr lang="de-DE" sz="1600" dirty="0" smtClean="0"/>
                        <a:t>(&gt;30 min </a:t>
                      </a:r>
                      <a:r>
                        <a:rPr lang="de-DE" sz="1600" dirty="0" err="1" smtClean="0"/>
                        <a:t>before</a:t>
                      </a:r>
                      <a:r>
                        <a:rPr lang="de-DE" sz="1600" dirty="0" smtClean="0"/>
                        <a:t> </a:t>
                      </a:r>
                      <a:r>
                        <a:rPr lang="de-DE" sz="1600" dirty="0" err="1" smtClean="0"/>
                        <a:t>start</a:t>
                      </a:r>
                      <a:r>
                        <a:rPr lang="de-DE" sz="1600" dirty="0" smtClean="0"/>
                        <a:t>) </a:t>
                      </a:r>
                    </a:p>
                    <a:p>
                      <a:endParaRPr lang="de-DE" sz="1400" dirty="0"/>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r>
              <a:tr h="165735">
                <a:tc vMerge="1">
                  <a:txBody>
                    <a:bodyPr/>
                    <a:lstStyle/>
                    <a:p>
                      <a:endParaRPr lang="de-DE"/>
                    </a:p>
                  </a:txBody>
                  <a:tcPr/>
                </a:tc>
                <a:tc rowSpan="4">
                  <a:txBody>
                    <a:bodyPr/>
                    <a:lstStyle/>
                    <a:p>
                      <a:r>
                        <a:rPr lang="de-DE" dirty="0" err="1" smtClean="0"/>
                        <a:t>Exact</a:t>
                      </a:r>
                      <a:r>
                        <a:rPr lang="de-DE" dirty="0" smtClean="0"/>
                        <a:t> </a:t>
                      </a:r>
                      <a:r>
                        <a:rPr lang="de-DE" dirty="0" err="1" smtClean="0"/>
                        <a:t>inputs</a:t>
                      </a:r>
                      <a:r>
                        <a:rPr lang="de-DE" dirty="0" smtClean="0"/>
                        <a:t> (</a:t>
                      </a:r>
                      <a:r>
                        <a:rPr lang="de-DE" dirty="0" err="1" smtClean="0"/>
                        <a:t>amounts</a:t>
                      </a:r>
                      <a:r>
                        <a:rPr lang="de-DE" dirty="0" smtClean="0"/>
                        <a:t>)</a:t>
                      </a:r>
                      <a:endParaRPr lang="de-DE" dirty="0"/>
                    </a:p>
                  </a:txBody>
                  <a:tcPr/>
                </a:tc>
                <a:tc vMerge="1">
                  <a:txBody>
                    <a:bodyPr/>
                    <a:lstStyle/>
                    <a:p>
                      <a:endParaRPr lang="de-DE"/>
                    </a:p>
                  </a:txBody>
                  <a:tcPr/>
                </a:tc>
                <a:tc vMerge="1">
                  <a:txBody>
                    <a:bodyPr/>
                    <a:lstStyle/>
                    <a:p>
                      <a:endParaRPr lang="de-DE"/>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IC </a:t>
                      </a:r>
                      <a:r>
                        <a:rPr lang="de-DE" dirty="0" err="1" smtClean="0"/>
                        <a:t>from</a:t>
                      </a:r>
                      <a:r>
                        <a:rPr lang="de-DE" dirty="0" smtClean="0"/>
                        <a:t> </a:t>
                      </a:r>
                      <a:r>
                        <a:rPr lang="de-DE" dirty="0" err="1" smtClean="0">
                          <a:solidFill>
                            <a:srgbClr val="7030A0"/>
                          </a:solidFill>
                        </a:rPr>
                        <a:t>Autotune</a:t>
                      </a:r>
                      <a:r>
                        <a:rPr lang="de-DE" dirty="0" smtClean="0">
                          <a:solidFill>
                            <a:srgbClr val="7030A0"/>
                          </a:solidFill>
                        </a:rPr>
                        <a:t> </a:t>
                      </a:r>
                      <a:r>
                        <a:rPr lang="de-DE" dirty="0" err="1" smtClean="0">
                          <a:solidFill>
                            <a:schemeClr val="tx1"/>
                          </a:solidFill>
                        </a:rPr>
                        <a:t>or</a:t>
                      </a:r>
                      <a:r>
                        <a:rPr lang="de-DE" dirty="0" smtClean="0">
                          <a:solidFill>
                            <a:srgbClr val="7030A0"/>
                          </a:solidFill>
                        </a:rPr>
                        <a:t> </a:t>
                      </a:r>
                      <a:r>
                        <a:rPr lang="de-DE" dirty="0" err="1" smtClean="0">
                          <a:solidFill>
                            <a:schemeClr val="tx1"/>
                          </a:solidFill>
                        </a:rPr>
                        <a:t>from</a:t>
                      </a:r>
                      <a:r>
                        <a:rPr lang="de-DE" dirty="0" smtClean="0">
                          <a:solidFill>
                            <a:srgbClr val="7030A0"/>
                          </a:solidFill>
                        </a:rPr>
                        <a:t> „AI“</a:t>
                      </a:r>
                    </a:p>
                    <a:p>
                      <a:endParaRPr lang="de-DE" dirty="0"/>
                    </a:p>
                  </a:txBody>
                  <a:tcPr/>
                </a:tc>
                <a:tc vMerge="1">
                  <a:txBody>
                    <a:bodyPr/>
                    <a:lstStyle/>
                    <a:p>
                      <a:endParaRPr lang="de-DE"/>
                    </a:p>
                  </a:txBody>
                  <a:tcPr/>
                </a:tc>
                <a:tc vMerge="1">
                  <a:txBody>
                    <a:bodyPr/>
                    <a:lstStyle/>
                    <a:p>
                      <a:endParaRPr lang="de-DE"/>
                    </a:p>
                  </a:txBody>
                  <a:tcPr/>
                </a:tc>
              </a:tr>
              <a:tr h="175260">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rowSpan="4">
                  <a:txBody>
                    <a:bodyPr/>
                    <a:lstStyle/>
                    <a:p>
                      <a:r>
                        <a:rPr lang="de-DE" dirty="0" err="1" smtClean="0"/>
                        <a:t>Only</a:t>
                      </a:r>
                      <a:r>
                        <a:rPr lang="de-DE" dirty="0" smtClean="0"/>
                        <a:t> </a:t>
                      </a:r>
                      <a:r>
                        <a:rPr lang="de-DE" dirty="0" err="1" smtClean="0"/>
                        <a:t>vary</a:t>
                      </a:r>
                      <a:r>
                        <a:rPr lang="de-DE" dirty="0" smtClean="0"/>
                        <a:t> </a:t>
                      </a:r>
                      <a:r>
                        <a:rPr lang="de-DE" dirty="0" err="1" smtClean="0"/>
                        <a:t>things</a:t>
                      </a:r>
                      <a:r>
                        <a:rPr lang="de-DE" dirty="0" smtClean="0"/>
                        <a:t> </a:t>
                      </a:r>
                      <a:r>
                        <a:rPr lang="de-DE" dirty="0" err="1" smtClean="0"/>
                        <a:t>if</a:t>
                      </a:r>
                      <a:r>
                        <a:rPr lang="de-DE" dirty="0" smtClean="0"/>
                        <a:t> </a:t>
                      </a:r>
                      <a:r>
                        <a:rPr lang="de-DE" dirty="0" err="1" smtClean="0"/>
                        <a:t>certain</a:t>
                      </a:r>
                      <a:r>
                        <a:rPr lang="de-DE" dirty="0" smtClean="0"/>
                        <a:t> </a:t>
                      </a:r>
                      <a:r>
                        <a:rPr lang="de-DE" dirty="0" err="1" smtClean="0"/>
                        <a:t>goals</a:t>
                      </a:r>
                      <a:r>
                        <a:rPr lang="de-DE" dirty="0" smtClean="0"/>
                        <a:t> (like 7d TIR) </a:t>
                      </a:r>
                      <a:r>
                        <a:rPr lang="de-DE" dirty="0" err="1" smtClean="0"/>
                        <a:t>are</a:t>
                      </a:r>
                      <a:r>
                        <a:rPr lang="de-DE" dirty="0" smtClean="0"/>
                        <a:t> </a:t>
                      </a:r>
                      <a:r>
                        <a:rPr lang="de-DE" dirty="0" err="1" smtClean="0"/>
                        <a:t>no</a:t>
                      </a:r>
                      <a:r>
                        <a:rPr lang="de-DE" dirty="0" smtClean="0"/>
                        <a:t> </a:t>
                      </a:r>
                      <a:r>
                        <a:rPr lang="de-DE" dirty="0" err="1" smtClean="0"/>
                        <a:t>longer</a:t>
                      </a:r>
                      <a:r>
                        <a:rPr lang="de-DE" dirty="0" smtClean="0"/>
                        <a:t> </a:t>
                      </a:r>
                      <a:r>
                        <a:rPr lang="de-DE" dirty="0" err="1" smtClean="0"/>
                        <a:t>met</a:t>
                      </a:r>
                      <a:endParaRPr lang="de-DE" sz="1400" dirty="0"/>
                    </a:p>
                  </a:txBody>
                  <a:tcPr/>
                </a:tc>
                <a:extLst>
                  <a:ext uri="{0D108BD9-81ED-4DB2-BD59-A6C34878D82A}">
                    <a16:rowId xmlns:a16="http://schemas.microsoft.com/office/drawing/2014/main" xmlns="" val="10006"/>
                  </a:ext>
                </a:extLst>
              </a:tr>
              <a:tr h="198120">
                <a:tc vMerge="1">
                  <a:txBody>
                    <a:bodyPr/>
                    <a:lstStyle/>
                    <a:p>
                      <a:endParaRPr lang="de-DE"/>
                    </a:p>
                  </a:txBody>
                  <a:tcPr/>
                </a:tc>
                <a:tc vMerge="1">
                  <a:txBody>
                    <a:bodyPr/>
                    <a:lstStyle/>
                    <a:p>
                      <a:endParaRPr lang="de-DE"/>
                    </a:p>
                  </a:txBody>
                  <a:tcPr/>
                </a:tc>
                <a:tc vMerge="1">
                  <a:txBody>
                    <a:bodyPr/>
                    <a:lstStyle/>
                    <a:p>
                      <a:endParaRPr lang="de-DE"/>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aseline="0" dirty="0" err="1" smtClean="0"/>
                        <a:t>carbs</a:t>
                      </a:r>
                      <a:r>
                        <a:rPr lang="de-DE" sz="1600" baseline="0" dirty="0" smtClean="0"/>
                        <a:t> </a:t>
                      </a:r>
                      <a:r>
                        <a:rPr lang="de-DE" sz="1600" baseline="0" dirty="0" err="1" smtClean="0"/>
                        <a:t>equally</a:t>
                      </a:r>
                      <a:r>
                        <a:rPr lang="de-DE" sz="1600" baseline="0" dirty="0" smtClean="0"/>
                        <a:t> </a:t>
                      </a:r>
                      <a:r>
                        <a:rPr lang="de-DE" sz="1600" baseline="0" dirty="0" err="1" smtClean="0"/>
                        <a:t>distributed</a:t>
                      </a:r>
                      <a:r>
                        <a:rPr lang="de-DE" sz="1600" baseline="0" dirty="0" smtClean="0"/>
                        <a:t> </a:t>
                      </a:r>
                      <a:r>
                        <a:rPr lang="de-DE" sz="1600" baseline="0" dirty="0" err="1" smtClean="0"/>
                        <a:t>over</a:t>
                      </a:r>
                      <a:r>
                        <a:rPr lang="de-DE" sz="1600" baseline="0" dirty="0" smtClean="0"/>
                        <a:t> </a:t>
                      </a:r>
                      <a:r>
                        <a:rPr lang="de-DE" sz="1600" baseline="0" dirty="0" err="1" smtClean="0">
                          <a:solidFill>
                            <a:srgbClr val="7030A0"/>
                          </a:solidFill>
                        </a:rPr>
                        <a:t>absorption</a:t>
                      </a:r>
                      <a:r>
                        <a:rPr lang="de-DE" sz="1600" baseline="0" dirty="0" smtClean="0">
                          <a:solidFill>
                            <a:srgbClr val="7030A0"/>
                          </a:solidFill>
                        </a:rPr>
                        <a:t> time</a:t>
                      </a:r>
                      <a:endParaRPr lang="de-DE" sz="1600" dirty="0"/>
                    </a:p>
                    <a:p>
                      <a:endParaRPr lang="de-DE" sz="1400" dirty="0"/>
                    </a:p>
                  </a:txBody>
                  <a:tcPr>
                    <a:solidFill>
                      <a:schemeClr val="bg1">
                        <a:alpha val="65000"/>
                      </a:schemeClr>
                    </a:solidFill>
                  </a:tcPr>
                </a:tc>
                <a:tc vMerge="1">
                  <a:txBody>
                    <a:bodyPr/>
                    <a:lstStyle/>
                    <a:p>
                      <a:endParaRPr lang="de-DE"/>
                    </a:p>
                  </a:txBody>
                  <a:tcPr/>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xmlns="" val="10007"/>
                  </a:ext>
                </a:extLst>
              </a:tr>
              <a:tr h="146783">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Temp</a:t>
                      </a:r>
                      <a:r>
                        <a:rPr lang="de-DE" dirty="0"/>
                        <a:t>.% </a:t>
                      </a:r>
                      <a:r>
                        <a:rPr lang="de-DE" dirty="0" err="1" smtClean="0"/>
                        <a:t>profile</a:t>
                      </a:r>
                      <a:r>
                        <a:rPr lang="de-DE" dirty="0" smtClean="0"/>
                        <a:t> </a:t>
                      </a:r>
                      <a:r>
                        <a:rPr lang="de-DE" dirty="0"/>
                        <a:t>(iOS: </a:t>
                      </a:r>
                      <a:r>
                        <a:rPr lang="de-DE" dirty="0" err="1"/>
                        <a:t>overrides</a:t>
                      </a:r>
                      <a:r>
                        <a:rPr lang="de-DE" dirty="0" smtClean="0"/>
                        <a:t>)           </a:t>
                      </a:r>
                      <a:r>
                        <a:rPr lang="de-DE" dirty="0" smtClean="0">
                          <a:solidFill>
                            <a:schemeClr val="accent1">
                              <a:lumMod val="60000"/>
                              <a:lumOff val="40000"/>
                            </a:schemeClr>
                          </a:solidFill>
                        </a:rPr>
                        <a:t>.</a:t>
                      </a:r>
                      <a:r>
                        <a:rPr lang="de-DE" dirty="0" smtClean="0"/>
                        <a:t>  at hi </a:t>
                      </a:r>
                      <a:r>
                        <a:rPr lang="de-DE" dirty="0" err="1" smtClean="0"/>
                        <a:t>glucose</a:t>
                      </a:r>
                      <a:endParaRPr lang="de-DE" dirty="0"/>
                    </a:p>
                  </a:txBody>
                  <a:tcPr>
                    <a:solidFill>
                      <a:schemeClr val="tx2">
                        <a:lumMod val="20000"/>
                        <a:lumOff val="80000"/>
                      </a:schemeClr>
                    </a:solidFill>
                  </a:tcPr>
                </a:tc>
                <a:tc vMerge="1">
                  <a:txBody>
                    <a:bodyPr/>
                    <a:lstStyle/>
                    <a:p>
                      <a:endParaRPr lang="de-DE"/>
                    </a:p>
                  </a:txBody>
                  <a:tcPr/>
                </a:tc>
                <a:extLst>
                  <a:ext uri="{0D108BD9-81ED-4DB2-BD59-A6C34878D82A}">
                    <a16:rowId xmlns:a16="http://schemas.microsoft.com/office/drawing/2014/main" xmlns="" val="10008"/>
                  </a:ext>
                </a:extLst>
              </a:tr>
              <a:tr h="868680">
                <a:tc>
                  <a:txBody>
                    <a:bodyPr/>
                    <a:lstStyle/>
                    <a:p>
                      <a:r>
                        <a:rPr lang="de-DE" dirty="0" err="1" smtClean="0"/>
                        <a:t>EatingSoonTT</a:t>
                      </a:r>
                      <a:r>
                        <a:rPr lang="de-DE" dirty="0" smtClean="0"/>
                        <a:t> </a:t>
                      </a:r>
                      <a:r>
                        <a:rPr lang="de-DE" sz="1400" dirty="0"/>
                        <a:t>(~1 </a:t>
                      </a:r>
                      <a:r>
                        <a:rPr lang="de-DE" sz="1400" dirty="0" smtClean="0"/>
                        <a:t>h </a:t>
                      </a:r>
                      <a:r>
                        <a:rPr lang="de-DE" sz="1400" dirty="0" err="1" smtClean="0"/>
                        <a:t>before</a:t>
                      </a:r>
                      <a:r>
                        <a:rPr lang="de-DE" sz="1400" dirty="0" smtClean="0"/>
                        <a:t> </a:t>
                      </a:r>
                      <a:r>
                        <a:rPr lang="de-DE" sz="1400" dirty="0" err="1" smtClean="0"/>
                        <a:t>meal</a:t>
                      </a:r>
                      <a:r>
                        <a:rPr lang="de-DE" sz="1400" dirty="0" smtClean="0"/>
                        <a:t>)</a:t>
                      </a:r>
                      <a:endParaRPr lang="de-DE" sz="1400" dirty="0"/>
                    </a:p>
                  </a:txBody>
                  <a:tcPr>
                    <a:noFill/>
                  </a:tcPr>
                </a:tc>
                <a:tc>
                  <a:txBody>
                    <a:bodyPr/>
                    <a:lstStyle/>
                    <a:p>
                      <a:r>
                        <a:rPr lang="de-DE" dirty="0" err="1" smtClean="0"/>
                        <a:t>Exact</a:t>
                      </a:r>
                      <a:r>
                        <a:rPr lang="de-DE" dirty="0" smtClean="0"/>
                        <a:t> </a:t>
                      </a:r>
                      <a:r>
                        <a:rPr lang="de-DE" dirty="0" err="1" smtClean="0"/>
                        <a:t>inputs</a:t>
                      </a:r>
                      <a:r>
                        <a:rPr lang="de-DE" dirty="0" smtClean="0"/>
                        <a:t> (+ </a:t>
                      </a:r>
                      <a:r>
                        <a:rPr lang="de-DE" dirty="0" err="1" smtClean="0"/>
                        <a:t>abs.time</a:t>
                      </a:r>
                      <a:r>
                        <a:rPr lang="de-DE" dirty="0" smtClean="0"/>
                        <a:t>)</a:t>
                      </a:r>
                      <a:endParaRPr lang="de-DE" dirty="0"/>
                    </a:p>
                  </a:txBody>
                  <a:tcPr/>
                </a:tc>
                <a:tc>
                  <a:txBody>
                    <a:bodyPr/>
                    <a:lstStyle/>
                    <a:p>
                      <a:endParaRPr lang="de-DE" dirty="0"/>
                    </a:p>
                  </a:txBody>
                  <a:tcPr/>
                </a:tc>
                <a:tc>
                  <a:txBody>
                    <a:bodyPr/>
                    <a:lstStyle/>
                    <a:p>
                      <a:r>
                        <a:rPr lang="de-DE" dirty="0" err="1" smtClean="0"/>
                        <a:t>Differentiated</a:t>
                      </a:r>
                      <a:r>
                        <a:rPr lang="de-DE" dirty="0" smtClean="0"/>
                        <a:t> </a:t>
                      </a:r>
                      <a:r>
                        <a:rPr lang="de-DE" dirty="0" err="1"/>
                        <a:t>eCarbs</a:t>
                      </a:r>
                      <a:r>
                        <a:rPr lang="de-DE" dirty="0"/>
                        <a:t> </a:t>
                      </a:r>
                      <a:r>
                        <a:rPr lang="de-DE" dirty="0" err="1" smtClean="0"/>
                        <a:t>inputs</a:t>
                      </a:r>
                      <a:r>
                        <a:rPr lang="de-DE" dirty="0" smtClean="0"/>
                        <a:t> </a:t>
                      </a:r>
                      <a:r>
                        <a:rPr lang="de-DE" dirty="0" err="1" smtClean="0"/>
                        <a:t>for</a:t>
                      </a:r>
                      <a:r>
                        <a:rPr lang="de-DE" dirty="0" smtClean="0"/>
                        <a:t> </a:t>
                      </a:r>
                      <a:r>
                        <a:rPr lang="de-DE" dirty="0" err="1" smtClean="0"/>
                        <a:t>meal</a:t>
                      </a:r>
                      <a:r>
                        <a:rPr lang="de-DE" dirty="0" smtClean="0"/>
                        <a:t> </a:t>
                      </a:r>
                      <a:r>
                        <a:rPr lang="de-DE" dirty="0" err="1" smtClean="0"/>
                        <a:t>components</a:t>
                      </a:r>
                      <a:endParaRPr lang="de-DE" dirty="0"/>
                    </a:p>
                  </a:txBody>
                  <a:tcPr>
                    <a:solidFill>
                      <a:schemeClr val="bg1">
                        <a:lumMod val="85000"/>
                        <a:alpha val="62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solidFill>
                            <a:schemeClr val="tx1"/>
                          </a:solidFill>
                        </a:rPr>
                        <a:t>IC</a:t>
                      </a:r>
                      <a:r>
                        <a:rPr lang="de-DE" sz="1400" dirty="0" smtClean="0">
                          <a:solidFill>
                            <a:schemeClr val="tx1"/>
                          </a:solidFill>
                        </a:rPr>
                        <a:t> </a:t>
                      </a:r>
                      <a:r>
                        <a:rPr lang="de-DE" dirty="0" smtClean="0">
                          <a:solidFill>
                            <a:schemeClr val="tx1"/>
                          </a:solidFill>
                        </a:rPr>
                        <a:t> </a:t>
                      </a:r>
                      <a:r>
                        <a:rPr lang="de-DE" dirty="0" err="1" smtClean="0">
                          <a:solidFill>
                            <a:schemeClr val="tx1"/>
                          </a:solidFill>
                        </a:rPr>
                        <a:t>from</a:t>
                      </a:r>
                      <a:r>
                        <a:rPr lang="de-DE" dirty="0" smtClean="0">
                          <a:solidFill>
                            <a:schemeClr val="tx1"/>
                          </a:solidFill>
                        </a:rPr>
                        <a:t> </a:t>
                      </a:r>
                      <a:r>
                        <a:rPr lang="de-DE" dirty="0" err="1" smtClean="0">
                          <a:solidFill>
                            <a:schemeClr val="tx1"/>
                          </a:solidFill>
                        </a:rPr>
                        <a:t>daily</a:t>
                      </a:r>
                      <a:r>
                        <a:rPr lang="de-DE" dirty="0" smtClean="0">
                          <a:solidFill>
                            <a:schemeClr val="tx1"/>
                          </a:solidFill>
                        </a:rPr>
                        <a:t> total </a:t>
                      </a:r>
                      <a:r>
                        <a:rPr lang="de-DE" dirty="0" err="1" smtClean="0">
                          <a:solidFill>
                            <a:schemeClr val="tx1"/>
                          </a:solidFill>
                        </a:rPr>
                        <a:t>balance</a:t>
                      </a:r>
                      <a:r>
                        <a:rPr lang="de-DE" dirty="0" smtClean="0">
                          <a:solidFill>
                            <a:schemeClr val="tx1"/>
                          </a:solidFill>
                        </a:rPr>
                        <a:t> </a:t>
                      </a:r>
                      <a:r>
                        <a:rPr lang="de-DE" dirty="0" err="1" smtClean="0">
                          <a:solidFill>
                            <a:schemeClr val="tx1"/>
                          </a:solidFill>
                        </a:rPr>
                        <a:t>including</a:t>
                      </a:r>
                      <a:r>
                        <a:rPr lang="de-DE" dirty="0" smtClean="0">
                          <a:solidFill>
                            <a:schemeClr val="tx1"/>
                          </a:solidFill>
                        </a:rPr>
                        <a:t> FPUs</a:t>
                      </a:r>
                      <a:endParaRPr lang="de-DE" dirty="0">
                        <a:solidFill>
                          <a:schemeClr val="tx1"/>
                        </a:solidFill>
                      </a:endParaRPr>
                    </a:p>
                    <a:p>
                      <a:endParaRPr lang="de-DE" dirty="0"/>
                    </a:p>
                  </a:txBody>
                  <a:tcPr>
                    <a:solidFill>
                      <a:schemeClr val="bg1">
                        <a:alpha val="99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Bolus out </a:t>
                      </a:r>
                      <a:r>
                        <a:rPr lang="de-DE" dirty="0" err="1" smtClean="0"/>
                        <a:t>of</a:t>
                      </a:r>
                      <a:r>
                        <a:rPr lang="de-DE" dirty="0" smtClean="0"/>
                        <a:t> </a:t>
                      </a:r>
                      <a:r>
                        <a:rPr lang="de-DE" dirty="0" err="1" smtClean="0"/>
                        <a:t>impatience</a:t>
                      </a:r>
                      <a:r>
                        <a:rPr lang="de-DE" dirty="0" smtClean="0"/>
                        <a:t> </a:t>
                      </a:r>
                      <a:r>
                        <a:rPr lang="de-DE" dirty="0" err="1" smtClean="0"/>
                        <a:t>or</a:t>
                      </a:r>
                      <a:r>
                        <a:rPr lang="de-DE" dirty="0" smtClean="0"/>
                        <a:t> </a:t>
                      </a:r>
                      <a:r>
                        <a:rPr lang="de-DE" dirty="0" err="1" smtClean="0"/>
                        <a:t>frustration</a:t>
                      </a:r>
                      <a:endParaRPr lang="de-DE" dirty="0" smtClean="0"/>
                    </a:p>
                    <a:p>
                      <a:endParaRPr lang="de-DE" dirty="0"/>
                    </a:p>
                  </a:txBody>
                  <a:tcPr/>
                </a:tc>
                <a:tc vMerge="1">
                  <a:txBody>
                    <a:bodyPr/>
                    <a:lstStyle/>
                    <a:p>
                      <a:endParaRPr lang="de-DE" dirty="0"/>
                    </a:p>
                  </a:txBody>
                  <a:tcPr/>
                </a:tc>
                <a:extLst>
                  <a:ext uri="{0D108BD9-81ED-4DB2-BD59-A6C34878D82A}">
                    <a16:rowId xmlns:a16="http://schemas.microsoft.com/office/drawing/2014/main" xmlns="" val="10009"/>
                  </a:ext>
                </a:extLst>
              </a:tr>
            </a:tbl>
          </a:graphicData>
        </a:graphic>
      </p:graphicFrame>
      <p:sp>
        <p:nvSpPr>
          <p:cNvPr id="4" name="Foliennummernplatzhalter 3"/>
          <p:cNvSpPr>
            <a:spLocks noGrp="1"/>
          </p:cNvSpPr>
          <p:nvPr>
            <p:ph type="sldNum" sz="quarter" idx="12"/>
          </p:nvPr>
        </p:nvSpPr>
        <p:spPr>
          <a:xfrm>
            <a:off x="11408725" y="421438"/>
            <a:ext cx="515558" cy="308371"/>
          </a:xfrm>
          <a:solidFill>
            <a:schemeClr val="bg1"/>
          </a:solidFill>
        </p:spPr>
        <p:txBody>
          <a:bodyPr/>
          <a:lstStyle/>
          <a:p>
            <a:r>
              <a:rPr lang="de-DE" sz="2000" dirty="0" smtClean="0"/>
              <a:t>42</a:t>
            </a:r>
            <a:endParaRPr lang="de-DE" sz="2000" dirty="0"/>
          </a:p>
        </p:txBody>
      </p:sp>
      <p:sp>
        <p:nvSpPr>
          <p:cNvPr id="2" name="Textfeld 1"/>
          <p:cNvSpPr txBox="1"/>
          <p:nvPr/>
        </p:nvSpPr>
        <p:spPr>
          <a:xfrm rot="19196800">
            <a:off x="-205650" y="907919"/>
            <a:ext cx="4033381" cy="830997"/>
          </a:xfrm>
          <a:prstGeom prst="rect">
            <a:avLst/>
          </a:prstGeom>
          <a:noFill/>
        </p:spPr>
        <p:txBody>
          <a:bodyPr wrap="square" rtlCol="0">
            <a:spAutoFit/>
          </a:bodyPr>
          <a:lstStyle/>
          <a:p>
            <a:r>
              <a:rPr lang="de-DE" sz="2400" dirty="0" smtClean="0">
                <a:solidFill>
                  <a:srgbClr val="7030A0"/>
                </a:solidFill>
              </a:rPr>
              <a:t>„Toolbox“ </a:t>
            </a:r>
            <a:r>
              <a:rPr lang="de-DE" sz="2400" dirty="0" err="1" smtClean="0">
                <a:solidFill>
                  <a:srgbClr val="7030A0"/>
                </a:solidFill>
              </a:rPr>
              <a:t>for</a:t>
            </a:r>
            <a:r>
              <a:rPr lang="de-DE" sz="2400" dirty="0" smtClean="0">
                <a:solidFill>
                  <a:srgbClr val="7030A0"/>
                </a:solidFill>
              </a:rPr>
              <a:t> </a:t>
            </a:r>
            <a:r>
              <a:rPr lang="de-DE" sz="2400" dirty="0" err="1" smtClean="0">
                <a:solidFill>
                  <a:srgbClr val="7030A0"/>
                </a:solidFill>
              </a:rPr>
              <a:t>meal</a:t>
            </a:r>
            <a:r>
              <a:rPr lang="de-DE" sz="2400" dirty="0" smtClean="0">
                <a:solidFill>
                  <a:srgbClr val="7030A0"/>
                </a:solidFill>
              </a:rPr>
              <a:t> </a:t>
            </a:r>
            <a:r>
              <a:rPr lang="de-DE" sz="2400" dirty="0" err="1" smtClean="0">
                <a:solidFill>
                  <a:srgbClr val="7030A0"/>
                </a:solidFill>
              </a:rPr>
              <a:t>management</a:t>
            </a:r>
            <a:r>
              <a:rPr lang="de-DE" sz="2400" dirty="0" smtClean="0">
                <a:solidFill>
                  <a:srgbClr val="7030A0"/>
                </a:solidFill>
              </a:rPr>
              <a:t> </a:t>
            </a:r>
            <a:r>
              <a:rPr lang="de-DE" sz="2400" dirty="0" err="1" smtClean="0">
                <a:solidFill>
                  <a:srgbClr val="7030A0"/>
                </a:solidFill>
              </a:rPr>
              <a:t>when</a:t>
            </a:r>
            <a:r>
              <a:rPr lang="de-DE" sz="2400" dirty="0" smtClean="0">
                <a:solidFill>
                  <a:srgbClr val="7030A0"/>
                </a:solidFill>
              </a:rPr>
              <a:t> </a:t>
            </a:r>
            <a:r>
              <a:rPr lang="de-DE" sz="2400" dirty="0" err="1" smtClean="0">
                <a:solidFill>
                  <a:srgbClr val="7030A0"/>
                </a:solidFill>
              </a:rPr>
              <a:t>looping</a:t>
            </a:r>
            <a:endParaRPr lang="de-DE" sz="2400" dirty="0" smtClean="0">
              <a:solidFill>
                <a:srgbClr val="7030A0"/>
              </a:solidFill>
            </a:endParaRPr>
          </a:p>
        </p:txBody>
      </p:sp>
      <p:pic>
        <p:nvPicPr>
          <p:cNvPr id="9" name="Grafik 8"/>
          <p:cNvPicPr>
            <a:picLocks noChangeAspect="1"/>
          </p:cNvPicPr>
          <p:nvPr/>
        </p:nvPicPr>
        <p:blipFill rotWithShape="1">
          <a:blip r:embed="rId3"/>
          <a:srcRect l="30125" t="25555" r="45813" b="34667"/>
          <a:stretch/>
        </p:blipFill>
        <p:spPr>
          <a:xfrm>
            <a:off x="84079" y="86856"/>
            <a:ext cx="1382889" cy="1285906"/>
          </a:xfrm>
          <a:prstGeom prst="rect">
            <a:avLst/>
          </a:prstGeom>
        </p:spPr>
      </p:pic>
      <p:sp>
        <p:nvSpPr>
          <p:cNvPr id="3" name="Textfeld 2"/>
          <p:cNvSpPr txBox="1"/>
          <p:nvPr/>
        </p:nvSpPr>
        <p:spPr>
          <a:xfrm>
            <a:off x="4320209" y="4280452"/>
            <a:ext cx="1590261" cy="1477328"/>
          </a:xfrm>
          <a:prstGeom prst="rect">
            <a:avLst/>
          </a:prstGeom>
          <a:solidFill>
            <a:schemeClr val="bg2">
              <a:lumMod val="90000"/>
            </a:schemeClr>
          </a:solidFill>
        </p:spPr>
        <p:txBody>
          <a:bodyPr wrap="square" rtlCol="0">
            <a:spAutoFit/>
          </a:bodyPr>
          <a:lstStyle/>
          <a:p>
            <a:r>
              <a:rPr lang="de-DE" dirty="0"/>
              <a:t>P -&gt; C </a:t>
            </a:r>
            <a:r>
              <a:rPr lang="de-DE" dirty="0" err="1"/>
              <a:t>factor</a:t>
            </a:r>
            <a:r>
              <a:rPr lang="de-DE" dirty="0"/>
              <a:t> 50-60%; </a:t>
            </a:r>
          </a:p>
          <a:p>
            <a:r>
              <a:rPr lang="de-DE" dirty="0"/>
              <a:t>F -&gt; C </a:t>
            </a:r>
            <a:r>
              <a:rPr lang="de-DE" dirty="0" err="1"/>
              <a:t>factor</a:t>
            </a:r>
            <a:r>
              <a:rPr lang="de-DE" dirty="0"/>
              <a:t> 10-20</a:t>
            </a:r>
            <a:r>
              <a:rPr lang="de-DE" dirty="0" smtClean="0"/>
              <a:t>%?</a:t>
            </a:r>
          </a:p>
          <a:p>
            <a:endParaRPr lang="de-DE" dirty="0"/>
          </a:p>
        </p:txBody>
      </p:sp>
      <p:sp>
        <p:nvSpPr>
          <p:cNvPr id="14" name="Abgerundetes Rechteck 13"/>
          <p:cNvSpPr/>
          <p:nvPr/>
        </p:nvSpPr>
        <p:spPr>
          <a:xfrm>
            <a:off x="7513093" y="2490054"/>
            <a:ext cx="1476724" cy="2680645"/>
          </a:xfrm>
          <a:prstGeom prst="roundRect">
            <a:avLst/>
          </a:prstGeom>
          <a:solidFill>
            <a:schemeClr val="bg1">
              <a:alpha val="3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Abgerundetes Rechteck 14"/>
          <p:cNvSpPr/>
          <p:nvPr/>
        </p:nvSpPr>
        <p:spPr>
          <a:xfrm>
            <a:off x="5942076" y="5667112"/>
            <a:ext cx="1476724" cy="1119625"/>
          </a:xfrm>
          <a:prstGeom prst="roundRect">
            <a:avLst/>
          </a:prstGeom>
          <a:solidFill>
            <a:schemeClr val="bg1">
              <a:alpha val="3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Abgerundetes Rechteck 16"/>
          <p:cNvSpPr/>
          <p:nvPr/>
        </p:nvSpPr>
        <p:spPr>
          <a:xfrm>
            <a:off x="9049910" y="3082834"/>
            <a:ext cx="1652924" cy="430368"/>
          </a:xfrm>
          <a:prstGeom prst="roundRect">
            <a:avLst/>
          </a:prstGeom>
          <a:solidFill>
            <a:schemeClr val="bg1">
              <a:alpha val="3000"/>
            </a:schemeClr>
          </a:solidFill>
          <a:ln w="254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Abgerundetes Rechteck 17"/>
          <p:cNvSpPr/>
          <p:nvPr/>
        </p:nvSpPr>
        <p:spPr>
          <a:xfrm>
            <a:off x="4308131" y="2490054"/>
            <a:ext cx="1569436" cy="3133686"/>
          </a:xfrm>
          <a:prstGeom prst="roundRect">
            <a:avLst/>
          </a:prstGeom>
          <a:solidFill>
            <a:schemeClr val="bg1">
              <a:alpha val="3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Abgerundetes Rechteck 22"/>
          <p:cNvSpPr/>
          <p:nvPr/>
        </p:nvSpPr>
        <p:spPr>
          <a:xfrm>
            <a:off x="3115633" y="5667112"/>
            <a:ext cx="1153328" cy="954346"/>
          </a:xfrm>
          <a:prstGeom prst="roundRect">
            <a:avLst/>
          </a:prstGeom>
          <a:solidFill>
            <a:schemeClr val="bg1">
              <a:alpha val="3000"/>
            </a:schemeClr>
          </a:solidFill>
          <a:ln w="254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Abgerundetes Rechteck 24"/>
          <p:cNvSpPr/>
          <p:nvPr/>
        </p:nvSpPr>
        <p:spPr>
          <a:xfrm>
            <a:off x="9049910" y="4759235"/>
            <a:ext cx="1652924" cy="827333"/>
          </a:xfrm>
          <a:prstGeom prst="roundRect">
            <a:avLst/>
          </a:prstGeom>
          <a:solidFill>
            <a:schemeClr val="bg1">
              <a:alpha val="3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152399" y="2832977"/>
            <a:ext cx="1423671" cy="3693319"/>
          </a:xfrm>
          <a:prstGeom prst="rect">
            <a:avLst/>
          </a:prstGeom>
          <a:noFill/>
        </p:spPr>
        <p:txBody>
          <a:bodyPr wrap="square" rtlCol="0">
            <a:spAutoFit/>
          </a:bodyPr>
          <a:lstStyle/>
          <a:p>
            <a:r>
              <a:rPr lang="de-DE" dirty="0" err="1" smtClean="0">
                <a:solidFill>
                  <a:srgbClr val="FF0000"/>
                </a:solidFill>
              </a:rPr>
              <a:t>Red</a:t>
            </a:r>
            <a:r>
              <a:rPr lang="de-DE" dirty="0" smtClean="0"/>
              <a:t>: simple  </a:t>
            </a:r>
            <a:r>
              <a:rPr lang="de-DE" dirty="0" err="1" smtClean="0"/>
              <a:t>mode</a:t>
            </a:r>
            <a:r>
              <a:rPr lang="de-DE" dirty="0" smtClean="0"/>
              <a:t> </a:t>
            </a:r>
            <a:r>
              <a:rPr lang="de-DE" dirty="0" err="1" smtClean="0"/>
              <a:t>that</a:t>
            </a:r>
            <a:r>
              <a:rPr lang="de-DE" dirty="0" smtClean="0"/>
              <a:t> </a:t>
            </a:r>
            <a:r>
              <a:rPr lang="de-DE" dirty="0" err="1" smtClean="0"/>
              <a:t>allowed</a:t>
            </a:r>
            <a:r>
              <a:rPr lang="de-DE" dirty="0" smtClean="0"/>
              <a:t> </a:t>
            </a:r>
            <a:r>
              <a:rPr lang="de-DE" dirty="0" err="1" smtClean="0"/>
              <a:t>me</a:t>
            </a:r>
            <a:r>
              <a:rPr lang="de-DE" dirty="0" smtClean="0"/>
              <a:t> </a:t>
            </a:r>
            <a:r>
              <a:rPr lang="de-DE" dirty="0" err="1" smtClean="0"/>
              <a:t>to</a:t>
            </a:r>
            <a:r>
              <a:rPr lang="de-DE" dirty="0" smtClean="0"/>
              <a:t> </a:t>
            </a:r>
            <a:r>
              <a:rPr lang="de-DE" dirty="0" err="1" smtClean="0"/>
              <a:t>reach</a:t>
            </a:r>
            <a:r>
              <a:rPr lang="de-DE" dirty="0" smtClean="0"/>
              <a:t> </a:t>
            </a:r>
            <a:r>
              <a:rPr lang="de-DE" i="1" dirty="0" smtClean="0"/>
              <a:t>in </a:t>
            </a:r>
            <a:r>
              <a:rPr lang="de-DE" i="1" dirty="0" err="1" smtClean="0"/>
              <a:t>AndroidAPS</a:t>
            </a:r>
            <a:r>
              <a:rPr lang="de-DE" i="1" dirty="0" smtClean="0"/>
              <a:t> </a:t>
            </a:r>
            <a:r>
              <a:rPr lang="de-DE" dirty="0" smtClean="0"/>
              <a:t>~ 87%TIR</a:t>
            </a:r>
          </a:p>
          <a:p>
            <a:endParaRPr lang="de-DE" dirty="0"/>
          </a:p>
          <a:p>
            <a:r>
              <a:rPr lang="de-DE" dirty="0" err="1"/>
              <a:t>E</a:t>
            </a:r>
            <a:r>
              <a:rPr lang="de-DE" dirty="0" err="1" smtClean="0"/>
              <a:t>fforts</a:t>
            </a:r>
            <a:r>
              <a:rPr lang="de-DE" dirty="0" smtClean="0"/>
              <a:t> </a:t>
            </a:r>
            <a:r>
              <a:rPr lang="de-DE" dirty="0" err="1" smtClean="0"/>
              <a:t>to</a:t>
            </a:r>
            <a:r>
              <a:rPr lang="de-DE" dirty="0" smtClean="0"/>
              <a:t> </a:t>
            </a:r>
            <a:r>
              <a:rPr lang="de-DE" dirty="0" err="1" smtClean="0">
                <a:solidFill>
                  <a:schemeClr val="accent4">
                    <a:lumMod val="50000"/>
                  </a:schemeClr>
                </a:solidFill>
              </a:rPr>
              <a:t>consider</a:t>
            </a:r>
            <a:r>
              <a:rPr lang="de-DE" dirty="0" smtClean="0">
                <a:solidFill>
                  <a:schemeClr val="accent4">
                    <a:lumMod val="50000"/>
                  </a:schemeClr>
                </a:solidFill>
              </a:rPr>
              <a:t> FPUs </a:t>
            </a:r>
            <a:r>
              <a:rPr lang="de-DE" dirty="0" smtClean="0"/>
              <a:t>etc.</a:t>
            </a:r>
            <a:r>
              <a:rPr lang="de-DE" dirty="0" smtClean="0">
                <a:solidFill>
                  <a:schemeClr val="accent4">
                    <a:lumMod val="50000"/>
                  </a:schemeClr>
                </a:solidFill>
              </a:rPr>
              <a:t>            -&gt; </a:t>
            </a:r>
            <a:r>
              <a:rPr lang="de-DE" dirty="0" err="1" smtClean="0"/>
              <a:t>Good</a:t>
            </a:r>
            <a:r>
              <a:rPr lang="de-DE" dirty="0" smtClean="0"/>
              <a:t> </a:t>
            </a:r>
            <a:r>
              <a:rPr lang="de-DE" dirty="0" err="1" smtClean="0"/>
              <a:t>practice</a:t>
            </a:r>
            <a:r>
              <a:rPr lang="de-DE" dirty="0" smtClean="0"/>
              <a:t> </a:t>
            </a:r>
            <a:r>
              <a:rPr lang="de-DE" dirty="0" err="1" smtClean="0"/>
              <a:t>for</a:t>
            </a:r>
            <a:r>
              <a:rPr lang="de-DE" dirty="0" smtClean="0"/>
              <a:t> </a:t>
            </a:r>
            <a:r>
              <a:rPr lang="de-DE" i="1" dirty="0" err="1" smtClean="0"/>
              <a:t>other</a:t>
            </a:r>
            <a:r>
              <a:rPr lang="de-DE" i="1" dirty="0" smtClean="0"/>
              <a:t> </a:t>
            </a:r>
            <a:r>
              <a:rPr lang="de-DE" i="1" dirty="0" err="1" smtClean="0"/>
              <a:t>loops</a:t>
            </a:r>
            <a:endParaRPr lang="de-DE" i="1" dirty="0"/>
          </a:p>
        </p:txBody>
      </p:sp>
      <p:sp>
        <p:nvSpPr>
          <p:cNvPr id="20" name="Abgerundetes Rechteck 19"/>
          <p:cNvSpPr/>
          <p:nvPr/>
        </p:nvSpPr>
        <p:spPr>
          <a:xfrm>
            <a:off x="1651723" y="2524639"/>
            <a:ext cx="1463910" cy="1150378"/>
          </a:xfrm>
          <a:prstGeom prst="roundRect">
            <a:avLst/>
          </a:prstGeom>
          <a:solidFill>
            <a:schemeClr val="bg1">
              <a:alpha val="3000"/>
            </a:schemeClr>
          </a:solidFill>
          <a:ln w="254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Abgerundetes Rechteck 20"/>
          <p:cNvSpPr/>
          <p:nvPr/>
        </p:nvSpPr>
        <p:spPr>
          <a:xfrm>
            <a:off x="1649129" y="5623740"/>
            <a:ext cx="1415255" cy="954346"/>
          </a:xfrm>
          <a:prstGeom prst="roundRect">
            <a:avLst/>
          </a:prstGeom>
          <a:solidFill>
            <a:schemeClr val="bg1">
              <a:alpha val="3000"/>
            </a:schemeClr>
          </a:solidFill>
          <a:ln w="254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Abgerundetes Rechteck 21"/>
          <p:cNvSpPr/>
          <p:nvPr/>
        </p:nvSpPr>
        <p:spPr>
          <a:xfrm>
            <a:off x="10702833" y="780380"/>
            <a:ext cx="1432137" cy="1536100"/>
          </a:xfrm>
          <a:prstGeom prst="roundRect">
            <a:avLst/>
          </a:prstGeom>
          <a:solidFill>
            <a:schemeClr val="bg1">
              <a:alpha val="3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80790037"/>
      </p:ext>
    </p:extLst>
  </p:cSld>
  <p:clrMapOvr>
    <a:masterClrMapping/>
  </p:clrMapOvr>
  <mc:AlternateContent xmlns:mc="http://schemas.openxmlformats.org/markup-compatibility/2006" xmlns:p14="http://schemas.microsoft.com/office/powerpoint/2010/main">
    <mc:Choice Requires="p14">
      <p:transition spd="slow" p14:dur="2000" advTm="228374"/>
    </mc:Choice>
    <mc:Fallback xmlns="">
      <p:transition spd="slow" advTm="228374"/>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36312" y="977281"/>
            <a:ext cx="11444287" cy="4017640"/>
          </a:xfrm>
        </p:spPr>
        <p:txBody>
          <a:bodyPr>
            <a:normAutofit/>
          </a:bodyPr>
          <a:lstStyle/>
          <a:p>
            <a:pPr marL="0" indent="0">
              <a:buNone/>
            </a:pPr>
            <a:r>
              <a:rPr lang="en-US" sz="2200" b="1" dirty="0" smtClean="0"/>
              <a:t>For </a:t>
            </a:r>
            <a:r>
              <a:rPr lang="en-US" sz="2200" b="1" u="sng" dirty="0" smtClean="0"/>
              <a:t>hybrid</a:t>
            </a:r>
            <a:r>
              <a:rPr lang="en-US" sz="2200" b="1" dirty="0" smtClean="0"/>
              <a:t> closed looping, </a:t>
            </a:r>
            <a:r>
              <a:rPr lang="en-US" sz="2200" dirty="0" smtClean="0"/>
              <a:t>think </a:t>
            </a:r>
            <a:r>
              <a:rPr lang="en-US" sz="2200" dirty="0"/>
              <a:t>of meal management in 3 </a:t>
            </a:r>
            <a:r>
              <a:rPr lang="en-US" sz="2200" dirty="0" smtClean="0"/>
              <a:t>phases</a:t>
            </a:r>
            <a:r>
              <a:rPr lang="en-US" sz="2200" dirty="0"/>
              <a:t>: </a:t>
            </a:r>
            <a:endParaRPr lang="en-US" sz="2200" dirty="0" smtClean="0"/>
          </a:p>
          <a:p>
            <a:pPr marL="457200" indent="-457200">
              <a:buAutoNum type="arabicParenR"/>
            </a:pPr>
            <a:r>
              <a:rPr lang="en-US" sz="2200" dirty="0" smtClean="0"/>
              <a:t>Pre-phase: </a:t>
            </a:r>
            <a:r>
              <a:rPr lang="en-US" sz="2200" b="1" dirty="0" smtClean="0">
                <a:solidFill>
                  <a:srgbClr val="7030A0"/>
                </a:solidFill>
              </a:rPr>
              <a:t>Set </a:t>
            </a:r>
            <a:r>
              <a:rPr lang="en-US" sz="2200" b="1" dirty="0" err="1" smtClean="0">
                <a:solidFill>
                  <a:srgbClr val="7030A0"/>
                </a:solidFill>
              </a:rPr>
              <a:t>EatingSoonTT</a:t>
            </a:r>
            <a:r>
              <a:rPr lang="en-US" sz="2200" b="1" dirty="0" smtClean="0">
                <a:solidFill>
                  <a:srgbClr val="7030A0"/>
                </a:solidFill>
              </a:rPr>
              <a:t> </a:t>
            </a:r>
            <a:r>
              <a:rPr lang="en-US" sz="2200" dirty="0"/>
              <a:t>to get a low glucose and some </a:t>
            </a:r>
            <a:r>
              <a:rPr lang="en-US" sz="2200" dirty="0" err="1"/>
              <a:t>iob</a:t>
            </a:r>
            <a:r>
              <a:rPr lang="en-US" sz="2200" dirty="0"/>
              <a:t> when you actually start eating. </a:t>
            </a:r>
            <a:r>
              <a:rPr lang="en-US" sz="2200" dirty="0" smtClean="0"/>
              <a:t>                             </a:t>
            </a:r>
            <a:r>
              <a:rPr lang="en-US" sz="1900" u="sng" dirty="0" smtClean="0">
                <a:solidFill>
                  <a:schemeClr val="bg1">
                    <a:lumMod val="50000"/>
                  </a:schemeClr>
                </a:solidFill>
              </a:rPr>
              <a:t>If</a:t>
            </a:r>
            <a:r>
              <a:rPr lang="en-US" sz="1900" dirty="0" smtClean="0">
                <a:solidFill>
                  <a:schemeClr val="bg1">
                    <a:lumMod val="50000"/>
                  </a:schemeClr>
                </a:solidFill>
              </a:rPr>
              <a:t> </a:t>
            </a:r>
            <a:r>
              <a:rPr lang="en-US" sz="1900" dirty="0">
                <a:solidFill>
                  <a:schemeClr val="bg1">
                    <a:lumMod val="50000"/>
                  </a:schemeClr>
                </a:solidFill>
              </a:rPr>
              <a:t>you </a:t>
            </a:r>
            <a:r>
              <a:rPr lang="en-US" sz="1900" dirty="0" smtClean="0">
                <a:solidFill>
                  <a:schemeClr val="bg1">
                    <a:lumMod val="50000"/>
                  </a:schemeClr>
                </a:solidFill>
              </a:rPr>
              <a:t>forgot (and did not automate), </a:t>
            </a:r>
            <a:r>
              <a:rPr lang="en-US" sz="1900" dirty="0">
                <a:solidFill>
                  <a:schemeClr val="bg1">
                    <a:lumMod val="50000"/>
                  </a:schemeClr>
                </a:solidFill>
              </a:rPr>
              <a:t>give a small (!) pre-bolus to achieve same</a:t>
            </a:r>
            <a:r>
              <a:rPr lang="en-US" sz="1900" dirty="0" smtClean="0">
                <a:solidFill>
                  <a:schemeClr val="bg1">
                    <a:lumMod val="50000"/>
                  </a:schemeClr>
                </a:solidFill>
              </a:rPr>
              <a:t>.</a:t>
            </a:r>
          </a:p>
          <a:p>
            <a:pPr marL="457200" indent="-457200">
              <a:buAutoNum type="arabicParenR"/>
            </a:pPr>
            <a:r>
              <a:rPr lang="en-US" sz="2200" dirty="0" smtClean="0"/>
              <a:t>In the early </a:t>
            </a:r>
            <a:r>
              <a:rPr lang="en-US" sz="2200" dirty="0"/>
              <a:t>phase of roughly 2 hours into the meal, </a:t>
            </a:r>
            <a:r>
              <a:rPr lang="en-US" sz="2200" dirty="0" smtClean="0"/>
              <a:t>your </a:t>
            </a:r>
            <a:r>
              <a:rPr lang="en-US" sz="2200" dirty="0"/>
              <a:t>meal bolus works with high activity. For most of us, around </a:t>
            </a:r>
            <a:r>
              <a:rPr lang="en-US" sz="2200" b="1" dirty="0">
                <a:solidFill>
                  <a:srgbClr val="7030A0"/>
                </a:solidFill>
              </a:rPr>
              <a:t>60g</a:t>
            </a:r>
            <a:r>
              <a:rPr lang="en-US" sz="2200" b="1" dirty="0">
                <a:solidFill>
                  <a:schemeClr val="accent5"/>
                </a:solidFill>
              </a:rPr>
              <a:t> </a:t>
            </a:r>
            <a:r>
              <a:rPr lang="en-US" sz="2200" dirty="0"/>
              <a:t>of</a:t>
            </a:r>
            <a:r>
              <a:rPr lang="en-US" sz="2200" b="1" dirty="0">
                <a:solidFill>
                  <a:schemeClr val="accent5"/>
                </a:solidFill>
              </a:rPr>
              <a:t> carbs </a:t>
            </a:r>
            <a:r>
              <a:rPr lang="en-US" sz="2200" dirty="0"/>
              <a:t>are digested </a:t>
            </a:r>
            <a:r>
              <a:rPr lang="en-US" sz="2200" dirty="0" smtClean="0"/>
              <a:t>then. </a:t>
            </a:r>
          </a:p>
          <a:p>
            <a:pPr lvl="1"/>
            <a:r>
              <a:rPr lang="en-US" sz="2000" dirty="0" smtClean="0"/>
              <a:t>Do not input </a:t>
            </a:r>
            <a:r>
              <a:rPr lang="en-US" sz="2000" b="1" dirty="0" smtClean="0">
                <a:solidFill>
                  <a:srgbClr val="7030A0"/>
                </a:solidFill>
              </a:rPr>
              <a:t>in the calculator</a:t>
            </a:r>
            <a:r>
              <a:rPr lang="en-US" sz="2000" dirty="0" smtClean="0">
                <a:solidFill>
                  <a:srgbClr val="7030A0"/>
                </a:solidFill>
              </a:rPr>
              <a:t>, and bolus for,</a:t>
            </a:r>
            <a:r>
              <a:rPr lang="en-US" sz="2000" dirty="0" smtClean="0"/>
              <a:t> more than </a:t>
            </a:r>
            <a:r>
              <a:rPr lang="en-US" sz="2000" b="1" dirty="0" smtClean="0">
                <a:solidFill>
                  <a:srgbClr val="7030A0"/>
                </a:solidFill>
              </a:rPr>
              <a:t>that</a:t>
            </a:r>
            <a:r>
              <a:rPr lang="en-US" sz="2000" dirty="0" smtClean="0"/>
              <a:t>. </a:t>
            </a:r>
            <a:r>
              <a:rPr lang="en-US" sz="2000" dirty="0" smtClean="0">
                <a:solidFill>
                  <a:schemeClr val="bg1">
                    <a:lumMod val="50000"/>
                  </a:schemeClr>
                </a:solidFill>
              </a:rPr>
              <a:t>(Your </a:t>
            </a:r>
            <a:r>
              <a:rPr lang="en-US" sz="2000" dirty="0">
                <a:solidFill>
                  <a:schemeClr val="bg1">
                    <a:lumMod val="50000"/>
                  </a:schemeClr>
                </a:solidFill>
              </a:rPr>
              <a:t>IC </a:t>
            </a:r>
            <a:r>
              <a:rPr lang="en-US" sz="2000" dirty="0" smtClean="0">
                <a:solidFill>
                  <a:schemeClr val="bg1">
                    <a:lumMod val="50000"/>
                  </a:schemeClr>
                </a:solidFill>
              </a:rPr>
              <a:t>should be tuned, so </a:t>
            </a:r>
            <a:r>
              <a:rPr lang="en-US" sz="2000" dirty="0">
                <a:solidFill>
                  <a:schemeClr val="bg1">
                    <a:lumMod val="50000"/>
                  </a:schemeClr>
                </a:solidFill>
              </a:rPr>
              <a:t>you </a:t>
            </a:r>
            <a:r>
              <a:rPr lang="en-US" sz="2000" dirty="0" smtClean="0">
                <a:solidFill>
                  <a:schemeClr val="bg1">
                    <a:lumMod val="50000"/>
                  </a:schemeClr>
                </a:solidFill>
              </a:rPr>
              <a:t>will hit </a:t>
            </a:r>
            <a:r>
              <a:rPr lang="en-US" sz="2000" dirty="0">
                <a:solidFill>
                  <a:schemeClr val="bg1">
                    <a:lumMod val="50000"/>
                  </a:schemeClr>
                </a:solidFill>
              </a:rPr>
              <a:t>a </a:t>
            </a:r>
            <a:r>
              <a:rPr lang="en-US" sz="2000" dirty="0" smtClean="0">
                <a:solidFill>
                  <a:schemeClr val="bg1">
                    <a:lumMod val="50000"/>
                  </a:schemeClr>
                </a:solidFill>
              </a:rPr>
              <a:t>glucose </a:t>
            </a:r>
            <a:r>
              <a:rPr lang="en-US" sz="2000" dirty="0">
                <a:solidFill>
                  <a:schemeClr val="bg1">
                    <a:lumMod val="50000"/>
                  </a:schemeClr>
                </a:solidFill>
              </a:rPr>
              <a:t>in the low-normal range at time of </a:t>
            </a:r>
            <a:r>
              <a:rPr lang="en-US" sz="2000" dirty="0" smtClean="0">
                <a:solidFill>
                  <a:schemeClr val="bg1">
                    <a:lumMod val="50000"/>
                  </a:schemeClr>
                </a:solidFill>
              </a:rPr>
              <a:t>max. </a:t>
            </a:r>
            <a:r>
              <a:rPr lang="en-US" sz="2000" dirty="0">
                <a:solidFill>
                  <a:schemeClr val="bg1">
                    <a:lumMod val="50000"/>
                  </a:schemeClr>
                </a:solidFill>
              </a:rPr>
              <a:t>insulin </a:t>
            </a:r>
            <a:r>
              <a:rPr lang="en-US" sz="2000" dirty="0" smtClean="0">
                <a:solidFill>
                  <a:schemeClr val="bg1">
                    <a:lumMod val="50000"/>
                  </a:schemeClr>
                </a:solidFill>
              </a:rPr>
              <a:t>activity).  </a:t>
            </a:r>
          </a:p>
          <a:p>
            <a:pPr lvl="1"/>
            <a:r>
              <a:rPr lang="en-US" sz="2000" dirty="0" smtClean="0"/>
              <a:t>At meal start, also </a:t>
            </a:r>
            <a:r>
              <a:rPr lang="en-US" sz="2000" dirty="0"/>
              <a:t>input a </a:t>
            </a:r>
            <a:r>
              <a:rPr lang="en-US" sz="2000" b="1" dirty="0">
                <a:solidFill>
                  <a:srgbClr val="7030A0"/>
                </a:solidFill>
              </a:rPr>
              <a:t>rough estimate </a:t>
            </a:r>
            <a:r>
              <a:rPr lang="en-US" sz="2000" dirty="0">
                <a:solidFill>
                  <a:schemeClr val="accent5"/>
                </a:solidFill>
              </a:rPr>
              <a:t>for </a:t>
            </a:r>
            <a:r>
              <a:rPr lang="en-US" sz="2000" dirty="0" smtClean="0">
                <a:solidFill>
                  <a:schemeClr val="accent5"/>
                </a:solidFill>
              </a:rPr>
              <a:t>slow/late carbs incl. FPUs </a:t>
            </a:r>
            <a:r>
              <a:rPr lang="en-US" sz="1800" dirty="0" smtClean="0">
                <a:solidFill>
                  <a:schemeClr val="bg1">
                    <a:lumMod val="50000"/>
                  </a:schemeClr>
                </a:solidFill>
              </a:rPr>
              <a:t>(without </a:t>
            </a:r>
            <a:r>
              <a:rPr lang="en-US" sz="1800" dirty="0" err="1" smtClean="0">
                <a:solidFill>
                  <a:schemeClr val="bg1">
                    <a:lumMod val="50000"/>
                  </a:schemeClr>
                </a:solidFill>
              </a:rPr>
              <a:t>bolussing</a:t>
            </a:r>
            <a:r>
              <a:rPr lang="en-US" sz="1800" dirty="0" smtClean="0">
                <a:solidFill>
                  <a:schemeClr val="bg1">
                    <a:lumMod val="50000"/>
                  </a:schemeClr>
                </a:solidFill>
              </a:rPr>
              <a:t>; “e-Carbs”).</a:t>
            </a:r>
          </a:p>
          <a:p>
            <a:pPr marL="0" indent="0">
              <a:buNone/>
            </a:pPr>
            <a:r>
              <a:rPr lang="en-US" sz="2000" dirty="0" smtClean="0"/>
              <a:t>        In the late phase, SMBs (Auto-</a:t>
            </a:r>
            <a:r>
              <a:rPr lang="en-US" sz="2000" dirty="0" err="1" smtClean="0"/>
              <a:t>Boli</a:t>
            </a:r>
            <a:r>
              <a:rPr lang="en-US" sz="2000" dirty="0" smtClean="0"/>
              <a:t>) </a:t>
            </a:r>
            <a:r>
              <a:rPr lang="en-US" sz="2000" dirty="0"/>
              <a:t>and TBRs will </a:t>
            </a:r>
            <a:r>
              <a:rPr lang="en-US" sz="2000" dirty="0" smtClean="0"/>
              <a:t>take care. </a:t>
            </a:r>
            <a:r>
              <a:rPr lang="en-US" sz="2000" dirty="0" smtClean="0">
                <a:solidFill>
                  <a:schemeClr val="bg1">
                    <a:lumMod val="50000"/>
                  </a:schemeClr>
                </a:solidFill>
              </a:rPr>
              <a:t>(ISF should be tuned, so this works). </a:t>
            </a:r>
          </a:p>
          <a:p>
            <a:pPr lvl="1"/>
            <a:r>
              <a:rPr lang="en-US" sz="1800" dirty="0" smtClean="0"/>
              <a:t>You might need extra-strong ISF at high glucose -&gt; Better than any “rage bolus”: Let the loop take care via </a:t>
            </a:r>
            <a:r>
              <a:rPr lang="en-US" sz="1800" dirty="0"/>
              <a:t>an </a:t>
            </a:r>
            <a:r>
              <a:rPr lang="en-US" sz="1800" dirty="0" smtClean="0">
                <a:solidFill>
                  <a:srgbClr val="7030A0"/>
                </a:solidFill>
              </a:rPr>
              <a:t>AUTOMATION that switches </a:t>
            </a:r>
            <a:r>
              <a:rPr lang="en-US" sz="1800" dirty="0">
                <a:solidFill>
                  <a:srgbClr val="7030A0"/>
                </a:solidFill>
              </a:rPr>
              <a:t>to higher profile% </a:t>
            </a:r>
            <a:r>
              <a:rPr lang="en-US" sz="1800" dirty="0"/>
              <a:t>FOR A </a:t>
            </a:r>
            <a:r>
              <a:rPr lang="en-US" sz="1800" dirty="0" smtClean="0"/>
              <a:t>FEW MINUTES </a:t>
            </a:r>
            <a:r>
              <a:rPr lang="en-US" sz="1800" dirty="0" smtClean="0">
                <a:solidFill>
                  <a:srgbClr val="7030A0"/>
                </a:solidFill>
              </a:rPr>
              <a:t>to </a:t>
            </a:r>
            <a:r>
              <a:rPr lang="en-US" sz="1800" dirty="0">
                <a:solidFill>
                  <a:srgbClr val="7030A0"/>
                </a:solidFill>
              </a:rPr>
              <a:t>account for </a:t>
            </a:r>
            <a:r>
              <a:rPr lang="en-US" sz="1800" dirty="0" smtClean="0">
                <a:solidFill>
                  <a:srgbClr val="7030A0"/>
                </a:solidFill>
              </a:rPr>
              <a:t>temp. reduced </a:t>
            </a:r>
            <a:r>
              <a:rPr lang="en-US" sz="1800" dirty="0">
                <a:solidFill>
                  <a:srgbClr val="7030A0"/>
                </a:solidFill>
              </a:rPr>
              <a:t>insulin </a:t>
            </a:r>
            <a:r>
              <a:rPr lang="en-US" sz="1800" dirty="0" smtClean="0">
                <a:solidFill>
                  <a:srgbClr val="7030A0"/>
                </a:solidFill>
              </a:rPr>
              <a:t>sensitivity </a:t>
            </a:r>
            <a:r>
              <a:rPr lang="en-US" sz="1800" dirty="0" smtClean="0"/>
              <a:t>AT HIGH VALUES.</a:t>
            </a:r>
            <a:endParaRPr lang="en-US" sz="1800" dirty="0"/>
          </a:p>
          <a:p>
            <a:pPr lvl="1"/>
            <a:endParaRPr lang="en-US" sz="1500" dirty="0" smtClean="0"/>
          </a:p>
          <a:p>
            <a:pPr lvl="1"/>
            <a:endParaRPr lang="en-US" sz="1500" dirty="0" smtClean="0"/>
          </a:p>
        </p:txBody>
      </p:sp>
      <p:sp>
        <p:nvSpPr>
          <p:cNvPr id="4" name="Titel 1"/>
          <p:cNvSpPr>
            <a:spLocks noGrp="1"/>
          </p:cNvSpPr>
          <p:nvPr>
            <p:ph type="title"/>
          </p:nvPr>
        </p:nvSpPr>
        <p:spPr>
          <a:xfrm>
            <a:off x="1640707" y="-218694"/>
            <a:ext cx="11329852" cy="1325563"/>
          </a:xfrm>
        </p:spPr>
        <p:txBody>
          <a:bodyPr>
            <a:normAutofit/>
          </a:bodyPr>
          <a:lstStyle/>
          <a:p>
            <a:r>
              <a:rPr lang="de-DE" sz="2800" b="1" dirty="0" smtClean="0">
                <a:solidFill>
                  <a:srgbClr val="7030A0"/>
                </a:solidFill>
              </a:rPr>
              <a:t>„</a:t>
            </a:r>
            <a:r>
              <a:rPr lang="de-DE" sz="2800" b="1" dirty="0" err="1" smtClean="0">
                <a:solidFill>
                  <a:srgbClr val="7030A0"/>
                </a:solidFill>
              </a:rPr>
              <a:t>Good</a:t>
            </a:r>
            <a:r>
              <a:rPr lang="de-DE" sz="2800" b="1" dirty="0" smtClean="0">
                <a:solidFill>
                  <a:srgbClr val="7030A0"/>
                </a:solidFill>
              </a:rPr>
              <a:t> </a:t>
            </a:r>
            <a:r>
              <a:rPr lang="de-DE" sz="2800" b="1" dirty="0">
                <a:solidFill>
                  <a:srgbClr val="7030A0"/>
                </a:solidFill>
              </a:rPr>
              <a:t>P</a:t>
            </a:r>
            <a:r>
              <a:rPr lang="de-DE" sz="2800" b="1" dirty="0" smtClean="0">
                <a:solidFill>
                  <a:srgbClr val="7030A0"/>
                </a:solidFill>
              </a:rPr>
              <a:t>ractice</a:t>
            </a:r>
            <a:r>
              <a:rPr lang="de-DE" sz="2800" b="1" dirty="0">
                <a:solidFill>
                  <a:srgbClr val="7030A0"/>
                </a:solidFill>
              </a:rPr>
              <a:t>“ </a:t>
            </a:r>
            <a:r>
              <a:rPr lang="de-DE" sz="2800" b="1" dirty="0" err="1" smtClean="0">
                <a:solidFill>
                  <a:srgbClr val="7030A0"/>
                </a:solidFill>
              </a:rPr>
              <a:t>suggestion</a:t>
            </a:r>
            <a:r>
              <a:rPr lang="de-DE" sz="2800" b="1" dirty="0" smtClean="0">
                <a:solidFill>
                  <a:srgbClr val="7030A0"/>
                </a:solidFill>
              </a:rPr>
              <a:t> </a:t>
            </a:r>
            <a:r>
              <a:rPr lang="de-DE" sz="2800" b="1" dirty="0" err="1" smtClean="0">
                <a:solidFill>
                  <a:srgbClr val="7030A0"/>
                </a:solidFill>
              </a:rPr>
              <a:t>for</a:t>
            </a:r>
            <a:r>
              <a:rPr lang="de-DE" sz="2800" b="1" dirty="0" smtClean="0">
                <a:solidFill>
                  <a:srgbClr val="7030A0"/>
                </a:solidFill>
              </a:rPr>
              <a:t> </a:t>
            </a:r>
            <a:r>
              <a:rPr lang="de-DE" sz="2800" b="1" dirty="0" err="1" smtClean="0">
                <a:solidFill>
                  <a:srgbClr val="7030A0"/>
                </a:solidFill>
              </a:rPr>
              <a:t>oref</a:t>
            </a:r>
            <a:r>
              <a:rPr lang="de-DE" sz="2800" b="1" dirty="0" smtClean="0">
                <a:solidFill>
                  <a:srgbClr val="7030A0"/>
                </a:solidFill>
              </a:rPr>
              <a:t>(1) </a:t>
            </a:r>
            <a:r>
              <a:rPr lang="de-DE" sz="2800" b="1" dirty="0" err="1" smtClean="0">
                <a:solidFill>
                  <a:srgbClr val="7030A0"/>
                </a:solidFill>
              </a:rPr>
              <a:t>closed</a:t>
            </a:r>
            <a:r>
              <a:rPr lang="de-DE" sz="2800" b="1" dirty="0" smtClean="0">
                <a:solidFill>
                  <a:srgbClr val="7030A0"/>
                </a:solidFill>
              </a:rPr>
              <a:t> </a:t>
            </a:r>
            <a:r>
              <a:rPr lang="de-DE" sz="2800" b="1" dirty="0" err="1" smtClean="0">
                <a:solidFill>
                  <a:srgbClr val="7030A0"/>
                </a:solidFill>
              </a:rPr>
              <a:t>loop</a:t>
            </a:r>
            <a:r>
              <a:rPr lang="de-DE" sz="2800" b="1" dirty="0" smtClean="0">
                <a:solidFill>
                  <a:srgbClr val="7030A0"/>
                </a:solidFill>
              </a:rPr>
              <a:t>   </a:t>
            </a:r>
            <a:endParaRPr lang="de-DE" sz="2800" b="1" dirty="0">
              <a:solidFill>
                <a:srgbClr val="7030A0"/>
              </a:solidFill>
            </a:endParaRPr>
          </a:p>
        </p:txBody>
      </p:sp>
      <p:sp>
        <p:nvSpPr>
          <p:cNvPr id="7" name="Inhaltsplatzhalter 2"/>
          <p:cNvSpPr txBox="1">
            <a:spLocks/>
          </p:cNvSpPr>
          <p:nvPr/>
        </p:nvSpPr>
        <p:spPr>
          <a:xfrm>
            <a:off x="456921" y="1467296"/>
            <a:ext cx="335142" cy="421800"/>
          </a:xfrm>
          <a:prstGeom prst="rect">
            <a:avLst/>
          </a:prstGeom>
          <a:solidFill>
            <a:srgbClr val="E1CCF0"/>
          </a:solidFill>
        </p:spPr>
        <p:txBody>
          <a:bodyPr vert="horz" lIns="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6000" dirty="0">
                <a:solidFill>
                  <a:schemeClr val="bg1">
                    <a:lumMod val="50000"/>
                  </a:schemeClr>
                </a:solidFill>
              </a:rPr>
              <a:t>1</a:t>
            </a:r>
            <a:r>
              <a:rPr lang="de-DE" sz="2000" dirty="0"/>
              <a:t> </a:t>
            </a:r>
          </a:p>
          <a:p>
            <a:pPr marL="0" indent="0">
              <a:buFont typeface="Arial" panose="020B0604020202020204" pitchFamily="34" charset="0"/>
              <a:buNone/>
            </a:pPr>
            <a:endParaRPr lang="de-DE" sz="2000" b="1" dirty="0">
              <a:solidFill>
                <a:srgbClr val="0070C0"/>
              </a:solidFill>
            </a:endParaRPr>
          </a:p>
        </p:txBody>
      </p:sp>
      <p:sp>
        <p:nvSpPr>
          <p:cNvPr id="8" name="Inhaltsplatzhalter 2"/>
          <p:cNvSpPr txBox="1">
            <a:spLocks/>
          </p:cNvSpPr>
          <p:nvPr/>
        </p:nvSpPr>
        <p:spPr>
          <a:xfrm>
            <a:off x="456921" y="2168211"/>
            <a:ext cx="335142" cy="421800"/>
          </a:xfrm>
          <a:prstGeom prst="rect">
            <a:avLst/>
          </a:prstGeom>
          <a:solidFill>
            <a:srgbClr val="E1CCF0"/>
          </a:solidFill>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a:solidFill>
                  <a:schemeClr val="bg1">
                    <a:lumMod val="50000"/>
                  </a:schemeClr>
                </a:solidFill>
              </a:rPr>
              <a:t>2</a:t>
            </a:r>
          </a:p>
          <a:p>
            <a:endParaRPr lang="de-DE" sz="2000" dirty="0"/>
          </a:p>
          <a:p>
            <a:pPr marL="0" indent="0">
              <a:buFont typeface="Arial" panose="020B0604020202020204" pitchFamily="34" charset="0"/>
              <a:buNone/>
            </a:pPr>
            <a:endParaRPr lang="de-DE" sz="2000" b="1" dirty="0">
              <a:solidFill>
                <a:srgbClr val="0070C0"/>
              </a:solidFill>
            </a:endParaRPr>
          </a:p>
        </p:txBody>
      </p:sp>
      <p:sp>
        <p:nvSpPr>
          <p:cNvPr id="9" name="Inhaltsplatzhalter 2"/>
          <p:cNvSpPr txBox="1">
            <a:spLocks/>
          </p:cNvSpPr>
          <p:nvPr/>
        </p:nvSpPr>
        <p:spPr>
          <a:xfrm>
            <a:off x="456921" y="3765843"/>
            <a:ext cx="335142" cy="421800"/>
          </a:xfrm>
          <a:prstGeom prst="rect">
            <a:avLst/>
          </a:prstGeom>
          <a:solidFill>
            <a:srgbClr val="E1CCF0"/>
          </a:solidFill>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dirty="0">
                <a:solidFill>
                  <a:schemeClr val="bg1">
                    <a:lumMod val="50000"/>
                  </a:schemeClr>
                </a:solidFill>
              </a:rPr>
              <a:t>3</a:t>
            </a:r>
          </a:p>
          <a:p>
            <a:endParaRPr lang="de-DE" sz="2000" dirty="0"/>
          </a:p>
          <a:p>
            <a:pPr marL="0" indent="0">
              <a:buFont typeface="Arial" panose="020B0604020202020204" pitchFamily="34" charset="0"/>
              <a:buNone/>
            </a:pPr>
            <a:endParaRPr lang="de-DE" sz="2000" b="1" dirty="0">
              <a:solidFill>
                <a:srgbClr val="0070C0"/>
              </a:solidFill>
            </a:endParaRPr>
          </a:p>
        </p:txBody>
      </p:sp>
      <p:sp>
        <p:nvSpPr>
          <p:cNvPr id="2" name="Foliennummernplatzhalter 1"/>
          <p:cNvSpPr>
            <a:spLocks noGrp="1"/>
          </p:cNvSpPr>
          <p:nvPr>
            <p:ph type="sldNum" sz="quarter" idx="12"/>
          </p:nvPr>
        </p:nvSpPr>
        <p:spPr>
          <a:xfrm>
            <a:off x="11232292" y="155613"/>
            <a:ext cx="776416" cy="617237"/>
          </a:xfrm>
        </p:spPr>
        <p:txBody>
          <a:bodyPr/>
          <a:lstStyle/>
          <a:p>
            <a:r>
              <a:rPr lang="de-DE" sz="2000" dirty="0" smtClean="0"/>
              <a:t> 43</a:t>
            </a:r>
            <a:endParaRPr lang="de-DE" sz="1400" dirty="0"/>
          </a:p>
        </p:txBody>
      </p:sp>
      <p:pic>
        <p:nvPicPr>
          <p:cNvPr id="11" name="Grafik 10"/>
          <p:cNvPicPr>
            <a:picLocks noChangeAspect="1"/>
          </p:cNvPicPr>
          <p:nvPr/>
        </p:nvPicPr>
        <p:blipFill rotWithShape="1">
          <a:blip r:embed="rId3"/>
          <a:srcRect l="30125" t="25555" r="45813" b="34667"/>
          <a:stretch/>
        </p:blipFill>
        <p:spPr>
          <a:xfrm>
            <a:off x="10654658" y="394490"/>
            <a:ext cx="965842" cy="898107"/>
          </a:xfrm>
          <a:prstGeom prst="rect">
            <a:avLst/>
          </a:prstGeom>
        </p:spPr>
      </p:pic>
      <p:sp>
        <p:nvSpPr>
          <p:cNvPr id="12" name="Inhaltsplatzhalter 2"/>
          <p:cNvSpPr txBox="1">
            <a:spLocks/>
          </p:cNvSpPr>
          <p:nvPr/>
        </p:nvSpPr>
        <p:spPr>
          <a:xfrm>
            <a:off x="456921" y="6082765"/>
            <a:ext cx="11444287" cy="45806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t>For </a:t>
            </a:r>
            <a:r>
              <a:rPr lang="en-US" sz="2000" b="1" u="sng" dirty="0" smtClean="0"/>
              <a:t>full </a:t>
            </a:r>
            <a:r>
              <a:rPr lang="en-US" sz="2000" b="1" dirty="0" smtClean="0"/>
              <a:t>closed looping </a:t>
            </a:r>
            <a:r>
              <a:rPr lang="en-US" sz="1800" dirty="0" smtClean="0">
                <a:solidFill>
                  <a:schemeClr val="bg1">
                    <a:lumMod val="50000"/>
                  </a:schemeClr>
                </a:solidFill>
              </a:rPr>
              <a:t>(example: “UAM”  with </a:t>
            </a:r>
            <a:r>
              <a:rPr lang="en-US" sz="1800" dirty="0" err="1" smtClean="0">
                <a:solidFill>
                  <a:schemeClr val="bg1">
                    <a:lumMod val="50000"/>
                  </a:schemeClr>
                </a:solidFill>
              </a:rPr>
              <a:t>AndroidAPS</a:t>
            </a:r>
            <a:r>
              <a:rPr lang="en-US" sz="1800" dirty="0" smtClean="0">
                <a:solidFill>
                  <a:schemeClr val="bg1">
                    <a:lumMod val="50000"/>
                  </a:schemeClr>
                </a:solidFill>
              </a:rPr>
              <a:t>)</a:t>
            </a:r>
            <a:r>
              <a:rPr lang="en-US" sz="2000" dirty="0" smtClean="0"/>
              <a:t>:   </a:t>
            </a:r>
            <a:r>
              <a:rPr lang="en-US" sz="2000" b="1" dirty="0" smtClean="0">
                <a:solidFill>
                  <a:srgbClr val="7030A0"/>
                </a:solidFill>
              </a:rPr>
              <a:t>Just eat.    </a:t>
            </a:r>
            <a:r>
              <a:rPr lang="en-US" sz="1800" dirty="0" smtClean="0">
                <a:solidFill>
                  <a:schemeClr val="bg1">
                    <a:lumMod val="50000"/>
                  </a:schemeClr>
                </a:solidFill>
              </a:rPr>
              <a:t>- see next pages - </a:t>
            </a:r>
          </a:p>
        </p:txBody>
      </p:sp>
      <p:sp>
        <p:nvSpPr>
          <p:cNvPr id="10" name="Textfeld 9"/>
          <p:cNvSpPr txBox="1"/>
          <p:nvPr/>
        </p:nvSpPr>
        <p:spPr>
          <a:xfrm>
            <a:off x="336312" y="4994921"/>
            <a:ext cx="10857514" cy="954107"/>
          </a:xfrm>
          <a:prstGeom prst="rect">
            <a:avLst/>
          </a:prstGeom>
          <a:solidFill>
            <a:schemeClr val="accent4">
              <a:lumMod val="20000"/>
              <a:lumOff val="80000"/>
            </a:schemeClr>
          </a:solidFill>
        </p:spPr>
        <p:txBody>
          <a:bodyPr wrap="square" rtlCol="0">
            <a:spAutoFit/>
          </a:bodyPr>
          <a:lstStyle/>
          <a:p>
            <a:r>
              <a:rPr lang="en-US" dirty="0"/>
              <a:t>No worries about meal size, absorption times, carb vs fat etc. My experience: Sizeable meal are "always" 60g </a:t>
            </a:r>
            <a:r>
              <a:rPr lang="en-US" dirty="0" smtClean="0"/>
              <a:t>(less if low carb), plus </a:t>
            </a:r>
            <a:r>
              <a:rPr lang="en-US" dirty="0"/>
              <a:t>anything in </a:t>
            </a:r>
            <a:r>
              <a:rPr lang="en-US" dirty="0" err="1"/>
              <a:t>eCarbs</a:t>
            </a:r>
            <a:r>
              <a:rPr lang="en-US" dirty="0"/>
              <a:t>, say 30, stretching like hour 3-6 (just so the loop sees no cob=0 prematurely). </a:t>
            </a:r>
            <a:r>
              <a:rPr lang="en-US" sz="2000" dirty="0"/>
              <a:t>The </a:t>
            </a:r>
            <a:r>
              <a:rPr lang="en-US" sz="2000" dirty="0" err="1"/>
              <a:t>oref</a:t>
            </a:r>
            <a:r>
              <a:rPr lang="en-US" sz="2000" dirty="0"/>
              <a:t>(1) loop reacts on glucose </a:t>
            </a:r>
            <a:r>
              <a:rPr lang="en-US" sz="2000" dirty="0" smtClean="0"/>
              <a:t>values; carb inputs play a very minor role. </a:t>
            </a:r>
            <a:r>
              <a:rPr lang="en-US" sz="2000" i="1" dirty="0" smtClean="0"/>
              <a:t> </a:t>
            </a:r>
            <a:endParaRPr lang="de-DE" sz="2000" i="1" dirty="0"/>
          </a:p>
        </p:txBody>
      </p:sp>
    </p:spTree>
    <p:extLst>
      <p:ext uri="{BB962C8B-B14F-4D97-AF65-F5344CB8AC3E}">
        <p14:creationId xmlns:p14="http://schemas.microsoft.com/office/powerpoint/2010/main" val="282921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17699" y="-109264"/>
            <a:ext cx="10515600" cy="1325563"/>
          </a:xfrm>
        </p:spPr>
        <p:txBody>
          <a:bodyPr>
            <a:normAutofit/>
          </a:bodyPr>
          <a:lstStyle/>
          <a:p>
            <a:pPr algn="ctr"/>
            <a:r>
              <a:rPr lang="de-DE" sz="3600" b="1" dirty="0">
                <a:solidFill>
                  <a:srgbClr val="7030A0"/>
                </a:solidFill>
              </a:rPr>
              <a:t/>
            </a:r>
            <a:br>
              <a:rPr lang="de-DE" sz="3600" b="1" dirty="0">
                <a:solidFill>
                  <a:srgbClr val="7030A0"/>
                </a:solidFill>
              </a:rPr>
            </a:br>
            <a:r>
              <a:rPr lang="de-DE" sz="3600" b="1" dirty="0" err="1" smtClean="0">
                <a:solidFill>
                  <a:srgbClr val="7030A0"/>
                </a:solidFill>
              </a:rPr>
              <a:t>Full</a:t>
            </a:r>
            <a:r>
              <a:rPr lang="de-DE" sz="3600" b="1" dirty="0" smtClean="0">
                <a:solidFill>
                  <a:srgbClr val="7030A0"/>
                </a:solidFill>
              </a:rPr>
              <a:t> </a:t>
            </a:r>
            <a:r>
              <a:rPr lang="de-DE" sz="3600" b="1" dirty="0" err="1" smtClean="0">
                <a:solidFill>
                  <a:srgbClr val="7030A0"/>
                </a:solidFill>
              </a:rPr>
              <a:t>closed</a:t>
            </a:r>
            <a:r>
              <a:rPr lang="de-DE" sz="3600" b="1" dirty="0" smtClean="0">
                <a:solidFill>
                  <a:srgbClr val="7030A0"/>
                </a:solidFill>
              </a:rPr>
              <a:t> </a:t>
            </a:r>
            <a:r>
              <a:rPr lang="de-DE" sz="3600" b="1" dirty="0" err="1" smtClean="0">
                <a:solidFill>
                  <a:srgbClr val="7030A0"/>
                </a:solidFill>
              </a:rPr>
              <a:t>loop</a:t>
            </a:r>
            <a:r>
              <a:rPr lang="de-DE" sz="3600" b="1" dirty="0" smtClean="0">
                <a:solidFill>
                  <a:srgbClr val="7030A0"/>
                </a:solidFill>
              </a:rPr>
              <a:t> w/ </a:t>
            </a:r>
            <a:r>
              <a:rPr lang="de-DE" sz="3600" b="1" dirty="0" err="1" smtClean="0">
                <a:solidFill>
                  <a:srgbClr val="7030A0"/>
                </a:solidFill>
              </a:rPr>
              <a:t>Lyumjev</a:t>
            </a:r>
            <a:r>
              <a:rPr lang="de-DE" sz="3600" b="1" dirty="0" smtClean="0">
                <a:solidFill>
                  <a:srgbClr val="7030A0"/>
                </a:solidFill>
              </a:rPr>
              <a:t>, </a:t>
            </a:r>
            <a:r>
              <a:rPr lang="de-DE" sz="3600" b="1" dirty="0" err="1" smtClean="0">
                <a:solidFill>
                  <a:srgbClr val="7030A0"/>
                </a:solidFill>
              </a:rPr>
              <a:t>oref</a:t>
            </a:r>
            <a:r>
              <a:rPr lang="de-DE" sz="3600" b="1" dirty="0" smtClean="0">
                <a:solidFill>
                  <a:srgbClr val="7030A0"/>
                </a:solidFill>
              </a:rPr>
              <a:t>(1) </a:t>
            </a:r>
            <a:r>
              <a:rPr lang="de-DE" sz="3600" b="1" dirty="0" err="1" smtClean="0">
                <a:solidFill>
                  <a:srgbClr val="7030A0"/>
                </a:solidFill>
              </a:rPr>
              <a:t>algo</a:t>
            </a:r>
            <a:endParaRPr lang="de-DE" sz="3600" b="1" dirty="0">
              <a:solidFill>
                <a:srgbClr val="7030A0"/>
              </a:solidFill>
            </a:endParaRPr>
          </a:p>
        </p:txBody>
      </p:sp>
      <p:sp>
        <p:nvSpPr>
          <p:cNvPr id="3" name="Inhaltsplatzhalter 2"/>
          <p:cNvSpPr>
            <a:spLocks noGrp="1"/>
          </p:cNvSpPr>
          <p:nvPr>
            <p:ph idx="1"/>
          </p:nvPr>
        </p:nvSpPr>
        <p:spPr>
          <a:xfrm>
            <a:off x="334654" y="669547"/>
            <a:ext cx="11173869" cy="6389588"/>
          </a:xfrm>
        </p:spPr>
        <p:txBody>
          <a:bodyPr lIns="0">
            <a:normAutofit/>
          </a:bodyPr>
          <a:lstStyle/>
          <a:p>
            <a:pPr marL="0" indent="0">
              <a:buNone/>
            </a:pPr>
            <a:endParaRPr lang="de-DE" sz="2400" i="1" dirty="0"/>
          </a:p>
          <a:p>
            <a:r>
              <a:rPr lang="de-DE" sz="2400" b="1" dirty="0" err="1" smtClean="0"/>
              <a:t>AndroidAPS</a:t>
            </a:r>
            <a:r>
              <a:rPr lang="de-DE" sz="2400" b="1" dirty="0" smtClean="0"/>
              <a:t> Loop </a:t>
            </a:r>
            <a:r>
              <a:rPr lang="de-DE" sz="2400" b="1" dirty="0" err="1" smtClean="0"/>
              <a:t>can</a:t>
            </a:r>
            <a:r>
              <a:rPr lang="de-DE" sz="2400" b="1" dirty="0" smtClean="0"/>
              <a:t> manage </a:t>
            </a:r>
            <a:r>
              <a:rPr lang="de-DE" sz="2400" b="1" dirty="0" err="1" smtClean="0"/>
              <a:t>meals</a:t>
            </a:r>
            <a:r>
              <a:rPr lang="de-DE" sz="2400" b="1" dirty="0" smtClean="0"/>
              <a:t> </a:t>
            </a:r>
            <a:r>
              <a:rPr lang="de-DE" sz="2400" b="1" dirty="0" err="1" smtClean="0"/>
              <a:t>completely</a:t>
            </a:r>
            <a:r>
              <a:rPr lang="de-DE" sz="2400" b="1" dirty="0" smtClean="0"/>
              <a:t> </a:t>
            </a:r>
            <a:r>
              <a:rPr lang="de-DE" sz="2400" b="1" dirty="0" err="1" smtClean="0"/>
              <a:t>without</a:t>
            </a:r>
            <a:r>
              <a:rPr lang="de-DE" sz="2400" b="1" dirty="0" smtClean="0"/>
              <a:t> </a:t>
            </a:r>
            <a:r>
              <a:rPr lang="de-DE" sz="2400" b="1" dirty="0" err="1" smtClean="0"/>
              <a:t>user</a:t>
            </a:r>
            <a:r>
              <a:rPr lang="de-DE" sz="2400" b="1" dirty="0" smtClean="0"/>
              <a:t> </a:t>
            </a:r>
            <a:r>
              <a:rPr lang="de-DE" sz="2400" b="1" dirty="0" err="1" smtClean="0"/>
              <a:t>interaction</a:t>
            </a:r>
            <a:endParaRPr lang="de-DE" sz="2400" b="1" dirty="0" smtClean="0"/>
          </a:p>
          <a:p>
            <a:r>
              <a:rPr lang="de-DE" sz="2400" dirty="0" err="1" smtClean="0"/>
              <a:t>We</a:t>
            </a:r>
            <a:r>
              <a:rPr lang="de-DE" sz="2400" dirty="0" smtClean="0"/>
              <a:t> </a:t>
            </a:r>
            <a:r>
              <a:rPr lang="de-DE" sz="2400" dirty="0" err="1" smtClean="0"/>
              <a:t>are</a:t>
            </a:r>
            <a:r>
              <a:rPr lang="de-DE" sz="2400" dirty="0" smtClean="0"/>
              <a:t> </a:t>
            </a:r>
            <a:r>
              <a:rPr lang="de-DE" sz="2400" dirty="0" err="1" smtClean="0"/>
              <a:t>getting</a:t>
            </a:r>
            <a:r>
              <a:rPr lang="de-DE" sz="2400" dirty="0" smtClean="0"/>
              <a:t> </a:t>
            </a:r>
            <a:r>
              <a:rPr lang="de-DE" sz="2400" dirty="0" err="1" smtClean="0"/>
              <a:t>closer</a:t>
            </a:r>
            <a:r>
              <a:rPr lang="de-DE" sz="2400" dirty="0" smtClean="0"/>
              <a:t>           </a:t>
            </a:r>
            <a:r>
              <a:rPr lang="de-DE" sz="2400" dirty="0" err="1" smtClean="0"/>
              <a:t>to</a:t>
            </a:r>
            <a:r>
              <a:rPr lang="de-DE" sz="2400" dirty="0" smtClean="0"/>
              <a:t> </a:t>
            </a:r>
            <a:r>
              <a:rPr lang="de-DE" sz="2400" dirty="0" err="1" smtClean="0"/>
              <a:t>the</a:t>
            </a:r>
            <a:r>
              <a:rPr lang="de-DE" sz="2400" dirty="0" smtClean="0"/>
              <a:t> </a:t>
            </a:r>
            <a:r>
              <a:rPr lang="de-DE" sz="2400" dirty="0" err="1" smtClean="0"/>
              <a:t>dream</a:t>
            </a:r>
            <a:r>
              <a:rPr lang="de-DE" sz="2400" dirty="0" smtClean="0"/>
              <a:t> </a:t>
            </a:r>
            <a:r>
              <a:rPr lang="de-DE" sz="2400" dirty="0" err="1" smtClean="0"/>
              <a:t>of</a:t>
            </a:r>
            <a:r>
              <a:rPr lang="de-DE" sz="2400" dirty="0" smtClean="0"/>
              <a:t> an </a:t>
            </a:r>
            <a:r>
              <a:rPr lang="de-DE" sz="2400" dirty="0" err="1" smtClean="0"/>
              <a:t>artificial</a:t>
            </a:r>
            <a:r>
              <a:rPr lang="de-DE" sz="2400" dirty="0" smtClean="0"/>
              <a:t> </a:t>
            </a:r>
            <a:r>
              <a:rPr lang="de-DE" sz="2400" dirty="0" err="1" smtClean="0"/>
              <a:t>pancreas</a:t>
            </a:r>
            <a:r>
              <a:rPr lang="de-DE" sz="2400" dirty="0" smtClean="0"/>
              <a:t>:</a:t>
            </a:r>
            <a:endParaRPr lang="de-DE" sz="2400" dirty="0"/>
          </a:p>
          <a:p>
            <a:pPr marL="1371600" lvl="3" indent="0">
              <a:buNone/>
            </a:pPr>
            <a:r>
              <a:rPr lang="de-DE" sz="2400" dirty="0" smtClean="0"/>
              <a:t>                                                               </a:t>
            </a:r>
            <a:endParaRPr lang="de-DE" sz="2400" dirty="0"/>
          </a:p>
        </p:txBody>
      </p:sp>
      <p:sp>
        <p:nvSpPr>
          <p:cNvPr id="10" name="Textfeld 9"/>
          <p:cNvSpPr txBox="1"/>
          <p:nvPr/>
        </p:nvSpPr>
        <p:spPr>
          <a:xfrm>
            <a:off x="5015492" y="6586404"/>
            <a:ext cx="7169432" cy="369332"/>
          </a:xfrm>
          <a:prstGeom prst="rect">
            <a:avLst/>
          </a:prstGeom>
          <a:noFill/>
        </p:spPr>
        <p:txBody>
          <a:bodyPr wrap="square" rtlCol="0">
            <a:spAutoFit/>
          </a:bodyPr>
          <a:lstStyle/>
          <a:p>
            <a:r>
              <a:rPr lang="de-DE" dirty="0"/>
              <a:t> </a:t>
            </a:r>
          </a:p>
        </p:txBody>
      </p:sp>
      <p:sp>
        <p:nvSpPr>
          <p:cNvPr id="4" name="Foliennummernplatzhalter 3"/>
          <p:cNvSpPr>
            <a:spLocks noGrp="1"/>
          </p:cNvSpPr>
          <p:nvPr>
            <p:ph type="sldNum" sz="quarter" idx="12"/>
          </p:nvPr>
        </p:nvSpPr>
        <p:spPr>
          <a:xfrm>
            <a:off x="9290222" y="158618"/>
            <a:ext cx="2743200" cy="365125"/>
          </a:xfrm>
        </p:spPr>
        <p:txBody>
          <a:bodyPr/>
          <a:lstStyle/>
          <a:p>
            <a:r>
              <a:rPr lang="de-DE" sz="2000" dirty="0" smtClean="0"/>
              <a:t>44</a:t>
            </a:r>
            <a:endParaRPr lang="de-DE" sz="2000" dirty="0"/>
          </a:p>
        </p:txBody>
      </p:sp>
      <p:sp>
        <p:nvSpPr>
          <p:cNvPr id="17" name="Textfeld 2"/>
          <p:cNvSpPr txBox="1"/>
          <p:nvPr/>
        </p:nvSpPr>
        <p:spPr>
          <a:xfrm>
            <a:off x="4003020" y="7595073"/>
            <a:ext cx="1943100" cy="1664329"/>
          </a:xfrm>
          <a:prstGeom prst="rect">
            <a:avLst/>
          </a:prstGeom>
          <a:solidFill>
            <a:schemeClr val="lt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de-DE" sz="1100">
              <a:effectLst/>
              <a:ea typeface="Calibri" panose="020F0502020204030204" pitchFamily="34" charset="0"/>
              <a:cs typeface="Times New Roman" panose="02020603050405020304" pitchFamily="18" charset="0"/>
            </a:endParaRPr>
          </a:p>
        </p:txBody>
      </p:sp>
      <p:sp>
        <p:nvSpPr>
          <p:cNvPr id="15" name="Textfeld 26"/>
          <p:cNvSpPr txBox="1">
            <a:spLocks noChangeArrowheads="1"/>
          </p:cNvSpPr>
          <p:nvPr/>
        </p:nvSpPr>
        <p:spPr bwMode="auto">
          <a:xfrm>
            <a:off x="685067" y="3723054"/>
            <a:ext cx="67786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sng" strike="noStrike" cap="none" normalizeH="0" baseline="0" smtClean="0">
                <a:ln>
                  <a:noFill/>
                </a:ln>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Chart.1</a:t>
            </a:r>
            <a:endParaRPr kumimoji="0" lang="de-DE" altLang="de-DE" sz="1800" b="0" i="0" u="none" strike="noStrike" cap="none" normalizeH="0" baseline="0" smtClean="0">
              <a:ln>
                <a:noFill/>
              </a:ln>
              <a:solidFill>
                <a:schemeClr val="tx1"/>
              </a:solidFill>
              <a:effectLst/>
              <a:latin typeface="Arial" panose="020B0604020202020204" pitchFamily="34" charset="0"/>
            </a:endParaRPr>
          </a:p>
        </p:txBody>
      </p:sp>
      <p:sp>
        <p:nvSpPr>
          <p:cNvPr id="16" name="Rectangle 10"/>
          <p:cNvSpPr>
            <a:spLocks noChangeArrowheads="1"/>
          </p:cNvSpPr>
          <p:nvPr/>
        </p:nvSpPr>
        <p:spPr bwMode="auto">
          <a:xfrm>
            <a:off x="436121" y="2154756"/>
            <a:ext cx="11173869"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1"/>
          <p:cNvSpPr>
            <a:spLocks noChangeArrowheads="1"/>
          </p:cNvSpPr>
          <p:nvPr/>
        </p:nvSpPr>
        <p:spPr bwMode="auto">
          <a:xfrm>
            <a:off x="656492" y="3634154"/>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de-DE"/>
          </a:p>
        </p:txBody>
      </p:sp>
      <p:sp>
        <p:nvSpPr>
          <p:cNvPr id="19" name="Rectangle 12"/>
          <p:cNvSpPr>
            <a:spLocks noChangeArrowheads="1"/>
          </p:cNvSpPr>
          <p:nvPr/>
        </p:nvSpPr>
        <p:spPr bwMode="auto">
          <a:xfrm>
            <a:off x="282251" y="6278628"/>
            <a:ext cx="105498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600" b="1" i="0" u="none" strike="noStrike" cap="none" normalizeH="0" baseline="0" dirty="0" smtClean="0">
                <a:ln>
                  <a:noFill/>
                </a:ln>
                <a:solidFill>
                  <a:srgbClr val="7030A0"/>
                </a:solidFill>
                <a:effectLst/>
                <a:latin typeface="Arial" panose="020B0604020202020204" pitchFamily="34" charset="0"/>
              </a:rPr>
              <a:t>„</a:t>
            </a:r>
            <a:r>
              <a:rPr kumimoji="0" lang="de-DE" altLang="de-DE" sz="1600" b="1" i="0" u="none" strike="noStrike" cap="none" normalizeH="0" baseline="0" dirty="0" err="1" smtClean="0">
                <a:ln>
                  <a:noFill/>
                </a:ln>
                <a:solidFill>
                  <a:srgbClr val="7030A0"/>
                </a:solidFill>
                <a:effectLst/>
                <a:latin typeface="Arial" panose="020B0604020202020204" pitchFamily="34" charset="0"/>
              </a:rPr>
              <a:t>Tuned</a:t>
            </a:r>
            <a:r>
              <a:rPr kumimoji="0" lang="de-DE" altLang="de-DE" sz="1600" b="1" i="0" u="none" strike="noStrike" cap="none" normalizeH="0" baseline="0" dirty="0" smtClean="0">
                <a:ln>
                  <a:noFill/>
                </a:ln>
                <a:solidFill>
                  <a:srgbClr val="7030A0"/>
                </a:solidFill>
                <a:effectLst/>
                <a:latin typeface="Arial" panose="020B0604020202020204" pitchFamily="34" charset="0"/>
              </a:rPr>
              <a:t>“ hybrid </a:t>
            </a:r>
            <a:r>
              <a:rPr kumimoji="0" lang="de-DE" altLang="de-DE" sz="1600" b="1" i="0" u="none" strike="noStrike" cap="none" normalizeH="0" baseline="0" dirty="0" err="1" smtClean="0">
                <a:ln>
                  <a:noFill/>
                </a:ln>
                <a:solidFill>
                  <a:srgbClr val="7030A0"/>
                </a:solidFill>
                <a:effectLst/>
                <a:latin typeface="Arial" panose="020B0604020202020204" pitchFamily="34" charset="0"/>
              </a:rPr>
              <a:t>closed</a:t>
            </a:r>
            <a:r>
              <a:rPr kumimoji="0" lang="de-DE" altLang="de-DE" sz="1600" b="1" i="0" u="none" strike="noStrike" cap="none" normalizeH="0" baseline="0" dirty="0" smtClean="0">
                <a:ln>
                  <a:noFill/>
                </a:ln>
                <a:solidFill>
                  <a:srgbClr val="7030A0"/>
                </a:solidFill>
                <a:effectLst/>
                <a:latin typeface="Arial" panose="020B0604020202020204" pitchFamily="34" charset="0"/>
              </a:rPr>
              <a:t> </a:t>
            </a:r>
            <a:r>
              <a:rPr kumimoji="0" lang="de-DE" altLang="de-DE" sz="1600" b="1" i="0" u="none" strike="noStrike" cap="none" normalizeH="0" baseline="0" dirty="0" err="1" smtClean="0">
                <a:ln>
                  <a:noFill/>
                </a:ln>
                <a:solidFill>
                  <a:srgbClr val="7030A0"/>
                </a:solidFill>
                <a:effectLst/>
                <a:latin typeface="Arial" panose="020B0604020202020204" pitchFamily="34" charset="0"/>
              </a:rPr>
              <a:t>loop</a:t>
            </a:r>
            <a:endParaRPr kumimoji="0" lang="de-DE" altLang="de-DE" sz="1600" b="1" i="0" u="none" strike="noStrike" cap="none" normalizeH="0" baseline="0" dirty="0" smtClean="0">
              <a:ln>
                <a:noFill/>
              </a:ln>
              <a:solidFill>
                <a:srgbClr val="7030A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1600" b="1" dirty="0" smtClean="0">
                <a:solidFill>
                  <a:srgbClr val="7030A0"/>
                </a:solidFill>
                <a:latin typeface="Arial" panose="020B0604020202020204" pitchFamily="34" charset="0"/>
              </a:rPr>
              <a:t>w/ </a:t>
            </a:r>
            <a:r>
              <a:rPr lang="de-DE" altLang="de-DE" sz="1600" b="1" dirty="0" err="1" smtClean="0">
                <a:solidFill>
                  <a:srgbClr val="7030A0"/>
                </a:solidFill>
                <a:latin typeface="Arial" panose="020B0604020202020204" pitchFamily="34" charset="0"/>
              </a:rPr>
              <a:t>Fiasp</a:t>
            </a:r>
            <a:r>
              <a:rPr lang="de-DE" altLang="de-DE" sz="1600" b="1" dirty="0" smtClean="0">
                <a:solidFill>
                  <a:srgbClr val="7030A0"/>
                </a:solidFill>
                <a:latin typeface="Arial" panose="020B0604020202020204" pitchFamily="34" charset="0"/>
              </a:rPr>
              <a:t>, </a:t>
            </a:r>
            <a:r>
              <a:rPr lang="de-DE" altLang="de-DE" sz="1600" b="1" dirty="0" err="1" smtClean="0">
                <a:solidFill>
                  <a:srgbClr val="7030A0"/>
                </a:solidFill>
                <a:latin typeface="Arial" panose="020B0604020202020204" pitchFamily="34" charset="0"/>
              </a:rPr>
              <a:t>Novorapid</a:t>
            </a:r>
            <a:r>
              <a:rPr lang="de-DE" altLang="de-DE" sz="1600" b="1" dirty="0" smtClean="0">
                <a:solidFill>
                  <a:srgbClr val="7030A0"/>
                </a:solidFill>
                <a:latin typeface="Arial" panose="020B0604020202020204" pitchFamily="34" charset="0"/>
              </a:rPr>
              <a:t> mix</a:t>
            </a:r>
            <a:endParaRPr kumimoji="0" lang="de-DE" altLang="de-DE" sz="1600" b="0" i="0" u="none" strike="noStrike" cap="none" normalizeH="0" baseline="0" dirty="0" smtClean="0">
              <a:ln>
                <a:noFill/>
              </a:ln>
              <a:solidFill>
                <a:schemeClr val="tx1"/>
              </a:solidFill>
              <a:effectLst/>
              <a:latin typeface="Arial" panose="020B0604020202020204" pitchFamily="34" charset="0"/>
            </a:endParaRPr>
          </a:p>
        </p:txBody>
      </p:sp>
      <p:pic>
        <p:nvPicPr>
          <p:cNvPr id="22" name="Grafik 21" descr="C:\Users\Bernd\Documents\B_Pump, CGM,  Phone, Looping\Looping\Insulin, Glucagon, Glu\Vgl Lymjev\7d UAM.1_10-11-.xdrip.jpg"/>
          <p:cNvPicPr/>
          <p:nvPr/>
        </p:nvPicPr>
        <p:blipFill rotWithShape="1">
          <a:blip r:embed="rId3" cstate="print">
            <a:extLst>
              <a:ext uri="{28A0092B-C50C-407E-A947-70E740481C1C}">
                <a14:useLocalDpi xmlns:a14="http://schemas.microsoft.com/office/drawing/2010/main" val="0"/>
              </a:ext>
            </a:extLst>
          </a:blip>
          <a:srcRect t="10794" b="17593"/>
          <a:stretch/>
        </p:blipFill>
        <p:spPr bwMode="auto">
          <a:xfrm>
            <a:off x="3916304" y="1995110"/>
            <a:ext cx="2799203" cy="4266218"/>
          </a:xfrm>
          <a:prstGeom prst="rect">
            <a:avLst/>
          </a:prstGeom>
          <a:noFill/>
          <a:ln>
            <a:noFill/>
          </a:ln>
          <a:extLst>
            <a:ext uri="{53640926-AAD7-44D8-BBD7-CCE9431645EC}">
              <a14:shadowObscured xmlns:a14="http://schemas.microsoft.com/office/drawing/2010/main"/>
            </a:ext>
          </a:extLst>
        </p:spPr>
      </p:pic>
      <p:pic>
        <p:nvPicPr>
          <p:cNvPr id="23" name="Grafik 22" descr="C:\Users\Bernd\Documents\B_Pump, CGM,  Phone, Looping\Looping\Insulin, Glucagon, Glu\Vgl Lymjev\last week Fiasp,Nr_1_2020-09-28_xdrip.jpg"/>
          <p:cNvPicPr/>
          <p:nvPr/>
        </p:nvPicPr>
        <p:blipFill rotWithShape="1">
          <a:blip r:embed="rId4" cstate="print">
            <a:extLst>
              <a:ext uri="{28A0092B-C50C-407E-A947-70E740481C1C}">
                <a14:useLocalDpi xmlns:a14="http://schemas.microsoft.com/office/drawing/2010/main" val="0"/>
              </a:ext>
            </a:extLst>
          </a:blip>
          <a:srcRect t="10720" b="17117"/>
          <a:stretch/>
        </p:blipFill>
        <p:spPr bwMode="auto">
          <a:xfrm>
            <a:off x="359184" y="2050673"/>
            <a:ext cx="2888107" cy="4189735"/>
          </a:xfrm>
          <a:prstGeom prst="rect">
            <a:avLst/>
          </a:prstGeom>
          <a:noFill/>
          <a:ln>
            <a:noFill/>
          </a:ln>
          <a:extLst>
            <a:ext uri="{53640926-AAD7-44D8-BBD7-CCE9431645EC}">
              <a14:shadowObscured xmlns:a14="http://schemas.microsoft.com/office/drawing/2010/main"/>
            </a:ext>
          </a:extLst>
        </p:spPr>
      </p:pic>
      <p:sp>
        <p:nvSpPr>
          <p:cNvPr id="20" name="Textfeld 19"/>
          <p:cNvSpPr txBox="1"/>
          <p:nvPr/>
        </p:nvSpPr>
        <p:spPr>
          <a:xfrm>
            <a:off x="3256703" y="5961022"/>
            <a:ext cx="211015" cy="369332"/>
          </a:xfrm>
          <a:prstGeom prst="rect">
            <a:avLst/>
          </a:prstGeom>
          <a:noFill/>
        </p:spPr>
        <p:txBody>
          <a:bodyPr wrap="square" rtlCol="0">
            <a:spAutoFit/>
          </a:bodyPr>
          <a:lstStyle/>
          <a:p>
            <a:r>
              <a:rPr lang="de-DE" dirty="0" smtClean="0"/>
              <a:t>A</a:t>
            </a:r>
            <a:endParaRPr lang="de-DE" dirty="0"/>
          </a:p>
        </p:txBody>
      </p:sp>
      <p:sp>
        <p:nvSpPr>
          <p:cNvPr id="25" name="Textfeld 24"/>
          <p:cNvSpPr txBox="1"/>
          <p:nvPr/>
        </p:nvSpPr>
        <p:spPr>
          <a:xfrm>
            <a:off x="6764800" y="5956528"/>
            <a:ext cx="211015" cy="369332"/>
          </a:xfrm>
          <a:prstGeom prst="rect">
            <a:avLst/>
          </a:prstGeom>
          <a:noFill/>
        </p:spPr>
        <p:txBody>
          <a:bodyPr wrap="square" rtlCol="0">
            <a:spAutoFit/>
          </a:bodyPr>
          <a:lstStyle/>
          <a:p>
            <a:r>
              <a:rPr lang="de-DE" dirty="0" smtClean="0"/>
              <a:t>C</a:t>
            </a:r>
            <a:endParaRPr lang="de-DE" dirty="0"/>
          </a:p>
        </p:txBody>
      </p:sp>
      <p:sp>
        <p:nvSpPr>
          <p:cNvPr id="24" name="Rechteck 23"/>
          <p:cNvSpPr/>
          <p:nvPr/>
        </p:nvSpPr>
        <p:spPr>
          <a:xfrm>
            <a:off x="3812737" y="6373091"/>
            <a:ext cx="3006336" cy="338554"/>
          </a:xfrm>
          <a:prstGeom prst="rect">
            <a:avLst/>
          </a:prstGeom>
        </p:spPr>
        <p:txBody>
          <a:bodyPr wrap="none">
            <a:spAutoFit/>
          </a:bodyPr>
          <a:lstStyle/>
          <a:p>
            <a:r>
              <a:rPr lang="de-DE" altLang="de-DE" sz="1600" b="1" dirty="0">
                <a:solidFill>
                  <a:srgbClr val="7030A0"/>
                </a:solidFill>
                <a:latin typeface="Arial" panose="020B0604020202020204" pitchFamily="34" charset="0"/>
              </a:rPr>
              <a:t>UAM </a:t>
            </a:r>
            <a:r>
              <a:rPr lang="de-DE" altLang="de-DE" sz="1600" b="1" dirty="0" err="1">
                <a:solidFill>
                  <a:srgbClr val="7030A0"/>
                </a:solidFill>
                <a:latin typeface="Arial" panose="020B0604020202020204" pitchFamily="34" charset="0"/>
              </a:rPr>
              <a:t>closed</a:t>
            </a:r>
            <a:r>
              <a:rPr lang="de-DE" altLang="de-DE" sz="1600" b="1" dirty="0">
                <a:solidFill>
                  <a:srgbClr val="7030A0"/>
                </a:solidFill>
                <a:latin typeface="Arial" panose="020B0604020202020204" pitchFamily="34" charset="0"/>
              </a:rPr>
              <a:t> </a:t>
            </a:r>
            <a:r>
              <a:rPr lang="de-DE" altLang="de-DE" sz="1600" b="1" dirty="0" err="1">
                <a:solidFill>
                  <a:srgbClr val="7030A0"/>
                </a:solidFill>
                <a:latin typeface="Arial" panose="020B0604020202020204" pitchFamily="34" charset="0"/>
              </a:rPr>
              <a:t>loop</a:t>
            </a:r>
            <a:r>
              <a:rPr lang="de-DE" altLang="de-DE" sz="1600" b="1" dirty="0">
                <a:solidFill>
                  <a:srgbClr val="7030A0"/>
                </a:solidFill>
                <a:latin typeface="Arial" panose="020B0604020202020204" pitchFamily="34" charset="0"/>
              </a:rPr>
              <a:t> w/ </a:t>
            </a:r>
            <a:r>
              <a:rPr lang="de-DE" altLang="de-DE" sz="1600" b="1" dirty="0" err="1">
                <a:solidFill>
                  <a:srgbClr val="7030A0"/>
                </a:solidFill>
                <a:latin typeface="Arial" panose="020B0604020202020204" pitchFamily="34" charset="0"/>
              </a:rPr>
              <a:t>Lyumjev</a:t>
            </a:r>
            <a:endParaRPr lang="de-DE" sz="1600" dirty="0"/>
          </a:p>
        </p:txBody>
      </p:sp>
      <p:sp>
        <p:nvSpPr>
          <p:cNvPr id="5" name="Textfeld 4"/>
          <p:cNvSpPr txBox="1"/>
          <p:nvPr/>
        </p:nvSpPr>
        <p:spPr>
          <a:xfrm>
            <a:off x="7214413" y="3999483"/>
            <a:ext cx="4767228" cy="2277547"/>
          </a:xfrm>
          <a:prstGeom prst="rect">
            <a:avLst/>
          </a:prstGeom>
          <a:noFill/>
        </p:spPr>
        <p:txBody>
          <a:bodyPr wrap="square" rtlCol="0">
            <a:spAutoFit/>
          </a:bodyPr>
          <a:lstStyle/>
          <a:p>
            <a:r>
              <a:rPr lang="de-DE" i="1" dirty="0">
                <a:solidFill>
                  <a:schemeClr val="accent1">
                    <a:lumMod val="75000"/>
                  </a:schemeClr>
                </a:solidFill>
                <a:hlinkClick r:id="rId5"/>
              </a:rPr>
              <a:t>https://</a:t>
            </a:r>
            <a:r>
              <a:rPr lang="de-DE" i="1" dirty="0" smtClean="0">
                <a:solidFill>
                  <a:schemeClr val="accent1">
                    <a:lumMod val="75000"/>
                  </a:schemeClr>
                </a:solidFill>
                <a:hlinkClick r:id="rId5"/>
              </a:rPr>
              <a:t>www.diabettech.com/oref1/lyumjev-a-fully-closed-loop-case-study-with-oref1</a:t>
            </a:r>
            <a:endParaRPr lang="de-DE" i="1" dirty="0" smtClean="0">
              <a:solidFill>
                <a:schemeClr val="accent1">
                  <a:lumMod val="75000"/>
                </a:schemeClr>
              </a:solidFill>
            </a:endParaRPr>
          </a:p>
          <a:p>
            <a:r>
              <a:rPr lang="de-DE" dirty="0" err="1" smtClean="0">
                <a:solidFill>
                  <a:schemeClr val="bg1">
                    <a:lumMod val="50000"/>
                  </a:schemeClr>
                </a:solidFill>
              </a:rPr>
              <a:t>There</a:t>
            </a:r>
            <a:r>
              <a:rPr lang="de-DE" dirty="0" smtClean="0">
                <a:solidFill>
                  <a:schemeClr val="bg1">
                    <a:lumMod val="50000"/>
                  </a:schemeClr>
                </a:solidFill>
              </a:rPr>
              <a:t> </a:t>
            </a:r>
            <a:r>
              <a:rPr lang="de-DE" dirty="0" err="1" smtClean="0">
                <a:solidFill>
                  <a:schemeClr val="bg1">
                    <a:lumMod val="50000"/>
                  </a:schemeClr>
                </a:solidFill>
              </a:rPr>
              <a:t>you</a:t>
            </a:r>
            <a:r>
              <a:rPr lang="de-DE" dirty="0" smtClean="0">
                <a:solidFill>
                  <a:schemeClr val="bg1">
                    <a:lumMod val="50000"/>
                  </a:schemeClr>
                </a:solidFill>
              </a:rPr>
              <a:t> find </a:t>
            </a:r>
            <a:r>
              <a:rPr lang="de-DE" dirty="0" err="1" smtClean="0">
                <a:solidFill>
                  <a:schemeClr val="bg1">
                    <a:lumMod val="50000"/>
                  </a:schemeClr>
                </a:solidFill>
              </a:rPr>
              <a:t>additionally</a:t>
            </a:r>
            <a:r>
              <a:rPr lang="de-DE" dirty="0" smtClean="0">
                <a:solidFill>
                  <a:schemeClr val="bg1">
                    <a:lumMod val="50000"/>
                  </a:schemeClr>
                </a:solidFill>
              </a:rPr>
              <a:t> a </a:t>
            </a:r>
            <a:r>
              <a:rPr lang="de-DE" dirty="0" err="1" smtClean="0">
                <a:solidFill>
                  <a:schemeClr val="bg1">
                    <a:lumMod val="50000"/>
                  </a:schemeClr>
                </a:solidFill>
              </a:rPr>
              <a:t>case</a:t>
            </a:r>
            <a:r>
              <a:rPr lang="de-DE" dirty="0" smtClean="0">
                <a:solidFill>
                  <a:schemeClr val="bg1">
                    <a:lumMod val="50000"/>
                  </a:schemeClr>
                </a:solidFill>
              </a:rPr>
              <a:t> „B“   </a:t>
            </a:r>
            <a:r>
              <a:rPr lang="de-DE" dirty="0" err="1" smtClean="0">
                <a:solidFill>
                  <a:schemeClr val="bg1">
                    <a:lumMod val="50000"/>
                  </a:schemeClr>
                </a:solidFill>
              </a:rPr>
              <a:t>which</a:t>
            </a:r>
            <a:r>
              <a:rPr lang="de-DE" dirty="0" smtClean="0">
                <a:solidFill>
                  <a:schemeClr val="bg1">
                    <a:lumMod val="50000"/>
                  </a:schemeClr>
                </a:solidFill>
              </a:rPr>
              <a:t> </a:t>
            </a:r>
            <a:r>
              <a:rPr lang="de-DE" dirty="0" err="1" smtClean="0">
                <a:solidFill>
                  <a:schemeClr val="bg1">
                    <a:lumMod val="50000"/>
                  </a:schemeClr>
                </a:solidFill>
              </a:rPr>
              <a:t>is</a:t>
            </a:r>
            <a:r>
              <a:rPr lang="de-DE" dirty="0" smtClean="0">
                <a:solidFill>
                  <a:schemeClr val="bg1">
                    <a:lumMod val="50000"/>
                  </a:schemeClr>
                </a:solidFill>
              </a:rPr>
              <a:t> a </a:t>
            </a:r>
            <a:r>
              <a:rPr lang="de-DE" dirty="0" err="1" smtClean="0">
                <a:solidFill>
                  <a:schemeClr val="bg1">
                    <a:lumMod val="50000"/>
                  </a:schemeClr>
                </a:solidFill>
              </a:rPr>
              <a:t>week</a:t>
            </a:r>
            <a:r>
              <a:rPr lang="de-DE" dirty="0" smtClean="0">
                <a:solidFill>
                  <a:schemeClr val="bg1">
                    <a:lumMod val="50000"/>
                  </a:schemeClr>
                </a:solidFill>
              </a:rPr>
              <a:t> </a:t>
            </a:r>
            <a:r>
              <a:rPr lang="de-DE" dirty="0" err="1" smtClean="0">
                <a:solidFill>
                  <a:schemeClr val="bg1">
                    <a:lumMod val="50000"/>
                  </a:schemeClr>
                </a:solidFill>
              </a:rPr>
              <a:t>using</a:t>
            </a:r>
            <a:r>
              <a:rPr lang="de-DE" dirty="0" smtClean="0">
                <a:solidFill>
                  <a:schemeClr val="bg1">
                    <a:lumMod val="50000"/>
                  </a:schemeClr>
                </a:solidFill>
              </a:rPr>
              <a:t>  </a:t>
            </a:r>
            <a:r>
              <a:rPr lang="de-DE" dirty="0" err="1" smtClean="0">
                <a:solidFill>
                  <a:schemeClr val="bg1">
                    <a:lumMod val="50000"/>
                  </a:schemeClr>
                </a:solidFill>
              </a:rPr>
              <a:t>Lyumjev</a:t>
            </a:r>
            <a:r>
              <a:rPr lang="de-DE" dirty="0" smtClean="0">
                <a:solidFill>
                  <a:schemeClr val="bg1">
                    <a:lumMod val="50000"/>
                  </a:schemeClr>
                </a:solidFill>
              </a:rPr>
              <a:t>  in HYBRID </a:t>
            </a:r>
            <a:r>
              <a:rPr lang="de-DE" dirty="0" err="1" smtClean="0">
                <a:solidFill>
                  <a:schemeClr val="bg1">
                    <a:lumMod val="50000"/>
                  </a:schemeClr>
                </a:solidFill>
              </a:rPr>
              <a:t>Closed</a:t>
            </a:r>
            <a:r>
              <a:rPr lang="de-DE" dirty="0" smtClean="0">
                <a:solidFill>
                  <a:schemeClr val="bg1">
                    <a:lumMod val="50000"/>
                  </a:schemeClr>
                </a:solidFill>
              </a:rPr>
              <a:t> Loop</a:t>
            </a:r>
          </a:p>
          <a:p>
            <a:endParaRPr lang="de-DE" sz="800" dirty="0">
              <a:solidFill>
                <a:schemeClr val="bg1">
                  <a:lumMod val="50000"/>
                </a:schemeClr>
              </a:solidFill>
            </a:endParaRPr>
          </a:p>
          <a:p>
            <a:endParaRPr lang="de-DE" sz="800" dirty="0" smtClean="0">
              <a:solidFill>
                <a:schemeClr val="bg1">
                  <a:lumMod val="50000"/>
                </a:schemeClr>
              </a:solidFill>
            </a:endParaRPr>
          </a:p>
          <a:p>
            <a:r>
              <a:rPr lang="de-DE" sz="1600" dirty="0" err="1" smtClean="0">
                <a:solidFill>
                  <a:schemeClr val="bg1">
                    <a:lumMod val="50000"/>
                  </a:schemeClr>
                </a:solidFill>
              </a:rPr>
              <a:t>Comparable:</a:t>
            </a:r>
            <a:r>
              <a:rPr lang="de-DE" sz="1600" i="1" dirty="0" err="1" smtClean="0">
                <a:solidFill>
                  <a:schemeClr val="accent5"/>
                </a:solidFill>
              </a:rPr>
              <a:t>https</a:t>
            </a:r>
            <a:r>
              <a:rPr lang="de-DE" sz="1600" i="1" dirty="0">
                <a:solidFill>
                  <a:schemeClr val="accent5"/>
                </a:solidFill>
              </a:rPr>
              <a:t>://bionicwookiee.com/2021/04/16/no-bolus-for-4-months</a:t>
            </a:r>
          </a:p>
          <a:p>
            <a:endParaRPr lang="de-DE" dirty="0"/>
          </a:p>
        </p:txBody>
      </p:sp>
      <p:pic>
        <p:nvPicPr>
          <p:cNvPr id="21" name="Grafik 20"/>
          <p:cNvPicPr>
            <a:picLocks noChangeAspect="1"/>
          </p:cNvPicPr>
          <p:nvPr/>
        </p:nvPicPr>
        <p:blipFill rotWithShape="1">
          <a:blip r:embed="rId6"/>
          <a:srcRect l="30125" t="25555" r="45813" b="34667"/>
          <a:stretch/>
        </p:blipFill>
        <p:spPr>
          <a:xfrm>
            <a:off x="10180320" y="423785"/>
            <a:ext cx="1382889" cy="1285906"/>
          </a:xfrm>
          <a:prstGeom prst="rect">
            <a:avLst/>
          </a:prstGeom>
        </p:spPr>
      </p:pic>
      <p:sp>
        <p:nvSpPr>
          <p:cNvPr id="6" name="Textfeld 5"/>
          <p:cNvSpPr txBox="1"/>
          <p:nvPr/>
        </p:nvSpPr>
        <p:spPr>
          <a:xfrm>
            <a:off x="7214413" y="2085511"/>
            <a:ext cx="4767228" cy="1754326"/>
          </a:xfrm>
          <a:prstGeom prst="rect">
            <a:avLst/>
          </a:prstGeom>
          <a:noFill/>
        </p:spPr>
        <p:txBody>
          <a:bodyPr wrap="square" rtlCol="0">
            <a:spAutoFit/>
          </a:bodyPr>
          <a:lstStyle/>
          <a:p>
            <a:r>
              <a:rPr lang="de-DE" dirty="0" smtClean="0"/>
              <a:t>Note </a:t>
            </a:r>
            <a:r>
              <a:rPr lang="de-DE" dirty="0" err="1" smtClean="0"/>
              <a:t>that</a:t>
            </a:r>
            <a:r>
              <a:rPr lang="de-DE" dirty="0" smtClean="0"/>
              <a:t> </a:t>
            </a:r>
            <a:r>
              <a:rPr lang="de-DE" dirty="0" err="1" smtClean="0"/>
              <a:t>this</a:t>
            </a:r>
            <a:r>
              <a:rPr lang="de-DE" dirty="0" smtClean="0"/>
              <a:t> </a:t>
            </a:r>
            <a:r>
              <a:rPr lang="de-DE" dirty="0" err="1" smtClean="0"/>
              <a:t>performance</a:t>
            </a:r>
            <a:r>
              <a:rPr lang="de-DE" dirty="0" smtClean="0"/>
              <a:t> in </a:t>
            </a:r>
            <a:r>
              <a:rPr lang="de-DE" dirty="0" err="1" smtClean="0"/>
              <a:t>the</a:t>
            </a:r>
            <a:r>
              <a:rPr lang="de-DE" dirty="0" smtClean="0"/>
              <a:t> UAM </a:t>
            </a:r>
            <a:r>
              <a:rPr lang="de-DE" dirty="0" err="1" smtClean="0"/>
              <a:t>mode</a:t>
            </a:r>
            <a:endParaRPr lang="de-DE" dirty="0" smtClean="0"/>
          </a:p>
          <a:p>
            <a:r>
              <a:rPr lang="de-DE" dirty="0" smtClean="0"/>
              <a:t>was </a:t>
            </a:r>
            <a:r>
              <a:rPr lang="de-DE" dirty="0" err="1" smtClean="0"/>
              <a:t>achieved</a:t>
            </a:r>
            <a:r>
              <a:rPr lang="de-DE" dirty="0" smtClean="0"/>
              <a:t> </a:t>
            </a:r>
            <a:r>
              <a:rPr lang="de-DE" dirty="0" err="1" smtClean="0"/>
              <a:t>by</a:t>
            </a:r>
            <a:r>
              <a:rPr lang="de-DE" dirty="0" smtClean="0"/>
              <a:t> an adult </a:t>
            </a:r>
            <a:r>
              <a:rPr lang="de-DE" dirty="0" err="1" smtClean="0"/>
              <a:t>user</a:t>
            </a:r>
            <a:r>
              <a:rPr lang="de-DE" dirty="0" smtClean="0"/>
              <a:t> </a:t>
            </a:r>
            <a:r>
              <a:rPr lang="de-DE" dirty="0" err="1" smtClean="0"/>
              <a:t>who</a:t>
            </a:r>
            <a:r>
              <a:rPr lang="de-DE" dirty="0" smtClean="0"/>
              <a:t> </a:t>
            </a:r>
            <a:r>
              <a:rPr lang="de-DE" dirty="0" err="1" smtClean="0"/>
              <a:t>had</a:t>
            </a:r>
            <a:r>
              <a:rPr lang="de-DE" dirty="0" smtClean="0"/>
              <a:t> </a:t>
            </a:r>
            <a:r>
              <a:rPr lang="de-DE" dirty="0" err="1" smtClean="0"/>
              <a:t>put</a:t>
            </a:r>
            <a:r>
              <a:rPr lang="de-DE" dirty="0" smtClean="0"/>
              <a:t> </a:t>
            </a:r>
            <a:r>
              <a:rPr lang="de-DE" dirty="0" err="1" smtClean="0"/>
              <a:t>effort</a:t>
            </a:r>
            <a:r>
              <a:rPr lang="de-DE" dirty="0" smtClean="0"/>
              <a:t> </a:t>
            </a:r>
            <a:r>
              <a:rPr lang="de-DE" dirty="0" err="1" smtClean="0"/>
              <a:t>into</a:t>
            </a:r>
            <a:r>
              <a:rPr lang="de-DE" dirty="0" smtClean="0"/>
              <a:t> </a:t>
            </a:r>
            <a:r>
              <a:rPr lang="de-DE" dirty="0" err="1" smtClean="0"/>
              <a:t>tuning</a:t>
            </a:r>
            <a:r>
              <a:rPr lang="de-DE" dirty="0" smtClean="0"/>
              <a:t> </a:t>
            </a:r>
            <a:r>
              <a:rPr lang="de-DE" dirty="0" err="1" smtClean="0"/>
              <a:t>his</a:t>
            </a:r>
            <a:r>
              <a:rPr lang="de-DE" dirty="0" smtClean="0"/>
              <a:t> </a:t>
            </a:r>
            <a:r>
              <a:rPr lang="de-DE" dirty="0" err="1" smtClean="0"/>
              <a:t>factors</a:t>
            </a:r>
            <a:r>
              <a:rPr lang="de-DE" dirty="0" smtClean="0"/>
              <a:t> and </a:t>
            </a:r>
            <a:r>
              <a:rPr lang="de-DE" dirty="0" err="1" smtClean="0"/>
              <a:t>settings</a:t>
            </a:r>
            <a:r>
              <a:rPr lang="de-DE" dirty="0" smtClean="0"/>
              <a:t> in </a:t>
            </a:r>
            <a:r>
              <a:rPr lang="de-DE" dirty="0" err="1" smtClean="0"/>
              <a:t>the</a:t>
            </a:r>
            <a:r>
              <a:rPr lang="de-DE" dirty="0" smtClean="0"/>
              <a:t> Hybrid </a:t>
            </a:r>
            <a:r>
              <a:rPr lang="de-DE" dirty="0" err="1" smtClean="0"/>
              <a:t>Closed</a:t>
            </a:r>
            <a:r>
              <a:rPr lang="de-DE" dirty="0" smtClean="0"/>
              <a:t> Loop, and </a:t>
            </a:r>
            <a:r>
              <a:rPr lang="de-DE" dirty="0" err="1" smtClean="0"/>
              <a:t>who</a:t>
            </a:r>
            <a:r>
              <a:rPr lang="de-DE" dirty="0" smtClean="0"/>
              <a:t> </a:t>
            </a:r>
            <a:r>
              <a:rPr lang="de-DE" dirty="0" err="1" smtClean="0"/>
              <a:t>is</a:t>
            </a:r>
            <a:r>
              <a:rPr lang="de-DE" dirty="0" smtClean="0"/>
              <a:t> on a moderate </a:t>
            </a:r>
            <a:r>
              <a:rPr lang="de-DE" dirty="0" err="1" smtClean="0"/>
              <a:t>diet</a:t>
            </a:r>
            <a:r>
              <a:rPr lang="de-DE" dirty="0" smtClean="0"/>
              <a:t> (~170 g </a:t>
            </a:r>
            <a:r>
              <a:rPr lang="de-DE" dirty="0" err="1" smtClean="0"/>
              <a:t>carb</a:t>
            </a:r>
            <a:r>
              <a:rPr lang="de-DE" dirty="0" smtClean="0"/>
              <a:t>/d).  </a:t>
            </a:r>
            <a:r>
              <a:rPr lang="de-DE" dirty="0" err="1" smtClean="0"/>
              <a:t>Under</a:t>
            </a:r>
            <a:r>
              <a:rPr lang="de-DE" dirty="0" smtClean="0"/>
              <a:t> </a:t>
            </a:r>
            <a:r>
              <a:rPr lang="de-DE" dirty="0" err="1" smtClean="0"/>
              <a:t>everyday</a:t>
            </a:r>
            <a:r>
              <a:rPr lang="de-DE" dirty="0" smtClean="0"/>
              <a:t> </a:t>
            </a:r>
            <a:r>
              <a:rPr lang="de-DE" dirty="0" err="1" smtClean="0"/>
              <a:t>conditions</a:t>
            </a:r>
            <a:r>
              <a:rPr lang="de-DE" dirty="0" smtClean="0"/>
              <a:t> </a:t>
            </a:r>
            <a:r>
              <a:rPr lang="de-DE" dirty="0" err="1" smtClean="0"/>
              <a:t>the</a:t>
            </a:r>
            <a:r>
              <a:rPr lang="de-DE" dirty="0" smtClean="0"/>
              <a:t> </a:t>
            </a:r>
            <a:r>
              <a:rPr lang="de-DE" dirty="0" err="1" smtClean="0"/>
              <a:t>rolling</a:t>
            </a:r>
            <a:r>
              <a:rPr lang="de-DE" dirty="0" smtClean="0"/>
              <a:t> 7day TIR (70-180) </a:t>
            </a:r>
            <a:r>
              <a:rPr lang="de-DE" dirty="0" err="1" smtClean="0"/>
              <a:t>is</a:t>
            </a:r>
            <a:r>
              <a:rPr lang="de-DE" dirty="0" smtClean="0"/>
              <a:t> on </a:t>
            </a:r>
            <a:r>
              <a:rPr lang="de-DE" dirty="0" err="1" smtClean="0"/>
              <a:t>average</a:t>
            </a:r>
            <a:r>
              <a:rPr lang="de-DE" dirty="0" smtClean="0"/>
              <a:t> 94%.</a:t>
            </a:r>
            <a:endParaRPr lang="de-DE" dirty="0"/>
          </a:p>
        </p:txBody>
      </p:sp>
      <p:sp>
        <p:nvSpPr>
          <p:cNvPr id="26" name="Textfeld 25"/>
          <p:cNvSpPr txBox="1"/>
          <p:nvPr/>
        </p:nvSpPr>
        <p:spPr>
          <a:xfrm>
            <a:off x="7277014" y="5989512"/>
            <a:ext cx="4302053" cy="646331"/>
          </a:xfrm>
          <a:prstGeom prst="rect">
            <a:avLst/>
          </a:prstGeom>
          <a:solidFill>
            <a:schemeClr val="bg1">
              <a:lumMod val="85000"/>
            </a:schemeClr>
          </a:solidFill>
        </p:spPr>
        <p:txBody>
          <a:bodyPr wrap="square" rtlCol="0">
            <a:spAutoFit/>
          </a:bodyPr>
          <a:lstStyle/>
          <a:p>
            <a:r>
              <a:rPr lang="de-DE" u="sng" dirty="0" err="1" smtClean="0"/>
              <a:t>If</a:t>
            </a:r>
            <a:r>
              <a:rPr lang="de-DE" u="sng" dirty="0" smtClean="0"/>
              <a:t> </a:t>
            </a:r>
            <a:r>
              <a:rPr lang="de-DE" u="sng" dirty="0" err="1" smtClean="0"/>
              <a:t>you</a:t>
            </a:r>
            <a:r>
              <a:rPr lang="de-DE" u="sng" dirty="0" smtClean="0"/>
              <a:t> </a:t>
            </a:r>
            <a:r>
              <a:rPr lang="de-DE" u="sng" dirty="0" err="1" smtClean="0"/>
              <a:t>use</a:t>
            </a:r>
            <a:r>
              <a:rPr lang="de-DE" u="sng" dirty="0" smtClean="0"/>
              <a:t> mmol</a:t>
            </a:r>
            <a:r>
              <a:rPr lang="de-DE" dirty="0" smtClean="0"/>
              <a:t>, </a:t>
            </a:r>
            <a:r>
              <a:rPr lang="de-DE" dirty="0" err="1" smtClean="0"/>
              <a:t>glucose</a:t>
            </a:r>
            <a:r>
              <a:rPr lang="de-DE" dirty="0" smtClean="0"/>
              <a:t> and ISF </a:t>
            </a:r>
            <a:r>
              <a:rPr lang="de-DE" dirty="0" err="1" smtClean="0"/>
              <a:t>numbers</a:t>
            </a:r>
            <a:r>
              <a:rPr lang="de-DE" dirty="0" smtClean="0"/>
              <a:t> must </a:t>
            </a:r>
            <a:r>
              <a:rPr lang="de-DE" dirty="0" err="1" smtClean="0"/>
              <a:t>be</a:t>
            </a:r>
            <a:r>
              <a:rPr lang="de-DE" dirty="0" smtClean="0"/>
              <a:t> </a:t>
            </a:r>
            <a:r>
              <a:rPr lang="de-DE" dirty="0" err="1" smtClean="0"/>
              <a:t>divided</a:t>
            </a:r>
            <a:r>
              <a:rPr lang="de-DE" dirty="0" smtClean="0"/>
              <a:t> </a:t>
            </a:r>
            <a:r>
              <a:rPr lang="de-DE" dirty="0" err="1" smtClean="0"/>
              <a:t>by</a:t>
            </a:r>
            <a:r>
              <a:rPr lang="de-DE" dirty="0" smtClean="0"/>
              <a:t> 18 </a:t>
            </a:r>
            <a:r>
              <a:rPr lang="de-DE" dirty="0" err="1" smtClean="0"/>
              <a:t>to</a:t>
            </a:r>
            <a:r>
              <a:rPr lang="de-DE" dirty="0" smtClean="0"/>
              <a:t> </a:t>
            </a:r>
            <a:r>
              <a:rPr lang="de-DE" dirty="0" err="1" smtClean="0"/>
              <a:t>look</a:t>
            </a:r>
            <a:r>
              <a:rPr lang="de-DE" dirty="0" smtClean="0"/>
              <a:t> </a:t>
            </a:r>
            <a:r>
              <a:rPr lang="de-DE" dirty="0" err="1" smtClean="0"/>
              <a:t>familiar</a:t>
            </a:r>
            <a:r>
              <a:rPr lang="de-DE" dirty="0" smtClean="0"/>
              <a:t>!</a:t>
            </a:r>
            <a:endParaRPr lang="de-DE" dirty="0"/>
          </a:p>
        </p:txBody>
      </p:sp>
      <p:sp>
        <p:nvSpPr>
          <p:cNvPr id="27" name="Pfeil nach rechts 26"/>
          <p:cNvSpPr/>
          <p:nvPr/>
        </p:nvSpPr>
        <p:spPr>
          <a:xfrm>
            <a:off x="3291539" y="1691063"/>
            <a:ext cx="556034" cy="27764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Pfeil nach rechts 27"/>
          <p:cNvSpPr/>
          <p:nvPr/>
        </p:nvSpPr>
        <p:spPr>
          <a:xfrm>
            <a:off x="3249800" y="6379628"/>
            <a:ext cx="556034" cy="277641"/>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74378150"/>
      </p:ext>
    </p:extLst>
  </p:cSld>
  <p:clrMapOvr>
    <a:masterClrMapping/>
  </p:clrMapOvr>
  <mc:AlternateContent xmlns:mc="http://schemas.openxmlformats.org/markup-compatibility/2006" xmlns:p14="http://schemas.microsoft.com/office/powerpoint/2010/main">
    <mc:Choice Requires="p14">
      <p:transition spd="slow" p14:dur="2000" advTm="141018"/>
    </mc:Choice>
    <mc:Fallback xmlns="">
      <p:transition spd="slow" advTm="141018"/>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2626" y="191821"/>
            <a:ext cx="10515600" cy="1325563"/>
          </a:xfrm>
        </p:spPr>
        <p:txBody>
          <a:bodyPr>
            <a:normAutofit/>
          </a:bodyPr>
          <a:lstStyle/>
          <a:p>
            <a:r>
              <a:rPr lang="de-DE" sz="2800" dirty="0">
                <a:solidFill>
                  <a:schemeClr val="bg1">
                    <a:lumMod val="65000"/>
                  </a:schemeClr>
                </a:solidFill>
              </a:rPr>
              <a:t> </a:t>
            </a:r>
            <a:r>
              <a:rPr lang="de-DE" sz="3600" b="1" dirty="0" err="1" smtClean="0">
                <a:solidFill>
                  <a:srgbClr val="7030A0"/>
                </a:solidFill>
              </a:rPr>
              <a:t>Importance</a:t>
            </a:r>
            <a:r>
              <a:rPr lang="de-DE" sz="3600" b="1" dirty="0" smtClean="0">
                <a:solidFill>
                  <a:srgbClr val="7030A0"/>
                </a:solidFill>
              </a:rPr>
              <a:t> </a:t>
            </a:r>
            <a:r>
              <a:rPr lang="de-DE" sz="3600" b="1" dirty="0" err="1" smtClean="0">
                <a:solidFill>
                  <a:srgbClr val="7030A0"/>
                </a:solidFill>
              </a:rPr>
              <a:t>of</a:t>
            </a:r>
            <a:r>
              <a:rPr lang="de-DE" sz="3600" b="1" dirty="0" smtClean="0">
                <a:solidFill>
                  <a:srgbClr val="7030A0"/>
                </a:solidFill>
              </a:rPr>
              <a:t> fast </a:t>
            </a:r>
            <a:r>
              <a:rPr lang="de-DE" sz="3600" b="1" dirty="0" err="1" smtClean="0">
                <a:solidFill>
                  <a:srgbClr val="7030A0"/>
                </a:solidFill>
              </a:rPr>
              <a:t>insulin</a:t>
            </a:r>
            <a:r>
              <a:rPr lang="de-DE" sz="3600" b="1" dirty="0" smtClean="0">
                <a:solidFill>
                  <a:srgbClr val="7030A0"/>
                </a:solidFill>
              </a:rPr>
              <a:t/>
            </a:r>
            <a:br>
              <a:rPr lang="de-DE" sz="3600" b="1" dirty="0" smtClean="0">
                <a:solidFill>
                  <a:srgbClr val="7030A0"/>
                </a:solidFill>
              </a:rPr>
            </a:br>
            <a:r>
              <a:rPr lang="de-DE" sz="3600" b="1" dirty="0" smtClean="0">
                <a:solidFill>
                  <a:srgbClr val="7030A0"/>
                </a:solidFill>
              </a:rPr>
              <a:t> </a:t>
            </a:r>
            <a:r>
              <a:rPr lang="de-DE" sz="3600" b="1" dirty="0" err="1" smtClean="0">
                <a:solidFill>
                  <a:srgbClr val="7030A0"/>
                </a:solidFill>
              </a:rPr>
              <a:t>for</a:t>
            </a:r>
            <a:r>
              <a:rPr lang="de-DE" sz="3600" b="1" dirty="0" smtClean="0">
                <a:solidFill>
                  <a:srgbClr val="7030A0"/>
                </a:solidFill>
              </a:rPr>
              <a:t> </a:t>
            </a:r>
            <a:r>
              <a:rPr lang="de-DE" sz="3600" b="1" dirty="0" err="1" smtClean="0">
                <a:solidFill>
                  <a:srgbClr val="7030A0"/>
                </a:solidFill>
              </a:rPr>
              <a:t>fully</a:t>
            </a:r>
            <a:r>
              <a:rPr lang="de-DE" sz="3600" b="1" dirty="0" smtClean="0">
                <a:solidFill>
                  <a:srgbClr val="7030A0"/>
                </a:solidFill>
              </a:rPr>
              <a:t> </a:t>
            </a:r>
            <a:r>
              <a:rPr lang="de-DE" sz="3600" b="1" dirty="0" err="1" smtClean="0">
                <a:solidFill>
                  <a:srgbClr val="7030A0"/>
                </a:solidFill>
              </a:rPr>
              <a:t>closed</a:t>
            </a:r>
            <a:r>
              <a:rPr lang="de-DE" sz="3600" b="1" dirty="0" smtClean="0">
                <a:solidFill>
                  <a:srgbClr val="7030A0"/>
                </a:solidFill>
              </a:rPr>
              <a:t> </a:t>
            </a:r>
            <a:r>
              <a:rPr lang="de-DE" sz="3600" b="1" dirty="0" err="1" smtClean="0">
                <a:solidFill>
                  <a:srgbClr val="7030A0"/>
                </a:solidFill>
              </a:rPr>
              <a:t>looping</a:t>
            </a:r>
            <a:endParaRPr lang="de-DE" sz="3600" i="1" dirty="0">
              <a:solidFill>
                <a:schemeClr val="bg1">
                  <a:lumMod val="50000"/>
                </a:schemeClr>
              </a:solidFill>
            </a:endParaRPr>
          </a:p>
        </p:txBody>
      </p:sp>
      <p:pic>
        <p:nvPicPr>
          <p:cNvPr id="6" name="Grafik 5"/>
          <p:cNvPicPr>
            <a:picLocks noChangeAspect="1"/>
          </p:cNvPicPr>
          <p:nvPr/>
        </p:nvPicPr>
        <p:blipFill rotWithShape="1">
          <a:blip r:embed="rId3"/>
          <a:srcRect l="7714" t="30349" r="62786" b="11937"/>
          <a:stretch/>
        </p:blipFill>
        <p:spPr>
          <a:xfrm>
            <a:off x="6096000" y="37629"/>
            <a:ext cx="6197609" cy="6820371"/>
          </a:xfrm>
          <a:prstGeom prst="rect">
            <a:avLst/>
          </a:prstGeom>
        </p:spPr>
      </p:pic>
      <p:cxnSp>
        <p:nvCxnSpPr>
          <p:cNvPr id="12" name="Gerader Verbinder 11"/>
          <p:cNvCxnSpPr/>
          <p:nvPr/>
        </p:nvCxnSpPr>
        <p:spPr>
          <a:xfrm flipV="1">
            <a:off x="9942653" y="2855518"/>
            <a:ext cx="0" cy="592296"/>
          </a:xfrm>
          <a:prstGeom prst="line">
            <a:avLst/>
          </a:prstGeom>
          <a:ln w="5715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a:xfrm flipH="1" flipV="1">
            <a:off x="7141581" y="2766350"/>
            <a:ext cx="2801072" cy="89168"/>
          </a:xfrm>
          <a:prstGeom prst="line">
            <a:avLst/>
          </a:prstGeom>
          <a:ln w="635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flipH="1">
            <a:off x="11111696" y="5660020"/>
            <a:ext cx="1181915" cy="31673"/>
          </a:xfrm>
          <a:prstGeom prst="line">
            <a:avLst/>
          </a:prstGeom>
          <a:ln w="635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flipH="1">
            <a:off x="8252749" y="5947891"/>
            <a:ext cx="4064650" cy="33168"/>
          </a:xfrm>
          <a:prstGeom prst="line">
            <a:avLst/>
          </a:prstGeom>
          <a:ln w="635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p:nvCxnSpPr>
        <p:spPr>
          <a:xfrm flipH="1">
            <a:off x="6113365" y="6214107"/>
            <a:ext cx="2625521" cy="3431"/>
          </a:xfrm>
          <a:prstGeom prst="line">
            <a:avLst/>
          </a:prstGeom>
          <a:ln w="635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a:xfrm flipH="1">
            <a:off x="6095998" y="5964475"/>
            <a:ext cx="2276352" cy="0"/>
          </a:xfrm>
          <a:prstGeom prst="line">
            <a:avLst/>
          </a:prstGeom>
          <a:ln w="63500">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2" name="Textfeld 31"/>
          <p:cNvSpPr txBox="1"/>
          <p:nvPr/>
        </p:nvSpPr>
        <p:spPr>
          <a:xfrm>
            <a:off x="6665167" y="2626268"/>
            <a:ext cx="476412" cy="369332"/>
          </a:xfrm>
          <a:prstGeom prst="rect">
            <a:avLst/>
          </a:prstGeom>
          <a:noFill/>
        </p:spPr>
        <p:txBody>
          <a:bodyPr wrap="none" rtlCol="0">
            <a:spAutoFit/>
          </a:bodyPr>
          <a:lstStyle/>
          <a:p>
            <a:r>
              <a:rPr lang="de-DE" dirty="0" smtClean="0">
                <a:solidFill>
                  <a:srgbClr val="7030A0"/>
                </a:solidFill>
              </a:rPr>
              <a:t>5.4</a:t>
            </a:r>
            <a:endParaRPr lang="de-DE" dirty="0">
              <a:solidFill>
                <a:srgbClr val="7030A0"/>
              </a:solidFill>
            </a:endParaRPr>
          </a:p>
        </p:txBody>
      </p:sp>
      <p:cxnSp>
        <p:nvCxnSpPr>
          <p:cNvPr id="33" name="Gerader Verbinder 32"/>
          <p:cNvCxnSpPr/>
          <p:nvPr/>
        </p:nvCxnSpPr>
        <p:spPr>
          <a:xfrm flipH="1">
            <a:off x="10520738" y="1136248"/>
            <a:ext cx="1181915" cy="31673"/>
          </a:xfrm>
          <a:prstGeom prst="line">
            <a:avLst/>
          </a:prstGeom>
          <a:ln w="635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318755" y="6237257"/>
            <a:ext cx="5753455" cy="461665"/>
          </a:xfrm>
          <a:prstGeom prst="rect">
            <a:avLst/>
          </a:prstGeom>
          <a:noFill/>
        </p:spPr>
        <p:txBody>
          <a:bodyPr wrap="square" rtlCol="0">
            <a:spAutoFit/>
          </a:bodyPr>
          <a:lstStyle/>
          <a:p>
            <a:r>
              <a:rPr lang="de-DE" sz="1200" i="1" u="sng" dirty="0" smtClean="0">
                <a:solidFill>
                  <a:schemeClr val="bg1">
                    <a:lumMod val="50000"/>
                  </a:schemeClr>
                </a:solidFill>
              </a:rPr>
              <a:t>Source</a:t>
            </a:r>
            <a:r>
              <a:rPr lang="de-DE" sz="1200" i="1" u="sng" dirty="0">
                <a:solidFill>
                  <a:schemeClr val="bg1">
                    <a:lumMod val="50000"/>
                  </a:schemeClr>
                </a:solidFill>
              </a:rPr>
              <a:t>:</a:t>
            </a:r>
            <a:r>
              <a:rPr lang="de-DE" sz="1200" i="1" dirty="0">
                <a:solidFill>
                  <a:schemeClr val="bg1">
                    <a:lumMod val="50000"/>
                  </a:schemeClr>
                </a:solidFill>
              </a:rPr>
              <a:t> The </a:t>
            </a:r>
            <a:r>
              <a:rPr lang="de-DE" sz="1200" i="1" dirty="0" err="1">
                <a:solidFill>
                  <a:schemeClr val="bg1">
                    <a:lumMod val="50000"/>
                  </a:schemeClr>
                </a:solidFill>
              </a:rPr>
              <a:t>Artificial</a:t>
            </a:r>
            <a:r>
              <a:rPr lang="de-DE" sz="1200" i="1" dirty="0">
                <a:solidFill>
                  <a:schemeClr val="bg1">
                    <a:lumMod val="50000"/>
                  </a:schemeClr>
                </a:solidFill>
              </a:rPr>
              <a:t> </a:t>
            </a:r>
            <a:r>
              <a:rPr lang="de-DE" sz="1200" i="1" dirty="0" err="1">
                <a:solidFill>
                  <a:schemeClr val="bg1">
                    <a:lumMod val="50000"/>
                  </a:schemeClr>
                </a:solidFill>
              </a:rPr>
              <a:t>Pancreas</a:t>
            </a:r>
            <a:r>
              <a:rPr lang="de-DE" sz="1200" i="1" dirty="0">
                <a:solidFill>
                  <a:schemeClr val="bg1">
                    <a:lumMod val="50000"/>
                  </a:schemeClr>
                </a:solidFill>
              </a:rPr>
              <a:t> and </a:t>
            </a:r>
            <a:r>
              <a:rPr lang="de-DE" sz="1200" i="1" dirty="0" err="1">
                <a:solidFill>
                  <a:schemeClr val="bg1">
                    <a:lumMod val="50000"/>
                  </a:schemeClr>
                </a:solidFill>
              </a:rPr>
              <a:t>Meal</a:t>
            </a:r>
            <a:r>
              <a:rPr lang="de-DE" sz="1200" i="1" dirty="0">
                <a:solidFill>
                  <a:schemeClr val="bg1">
                    <a:lumMod val="50000"/>
                  </a:schemeClr>
                </a:solidFill>
              </a:rPr>
              <a:t> Control. A. </a:t>
            </a:r>
            <a:r>
              <a:rPr lang="de-DE" sz="1200" i="1" dirty="0" err="1">
                <a:solidFill>
                  <a:schemeClr val="bg1">
                    <a:lumMod val="50000"/>
                  </a:schemeClr>
                </a:solidFill>
              </a:rPr>
              <a:t>El</a:t>
            </a:r>
            <a:r>
              <a:rPr lang="de-DE" sz="1200" i="1" dirty="0">
                <a:solidFill>
                  <a:schemeClr val="bg1">
                    <a:lumMod val="50000"/>
                  </a:schemeClr>
                </a:solidFill>
              </a:rPr>
              <a:t> Fathi et al, IEEE Control Systems Magazine Feb.2018 </a:t>
            </a:r>
            <a:r>
              <a:rPr lang="de-DE" sz="1200" i="1" dirty="0" smtClean="0">
                <a:solidFill>
                  <a:schemeClr val="bg1">
                    <a:lumMod val="50000"/>
                  </a:schemeClr>
                </a:solidFill>
              </a:rPr>
              <a:t>p.67-85</a:t>
            </a:r>
            <a:endParaRPr lang="de-DE" dirty="0"/>
          </a:p>
        </p:txBody>
      </p:sp>
      <p:sp>
        <p:nvSpPr>
          <p:cNvPr id="4" name="Foliennummernplatzhalter 3"/>
          <p:cNvSpPr>
            <a:spLocks noGrp="1"/>
          </p:cNvSpPr>
          <p:nvPr>
            <p:ph type="sldNum" sz="quarter" idx="12"/>
          </p:nvPr>
        </p:nvSpPr>
        <p:spPr/>
        <p:txBody>
          <a:bodyPr/>
          <a:lstStyle/>
          <a:p>
            <a:fld id="{FBA07554-AD06-4E27-83F9-18CA09205DF6}" type="slidenum">
              <a:rPr lang="de-DE" smtClean="0"/>
              <a:t>45</a:t>
            </a:fld>
            <a:endParaRPr lang="de-DE"/>
          </a:p>
        </p:txBody>
      </p:sp>
      <p:cxnSp>
        <p:nvCxnSpPr>
          <p:cNvPr id="23" name="Gerader Verbinder 22"/>
          <p:cNvCxnSpPr/>
          <p:nvPr/>
        </p:nvCxnSpPr>
        <p:spPr>
          <a:xfrm flipH="1">
            <a:off x="8738887" y="6214107"/>
            <a:ext cx="2963766" cy="23150"/>
          </a:xfrm>
          <a:prstGeom prst="line">
            <a:avLst/>
          </a:prstGeom>
          <a:ln w="635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flipH="1">
            <a:off x="8635196" y="6522442"/>
            <a:ext cx="3556804" cy="0"/>
          </a:xfrm>
          <a:prstGeom prst="line">
            <a:avLst/>
          </a:prstGeom>
          <a:ln w="635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p:nvCxnSpPr>
        <p:spPr>
          <a:xfrm flipH="1" flipV="1">
            <a:off x="6232097" y="6774178"/>
            <a:ext cx="3423094" cy="3146"/>
          </a:xfrm>
          <a:prstGeom prst="line">
            <a:avLst/>
          </a:prstGeom>
          <a:ln w="635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3" name="Rechteck 2"/>
          <p:cNvSpPr/>
          <p:nvPr/>
        </p:nvSpPr>
        <p:spPr>
          <a:xfrm>
            <a:off x="347557" y="1375194"/>
            <a:ext cx="5836055" cy="4339650"/>
          </a:xfrm>
          <a:prstGeom prst="rect">
            <a:avLst/>
          </a:prstGeom>
        </p:spPr>
        <p:txBody>
          <a:bodyPr wrap="square">
            <a:spAutoFit/>
          </a:bodyPr>
          <a:lstStyle/>
          <a:p>
            <a:r>
              <a:rPr lang="de-DE" sz="2400" dirty="0" smtClean="0"/>
              <a:t>A </a:t>
            </a:r>
            <a:r>
              <a:rPr lang="de-DE" sz="2400" dirty="0" err="1" smtClean="0"/>
              <a:t>model</a:t>
            </a:r>
            <a:r>
              <a:rPr lang="de-DE" sz="2400" dirty="0" smtClean="0"/>
              <a:t> </a:t>
            </a:r>
            <a:r>
              <a:rPr lang="de-DE" sz="2400" dirty="0" err="1" smtClean="0"/>
              <a:t>calculation</a:t>
            </a:r>
            <a:r>
              <a:rPr lang="de-DE" sz="2400" dirty="0" smtClean="0"/>
              <a:t>*) </a:t>
            </a:r>
            <a:r>
              <a:rPr lang="de-DE" sz="2400" dirty="0" err="1" smtClean="0"/>
              <a:t>shows</a:t>
            </a:r>
            <a:r>
              <a:rPr lang="de-DE" sz="2400" dirty="0" smtClean="0"/>
              <a:t> </a:t>
            </a:r>
            <a:r>
              <a:rPr lang="de-DE" sz="2400" dirty="0" err="1" smtClean="0"/>
              <a:t>that</a:t>
            </a:r>
            <a:r>
              <a:rPr lang="de-DE" sz="2400" dirty="0" smtClean="0"/>
              <a:t> </a:t>
            </a:r>
            <a:r>
              <a:rPr lang="de-DE" sz="2400" b="1" dirty="0" err="1" smtClean="0"/>
              <a:t>faster</a:t>
            </a:r>
            <a:r>
              <a:rPr lang="de-DE" sz="2400" b="1" dirty="0" smtClean="0"/>
              <a:t> </a:t>
            </a:r>
            <a:r>
              <a:rPr lang="de-DE" sz="2400" b="1" dirty="0" err="1" smtClean="0"/>
              <a:t>insulins</a:t>
            </a:r>
            <a:r>
              <a:rPr lang="de-DE" sz="2400" dirty="0" smtClean="0"/>
              <a:t> </a:t>
            </a:r>
            <a:r>
              <a:rPr lang="de-DE" sz="2000" dirty="0" smtClean="0">
                <a:solidFill>
                  <a:srgbClr val="FF0000"/>
                </a:solidFill>
              </a:rPr>
              <a:t>(</a:t>
            </a:r>
            <a:r>
              <a:rPr lang="de-DE" sz="2000" dirty="0" err="1" smtClean="0">
                <a:solidFill>
                  <a:srgbClr val="FF0000"/>
                </a:solidFill>
              </a:rPr>
              <a:t>red</a:t>
            </a:r>
            <a:r>
              <a:rPr lang="de-DE" sz="2000" dirty="0" smtClean="0">
                <a:solidFill>
                  <a:srgbClr val="FF0000"/>
                </a:solidFill>
              </a:rPr>
              <a:t> </a:t>
            </a:r>
            <a:r>
              <a:rPr lang="de-DE" sz="2000" dirty="0" err="1" smtClean="0">
                <a:solidFill>
                  <a:srgbClr val="FF0000"/>
                </a:solidFill>
              </a:rPr>
              <a:t>dotted</a:t>
            </a:r>
            <a:r>
              <a:rPr lang="de-DE" sz="2000" dirty="0" smtClean="0">
                <a:solidFill>
                  <a:srgbClr val="FF0000"/>
                </a:solidFill>
              </a:rPr>
              <a:t>) </a:t>
            </a:r>
            <a:r>
              <a:rPr lang="de-DE" sz="2400" dirty="0" smtClean="0"/>
              <a:t>will </a:t>
            </a:r>
            <a:r>
              <a:rPr lang="de-DE" sz="2400" dirty="0" err="1" smtClean="0"/>
              <a:t>result</a:t>
            </a:r>
            <a:r>
              <a:rPr lang="de-DE" sz="2400" dirty="0" smtClean="0"/>
              <a:t> in </a:t>
            </a:r>
            <a:r>
              <a:rPr lang="de-DE" sz="2400" b="1" dirty="0" err="1" smtClean="0"/>
              <a:t>lower</a:t>
            </a:r>
            <a:r>
              <a:rPr lang="de-DE" sz="2400" dirty="0" smtClean="0"/>
              <a:t> </a:t>
            </a:r>
            <a:r>
              <a:rPr lang="de-DE" sz="2400" b="1" dirty="0" err="1" smtClean="0"/>
              <a:t>glucose</a:t>
            </a:r>
            <a:r>
              <a:rPr lang="de-DE" sz="2400" b="1" dirty="0" smtClean="0"/>
              <a:t> </a:t>
            </a:r>
            <a:r>
              <a:rPr lang="de-DE" sz="2400" b="1" dirty="0" err="1" smtClean="0"/>
              <a:t>peaks</a:t>
            </a:r>
            <a:r>
              <a:rPr lang="de-DE" sz="2400" b="1" dirty="0" smtClean="0"/>
              <a:t> </a:t>
            </a:r>
            <a:r>
              <a:rPr lang="de-DE" sz="2400" dirty="0" err="1" smtClean="0"/>
              <a:t>than</a:t>
            </a:r>
            <a:r>
              <a:rPr lang="de-DE" sz="2400" dirty="0" smtClean="0"/>
              <a:t> </a:t>
            </a:r>
            <a:r>
              <a:rPr lang="de-DE" sz="2400" dirty="0" err="1" smtClean="0"/>
              <a:t>slower</a:t>
            </a:r>
            <a:r>
              <a:rPr lang="de-DE" sz="2400" dirty="0" smtClean="0"/>
              <a:t> </a:t>
            </a:r>
            <a:r>
              <a:rPr lang="de-DE" sz="2400" dirty="0" err="1" smtClean="0"/>
              <a:t>insulins</a:t>
            </a:r>
            <a:r>
              <a:rPr lang="de-DE" sz="2400" dirty="0" smtClean="0"/>
              <a:t> </a:t>
            </a:r>
            <a:r>
              <a:rPr lang="de-DE" sz="2000" dirty="0" smtClean="0">
                <a:solidFill>
                  <a:srgbClr val="7030A0"/>
                </a:solidFill>
              </a:rPr>
              <a:t>(</a:t>
            </a:r>
            <a:r>
              <a:rPr lang="de-DE" sz="2000" dirty="0" err="1" smtClean="0">
                <a:solidFill>
                  <a:srgbClr val="7030A0"/>
                </a:solidFill>
              </a:rPr>
              <a:t>violet</a:t>
            </a:r>
            <a:r>
              <a:rPr lang="de-DE" sz="2000" dirty="0" smtClean="0">
                <a:solidFill>
                  <a:srgbClr val="7030A0"/>
                </a:solidFill>
              </a:rPr>
              <a:t> </a:t>
            </a:r>
            <a:r>
              <a:rPr lang="de-DE" sz="2000" dirty="0" err="1" smtClean="0">
                <a:solidFill>
                  <a:srgbClr val="7030A0"/>
                </a:solidFill>
              </a:rPr>
              <a:t>dotted</a:t>
            </a:r>
            <a:r>
              <a:rPr lang="de-DE" sz="2000" dirty="0" smtClean="0">
                <a:solidFill>
                  <a:srgbClr val="7030A0"/>
                </a:solidFill>
              </a:rPr>
              <a:t>).</a:t>
            </a:r>
          </a:p>
          <a:p>
            <a:endParaRPr lang="de-DE" sz="2400" dirty="0"/>
          </a:p>
          <a:p>
            <a:r>
              <a:rPr lang="de-DE" sz="2400" dirty="0" smtClean="0"/>
              <a:t>The </a:t>
            </a:r>
            <a:r>
              <a:rPr lang="de-DE" sz="2400" dirty="0" err="1" smtClean="0"/>
              <a:t>even</a:t>
            </a:r>
            <a:r>
              <a:rPr lang="de-DE" sz="2400" dirty="0" smtClean="0"/>
              <a:t> </a:t>
            </a:r>
            <a:r>
              <a:rPr lang="de-DE" sz="2400" dirty="0" err="1" smtClean="0"/>
              <a:t>better</a:t>
            </a:r>
            <a:r>
              <a:rPr lang="de-DE" sz="2400" dirty="0" smtClean="0"/>
              <a:t> </a:t>
            </a:r>
            <a:r>
              <a:rPr lang="de-DE" sz="2400" dirty="0" err="1" smtClean="0"/>
              <a:t>news</a:t>
            </a:r>
            <a:r>
              <a:rPr lang="de-DE" sz="2400" dirty="0" smtClean="0"/>
              <a:t> </a:t>
            </a:r>
            <a:r>
              <a:rPr lang="de-DE" sz="2400" dirty="0" err="1" smtClean="0"/>
              <a:t>for</a:t>
            </a:r>
            <a:r>
              <a:rPr lang="de-DE" sz="2400" dirty="0" smtClean="0"/>
              <a:t> </a:t>
            </a:r>
            <a:r>
              <a:rPr lang="de-DE" sz="2400" dirty="0" err="1" smtClean="0"/>
              <a:t>us</a:t>
            </a:r>
            <a:r>
              <a:rPr lang="de-DE" sz="2400" dirty="0" smtClean="0"/>
              <a:t>:</a:t>
            </a:r>
          </a:p>
          <a:p>
            <a:r>
              <a:rPr lang="de-DE" sz="2400" dirty="0" smtClean="0"/>
              <a:t>As </a:t>
            </a:r>
            <a:r>
              <a:rPr lang="de-DE" sz="2400" dirty="0" err="1"/>
              <a:t>the</a:t>
            </a:r>
            <a:r>
              <a:rPr lang="de-DE" sz="2400" dirty="0"/>
              <a:t> </a:t>
            </a:r>
            <a:r>
              <a:rPr lang="de-DE" sz="2400" dirty="0" err="1"/>
              <a:t>insulins</a:t>
            </a:r>
            <a:r>
              <a:rPr lang="de-DE" sz="2400" dirty="0"/>
              <a:t> </a:t>
            </a:r>
            <a:r>
              <a:rPr lang="de-DE" sz="2400" dirty="0" err="1"/>
              <a:t>get</a:t>
            </a:r>
            <a:r>
              <a:rPr lang="de-DE" sz="2400" dirty="0"/>
              <a:t> </a:t>
            </a:r>
            <a:r>
              <a:rPr lang="de-DE" sz="2400" dirty="0" err="1" smtClean="0"/>
              <a:t>faster</a:t>
            </a:r>
            <a:r>
              <a:rPr lang="de-DE" sz="2400" dirty="0" smtClean="0"/>
              <a:t>, </a:t>
            </a:r>
            <a:r>
              <a:rPr lang="de-DE" sz="2400" dirty="0" err="1" smtClean="0"/>
              <a:t>there</a:t>
            </a:r>
            <a:r>
              <a:rPr lang="de-DE" sz="2400" dirty="0" smtClean="0"/>
              <a:t> </a:t>
            </a:r>
            <a:r>
              <a:rPr lang="de-DE" sz="2400" dirty="0" err="1" smtClean="0"/>
              <a:t>is</a:t>
            </a:r>
            <a:r>
              <a:rPr lang="de-DE" sz="2400" dirty="0" smtClean="0"/>
              <a:t> </a:t>
            </a:r>
            <a:r>
              <a:rPr lang="de-DE" sz="2400" b="1" dirty="0" err="1" smtClean="0"/>
              <a:t>less</a:t>
            </a:r>
            <a:r>
              <a:rPr lang="de-DE" sz="2400" b="1" dirty="0" smtClean="0"/>
              <a:t> </a:t>
            </a:r>
            <a:r>
              <a:rPr lang="de-DE" sz="2400" b="1" dirty="0" err="1" smtClean="0"/>
              <a:t>of</a:t>
            </a:r>
            <a:r>
              <a:rPr lang="de-DE" sz="2400" b="1" dirty="0" smtClean="0"/>
              <a:t> a </a:t>
            </a:r>
            <a:r>
              <a:rPr lang="de-DE" sz="2400" b="1" dirty="0" err="1" smtClean="0"/>
              <a:t>difference</a:t>
            </a:r>
            <a:r>
              <a:rPr lang="de-DE" sz="2400" b="1" dirty="0" smtClean="0"/>
              <a:t> </a:t>
            </a:r>
            <a:r>
              <a:rPr lang="de-DE" sz="2400" b="1" dirty="0" err="1" smtClean="0"/>
              <a:t>for</a:t>
            </a:r>
            <a:r>
              <a:rPr lang="de-DE" sz="2400" b="1" dirty="0" smtClean="0"/>
              <a:t> </a:t>
            </a:r>
            <a:r>
              <a:rPr lang="de-DE" sz="2400" b="1" dirty="0" err="1" smtClean="0"/>
              <a:t>bigger</a:t>
            </a:r>
            <a:r>
              <a:rPr lang="de-DE" sz="2400" b="1" dirty="0" smtClean="0"/>
              <a:t> vs. </a:t>
            </a:r>
            <a:r>
              <a:rPr lang="de-DE" sz="2400" b="1" dirty="0" err="1" smtClean="0"/>
              <a:t>smaller</a:t>
            </a:r>
            <a:r>
              <a:rPr lang="de-DE" sz="2400" b="1" dirty="0" smtClean="0"/>
              <a:t> </a:t>
            </a:r>
            <a:r>
              <a:rPr lang="de-DE" sz="2400" b="1" dirty="0" err="1" smtClean="0"/>
              <a:t>meals</a:t>
            </a:r>
            <a:r>
              <a:rPr lang="de-DE" sz="2400" dirty="0" smtClean="0"/>
              <a:t>,                </a:t>
            </a:r>
            <a:r>
              <a:rPr lang="de-DE" sz="2400" dirty="0" err="1" smtClean="0"/>
              <a:t>regarding</a:t>
            </a:r>
            <a:r>
              <a:rPr lang="de-DE" sz="2400" dirty="0" smtClean="0"/>
              <a:t> </a:t>
            </a:r>
            <a:r>
              <a:rPr lang="de-DE" sz="2400" dirty="0" err="1" smtClean="0"/>
              <a:t>how</a:t>
            </a:r>
            <a:r>
              <a:rPr lang="de-DE" sz="2400" dirty="0" smtClean="0"/>
              <a:t> high </a:t>
            </a:r>
            <a:r>
              <a:rPr lang="de-DE" sz="2400" dirty="0" err="1" smtClean="0"/>
              <a:t>glucose</a:t>
            </a:r>
            <a:r>
              <a:rPr lang="de-DE" sz="2400" dirty="0" smtClean="0"/>
              <a:t> </a:t>
            </a:r>
            <a:r>
              <a:rPr lang="de-DE" sz="2400" dirty="0" err="1" smtClean="0"/>
              <a:t>peaks</a:t>
            </a:r>
            <a:r>
              <a:rPr lang="de-DE" sz="2400" dirty="0" smtClean="0"/>
              <a:t> </a:t>
            </a:r>
            <a:r>
              <a:rPr lang="de-DE" sz="2400" dirty="0" err="1" smtClean="0"/>
              <a:t>shoot</a:t>
            </a:r>
            <a:r>
              <a:rPr lang="de-DE" sz="2400" dirty="0" smtClean="0"/>
              <a:t> </a:t>
            </a:r>
            <a:r>
              <a:rPr lang="de-DE" sz="2400" dirty="0" err="1" smtClean="0"/>
              <a:t>up</a:t>
            </a:r>
            <a:r>
              <a:rPr lang="de-DE" sz="2400" dirty="0" smtClean="0"/>
              <a:t>:</a:t>
            </a:r>
          </a:p>
          <a:p>
            <a:endParaRPr lang="de-DE" sz="2400" dirty="0" smtClean="0"/>
          </a:p>
          <a:p>
            <a:r>
              <a:rPr lang="de-DE" sz="2000" dirty="0" smtClean="0"/>
              <a:t>As </a:t>
            </a:r>
            <a:r>
              <a:rPr lang="de-DE" sz="2000" dirty="0" err="1" smtClean="0"/>
              <a:t>we</a:t>
            </a:r>
            <a:r>
              <a:rPr lang="de-DE" sz="2000" dirty="0" smtClean="0"/>
              <a:t> </a:t>
            </a:r>
            <a:r>
              <a:rPr lang="de-DE" sz="2000" dirty="0" err="1" smtClean="0"/>
              <a:t>go</a:t>
            </a:r>
            <a:r>
              <a:rPr lang="de-DE" sz="2000" dirty="0" smtClean="0"/>
              <a:t> on </a:t>
            </a:r>
            <a:r>
              <a:rPr lang="de-DE" sz="2000" dirty="0" err="1" smtClean="0"/>
              <a:t>the</a:t>
            </a:r>
            <a:r>
              <a:rPr lang="de-DE" sz="2000" dirty="0" smtClean="0"/>
              <a:t> x-</a:t>
            </a:r>
            <a:r>
              <a:rPr lang="de-DE" sz="2000" dirty="0" err="1" smtClean="0"/>
              <a:t>axis</a:t>
            </a:r>
            <a:r>
              <a:rPr lang="de-DE" sz="2000" dirty="0" smtClean="0"/>
              <a:t> </a:t>
            </a:r>
            <a:r>
              <a:rPr lang="de-DE" sz="2000" dirty="0" err="1" smtClean="0"/>
              <a:t>of</a:t>
            </a:r>
            <a:r>
              <a:rPr lang="de-DE" sz="2000" dirty="0" smtClean="0"/>
              <a:t> </a:t>
            </a:r>
            <a:r>
              <a:rPr lang="de-DE" sz="2000" dirty="0" err="1" smtClean="0"/>
              <a:t>the</a:t>
            </a:r>
            <a:r>
              <a:rPr lang="de-DE" sz="2000" dirty="0" smtClean="0"/>
              <a:t> </a:t>
            </a:r>
            <a:r>
              <a:rPr lang="de-DE" sz="2000" dirty="0" err="1" smtClean="0"/>
              <a:t>model</a:t>
            </a:r>
            <a:r>
              <a:rPr lang="de-DE" sz="2000" dirty="0" smtClean="0"/>
              <a:t> </a:t>
            </a:r>
            <a:r>
              <a:rPr lang="de-DE" sz="2000" dirty="0" err="1" smtClean="0"/>
              <a:t>graph</a:t>
            </a:r>
            <a:r>
              <a:rPr lang="de-DE" sz="2000" dirty="0" smtClean="0"/>
              <a:t> </a:t>
            </a:r>
            <a:r>
              <a:rPr lang="de-DE" sz="2000" dirty="0" err="1" smtClean="0"/>
              <a:t>to</a:t>
            </a:r>
            <a:r>
              <a:rPr lang="de-DE" sz="2000" dirty="0" smtClean="0"/>
              <a:t> </a:t>
            </a:r>
            <a:r>
              <a:rPr lang="de-DE" sz="2000" dirty="0" err="1" smtClean="0"/>
              <a:t>the</a:t>
            </a:r>
            <a:r>
              <a:rPr lang="de-DE" sz="2000" dirty="0" smtClean="0"/>
              <a:t> </a:t>
            </a:r>
            <a:r>
              <a:rPr lang="de-DE" sz="2000" dirty="0" err="1" smtClean="0"/>
              <a:t>right</a:t>
            </a:r>
            <a:r>
              <a:rPr lang="de-DE" sz="2000" dirty="0" smtClean="0"/>
              <a:t> (</a:t>
            </a:r>
            <a:r>
              <a:rPr lang="de-DE" sz="2000" dirty="0" err="1" smtClean="0"/>
              <a:t>to</a:t>
            </a:r>
            <a:r>
              <a:rPr lang="de-DE" sz="2000" dirty="0" smtClean="0"/>
              <a:t> </a:t>
            </a:r>
            <a:r>
              <a:rPr lang="de-DE" sz="2000" dirty="0" err="1" smtClean="0"/>
              <a:t>faster</a:t>
            </a:r>
            <a:r>
              <a:rPr lang="de-DE" sz="2000" dirty="0" smtClean="0"/>
              <a:t> </a:t>
            </a:r>
            <a:r>
              <a:rPr lang="de-DE" sz="2000" dirty="0" err="1" smtClean="0"/>
              <a:t>insulins</a:t>
            </a:r>
            <a:r>
              <a:rPr lang="de-DE" sz="2000" dirty="0" smtClean="0"/>
              <a:t>) </a:t>
            </a:r>
            <a:r>
              <a:rPr lang="de-DE" sz="2000" dirty="0" err="1" smtClean="0"/>
              <a:t>we</a:t>
            </a:r>
            <a:r>
              <a:rPr lang="de-DE" sz="2000" dirty="0" smtClean="0"/>
              <a:t> </a:t>
            </a:r>
            <a:r>
              <a:rPr lang="de-DE" sz="2000" dirty="0" err="1" smtClean="0"/>
              <a:t>see</a:t>
            </a:r>
            <a:r>
              <a:rPr lang="de-DE" sz="2000" dirty="0" smtClean="0"/>
              <a:t> </a:t>
            </a:r>
            <a:r>
              <a:rPr lang="de-DE" sz="2000" dirty="0" err="1" smtClean="0"/>
              <a:t>less</a:t>
            </a:r>
            <a:r>
              <a:rPr lang="de-DE" sz="2000" dirty="0" smtClean="0"/>
              <a:t> </a:t>
            </a:r>
            <a:r>
              <a:rPr lang="de-DE" sz="2000" dirty="0" err="1" smtClean="0"/>
              <a:t>of</a:t>
            </a:r>
            <a:r>
              <a:rPr lang="de-DE" sz="2000" dirty="0" smtClean="0"/>
              <a:t> a </a:t>
            </a:r>
            <a:r>
              <a:rPr lang="de-DE" sz="2000" dirty="0" err="1" smtClean="0"/>
              <a:t>spread</a:t>
            </a:r>
            <a:r>
              <a:rPr lang="de-DE" sz="2000" dirty="0" smtClean="0"/>
              <a:t> </a:t>
            </a:r>
            <a:r>
              <a:rPr lang="de-DE" sz="2000" dirty="0" err="1" smtClean="0"/>
              <a:t>between</a:t>
            </a:r>
            <a:r>
              <a:rPr lang="de-DE" sz="2000" dirty="0" smtClean="0"/>
              <a:t> </a:t>
            </a:r>
            <a:r>
              <a:rPr lang="de-DE" sz="2000" dirty="0" err="1" smtClean="0"/>
              <a:t>the</a:t>
            </a:r>
            <a:r>
              <a:rPr lang="de-DE" sz="2000" dirty="0" smtClean="0"/>
              <a:t> </a:t>
            </a:r>
            <a:r>
              <a:rPr lang="de-DE" sz="2000" dirty="0" err="1" smtClean="0"/>
              <a:t>colored</a:t>
            </a:r>
            <a:r>
              <a:rPr lang="de-DE" sz="2000" dirty="0" smtClean="0"/>
              <a:t> </a:t>
            </a:r>
            <a:r>
              <a:rPr lang="de-DE" sz="2000" dirty="0" err="1" smtClean="0"/>
              <a:t>curves</a:t>
            </a:r>
            <a:r>
              <a:rPr lang="de-DE" sz="2000" dirty="0" smtClean="0"/>
              <a:t> (</a:t>
            </a:r>
            <a:r>
              <a:rPr lang="de-DE" sz="2000" dirty="0" err="1" smtClean="0"/>
              <a:t>which</a:t>
            </a:r>
            <a:r>
              <a:rPr lang="de-DE" sz="2000" dirty="0" smtClean="0"/>
              <a:t> stand </a:t>
            </a:r>
            <a:r>
              <a:rPr lang="de-DE" sz="2000" dirty="0" err="1" smtClean="0"/>
              <a:t>for</a:t>
            </a:r>
            <a:r>
              <a:rPr lang="de-DE" sz="2000" dirty="0" smtClean="0"/>
              <a:t> different </a:t>
            </a:r>
            <a:r>
              <a:rPr lang="de-DE" sz="2000" dirty="0" err="1" smtClean="0"/>
              <a:t>meal</a:t>
            </a:r>
            <a:r>
              <a:rPr lang="de-DE" sz="2000" dirty="0" smtClean="0"/>
              <a:t> </a:t>
            </a:r>
            <a:r>
              <a:rPr lang="de-DE" sz="2000" dirty="0" err="1" smtClean="0"/>
              <a:t>sizes</a:t>
            </a:r>
            <a:r>
              <a:rPr lang="de-DE" sz="2000" dirty="0" smtClean="0"/>
              <a:t>).  </a:t>
            </a:r>
            <a:endParaRPr lang="de-DE" sz="2000" dirty="0"/>
          </a:p>
        </p:txBody>
      </p:sp>
      <p:sp>
        <p:nvSpPr>
          <p:cNvPr id="5" name="Textfeld 4"/>
          <p:cNvSpPr txBox="1"/>
          <p:nvPr/>
        </p:nvSpPr>
        <p:spPr>
          <a:xfrm rot="16200000">
            <a:off x="5245544" y="1585890"/>
            <a:ext cx="2141076" cy="369332"/>
          </a:xfrm>
          <a:prstGeom prst="rect">
            <a:avLst/>
          </a:prstGeom>
          <a:noFill/>
        </p:spPr>
        <p:txBody>
          <a:bodyPr wrap="square" rtlCol="0">
            <a:spAutoFit/>
          </a:bodyPr>
          <a:lstStyle/>
          <a:p>
            <a:r>
              <a:rPr lang="de-DE" dirty="0" smtClean="0"/>
              <a:t>Peak </a:t>
            </a:r>
            <a:r>
              <a:rPr lang="de-DE" dirty="0" err="1" smtClean="0"/>
              <a:t>above</a:t>
            </a:r>
            <a:r>
              <a:rPr lang="de-DE" dirty="0" smtClean="0"/>
              <a:t> </a:t>
            </a:r>
            <a:r>
              <a:rPr lang="de-DE" dirty="0" err="1" smtClean="0"/>
              <a:t>baseline</a:t>
            </a:r>
            <a:endParaRPr lang="de-DE" dirty="0"/>
          </a:p>
        </p:txBody>
      </p:sp>
      <p:cxnSp>
        <p:nvCxnSpPr>
          <p:cNvPr id="26" name="Gerader Verbinder 25"/>
          <p:cNvCxnSpPr/>
          <p:nvPr/>
        </p:nvCxnSpPr>
        <p:spPr>
          <a:xfrm flipV="1">
            <a:off x="10943195" y="3166942"/>
            <a:ext cx="0" cy="280872"/>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Gerader Verbinder 26"/>
          <p:cNvCxnSpPr/>
          <p:nvPr/>
        </p:nvCxnSpPr>
        <p:spPr>
          <a:xfrm flipH="1" flipV="1">
            <a:off x="7059110" y="3088566"/>
            <a:ext cx="3884085" cy="78376"/>
          </a:xfrm>
          <a:prstGeom prst="line">
            <a:avLst/>
          </a:prstGeom>
          <a:ln w="635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0" name="Foliennummernplatzhalter 3"/>
          <p:cNvSpPr txBox="1">
            <a:spLocks/>
          </p:cNvSpPr>
          <p:nvPr/>
        </p:nvSpPr>
        <p:spPr>
          <a:xfrm>
            <a:off x="9448800" y="1551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2000" dirty="0" smtClean="0"/>
              <a:t>45</a:t>
            </a:r>
            <a:endParaRPr lang="de-DE" sz="2000" dirty="0"/>
          </a:p>
        </p:txBody>
      </p:sp>
      <p:sp>
        <p:nvSpPr>
          <p:cNvPr id="7" name="Textfeld 6"/>
          <p:cNvSpPr txBox="1"/>
          <p:nvPr/>
        </p:nvSpPr>
        <p:spPr>
          <a:xfrm>
            <a:off x="6671261" y="2908221"/>
            <a:ext cx="457847" cy="338554"/>
          </a:xfrm>
          <a:prstGeom prst="rect">
            <a:avLst/>
          </a:prstGeom>
          <a:noFill/>
        </p:spPr>
        <p:txBody>
          <a:bodyPr wrap="square" rtlCol="0">
            <a:spAutoFit/>
          </a:bodyPr>
          <a:lstStyle/>
          <a:p>
            <a:r>
              <a:rPr lang="de-DE" sz="1600" dirty="0" smtClean="0">
                <a:solidFill>
                  <a:srgbClr val="FF0000"/>
                </a:solidFill>
              </a:rPr>
              <a:t>2.5</a:t>
            </a:r>
            <a:endParaRPr lang="de-DE" sz="1600" dirty="0">
              <a:solidFill>
                <a:srgbClr val="FF0000"/>
              </a:solidFill>
            </a:endParaRPr>
          </a:p>
        </p:txBody>
      </p:sp>
      <p:sp>
        <p:nvSpPr>
          <p:cNvPr id="8" name="Gleichschenkliges Dreieck 7"/>
          <p:cNvSpPr/>
          <p:nvPr/>
        </p:nvSpPr>
        <p:spPr>
          <a:xfrm rot="16200000">
            <a:off x="7112715" y="2642714"/>
            <a:ext cx="188703" cy="304040"/>
          </a:xfrm>
          <a:prstGeom prst="triangl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Gleichschenkliges Dreieck 34"/>
          <p:cNvSpPr/>
          <p:nvPr/>
        </p:nvSpPr>
        <p:spPr>
          <a:xfrm rot="16200000">
            <a:off x="7112717" y="2936545"/>
            <a:ext cx="188703" cy="30404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757953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2"/>
          <p:cNvSpPr txBox="1">
            <a:spLocks noGrp="1"/>
          </p:cNvSpPr>
          <p:nvPr>
            <p:ph idx="1"/>
          </p:nvPr>
        </p:nvSpPr>
        <p:spPr>
          <a:xfrm>
            <a:off x="154056" y="466154"/>
            <a:ext cx="6700777" cy="535884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indent="0">
              <a:buNone/>
            </a:pPr>
            <a:endParaRPr lang="de-DE" dirty="0" smtClean="0">
              <a:effectLst/>
              <a:latin typeface="Times New Roman" panose="02020603050405020304" pitchFamily="18" charset="0"/>
              <a:ea typeface="Times New Roman" panose="02020603050405020304" pitchFamily="18" charset="0"/>
            </a:endParaRPr>
          </a:p>
          <a:p>
            <a:r>
              <a:rPr lang="de-DE" sz="2400" b="1" dirty="0" err="1">
                <a:solidFill>
                  <a:srgbClr val="0070C0"/>
                </a:solidFill>
              </a:rPr>
              <a:t>No</a:t>
            </a:r>
            <a:r>
              <a:rPr lang="de-DE" sz="2400" b="1" dirty="0">
                <a:solidFill>
                  <a:srgbClr val="0070C0"/>
                </a:solidFill>
              </a:rPr>
              <a:t> </a:t>
            </a:r>
            <a:r>
              <a:rPr lang="de-DE" sz="2400" b="1" dirty="0" err="1">
                <a:solidFill>
                  <a:srgbClr val="0070C0"/>
                </a:solidFill>
              </a:rPr>
              <a:t>occlusions</a:t>
            </a:r>
            <a:r>
              <a:rPr lang="de-DE" sz="2400" b="1" dirty="0">
                <a:solidFill>
                  <a:srgbClr val="0070C0"/>
                </a:solidFill>
              </a:rPr>
              <a:t> (</a:t>
            </a:r>
            <a:r>
              <a:rPr lang="de-DE" sz="2400" b="1" dirty="0" err="1">
                <a:solidFill>
                  <a:srgbClr val="0070C0"/>
                </a:solidFill>
              </a:rPr>
              <a:t>hematoma</a:t>
            </a:r>
            <a:r>
              <a:rPr lang="de-DE" sz="2400" b="1" dirty="0">
                <a:solidFill>
                  <a:srgbClr val="0070C0"/>
                </a:solidFill>
              </a:rPr>
              <a:t>) </a:t>
            </a:r>
            <a:r>
              <a:rPr lang="de-DE" sz="2400" b="1" dirty="0" err="1">
                <a:solidFill>
                  <a:srgbClr val="0070C0"/>
                </a:solidFill>
              </a:rPr>
              <a:t>from</a:t>
            </a:r>
            <a:r>
              <a:rPr lang="de-DE" sz="2400" b="1" dirty="0">
                <a:solidFill>
                  <a:srgbClr val="0070C0"/>
                </a:solidFill>
              </a:rPr>
              <a:t> </a:t>
            </a:r>
            <a:r>
              <a:rPr lang="de-DE" sz="2400" b="1" dirty="0" err="1">
                <a:solidFill>
                  <a:srgbClr val="0070C0"/>
                </a:solidFill>
              </a:rPr>
              <a:t>Lyumjev</a:t>
            </a:r>
            <a:r>
              <a:rPr lang="de-DE" sz="2400" b="1" dirty="0">
                <a:solidFill>
                  <a:srgbClr val="0070C0"/>
                </a:solidFill>
              </a:rPr>
              <a:t> </a:t>
            </a:r>
            <a:r>
              <a:rPr lang="de-DE" sz="2400" dirty="0">
                <a:solidFill>
                  <a:schemeClr val="accent5">
                    <a:lumMod val="75000"/>
                  </a:schemeClr>
                </a:solidFill>
              </a:rPr>
              <a:t>(</a:t>
            </a:r>
            <a:r>
              <a:rPr lang="de-DE" sz="2400" dirty="0" err="1">
                <a:solidFill>
                  <a:schemeClr val="accent5">
                    <a:lumMod val="75000"/>
                  </a:schemeClr>
                </a:solidFill>
              </a:rPr>
              <a:t>or</a:t>
            </a:r>
            <a:r>
              <a:rPr lang="de-DE" sz="2400" dirty="0">
                <a:solidFill>
                  <a:schemeClr val="accent5">
                    <a:lumMod val="75000"/>
                  </a:schemeClr>
                </a:solidFill>
              </a:rPr>
              <a:t> </a:t>
            </a:r>
            <a:r>
              <a:rPr lang="de-DE" sz="2400" dirty="0" err="1">
                <a:solidFill>
                  <a:schemeClr val="accent5">
                    <a:lumMod val="75000"/>
                  </a:schemeClr>
                </a:solidFill>
              </a:rPr>
              <a:t>Fiasp</a:t>
            </a:r>
            <a:r>
              <a:rPr lang="de-DE" sz="2400" dirty="0">
                <a:solidFill>
                  <a:schemeClr val="accent5">
                    <a:lumMod val="75000"/>
                  </a:schemeClr>
                </a:solidFill>
              </a:rPr>
              <a:t>) </a:t>
            </a:r>
            <a:r>
              <a:rPr lang="de-DE" sz="2400" dirty="0" err="1">
                <a:solidFill>
                  <a:schemeClr val="tx1"/>
                </a:solidFill>
              </a:rPr>
              <a:t>for</a:t>
            </a:r>
            <a:r>
              <a:rPr lang="de-DE" sz="2400" dirty="0">
                <a:solidFill>
                  <a:schemeClr val="tx1"/>
                </a:solidFill>
              </a:rPr>
              <a:t> </a:t>
            </a:r>
            <a:r>
              <a:rPr lang="de-DE" sz="2400" dirty="0" err="1">
                <a:solidFill>
                  <a:schemeClr val="tx1"/>
                </a:solidFill>
              </a:rPr>
              <a:t>reliable</a:t>
            </a:r>
            <a:r>
              <a:rPr lang="de-DE" sz="2400" dirty="0">
                <a:solidFill>
                  <a:schemeClr val="tx1"/>
                </a:solidFill>
              </a:rPr>
              <a:t> </a:t>
            </a:r>
            <a:r>
              <a:rPr lang="de-DE" sz="2400" dirty="0" err="1">
                <a:solidFill>
                  <a:schemeClr val="tx1"/>
                </a:solidFill>
              </a:rPr>
              <a:t>iob</a:t>
            </a:r>
            <a:r>
              <a:rPr lang="de-DE" sz="2400" dirty="0">
                <a:solidFill>
                  <a:schemeClr val="tx1"/>
                </a:solidFill>
              </a:rPr>
              <a:t> </a:t>
            </a:r>
            <a:r>
              <a:rPr lang="de-DE" sz="2400" dirty="0" err="1" smtClean="0">
                <a:solidFill>
                  <a:schemeClr val="tx1"/>
                </a:solidFill>
              </a:rPr>
              <a:t>data</a:t>
            </a:r>
            <a:endParaRPr lang="de-DE" sz="2400" dirty="0" smtClean="0">
              <a:solidFill>
                <a:schemeClr val="tx1"/>
              </a:solidFill>
            </a:endParaRPr>
          </a:p>
          <a:p>
            <a:pPr marL="0" indent="0">
              <a:buNone/>
            </a:pPr>
            <a:endParaRPr lang="de-DE" sz="2400" dirty="0">
              <a:solidFill>
                <a:schemeClr val="tx1"/>
              </a:solidFill>
            </a:endParaRPr>
          </a:p>
          <a:p>
            <a:r>
              <a:rPr lang="de-DE" sz="2400" b="1" dirty="0" err="1" smtClean="0">
                <a:solidFill>
                  <a:srgbClr val="0070C0"/>
                </a:solidFill>
              </a:rPr>
              <a:t>oref</a:t>
            </a:r>
            <a:r>
              <a:rPr lang="de-DE" sz="2400" b="1" dirty="0" smtClean="0">
                <a:solidFill>
                  <a:srgbClr val="0070C0"/>
                </a:solidFill>
              </a:rPr>
              <a:t>(1) SMB+UAM </a:t>
            </a:r>
            <a:r>
              <a:rPr lang="de-DE" sz="2400" b="1" dirty="0" err="1" smtClean="0">
                <a:solidFill>
                  <a:srgbClr val="0070C0"/>
                </a:solidFill>
              </a:rPr>
              <a:t>algorithm</a:t>
            </a:r>
            <a:r>
              <a:rPr lang="de-DE" sz="2400" b="1" dirty="0" smtClean="0">
                <a:solidFill>
                  <a:srgbClr val="0070C0"/>
                </a:solidFill>
              </a:rPr>
              <a:t> </a:t>
            </a:r>
            <a:endParaRPr lang="de-DE" sz="2400" dirty="0"/>
          </a:p>
        </p:txBody>
      </p:sp>
      <p:sp>
        <p:nvSpPr>
          <p:cNvPr id="2" name="Titel 1"/>
          <p:cNvSpPr>
            <a:spLocks noGrp="1"/>
          </p:cNvSpPr>
          <p:nvPr>
            <p:ph type="title"/>
          </p:nvPr>
        </p:nvSpPr>
        <p:spPr>
          <a:xfrm>
            <a:off x="2004659" y="-297985"/>
            <a:ext cx="10515600" cy="1325563"/>
          </a:xfrm>
        </p:spPr>
        <p:txBody>
          <a:bodyPr>
            <a:normAutofit/>
          </a:bodyPr>
          <a:lstStyle/>
          <a:p>
            <a:r>
              <a:rPr lang="de-DE" sz="3600" b="1" dirty="0" smtClean="0">
                <a:solidFill>
                  <a:srgbClr val="7030A0"/>
                </a:solidFill>
                <a:ea typeface="Times New Roman" panose="02020603050405020304" pitchFamily="18" charset="0"/>
              </a:rPr>
              <a:t>Other </a:t>
            </a:r>
            <a:r>
              <a:rPr lang="de-DE" sz="3600" b="1" dirty="0" err="1" smtClean="0">
                <a:solidFill>
                  <a:srgbClr val="7030A0"/>
                </a:solidFill>
                <a:ea typeface="Times New Roman" panose="02020603050405020304" pitchFamily="18" charset="0"/>
              </a:rPr>
              <a:t>pre-requisites</a:t>
            </a:r>
            <a:r>
              <a:rPr lang="de-DE" sz="3600" b="1" dirty="0" smtClean="0">
                <a:solidFill>
                  <a:srgbClr val="7030A0"/>
                </a:solidFill>
                <a:ea typeface="Times New Roman" panose="02020603050405020304" pitchFamily="18" charset="0"/>
              </a:rPr>
              <a:t> </a:t>
            </a:r>
            <a:r>
              <a:rPr lang="de-DE" sz="3600" b="1" dirty="0" err="1" smtClean="0">
                <a:solidFill>
                  <a:srgbClr val="7030A0"/>
                </a:solidFill>
                <a:ea typeface="Times New Roman" panose="02020603050405020304" pitchFamily="18" charset="0"/>
              </a:rPr>
              <a:t>for</a:t>
            </a:r>
            <a:r>
              <a:rPr lang="de-DE" sz="3600" b="1" dirty="0" smtClean="0">
                <a:solidFill>
                  <a:srgbClr val="7030A0"/>
                </a:solidFill>
                <a:ea typeface="Times New Roman" panose="02020603050405020304" pitchFamily="18" charset="0"/>
              </a:rPr>
              <a:t> </a:t>
            </a:r>
            <a:r>
              <a:rPr lang="de-DE" sz="3600" b="1" dirty="0" err="1" smtClean="0">
                <a:solidFill>
                  <a:srgbClr val="7030A0"/>
                </a:solidFill>
                <a:ea typeface="Times New Roman" panose="02020603050405020304" pitchFamily="18" charset="0"/>
              </a:rPr>
              <a:t>fully</a:t>
            </a:r>
            <a:r>
              <a:rPr lang="de-DE" sz="3600" b="1" dirty="0" smtClean="0">
                <a:solidFill>
                  <a:srgbClr val="7030A0"/>
                </a:solidFill>
                <a:ea typeface="Times New Roman" panose="02020603050405020304" pitchFamily="18" charset="0"/>
              </a:rPr>
              <a:t> </a:t>
            </a:r>
            <a:r>
              <a:rPr lang="de-DE" sz="3600" b="1" dirty="0" err="1" smtClean="0">
                <a:solidFill>
                  <a:srgbClr val="7030A0"/>
                </a:solidFill>
                <a:ea typeface="Times New Roman" panose="02020603050405020304" pitchFamily="18" charset="0"/>
              </a:rPr>
              <a:t>closed</a:t>
            </a:r>
            <a:r>
              <a:rPr lang="de-DE" sz="3600" b="1" dirty="0" smtClean="0">
                <a:solidFill>
                  <a:srgbClr val="7030A0"/>
                </a:solidFill>
                <a:ea typeface="Times New Roman" panose="02020603050405020304" pitchFamily="18" charset="0"/>
              </a:rPr>
              <a:t> </a:t>
            </a:r>
            <a:r>
              <a:rPr lang="de-DE" sz="3600" b="1" dirty="0" err="1" smtClean="0">
                <a:solidFill>
                  <a:srgbClr val="7030A0"/>
                </a:solidFill>
                <a:ea typeface="Times New Roman" panose="02020603050405020304" pitchFamily="18" charset="0"/>
              </a:rPr>
              <a:t>looping</a:t>
            </a:r>
            <a:endParaRPr lang="de-DE" sz="3600" b="1" dirty="0">
              <a:solidFill>
                <a:srgbClr val="7030A0"/>
              </a:solidFill>
              <a:ea typeface="Times New Roman" panose="02020603050405020304" pitchFamily="18" charset="0"/>
            </a:endParaRPr>
          </a:p>
        </p:txBody>
      </p:sp>
      <p:sp>
        <p:nvSpPr>
          <p:cNvPr id="8" name="Textfeld 7"/>
          <p:cNvSpPr txBox="1"/>
          <p:nvPr/>
        </p:nvSpPr>
        <p:spPr>
          <a:xfrm>
            <a:off x="7388296" y="5816723"/>
            <a:ext cx="242374" cy="707886"/>
          </a:xfrm>
          <a:prstGeom prst="rect">
            <a:avLst/>
          </a:prstGeom>
          <a:noFill/>
        </p:spPr>
        <p:txBody>
          <a:bodyPr wrap="none" rtlCol="0">
            <a:spAutoFit/>
          </a:bodyPr>
          <a:lstStyle/>
          <a:p>
            <a:r>
              <a:rPr lang="de-DE" sz="2000" dirty="0" smtClean="0">
                <a:solidFill>
                  <a:srgbClr val="7030A0"/>
                </a:solidFill>
              </a:rPr>
              <a:t> </a:t>
            </a:r>
            <a:endParaRPr lang="de-DE" sz="2000" dirty="0" smtClean="0">
              <a:solidFill>
                <a:schemeClr val="bg1">
                  <a:lumMod val="65000"/>
                </a:schemeClr>
              </a:solidFill>
            </a:endParaRPr>
          </a:p>
          <a:p>
            <a:r>
              <a:rPr lang="de-DE" sz="2000" b="1" dirty="0" smtClean="0">
                <a:solidFill>
                  <a:srgbClr val="7030A0"/>
                </a:solidFill>
              </a:rPr>
              <a:t> </a:t>
            </a:r>
            <a:endParaRPr lang="de-DE" sz="2000" b="1" dirty="0">
              <a:solidFill>
                <a:srgbClr val="7030A0"/>
              </a:solidFill>
            </a:endParaRPr>
          </a:p>
        </p:txBody>
      </p:sp>
      <p:sp>
        <p:nvSpPr>
          <p:cNvPr id="3" name="Foliennummernplatzhalter 2"/>
          <p:cNvSpPr>
            <a:spLocks noGrp="1"/>
          </p:cNvSpPr>
          <p:nvPr>
            <p:ph type="sldNum" sz="quarter" idx="12"/>
          </p:nvPr>
        </p:nvSpPr>
        <p:spPr/>
        <p:txBody>
          <a:bodyPr/>
          <a:lstStyle/>
          <a:p>
            <a:r>
              <a:rPr lang="de-DE" dirty="0" smtClean="0"/>
              <a:t>46</a:t>
            </a:r>
            <a:endParaRPr lang="de-DE" dirty="0"/>
          </a:p>
        </p:txBody>
      </p:sp>
      <p:sp>
        <p:nvSpPr>
          <p:cNvPr id="5" name="Textfeld 4"/>
          <p:cNvSpPr txBox="1"/>
          <p:nvPr/>
        </p:nvSpPr>
        <p:spPr>
          <a:xfrm>
            <a:off x="449426" y="2660696"/>
            <a:ext cx="6405407" cy="461665"/>
          </a:xfrm>
          <a:prstGeom prst="rect">
            <a:avLst/>
          </a:prstGeom>
          <a:noFill/>
        </p:spPr>
        <p:txBody>
          <a:bodyPr wrap="square" rtlCol="0">
            <a:spAutoFit/>
          </a:bodyPr>
          <a:lstStyle/>
          <a:p>
            <a:r>
              <a:rPr lang="de-DE" sz="2400" dirty="0" err="1" smtClean="0"/>
              <a:t>OpenAPS</a:t>
            </a:r>
            <a:r>
              <a:rPr lang="de-DE" sz="2400" dirty="0" smtClean="0"/>
              <a:t>, </a:t>
            </a:r>
            <a:r>
              <a:rPr lang="de-DE" sz="2400" dirty="0" err="1" smtClean="0"/>
              <a:t>AndroidAPS</a:t>
            </a:r>
            <a:r>
              <a:rPr lang="de-DE" sz="2400" dirty="0" smtClean="0"/>
              <a:t> </a:t>
            </a:r>
            <a:r>
              <a:rPr lang="de-DE" sz="2400" dirty="0" err="1" smtClean="0">
                <a:solidFill>
                  <a:schemeClr val="bg1">
                    <a:lumMod val="50000"/>
                  </a:schemeClr>
                </a:solidFill>
              </a:rPr>
              <a:t>or</a:t>
            </a:r>
            <a:r>
              <a:rPr lang="de-DE" sz="2400" dirty="0" smtClean="0">
                <a:solidFill>
                  <a:schemeClr val="bg1">
                    <a:lumMod val="50000"/>
                  </a:schemeClr>
                </a:solidFill>
              </a:rPr>
              <a:t> </a:t>
            </a:r>
            <a:r>
              <a:rPr lang="de-DE" sz="2400" dirty="0" err="1" smtClean="0">
                <a:solidFill>
                  <a:schemeClr val="bg1">
                    <a:lumMod val="50000"/>
                  </a:schemeClr>
                </a:solidFill>
              </a:rPr>
              <a:t>FreeAPS</a:t>
            </a:r>
            <a:r>
              <a:rPr lang="de-DE" sz="2400" dirty="0" smtClean="0">
                <a:solidFill>
                  <a:schemeClr val="bg1">
                    <a:lumMod val="50000"/>
                  </a:schemeClr>
                </a:solidFill>
              </a:rPr>
              <a:t>-X</a:t>
            </a:r>
            <a:endParaRPr lang="de-DE" sz="2400" dirty="0">
              <a:solidFill>
                <a:schemeClr val="bg1">
                  <a:lumMod val="50000"/>
                </a:schemeClr>
              </a:solidFill>
            </a:endParaRPr>
          </a:p>
        </p:txBody>
      </p:sp>
      <p:sp>
        <p:nvSpPr>
          <p:cNvPr id="15" name="Textfeld 2"/>
          <p:cNvSpPr txBox="1">
            <a:spLocks/>
          </p:cNvSpPr>
          <p:nvPr/>
        </p:nvSpPr>
        <p:spPr>
          <a:xfrm>
            <a:off x="239165" y="3461693"/>
            <a:ext cx="6011307" cy="1932577"/>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de-DE" sz="2400" b="1" dirty="0" err="1" smtClean="0">
                <a:solidFill>
                  <a:srgbClr val="0070C0"/>
                </a:solidFill>
              </a:rPr>
              <a:t>Excellent</a:t>
            </a:r>
            <a:r>
              <a:rPr lang="de-DE" sz="2400" b="1" dirty="0" smtClean="0">
                <a:solidFill>
                  <a:srgbClr val="0070C0"/>
                </a:solidFill>
              </a:rPr>
              <a:t> CGM, </a:t>
            </a:r>
            <a:r>
              <a:rPr lang="de-DE" sz="2400" dirty="0" smtClean="0">
                <a:solidFill>
                  <a:schemeClr val="tx1"/>
                </a:solidFill>
              </a:rPr>
              <a:t>and </a:t>
            </a:r>
            <a:r>
              <a:rPr lang="de-DE" sz="2400" dirty="0" err="1" smtClean="0">
                <a:solidFill>
                  <a:schemeClr val="tx1"/>
                </a:solidFill>
              </a:rPr>
              <a:t>individually</a:t>
            </a:r>
            <a:r>
              <a:rPr lang="de-DE" sz="2400" dirty="0" smtClean="0">
                <a:solidFill>
                  <a:schemeClr val="tx1"/>
                </a:solidFill>
              </a:rPr>
              <a:t> </a:t>
            </a:r>
            <a:r>
              <a:rPr lang="de-DE" sz="2400" dirty="0" err="1" smtClean="0">
                <a:solidFill>
                  <a:schemeClr val="tx1"/>
                </a:solidFill>
              </a:rPr>
              <a:t>tuned</a:t>
            </a:r>
            <a:r>
              <a:rPr lang="de-DE" sz="2400" dirty="0" smtClean="0">
                <a:solidFill>
                  <a:schemeClr val="tx1"/>
                </a:solidFill>
              </a:rPr>
              <a:t> </a:t>
            </a:r>
            <a:r>
              <a:rPr lang="de-DE" sz="2400" dirty="0" err="1" smtClean="0">
                <a:solidFill>
                  <a:schemeClr val="tx1"/>
                </a:solidFill>
              </a:rPr>
              <a:t>system</a:t>
            </a:r>
            <a:r>
              <a:rPr lang="de-DE" sz="2400" dirty="0" smtClean="0">
                <a:solidFill>
                  <a:schemeClr val="tx1"/>
                </a:solidFill>
              </a:rPr>
              <a:t> </a:t>
            </a:r>
            <a:r>
              <a:rPr lang="de-DE" sz="2400" dirty="0" err="1" smtClean="0">
                <a:solidFill>
                  <a:schemeClr val="tx1"/>
                </a:solidFill>
              </a:rPr>
              <a:t>capable</a:t>
            </a:r>
            <a:r>
              <a:rPr lang="de-DE" sz="2400" dirty="0" smtClean="0">
                <a:solidFill>
                  <a:schemeClr val="tx1"/>
                </a:solidFill>
              </a:rPr>
              <a:t> </a:t>
            </a:r>
            <a:r>
              <a:rPr lang="de-DE" sz="2400" dirty="0" err="1" smtClean="0">
                <a:solidFill>
                  <a:schemeClr val="tx1"/>
                </a:solidFill>
              </a:rPr>
              <a:t>of</a:t>
            </a:r>
            <a:r>
              <a:rPr lang="de-DE" sz="2400" dirty="0" smtClean="0">
                <a:solidFill>
                  <a:schemeClr val="tx1"/>
                </a:solidFill>
              </a:rPr>
              <a:t> </a:t>
            </a:r>
            <a:r>
              <a:rPr lang="de-DE" sz="2400" dirty="0" err="1" smtClean="0">
                <a:solidFill>
                  <a:schemeClr val="tx1"/>
                </a:solidFill>
              </a:rPr>
              <a:t>ramping</a:t>
            </a:r>
            <a:r>
              <a:rPr lang="de-DE" sz="2400" dirty="0" smtClean="0">
                <a:solidFill>
                  <a:schemeClr val="tx1"/>
                </a:solidFill>
              </a:rPr>
              <a:t> </a:t>
            </a:r>
            <a:r>
              <a:rPr lang="de-DE" sz="2400" dirty="0" err="1" smtClean="0">
                <a:solidFill>
                  <a:schemeClr val="tx1"/>
                </a:solidFill>
              </a:rPr>
              <a:t>up</a:t>
            </a:r>
            <a:r>
              <a:rPr lang="de-DE" sz="2400" dirty="0" smtClean="0">
                <a:solidFill>
                  <a:schemeClr val="tx1"/>
                </a:solidFill>
              </a:rPr>
              <a:t> </a:t>
            </a:r>
            <a:r>
              <a:rPr lang="de-DE" sz="2400" dirty="0" err="1" smtClean="0">
                <a:solidFill>
                  <a:schemeClr val="tx1"/>
                </a:solidFill>
              </a:rPr>
              <a:t>iob</a:t>
            </a:r>
            <a:r>
              <a:rPr lang="de-DE" sz="2400" dirty="0" smtClean="0">
                <a:solidFill>
                  <a:schemeClr val="tx1"/>
                </a:solidFill>
              </a:rPr>
              <a:t> </a:t>
            </a:r>
            <a:r>
              <a:rPr lang="de-DE" sz="2400" dirty="0" err="1" smtClean="0">
                <a:solidFill>
                  <a:schemeClr val="tx1"/>
                </a:solidFill>
              </a:rPr>
              <a:t>quickly</a:t>
            </a:r>
            <a:r>
              <a:rPr lang="de-DE" sz="2400" dirty="0" smtClean="0">
                <a:solidFill>
                  <a:schemeClr val="tx1"/>
                </a:solidFill>
              </a:rPr>
              <a:t> after </a:t>
            </a:r>
            <a:r>
              <a:rPr lang="de-DE" sz="2400" dirty="0" err="1" smtClean="0">
                <a:solidFill>
                  <a:schemeClr val="tx1"/>
                </a:solidFill>
              </a:rPr>
              <a:t>detecting</a:t>
            </a:r>
            <a:r>
              <a:rPr lang="de-DE" sz="2400" dirty="0" smtClean="0">
                <a:solidFill>
                  <a:schemeClr val="tx1"/>
                </a:solidFill>
              </a:rPr>
              <a:t> a </a:t>
            </a:r>
            <a:r>
              <a:rPr lang="de-DE" sz="2400" dirty="0" err="1" smtClean="0">
                <a:solidFill>
                  <a:schemeClr val="tx1"/>
                </a:solidFill>
              </a:rPr>
              <a:t>bg</a:t>
            </a:r>
            <a:r>
              <a:rPr lang="de-DE" sz="2400" dirty="0" smtClean="0">
                <a:solidFill>
                  <a:schemeClr val="tx1"/>
                </a:solidFill>
              </a:rPr>
              <a:t> </a:t>
            </a:r>
            <a:r>
              <a:rPr lang="de-DE" sz="2400" dirty="0" err="1" smtClean="0">
                <a:solidFill>
                  <a:schemeClr val="tx1"/>
                </a:solidFill>
              </a:rPr>
              <a:t>rise</a:t>
            </a:r>
            <a:r>
              <a:rPr lang="de-DE" sz="2400" dirty="0" smtClean="0">
                <a:solidFill>
                  <a:schemeClr val="tx1"/>
                </a:solidFill>
              </a:rPr>
              <a:t> </a:t>
            </a:r>
            <a:r>
              <a:rPr lang="de-DE" sz="2400" dirty="0" err="1" smtClean="0">
                <a:solidFill>
                  <a:schemeClr val="tx1"/>
                </a:solidFill>
              </a:rPr>
              <a:t>attributed</a:t>
            </a:r>
            <a:r>
              <a:rPr lang="de-DE" sz="2400" dirty="0" smtClean="0">
                <a:solidFill>
                  <a:schemeClr val="tx1"/>
                </a:solidFill>
              </a:rPr>
              <a:t> </a:t>
            </a:r>
            <a:r>
              <a:rPr lang="de-DE" sz="2400" dirty="0" err="1" smtClean="0">
                <a:solidFill>
                  <a:schemeClr val="tx1"/>
                </a:solidFill>
              </a:rPr>
              <a:t>to</a:t>
            </a:r>
            <a:r>
              <a:rPr lang="de-DE" sz="2400" dirty="0" smtClean="0">
                <a:solidFill>
                  <a:schemeClr val="tx1"/>
                </a:solidFill>
              </a:rPr>
              <a:t> a </a:t>
            </a:r>
            <a:r>
              <a:rPr lang="de-DE" sz="2400" dirty="0" err="1" smtClean="0">
                <a:solidFill>
                  <a:schemeClr val="tx1"/>
                </a:solidFill>
              </a:rPr>
              <a:t>meal</a:t>
            </a:r>
            <a:endParaRPr lang="de-DE" dirty="0">
              <a:solidFill>
                <a:schemeClr val="tx1"/>
              </a:solidFill>
            </a:endParaRPr>
          </a:p>
          <a:p>
            <a:endParaRPr lang="de-DE" dirty="0" smtClean="0">
              <a:solidFill>
                <a:srgbClr val="0070C0"/>
              </a:solidFill>
            </a:endParaRPr>
          </a:p>
        </p:txBody>
      </p:sp>
      <p:sp>
        <p:nvSpPr>
          <p:cNvPr id="17" name="Foliennummernplatzhalter 3"/>
          <p:cNvSpPr txBox="1">
            <a:spLocks/>
          </p:cNvSpPr>
          <p:nvPr/>
        </p:nvSpPr>
        <p:spPr>
          <a:xfrm>
            <a:off x="9080863" y="-2753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2000" dirty="0" smtClean="0"/>
              <a:t> </a:t>
            </a:r>
            <a:endParaRPr lang="de-DE" sz="2000" dirty="0"/>
          </a:p>
        </p:txBody>
      </p:sp>
      <p:sp>
        <p:nvSpPr>
          <p:cNvPr id="14" name="Textfeld 2"/>
          <p:cNvSpPr txBox="1">
            <a:spLocks/>
          </p:cNvSpPr>
          <p:nvPr/>
        </p:nvSpPr>
        <p:spPr>
          <a:xfrm>
            <a:off x="154056" y="4707467"/>
            <a:ext cx="6121987" cy="4496562"/>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endParaRPr lang="de-DE" dirty="0">
              <a:solidFill>
                <a:srgbClr val="0070C0"/>
              </a:solidFill>
            </a:endParaRPr>
          </a:p>
        </p:txBody>
      </p:sp>
      <p:pic>
        <p:nvPicPr>
          <p:cNvPr id="18" name="Grafik 17"/>
          <p:cNvPicPr>
            <a:picLocks noChangeAspect="1"/>
          </p:cNvPicPr>
          <p:nvPr/>
        </p:nvPicPr>
        <p:blipFill rotWithShape="1">
          <a:blip r:embed="rId3"/>
          <a:srcRect l="30125" t="25555" r="45813" b="34667"/>
          <a:stretch/>
        </p:blipFill>
        <p:spPr>
          <a:xfrm>
            <a:off x="10240104" y="337590"/>
            <a:ext cx="1276148" cy="1186651"/>
          </a:xfrm>
          <a:prstGeom prst="rect">
            <a:avLst/>
          </a:prstGeom>
        </p:spPr>
      </p:pic>
      <p:sp>
        <p:nvSpPr>
          <p:cNvPr id="25" name="Textfeld 2"/>
          <p:cNvSpPr txBox="1">
            <a:spLocks/>
          </p:cNvSpPr>
          <p:nvPr/>
        </p:nvSpPr>
        <p:spPr>
          <a:xfrm>
            <a:off x="6335580" y="2167908"/>
            <a:ext cx="5772407" cy="2458464"/>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de-DE" sz="2000" dirty="0" err="1" smtClean="0">
                <a:solidFill>
                  <a:schemeClr val="tx1"/>
                </a:solidFill>
              </a:rPr>
              <a:t>Is</a:t>
            </a:r>
            <a:r>
              <a:rPr lang="de-DE" sz="2400" dirty="0" smtClean="0">
                <a:solidFill>
                  <a:srgbClr val="FF0000"/>
                </a:solidFill>
              </a:rPr>
              <a:t> </a:t>
            </a:r>
            <a:r>
              <a:rPr lang="de-DE" sz="1800" dirty="0" smtClean="0">
                <a:solidFill>
                  <a:schemeClr val="tx1"/>
                </a:solidFill>
              </a:rPr>
              <a:t>TIR (70-180) &gt; 90% ,  HbA1c ≤ 6% , and </a:t>
            </a:r>
            <a:r>
              <a:rPr lang="de-DE" sz="1800" dirty="0" err="1" smtClean="0">
                <a:solidFill>
                  <a:schemeClr val="tx1"/>
                </a:solidFill>
              </a:rPr>
              <a:t>very</a:t>
            </a:r>
            <a:r>
              <a:rPr lang="de-DE" sz="1800" dirty="0" smtClean="0">
                <a:solidFill>
                  <a:schemeClr val="tx1"/>
                </a:solidFill>
              </a:rPr>
              <a:t> </a:t>
            </a:r>
            <a:r>
              <a:rPr lang="de-DE" sz="1800" dirty="0" err="1" smtClean="0">
                <a:solidFill>
                  <a:schemeClr val="tx1"/>
                </a:solidFill>
              </a:rPr>
              <a:t>low</a:t>
            </a:r>
            <a:r>
              <a:rPr lang="de-DE" sz="1800" dirty="0" smtClean="0">
                <a:solidFill>
                  <a:schemeClr val="tx1"/>
                </a:solidFill>
              </a:rPr>
              <a:t> </a:t>
            </a:r>
            <a:r>
              <a:rPr lang="de-DE" sz="1800" dirty="0" err="1" smtClean="0">
                <a:solidFill>
                  <a:schemeClr val="tx1"/>
                </a:solidFill>
              </a:rPr>
              <a:t>hypo</a:t>
            </a:r>
            <a:r>
              <a:rPr lang="de-DE" sz="1800" dirty="0" smtClean="0">
                <a:solidFill>
                  <a:schemeClr val="tx1"/>
                </a:solidFill>
              </a:rPr>
              <a:t> </a:t>
            </a:r>
            <a:r>
              <a:rPr lang="de-DE" sz="1800" dirty="0" err="1" smtClean="0">
                <a:solidFill>
                  <a:schemeClr val="tx1"/>
                </a:solidFill>
              </a:rPr>
              <a:t>incidence</a:t>
            </a:r>
            <a:r>
              <a:rPr lang="de-DE" sz="1800" dirty="0">
                <a:solidFill>
                  <a:schemeClr val="tx1"/>
                </a:solidFill>
              </a:rPr>
              <a:t> </a:t>
            </a:r>
            <a:r>
              <a:rPr lang="de-DE" sz="1800" dirty="0" err="1" smtClean="0">
                <a:solidFill>
                  <a:schemeClr val="tx1"/>
                </a:solidFill>
              </a:rPr>
              <a:t>desired</a:t>
            </a:r>
            <a:r>
              <a:rPr lang="de-DE" sz="1800" dirty="0" smtClean="0">
                <a:solidFill>
                  <a:schemeClr val="tx1"/>
                </a:solidFill>
              </a:rPr>
              <a:t>? </a:t>
            </a:r>
            <a:r>
              <a:rPr lang="de-DE" sz="1800" dirty="0" err="1" smtClean="0">
                <a:solidFill>
                  <a:schemeClr val="tx1"/>
                </a:solidFill>
              </a:rPr>
              <a:t>Or</a:t>
            </a:r>
            <a:r>
              <a:rPr lang="de-DE" sz="1800" dirty="0" smtClean="0">
                <a:solidFill>
                  <a:schemeClr val="tx1"/>
                </a:solidFill>
              </a:rPr>
              <a:t> </a:t>
            </a:r>
            <a:r>
              <a:rPr lang="de-DE" sz="1800" dirty="0" err="1" smtClean="0">
                <a:solidFill>
                  <a:schemeClr val="tx1"/>
                </a:solidFill>
              </a:rPr>
              <a:t>is</a:t>
            </a:r>
            <a:r>
              <a:rPr lang="de-DE" sz="1800" dirty="0" smtClean="0">
                <a:solidFill>
                  <a:schemeClr val="tx1"/>
                </a:solidFill>
              </a:rPr>
              <a:t> </a:t>
            </a:r>
            <a:r>
              <a:rPr lang="de-DE" sz="1800" dirty="0" err="1" smtClean="0">
                <a:solidFill>
                  <a:schemeClr val="tx1"/>
                </a:solidFill>
              </a:rPr>
              <a:t>tighter</a:t>
            </a:r>
            <a:r>
              <a:rPr lang="de-DE" sz="1800" dirty="0" smtClean="0">
                <a:solidFill>
                  <a:schemeClr val="tx1"/>
                </a:solidFill>
              </a:rPr>
              <a:t> </a:t>
            </a:r>
            <a:r>
              <a:rPr lang="de-DE" sz="1800" dirty="0" err="1" smtClean="0">
                <a:solidFill>
                  <a:schemeClr val="tx1"/>
                </a:solidFill>
              </a:rPr>
              <a:t>control</a:t>
            </a:r>
            <a:r>
              <a:rPr lang="de-DE" sz="1800" dirty="0" smtClean="0">
                <a:solidFill>
                  <a:schemeClr val="tx1"/>
                </a:solidFill>
              </a:rPr>
              <a:t>, at </a:t>
            </a:r>
            <a:r>
              <a:rPr lang="de-DE" sz="1800" dirty="0" err="1" smtClean="0">
                <a:solidFill>
                  <a:schemeClr val="tx1"/>
                </a:solidFill>
              </a:rPr>
              <a:t>higher</a:t>
            </a:r>
            <a:r>
              <a:rPr lang="de-DE" sz="1800" dirty="0" smtClean="0">
                <a:solidFill>
                  <a:schemeClr val="tx1"/>
                </a:solidFill>
              </a:rPr>
              <a:t> (but </a:t>
            </a:r>
            <a:r>
              <a:rPr lang="de-DE" sz="1800" dirty="0" err="1" smtClean="0">
                <a:solidFill>
                  <a:schemeClr val="tx1"/>
                </a:solidFill>
              </a:rPr>
              <a:t>manageable</a:t>
            </a:r>
            <a:r>
              <a:rPr lang="de-DE" sz="1800" dirty="0" smtClean="0">
                <a:solidFill>
                  <a:schemeClr val="tx1"/>
                </a:solidFill>
              </a:rPr>
              <a:t>) </a:t>
            </a:r>
            <a:r>
              <a:rPr lang="de-DE" sz="1800" dirty="0" err="1" smtClean="0">
                <a:solidFill>
                  <a:schemeClr val="tx1"/>
                </a:solidFill>
              </a:rPr>
              <a:t>hypo</a:t>
            </a:r>
            <a:r>
              <a:rPr lang="de-DE" sz="1800" dirty="0" smtClean="0">
                <a:solidFill>
                  <a:schemeClr val="tx1"/>
                </a:solidFill>
              </a:rPr>
              <a:t> </a:t>
            </a:r>
            <a:r>
              <a:rPr lang="de-DE" sz="1800" dirty="0" err="1" smtClean="0">
                <a:solidFill>
                  <a:schemeClr val="tx1"/>
                </a:solidFill>
              </a:rPr>
              <a:t>tendency</a:t>
            </a:r>
            <a:r>
              <a:rPr lang="de-DE" sz="1800" dirty="0" smtClean="0">
                <a:solidFill>
                  <a:schemeClr val="tx1"/>
                </a:solidFill>
              </a:rPr>
              <a:t> </a:t>
            </a:r>
            <a:r>
              <a:rPr lang="de-DE" sz="1800" dirty="0" err="1" smtClean="0">
                <a:solidFill>
                  <a:schemeClr val="tx1"/>
                </a:solidFill>
              </a:rPr>
              <a:t>preferred</a:t>
            </a:r>
            <a:r>
              <a:rPr lang="de-DE" sz="1800" dirty="0" smtClean="0">
                <a:solidFill>
                  <a:schemeClr val="tx1"/>
                </a:solidFill>
              </a:rPr>
              <a:t>? </a:t>
            </a:r>
            <a:r>
              <a:rPr lang="de-DE" sz="1800" dirty="0" smtClean="0">
                <a:solidFill>
                  <a:schemeClr val="bg1">
                    <a:lumMod val="50000"/>
                  </a:schemeClr>
                </a:solidFill>
              </a:rPr>
              <a:t>(</a:t>
            </a:r>
            <a:r>
              <a:rPr lang="de-DE" sz="1800" dirty="0" err="1" smtClean="0">
                <a:solidFill>
                  <a:schemeClr val="bg1">
                    <a:lumMod val="50000"/>
                  </a:schemeClr>
                </a:solidFill>
              </a:rPr>
              <a:t>Minimizing</a:t>
            </a:r>
            <a:r>
              <a:rPr lang="de-DE" sz="1800" dirty="0" smtClean="0">
                <a:solidFill>
                  <a:schemeClr val="bg1">
                    <a:lumMod val="50000"/>
                  </a:schemeClr>
                </a:solidFill>
              </a:rPr>
              <a:t> </a:t>
            </a:r>
            <a:r>
              <a:rPr lang="de-DE" sz="1800" dirty="0" err="1" smtClean="0">
                <a:solidFill>
                  <a:schemeClr val="bg1">
                    <a:lumMod val="50000"/>
                  </a:schemeClr>
                </a:solidFill>
              </a:rPr>
              <a:t>values</a:t>
            </a:r>
            <a:r>
              <a:rPr lang="de-DE" sz="1800" dirty="0" smtClean="0">
                <a:solidFill>
                  <a:schemeClr val="bg1">
                    <a:lumMod val="50000"/>
                  </a:schemeClr>
                </a:solidFill>
              </a:rPr>
              <a:t> </a:t>
            </a:r>
            <a:r>
              <a:rPr lang="de-DE" sz="1800" dirty="0" err="1" smtClean="0">
                <a:solidFill>
                  <a:schemeClr val="bg1">
                    <a:lumMod val="50000"/>
                  </a:schemeClr>
                </a:solidFill>
              </a:rPr>
              <a:t>over</a:t>
            </a:r>
            <a:r>
              <a:rPr lang="de-DE" sz="1800" dirty="0" smtClean="0">
                <a:solidFill>
                  <a:schemeClr val="bg1">
                    <a:lumMod val="50000"/>
                  </a:schemeClr>
                </a:solidFill>
              </a:rPr>
              <a:t> 140 at </a:t>
            </a:r>
            <a:r>
              <a:rPr lang="de-DE" sz="1800" dirty="0" err="1" smtClean="0">
                <a:solidFill>
                  <a:schemeClr val="bg1">
                    <a:lumMod val="50000"/>
                  </a:schemeClr>
                </a:solidFill>
              </a:rPr>
              <a:t>diets</a:t>
            </a:r>
            <a:r>
              <a:rPr lang="de-DE" sz="1800" dirty="0" smtClean="0">
                <a:solidFill>
                  <a:schemeClr val="bg1">
                    <a:lumMod val="50000"/>
                  </a:schemeClr>
                </a:solidFill>
              </a:rPr>
              <a:t> </a:t>
            </a:r>
            <a:r>
              <a:rPr lang="de-DE" sz="1800" dirty="0" err="1" smtClean="0">
                <a:solidFill>
                  <a:schemeClr val="bg1">
                    <a:lumMod val="50000"/>
                  </a:schemeClr>
                </a:solidFill>
              </a:rPr>
              <a:t>with</a:t>
            </a:r>
            <a:r>
              <a:rPr lang="de-DE" sz="1800" dirty="0" smtClean="0">
                <a:solidFill>
                  <a:schemeClr val="bg1">
                    <a:lumMod val="50000"/>
                  </a:schemeClr>
                </a:solidFill>
              </a:rPr>
              <a:t> rapid </a:t>
            </a:r>
            <a:r>
              <a:rPr lang="de-DE" sz="1800" dirty="0" err="1" smtClean="0">
                <a:solidFill>
                  <a:schemeClr val="bg1">
                    <a:lumMod val="50000"/>
                  </a:schemeClr>
                </a:solidFill>
              </a:rPr>
              <a:t>carbs</a:t>
            </a:r>
            <a:r>
              <a:rPr lang="de-DE" sz="1800" dirty="0" smtClean="0">
                <a:solidFill>
                  <a:schemeClr val="bg1">
                    <a:lumMod val="50000"/>
                  </a:schemeClr>
                </a:solidFill>
              </a:rPr>
              <a:t> </a:t>
            </a:r>
            <a:r>
              <a:rPr lang="de-DE" sz="1800" dirty="0" err="1" smtClean="0">
                <a:solidFill>
                  <a:schemeClr val="bg1">
                    <a:lumMod val="50000"/>
                  </a:schemeClr>
                </a:solidFill>
              </a:rPr>
              <a:t>requires</a:t>
            </a:r>
            <a:r>
              <a:rPr lang="de-DE" sz="1800" dirty="0" smtClean="0">
                <a:solidFill>
                  <a:schemeClr val="bg1">
                    <a:lumMod val="50000"/>
                  </a:schemeClr>
                </a:solidFill>
              </a:rPr>
              <a:t> </a:t>
            </a:r>
            <a:r>
              <a:rPr lang="de-DE" sz="1800" dirty="0" err="1" smtClean="0">
                <a:solidFill>
                  <a:schemeClr val="bg1">
                    <a:lumMod val="50000"/>
                  </a:schemeClr>
                </a:solidFill>
              </a:rPr>
              <a:t>pre-bolussing</a:t>
            </a:r>
            <a:r>
              <a:rPr lang="de-DE" sz="1800" dirty="0" smtClean="0">
                <a:solidFill>
                  <a:schemeClr val="bg1">
                    <a:lumMod val="50000"/>
                  </a:schemeClr>
                </a:solidFill>
              </a:rPr>
              <a:t>).  </a:t>
            </a:r>
          </a:p>
          <a:p>
            <a:r>
              <a:rPr lang="de-DE" sz="1800" dirty="0" err="1" smtClean="0">
                <a:solidFill>
                  <a:schemeClr val="tx1"/>
                </a:solidFill>
              </a:rPr>
              <a:t>Is</a:t>
            </a:r>
            <a:r>
              <a:rPr lang="de-DE" sz="1800" dirty="0" smtClean="0">
                <a:solidFill>
                  <a:schemeClr val="tx1"/>
                </a:solidFill>
              </a:rPr>
              <a:t> </a:t>
            </a:r>
            <a:r>
              <a:rPr lang="de-DE" sz="1800" dirty="0" err="1" smtClean="0">
                <a:solidFill>
                  <a:schemeClr val="tx1"/>
                </a:solidFill>
              </a:rPr>
              <a:t>the</a:t>
            </a:r>
            <a:r>
              <a:rPr lang="de-DE" sz="1800" dirty="0" smtClean="0">
                <a:solidFill>
                  <a:schemeClr val="tx1"/>
                </a:solidFill>
              </a:rPr>
              <a:t> </a:t>
            </a:r>
            <a:r>
              <a:rPr lang="de-DE" sz="1800" dirty="0" err="1" smtClean="0">
                <a:solidFill>
                  <a:schemeClr val="tx1"/>
                </a:solidFill>
              </a:rPr>
              <a:t>user</a:t>
            </a:r>
            <a:r>
              <a:rPr lang="de-DE" sz="1800" dirty="0" smtClean="0">
                <a:solidFill>
                  <a:schemeClr val="tx1"/>
                </a:solidFill>
              </a:rPr>
              <a:t> </a:t>
            </a:r>
            <a:r>
              <a:rPr lang="de-DE" sz="1800" dirty="0" err="1" smtClean="0">
                <a:solidFill>
                  <a:schemeClr val="tx1"/>
                </a:solidFill>
              </a:rPr>
              <a:t>up</a:t>
            </a:r>
            <a:r>
              <a:rPr lang="de-DE" sz="1800" dirty="0" smtClean="0">
                <a:solidFill>
                  <a:schemeClr val="tx1"/>
                </a:solidFill>
              </a:rPr>
              <a:t> </a:t>
            </a:r>
            <a:r>
              <a:rPr lang="de-DE" sz="1800" dirty="0" err="1" smtClean="0">
                <a:solidFill>
                  <a:schemeClr val="tx1"/>
                </a:solidFill>
              </a:rPr>
              <a:t>for</a:t>
            </a:r>
            <a:r>
              <a:rPr lang="de-DE" sz="1800" dirty="0" smtClean="0">
                <a:solidFill>
                  <a:schemeClr val="tx1"/>
                </a:solidFill>
              </a:rPr>
              <a:t> an </a:t>
            </a:r>
            <a:r>
              <a:rPr lang="de-DE" sz="1800" dirty="0" err="1" smtClean="0">
                <a:solidFill>
                  <a:schemeClr val="tx1"/>
                </a:solidFill>
              </a:rPr>
              <a:t>informed</a:t>
            </a:r>
            <a:r>
              <a:rPr lang="de-DE" sz="1800" dirty="0" smtClean="0">
                <a:solidFill>
                  <a:schemeClr val="tx1"/>
                </a:solidFill>
              </a:rPr>
              <a:t> and </a:t>
            </a:r>
            <a:r>
              <a:rPr lang="de-DE" sz="1800" dirty="0" err="1" smtClean="0">
                <a:solidFill>
                  <a:schemeClr val="tx1"/>
                </a:solidFill>
              </a:rPr>
              <a:t>mindful</a:t>
            </a:r>
            <a:r>
              <a:rPr lang="de-DE" sz="1800" dirty="0" smtClean="0">
                <a:solidFill>
                  <a:schemeClr val="tx1"/>
                </a:solidFill>
              </a:rPr>
              <a:t> </a:t>
            </a:r>
            <a:r>
              <a:rPr lang="de-DE" sz="1800" dirty="0" err="1" smtClean="0">
                <a:solidFill>
                  <a:schemeClr val="tx1"/>
                </a:solidFill>
              </a:rPr>
              <a:t>approach</a:t>
            </a:r>
            <a:r>
              <a:rPr lang="de-DE" sz="1800" dirty="0" smtClean="0">
                <a:solidFill>
                  <a:schemeClr val="tx1"/>
                </a:solidFill>
              </a:rPr>
              <a:t> </a:t>
            </a:r>
            <a:r>
              <a:rPr lang="de-DE" sz="1800" dirty="0" err="1" smtClean="0">
                <a:solidFill>
                  <a:schemeClr val="tx1"/>
                </a:solidFill>
              </a:rPr>
              <a:t>towards</a:t>
            </a:r>
            <a:r>
              <a:rPr lang="de-DE" sz="1800" dirty="0" smtClean="0">
                <a:solidFill>
                  <a:schemeClr val="tx1"/>
                </a:solidFill>
              </a:rPr>
              <a:t> a </a:t>
            </a:r>
            <a:r>
              <a:rPr lang="de-DE" sz="1800" dirty="0" err="1" smtClean="0">
                <a:solidFill>
                  <a:schemeClr val="tx1"/>
                </a:solidFill>
              </a:rPr>
              <a:t>highly</a:t>
            </a:r>
            <a:r>
              <a:rPr lang="de-DE" sz="1800" dirty="0" smtClean="0">
                <a:solidFill>
                  <a:schemeClr val="tx1"/>
                </a:solidFill>
              </a:rPr>
              <a:t> </a:t>
            </a:r>
            <a:r>
              <a:rPr lang="de-DE" sz="1800" dirty="0" err="1" smtClean="0">
                <a:solidFill>
                  <a:schemeClr val="tx1"/>
                </a:solidFill>
              </a:rPr>
              <a:t>personalized</a:t>
            </a:r>
            <a:r>
              <a:rPr lang="de-DE" sz="1800" dirty="0" smtClean="0">
                <a:solidFill>
                  <a:schemeClr val="tx1"/>
                </a:solidFill>
              </a:rPr>
              <a:t> </a:t>
            </a:r>
            <a:r>
              <a:rPr lang="de-DE" sz="1800" dirty="0" err="1" smtClean="0">
                <a:solidFill>
                  <a:schemeClr val="tx1"/>
                </a:solidFill>
              </a:rPr>
              <a:t>calibration</a:t>
            </a:r>
            <a:r>
              <a:rPr lang="de-DE" sz="1800" dirty="0" smtClean="0">
                <a:solidFill>
                  <a:schemeClr val="tx1"/>
                </a:solidFill>
              </a:rPr>
              <a:t> </a:t>
            </a:r>
            <a:r>
              <a:rPr lang="de-DE" sz="1800" dirty="0" err="1" smtClean="0">
                <a:solidFill>
                  <a:schemeClr val="tx1"/>
                </a:solidFill>
              </a:rPr>
              <a:t>of</a:t>
            </a:r>
            <a:r>
              <a:rPr lang="de-DE" sz="1800" dirty="0" smtClean="0">
                <a:solidFill>
                  <a:schemeClr val="tx1"/>
                </a:solidFill>
              </a:rPr>
              <a:t> her/</a:t>
            </a:r>
            <a:r>
              <a:rPr lang="de-DE" sz="1800" dirty="0" err="1" smtClean="0">
                <a:solidFill>
                  <a:schemeClr val="tx1"/>
                </a:solidFill>
              </a:rPr>
              <a:t>his</a:t>
            </a:r>
            <a:r>
              <a:rPr lang="de-DE" sz="1800" dirty="0" smtClean="0">
                <a:solidFill>
                  <a:schemeClr val="tx1"/>
                </a:solidFill>
              </a:rPr>
              <a:t> </a:t>
            </a:r>
            <a:r>
              <a:rPr lang="de-DE" sz="1800" dirty="0" err="1" smtClean="0">
                <a:solidFill>
                  <a:schemeClr val="tx1"/>
                </a:solidFill>
              </a:rPr>
              <a:t>system</a:t>
            </a:r>
            <a:r>
              <a:rPr lang="de-DE" sz="1800" dirty="0" smtClean="0">
                <a:solidFill>
                  <a:schemeClr val="tx1"/>
                </a:solidFill>
              </a:rPr>
              <a:t>, and </a:t>
            </a:r>
            <a:r>
              <a:rPr lang="de-DE" sz="1800" dirty="0" err="1" smtClean="0">
                <a:solidFill>
                  <a:schemeClr val="tx1"/>
                </a:solidFill>
              </a:rPr>
              <a:t>periodic</a:t>
            </a:r>
            <a:r>
              <a:rPr lang="de-DE" sz="1800" dirty="0" smtClean="0">
                <a:solidFill>
                  <a:schemeClr val="tx1"/>
                </a:solidFill>
              </a:rPr>
              <a:t> </a:t>
            </a:r>
            <a:r>
              <a:rPr lang="de-DE" sz="1800" dirty="0" err="1" smtClean="0">
                <a:solidFill>
                  <a:schemeClr val="tx1"/>
                </a:solidFill>
              </a:rPr>
              <a:t>re</a:t>
            </a:r>
            <a:r>
              <a:rPr lang="de-DE" sz="1800" dirty="0" smtClean="0">
                <a:solidFill>
                  <a:schemeClr val="tx1"/>
                </a:solidFill>
              </a:rPr>
              <a:t>-checks, </a:t>
            </a:r>
            <a:r>
              <a:rPr lang="de-DE" sz="1800" dirty="0" err="1" smtClean="0">
                <a:solidFill>
                  <a:schemeClr val="tx1"/>
                </a:solidFill>
              </a:rPr>
              <a:t>notably</a:t>
            </a:r>
            <a:r>
              <a:rPr lang="de-DE" sz="1800" dirty="0" smtClean="0">
                <a:solidFill>
                  <a:schemeClr val="tx1"/>
                </a:solidFill>
              </a:rPr>
              <a:t> </a:t>
            </a:r>
            <a:r>
              <a:rPr lang="de-DE" sz="1800" dirty="0" err="1" smtClean="0">
                <a:solidFill>
                  <a:schemeClr val="tx1"/>
                </a:solidFill>
              </a:rPr>
              <a:t>when</a:t>
            </a:r>
            <a:r>
              <a:rPr lang="de-DE" sz="1800" dirty="0" smtClean="0">
                <a:solidFill>
                  <a:schemeClr val="tx1"/>
                </a:solidFill>
              </a:rPr>
              <a:t> </a:t>
            </a:r>
            <a:r>
              <a:rPr lang="de-DE" sz="1800" dirty="0" err="1" smtClean="0">
                <a:solidFill>
                  <a:schemeClr val="tx1"/>
                </a:solidFill>
              </a:rPr>
              <a:t>diet</a:t>
            </a:r>
            <a:r>
              <a:rPr lang="de-DE" sz="1800" dirty="0" smtClean="0">
                <a:solidFill>
                  <a:schemeClr val="tx1"/>
                </a:solidFill>
              </a:rPr>
              <a:t> </a:t>
            </a:r>
            <a:r>
              <a:rPr lang="de-DE" sz="1800" dirty="0" err="1" smtClean="0">
                <a:solidFill>
                  <a:schemeClr val="tx1"/>
                </a:solidFill>
              </a:rPr>
              <a:t>habits</a:t>
            </a:r>
            <a:r>
              <a:rPr lang="de-DE" sz="1800" dirty="0" smtClean="0">
                <a:solidFill>
                  <a:schemeClr val="tx1"/>
                </a:solidFill>
              </a:rPr>
              <a:t> </a:t>
            </a:r>
            <a:r>
              <a:rPr lang="de-DE" sz="1800" dirty="0" err="1" smtClean="0">
                <a:solidFill>
                  <a:schemeClr val="tx1"/>
                </a:solidFill>
              </a:rPr>
              <a:t>strongly</a:t>
            </a:r>
            <a:r>
              <a:rPr lang="de-DE" sz="1800" dirty="0" smtClean="0">
                <a:solidFill>
                  <a:schemeClr val="tx1"/>
                </a:solidFill>
              </a:rPr>
              <a:t> </a:t>
            </a:r>
            <a:r>
              <a:rPr lang="de-DE" sz="1800" dirty="0" err="1" smtClean="0">
                <a:solidFill>
                  <a:schemeClr val="tx1"/>
                </a:solidFill>
              </a:rPr>
              <a:t>change</a:t>
            </a:r>
            <a:r>
              <a:rPr lang="de-DE" sz="1800" dirty="0" smtClean="0">
                <a:solidFill>
                  <a:schemeClr val="tx1"/>
                </a:solidFill>
              </a:rPr>
              <a:t>?</a:t>
            </a:r>
          </a:p>
          <a:p>
            <a:r>
              <a:rPr lang="de-DE" sz="1800" dirty="0" err="1" smtClean="0">
                <a:solidFill>
                  <a:schemeClr val="bg1">
                    <a:lumMod val="50000"/>
                  </a:schemeClr>
                </a:solidFill>
              </a:rPr>
              <a:t>While</a:t>
            </a:r>
            <a:r>
              <a:rPr lang="de-DE" sz="1800" dirty="0" smtClean="0">
                <a:solidFill>
                  <a:schemeClr val="bg1">
                    <a:lumMod val="50000"/>
                  </a:schemeClr>
                </a:solidFill>
              </a:rPr>
              <a:t> </a:t>
            </a:r>
            <a:r>
              <a:rPr lang="de-DE" sz="1800" dirty="0" err="1" smtClean="0">
                <a:solidFill>
                  <a:schemeClr val="bg1">
                    <a:lumMod val="50000"/>
                  </a:schemeClr>
                </a:solidFill>
              </a:rPr>
              <a:t>meal</a:t>
            </a:r>
            <a:r>
              <a:rPr lang="de-DE" sz="1800" dirty="0" smtClean="0">
                <a:solidFill>
                  <a:schemeClr val="bg1">
                    <a:lumMod val="50000"/>
                  </a:schemeClr>
                </a:solidFill>
              </a:rPr>
              <a:t> </a:t>
            </a:r>
            <a:r>
              <a:rPr lang="de-DE" sz="1800" dirty="0" err="1" smtClean="0">
                <a:solidFill>
                  <a:schemeClr val="bg1">
                    <a:lumMod val="50000"/>
                  </a:schemeClr>
                </a:solidFill>
              </a:rPr>
              <a:t>management</a:t>
            </a:r>
            <a:r>
              <a:rPr lang="de-DE" sz="1800" dirty="0" smtClean="0">
                <a:solidFill>
                  <a:schemeClr val="bg1">
                    <a:lumMod val="50000"/>
                  </a:schemeClr>
                </a:solidFill>
              </a:rPr>
              <a:t> </a:t>
            </a:r>
            <a:r>
              <a:rPr lang="de-DE" sz="1800" dirty="0" err="1" smtClean="0">
                <a:solidFill>
                  <a:schemeClr val="bg1">
                    <a:lumMod val="50000"/>
                  </a:schemeClr>
                </a:solidFill>
              </a:rPr>
              <a:t>gets</a:t>
            </a:r>
            <a:r>
              <a:rPr lang="de-DE" sz="1800" dirty="0" smtClean="0">
                <a:solidFill>
                  <a:schemeClr val="bg1">
                    <a:lumMod val="50000"/>
                  </a:schemeClr>
                </a:solidFill>
              </a:rPr>
              <a:t> </a:t>
            </a:r>
            <a:r>
              <a:rPr lang="de-DE" sz="1800" dirty="0" err="1" smtClean="0">
                <a:solidFill>
                  <a:schemeClr val="bg1">
                    <a:lumMod val="50000"/>
                  </a:schemeClr>
                </a:solidFill>
              </a:rPr>
              <a:t>very</a:t>
            </a:r>
            <a:r>
              <a:rPr lang="de-DE" sz="1800" dirty="0" smtClean="0">
                <a:solidFill>
                  <a:schemeClr val="bg1">
                    <a:lumMod val="50000"/>
                  </a:schemeClr>
                </a:solidFill>
              </a:rPr>
              <a:t> easy, </a:t>
            </a:r>
            <a:r>
              <a:rPr lang="de-DE" sz="1800" dirty="0" err="1" smtClean="0">
                <a:solidFill>
                  <a:schemeClr val="tx1"/>
                </a:solidFill>
              </a:rPr>
              <a:t>activity</a:t>
            </a:r>
            <a:r>
              <a:rPr lang="de-DE" sz="1800" dirty="0" smtClean="0">
                <a:solidFill>
                  <a:schemeClr val="tx1"/>
                </a:solidFill>
              </a:rPr>
              <a:t> </a:t>
            </a:r>
            <a:r>
              <a:rPr lang="de-DE" sz="1800" dirty="0" err="1" smtClean="0">
                <a:solidFill>
                  <a:schemeClr val="tx1"/>
                </a:solidFill>
              </a:rPr>
              <a:t>management</a:t>
            </a:r>
            <a:r>
              <a:rPr lang="de-DE" sz="1800" dirty="0" smtClean="0">
                <a:solidFill>
                  <a:schemeClr val="tx1"/>
                </a:solidFill>
              </a:rPr>
              <a:t> </a:t>
            </a:r>
            <a:r>
              <a:rPr lang="de-DE" sz="1800" dirty="0" err="1" smtClean="0">
                <a:solidFill>
                  <a:schemeClr val="tx1"/>
                </a:solidFill>
              </a:rPr>
              <a:t>gets</a:t>
            </a:r>
            <a:r>
              <a:rPr lang="de-DE" sz="1800" dirty="0" smtClean="0">
                <a:solidFill>
                  <a:schemeClr val="tx1"/>
                </a:solidFill>
              </a:rPr>
              <a:t> a </a:t>
            </a:r>
            <a:r>
              <a:rPr lang="de-DE" sz="1800" dirty="0" err="1" smtClean="0">
                <a:solidFill>
                  <a:schemeClr val="tx1"/>
                </a:solidFill>
              </a:rPr>
              <a:t>bit</a:t>
            </a:r>
            <a:r>
              <a:rPr lang="de-DE" sz="1800" dirty="0" smtClean="0">
                <a:solidFill>
                  <a:schemeClr val="tx1"/>
                </a:solidFill>
              </a:rPr>
              <a:t> </a:t>
            </a:r>
            <a:r>
              <a:rPr lang="de-DE" sz="1800" dirty="0" err="1" smtClean="0">
                <a:solidFill>
                  <a:schemeClr val="tx1"/>
                </a:solidFill>
              </a:rPr>
              <a:t>more</a:t>
            </a:r>
            <a:r>
              <a:rPr lang="de-DE" sz="1800" dirty="0" smtClean="0">
                <a:solidFill>
                  <a:schemeClr val="tx1"/>
                </a:solidFill>
              </a:rPr>
              <a:t> </a:t>
            </a:r>
            <a:r>
              <a:rPr lang="de-DE" sz="1800" dirty="0" err="1" smtClean="0">
                <a:solidFill>
                  <a:schemeClr val="tx1"/>
                </a:solidFill>
              </a:rPr>
              <a:t>difficult</a:t>
            </a:r>
            <a:r>
              <a:rPr lang="de-DE" sz="1800" dirty="0" smtClean="0">
                <a:solidFill>
                  <a:schemeClr val="bg1">
                    <a:lumMod val="50000"/>
                  </a:schemeClr>
                </a:solidFill>
              </a:rPr>
              <a:t>, </a:t>
            </a:r>
            <a:r>
              <a:rPr lang="de-DE" sz="1800" dirty="0" err="1" smtClean="0">
                <a:solidFill>
                  <a:schemeClr val="bg1">
                    <a:lumMod val="50000"/>
                  </a:schemeClr>
                </a:solidFill>
              </a:rPr>
              <a:t>especially</a:t>
            </a:r>
            <a:r>
              <a:rPr lang="de-DE" sz="1800" dirty="0" smtClean="0">
                <a:solidFill>
                  <a:schemeClr val="bg1">
                    <a:lumMod val="50000"/>
                  </a:schemeClr>
                </a:solidFill>
              </a:rPr>
              <a:t> </a:t>
            </a:r>
            <a:r>
              <a:rPr lang="de-DE" sz="1800" dirty="0" err="1" smtClean="0">
                <a:solidFill>
                  <a:schemeClr val="bg1">
                    <a:lumMod val="50000"/>
                  </a:schemeClr>
                </a:solidFill>
              </a:rPr>
              <a:t>if</a:t>
            </a:r>
            <a:r>
              <a:rPr lang="de-DE" sz="1800" dirty="0" smtClean="0">
                <a:solidFill>
                  <a:schemeClr val="bg1">
                    <a:lumMod val="50000"/>
                  </a:schemeClr>
                </a:solidFill>
              </a:rPr>
              <a:t> </a:t>
            </a:r>
            <a:r>
              <a:rPr lang="de-DE" sz="1800" dirty="0" err="1" smtClean="0">
                <a:solidFill>
                  <a:schemeClr val="bg1">
                    <a:lumMod val="50000"/>
                  </a:schemeClr>
                </a:solidFill>
              </a:rPr>
              <a:t>sports</a:t>
            </a:r>
            <a:r>
              <a:rPr lang="de-DE" sz="1800" dirty="0" smtClean="0">
                <a:solidFill>
                  <a:schemeClr val="bg1">
                    <a:lumMod val="50000"/>
                  </a:schemeClr>
                </a:solidFill>
              </a:rPr>
              <a:t> </a:t>
            </a:r>
            <a:r>
              <a:rPr lang="de-DE" sz="1800" dirty="0" err="1" smtClean="0">
                <a:solidFill>
                  <a:schemeClr val="bg1">
                    <a:lumMod val="50000"/>
                  </a:schemeClr>
                </a:solidFill>
              </a:rPr>
              <a:t>snacks</a:t>
            </a:r>
            <a:r>
              <a:rPr lang="de-DE" sz="1800" dirty="0" smtClean="0">
                <a:solidFill>
                  <a:schemeClr val="bg1">
                    <a:lumMod val="50000"/>
                  </a:schemeClr>
                </a:solidFill>
              </a:rPr>
              <a:t> </a:t>
            </a:r>
            <a:r>
              <a:rPr lang="de-DE" sz="1800" dirty="0" err="1" smtClean="0">
                <a:solidFill>
                  <a:schemeClr val="bg1">
                    <a:lumMod val="50000"/>
                  </a:schemeClr>
                </a:solidFill>
              </a:rPr>
              <a:t>shall</a:t>
            </a:r>
            <a:r>
              <a:rPr lang="de-DE" sz="1800" dirty="0" smtClean="0">
                <a:solidFill>
                  <a:schemeClr val="bg1">
                    <a:lumMod val="50000"/>
                  </a:schemeClr>
                </a:solidFill>
              </a:rPr>
              <a:t> </a:t>
            </a:r>
            <a:r>
              <a:rPr lang="de-DE" sz="1800" dirty="0" err="1" smtClean="0">
                <a:solidFill>
                  <a:schemeClr val="bg1">
                    <a:lumMod val="50000"/>
                  </a:schemeClr>
                </a:solidFill>
              </a:rPr>
              <a:t>be</a:t>
            </a:r>
            <a:r>
              <a:rPr lang="de-DE" sz="1800" dirty="0" smtClean="0">
                <a:solidFill>
                  <a:schemeClr val="bg1">
                    <a:lumMod val="50000"/>
                  </a:schemeClr>
                </a:solidFill>
              </a:rPr>
              <a:t> </a:t>
            </a:r>
            <a:r>
              <a:rPr lang="de-DE" sz="1800" dirty="0" err="1" smtClean="0">
                <a:solidFill>
                  <a:schemeClr val="bg1">
                    <a:lumMod val="50000"/>
                  </a:schemeClr>
                </a:solidFill>
              </a:rPr>
              <a:t>avoided</a:t>
            </a:r>
            <a:r>
              <a:rPr lang="de-DE" sz="1800" dirty="0">
                <a:solidFill>
                  <a:schemeClr val="bg1">
                    <a:lumMod val="50000"/>
                  </a:schemeClr>
                </a:solidFill>
              </a:rPr>
              <a:t> (</a:t>
            </a:r>
            <a:r>
              <a:rPr lang="de-DE" sz="1800" dirty="0" err="1">
                <a:solidFill>
                  <a:schemeClr val="bg1">
                    <a:lumMod val="50000"/>
                  </a:schemeClr>
                </a:solidFill>
              </a:rPr>
              <a:t>weight</a:t>
            </a:r>
            <a:r>
              <a:rPr lang="de-DE" sz="1800" dirty="0">
                <a:solidFill>
                  <a:schemeClr val="bg1">
                    <a:lumMod val="50000"/>
                  </a:schemeClr>
                </a:solidFill>
              </a:rPr>
              <a:t> </a:t>
            </a:r>
            <a:r>
              <a:rPr lang="de-DE" sz="1800" dirty="0" err="1" smtClean="0">
                <a:solidFill>
                  <a:schemeClr val="bg1">
                    <a:lumMod val="50000"/>
                  </a:schemeClr>
                </a:solidFill>
              </a:rPr>
              <a:t>gain</a:t>
            </a:r>
            <a:r>
              <a:rPr lang="de-DE" sz="1800" dirty="0" smtClean="0">
                <a:solidFill>
                  <a:schemeClr val="bg1">
                    <a:lumMod val="50000"/>
                  </a:schemeClr>
                </a:solidFill>
              </a:rPr>
              <a:t>)</a:t>
            </a:r>
          </a:p>
          <a:p>
            <a:r>
              <a:rPr lang="de-DE" sz="1800" dirty="0" err="1" smtClean="0">
                <a:solidFill>
                  <a:schemeClr val="tx1"/>
                </a:solidFill>
              </a:rPr>
              <a:t>Problematic</a:t>
            </a:r>
            <a:r>
              <a:rPr lang="de-DE" sz="1800" dirty="0" smtClean="0">
                <a:solidFill>
                  <a:schemeClr val="tx1"/>
                </a:solidFill>
              </a:rPr>
              <a:t> </a:t>
            </a:r>
            <a:r>
              <a:rPr lang="de-DE" sz="1800" dirty="0" err="1" smtClean="0">
                <a:solidFill>
                  <a:schemeClr val="tx1"/>
                </a:solidFill>
              </a:rPr>
              <a:t>groups</a:t>
            </a:r>
            <a:r>
              <a:rPr lang="de-DE" sz="1800" dirty="0" smtClean="0">
                <a:solidFill>
                  <a:schemeClr val="tx1"/>
                </a:solidFill>
              </a:rPr>
              <a:t>: Low </a:t>
            </a:r>
            <a:r>
              <a:rPr lang="de-DE" sz="1800" dirty="0" err="1" smtClean="0">
                <a:solidFill>
                  <a:schemeClr val="tx1"/>
                </a:solidFill>
              </a:rPr>
              <a:t>hourly</a:t>
            </a:r>
            <a:r>
              <a:rPr lang="de-DE" sz="1800" dirty="0" smtClean="0">
                <a:solidFill>
                  <a:schemeClr val="tx1"/>
                </a:solidFill>
              </a:rPr>
              <a:t> basal rate. </a:t>
            </a:r>
            <a:r>
              <a:rPr lang="de-DE" sz="1800" dirty="0" err="1" smtClean="0">
                <a:solidFill>
                  <a:schemeClr val="tx1"/>
                </a:solidFill>
              </a:rPr>
              <a:t>Erratic</a:t>
            </a:r>
            <a:r>
              <a:rPr lang="de-DE" sz="1800" dirty="0" smtClean="0">
                <a:solidFill>
                  <a:schemeClr val="tx1"/>
                </a:solidFill>
              </a:rPr>
              <a:t> </a:t>
            </a:r>
            <a:r>
              <a:rPr lang="de-DE" sz="1800" dirty="0" err="1" smtClean="0">
                <a:solidFill>
                  <a:schemeClr val="tx1"/>
                </a:solidFill>
              </a:rPr>
              <a:t>patterns</a:t>
            </a:r>
            <a:r>
              <a:rPr lang="de-DE" sz="1800" dirty="0" smtClean="0">
                <a:solidFill>
                  <a:schemeClr val="tx1"/>
                </a:solidFill>
              </a:rPr>
              <a:t> </a:t>
            </a:r>
            <a:r>
              <a:rPr lang="de-DE" sz="1800" dirty="0" err="1" smtClean="0">
                <a:solidFill>
                  <a:schemeClr val="tx1"/>
                </a:solidFill>
              </a:rPr>
              <a:t>of</a:t>
            </a:r>
            <a:r>
              <a:rPr lang="de-DE" sz="1800" dirty="0" smtClean="0">
                <a:solidFill>
                  <a:schemeClr val="tx1"/>
                </a:solidFill>
              </a:rPr>
              <a:t> </a:t>
            </a:r>
            <a:r>
              <a:rPr lang="de-DE" sz="1800" dirty="0" err="1" smtClean="0">
                <a:solidFill>
                  <a:schemeClr val="tx1"/>
                </a:solidFill>
              </a:rPr>
              <a:t>activity</a:t>
            </a:r>
            <a:r>
              <a:rPr lang="de-DE" sz="1800" dirty="0" smtClean="0">
                <a:solidFill>
                  <a:schemeClr val="tx1"/>
                </a:solidFill>
              </a:rPr>
              <a:t>, and </a:t>
            </a:r>
            <a:r>
              <a:rPr lang="de-DE" sz="1800" dirty="0" err="1" smtClean="0">
                <a:solidFill>
                  <a:schemeClr val="tx1"/>
                </a:solidFill>
              </a:rPr>
              <a:t>of</a:t>
            </a:r>
            <a:r>
              <a:rPr lang="de-DE" sz="1800" dirty="0" smtClean="0">
                <a:solidFill>
                  <a:schemeClr val="tx1"/>
                </a:solidFill>
              </a:rPr>
              <a:t> </a:t>
            </a:r>
            <a:r>
              <a:rPr lang="de-DE" sz="1800" dirty="0" err="1" smtClean="0">
                <a:solidFill>
                  <a:schemeClr val="tx1"/>
                </a:solidFill>
              </a:rPr>
              <a:t>snacks</a:t>
            </a:r>
            <a:r>
              <a:rPr lang="de-DE" sz="1800" dirty="0" smtClean="0">
                <a:solidFill>
                  <a:schemeClr val="tx1"/>
                </a:solidFill>
              </a:rPr>
              <a:t> and </a:t>
            </a:r>
            <a:r>
              <a:rPr lang="de-DE" sz="1800" dirty="0" err="1" smtClean="0">
                <a:solidFill>
                  <a:schemeClr val="tx1"/>
                </a:solidFill>
              </a:rPr>
              <a:t>sweet</a:t>
            </a:r>
            <a:r>
              <a:rPr lang="de-DE" sz="1800" dirty="0" smtClean="0">
                <a:solidFill>
                  <a:schemeClr val="tx1"/>
                </a:solidFill>
              </a:rPr>
              <a:t> </a:t>
            </a:r>
            <a:r>
              <a:rPr lang="de-DE" sz="1800" dirty="0" err="1" smtClean="0">
                <a:solidFill>
                  <a:schemeClr val="tx1"/>
                </a:solidFill>
              </a:rPr>
              <a:t>drinks</a:t>
            </a:r>
            <a:r>
              <a:rPr lang="de-DE" sz="1800" dirty="0" smtClean="0">
                <a:solidFill>
                  <a:schemeClr val="tx1"/>
                </a:solidFill>
              </a:rPr>
              <a:t> </a:t>
            </a:r>
            <a:r>
              <a:rPr lang="de-DE" sz="1800" dirty="0" smtClean="0">
                <a:solidFill>
                  <a:schemeClr val="bg1">
                    <a:lumMod val="50000"/>
                  </a:schemeClr>
                </a:solidFill>
              </a:rPr>
              <a:t>(</a:t>
            </a:r>
            <a:r>
              <a:rPr lang="de-DE" sz="1800" dirty="0" err="1" smtClean="0">
                <a:solidFill>
                  <a:schemeClr val="bg1">
                    <a:lumMod val="50000"/>
                  </a:schemeClr>
                </a:solidFill>
              </a:rPr>
              <a:t>could</a:t>
            </a:r>
            <a:r>
              <a:rPr lang="de-DE" sz="1800" dirty="0" smtClean="0">
                <a:solidFill>
                  <a:schemeClr val="bg1">
                    <a:lumMod val="50000"/>
                  </a:schemeClr>
                </a:solidFill>
              </a:rPr>
              <a:t> </a:t>
            </a:r>
            <a:r>
              <a:rPr lang="de-DE" sz="1800" dirty="0" err="1" smtClean="0">
                <a:solidFill>
                  <a:schemeClr val="bg1">
                    <a:lumMod val="50000"/>
                  </a:schemeClr>
                </a:solidFill>
              </a:rPr>
              <a:t>trigger</a:t>
            </a:r>
            <a:r>
              <a:rPr lang="de-DE" sz="1800" dirty="0" smtClean="0">
                <a:solidFill>
                  <a:schemeClr val="bg1">
                    <a:lumMod val="50000"/>
                  </a:schemeClr>
                </a:solidFill>
              </a:rPr>
              <a:t> a </a:t>
            </a:r>
            <a:r>
              <a:rPr lang="de-DE" sz="1800" dirty="0" err="1" smtClean="0">
                <a:solidFill>
                  <a:schemeClr val="bg1">
                    <a:lumMod val="50000"/>
                  </a:schemeClr>
                </a:solidFill>
              </a:rPr>
              <a:t>too</a:t>
            </a:r>
            <a:r>
              <a:rPr lang="de-DE" sz="1800" dirty="0" smtClean="0">
                <a:solidFill>
                  <a:schemeClr val="bg1">
                    <a:lumMod val="50000"/>
                  </a:schemeClr>
                </a:solidFill>
              </a:rPr>
              <a:t> strong </a:t>
            </a:r>
            <a:r>
              <a:rPr lang="de-DE" sz="1800" dirty="0" err="1" smtClean="0">
                <a:solidFill>
                  <a:schemeClr val="bg1">
                    <a:lumMod val="50000"/>
                  </a:schemeClr>
                </a:solidFill>
              </a:rPr>
              <a:t>response</a:t>
            </a:r>
            <a:r>
              <a:rPr lang="de-DE" sz="1800" dirty="0" smtClean="0">
                <a:solidFill>
                  <a:schemeClr val="bg1">
                    <a:lumMod val="50000"/>
                  </a:schemeClr>
                </a:solidFill>
              </a:rPr>
              <a:t> </a:t>
            </a:r>
            <a:r>
              <a:rPr lang="de-DE" sz="1800" dirty="0" err="1" smtClean="0">
                <a:solidFill>
                  <a:schemeClr val="bg1">
                    <a:lumMod val="50000"/>
                  </a:schemeClr>
                </a:solidFill>
              </a:rPr>
              <a:t>if</a:t>
            </a:r>
            <a:r>
              <a:rPr lang="de-DE" sz="1800" dirty="0" smtClean="0">
                <a:solidFill>
                  <a:schemeClr val="bg1">
                    <a:lumMod val="50000"/>
                  </a:schemeClr>
                </a:solidFill>
              </a:rPr>
              <a:t> in „</a:t>
            </a:r>
            <a:r>
              <a:rPr lang="de-DE" sz="1800" dirty="0" err="1" smtClean="0">
                <a:solidFill>
                  <a:schemeClr val="bg1">
                    <a:lumMod val="50000"/>
                  </a:schemeClr>
                </a:solidFill>
              </a:rPr>
              <a:t>window</a:t>
            </a:r>
            <a:r>
              <a:rPr lang="de-DE" sz="1800" dirty="0" smtClean="0">
                <a:solidFill>
                  <a:schemeClr val="bg1">
                    <a:lumMod val="50000"/>
                  </a:schemeClr>
                </a:solidFill>
              </a:rPr>
              <a:t>“ </a:t>
            </a:r>
            <a:r>
              <a:rPr lang="de-DE" sz="1800" dirty="0" err="1" smtClean="0">
                <a:solidFill>
                  <a:schemeClr val="bg1">
                    <a:lumMod val="50000"/>
                  </a:schemeClr>
                </a:solidFill>
              </a:rPr>
              <a:t>that</a:t>
            </a:r>
            <a:r>
              <a:rPr lang="de-DE" sz="1800" dirty="0" smtClean="0">
                <a:solidFill>
                  <a:schemeClr val="bg1">
                    <a:lumMod val="50000"/>
                  </a:schemeClr>
                </a:solidFill>
              </a:rPr>
              <a:t> </a:t>
            </a:r>
            <a:r>
              <a:rPr lang="de-DE" sz="1800" dirty="0" err="1" smtClean="0">
                <a:solidFill>
                  <a:schemeClr val="bg1">
                    <a:lumMod val="50000"/>
                  </a:schemeClr>
                </a:solidFill>
              </a:rPr>
              <a:t>should</a:t>
            </a:r>
            <a:r>
              <a:rPr lang="de-DE" sz="1800" dirty="0" smtClean="0">
                <a:solidFill>
                  <a:schemeClr val="bg1">
                    <a:lumMod val="50000"/>
                  </a:schemeClr>
                </a:solidFill>
              </a:rPr>
              <a:t> </a:t>
            </a:r>
            <a:r>
              <a:rPr lang="de-DE" sz="1800" dirty="0" err="1" smtClean="0">
                <a:solidFill>
                  <a:schemeClr val="bg1">
                    <a:lumMod val="50000"/>
                  </a:schemeClr>
                </a:solidFill>
              </a:rPr>
              <a:t>be</a:t>
            </a:r>
            <a:r>
              <a:rPr lang="de-DE" sz="1800" dirty="0" smtClean="0">
                <a:solidFill>
                  <a:schemeClr val="bg1">
                    <a:lumMod val="50000"/>
                  </a:schemeClr>
                </a:solidFill>
              </a:rPr>
              <a:t> </a:t>
            </a:r>
            <a:r>
              <a:rPr lang="de-DE" sz="1800" dirty="0" err="1" smtClean="0">
                <a:solidFill>
                  <a:schemeClr val="bg1">
                    <a:lumMod val="50000"/>
                  </a:schemeClr>
                </a:solidFill>
              </a:rPr>
              <a:t>reserved</a:t>
            </a:r>
            <a:r>
              <a:rPr lang="de-DE" sz="1800" dirty="0" smtClean="0">
                <a:solidFill>
                  <a:schemeClr val="bg1">
                    <a:lumMod val="50000"/>
                  </a:schemeClr>
                </a:solidFill>
              </a:rPr>
              <a:t> </a:t>
            </a:r>
            <a:r>
              <a:rPr lang="de-DE" sz="1800" dirty="0" err="1" smtClean="0">
                <a:solidFill>
                  <a:schemeClr val="bg1">
                    <a:lumMod val="50000"/>
                  </a:schemeClr>
                </a:solidFill>
              </a:rPr>
              <a:t>for</a:t>
            </a:r>
            <a:r>
              <a:rPr lang="de-DE" sz="1800" dirty="0" smtClean="0">
                <a:solidFill>
                  <a:schemeClr val="bg1">
                    <a:lumMod val="50000"/>
                  </a:schemeClr>
                </a:solidFill>
              </a:rPr>
              <a:t> </a:t>
            </a:r>
            <a:r>
              <a:rPr lang="de-DE" sz="1800" dirty="0" err="1" smtClean="0">
                <a:solidFill>
                  <a:schemeClr val="bg1">
                    <a:lumMod val="50000"/>
                  </a:schemeClr>
                </a:solidFill>
              </a:rPr>
              <a:t>meals</a:t>
            </a:r>
            <a:r>
              <a:rPr lang="de-DE" sz="1800" dirty="0" smtClean="0">
                <a:solidFill>
                  <a:schemeClr val="bg1">
                    <a:lumMod val="50000"/>
                  </a:schemeClr>
                </a:solidFill>
              </a:rPr>
              <a:t>, and </a:t>
            </a:r>
            <a:r>
              <a:rPr lang="de-DE" sz="1800" dirty="0" err="1" smtClean="0">
                <a:solidFill>
                  <a:schemeClr val="bg1">
                    <a:lumMod val="50000"/>
                  </a:schemeClr>
                </a:solidFill>
              </a:rPr>
              <a:t>if</a:t>
            </a:r>
            <a:r>
              <a:rPr lang="de-DE" sz="1800" dirty="0" smtClean="0">
                <a:solidFill>
                  <a:schemeClr val="bg1">
                    <a:lumMod val="50000"/>
                  </a:schemeClr>
                </a:solidFill>
              </a:rPr>
              <a:t> not </a:t>
            </a:r>
            <a:r>
              <a:rPr lang="de-DE" sz="1800" dirty="0" err="1" smtClean="0">
                <a:solidFill>
                  <a:schemeClr val="bg1">
                    <a:lumMod val="50000"/>
                  </a:schemeClr>
                </a:solidFill>
              </a:rPr>
              <a:t>tagged</a:t>
            </a:r>
            <a:r>
              <a:rPr lang="de-DE" sz="1800" dirty="0" smtClean="0">
                <a:solidFill>
                  <a:schemeClr val="bg1">
                    <a:lumMod val="50000"/>
                  </a:schemeClr>
                </a:solidFill>
              </a:rPr>
              <a:t> </a:t>
            </a:r>
            <a:r>
              <a:rPr lang="de-DE" sz="1800" dirty="0" err="1" smtClean="0">
                <a:solidFill>
                  <a:schemeClr val="bg1">
                    <a:lumMod val="50000"/>
                  </a:schemeClr>
                </a:solidFill>
              </a:rPr>
              <a:t>as</a:t>
            </a:r>
            <a:r>
              <a:rPr lang="de-DE" sz="1800" dirty="0" smtClean="0">
                <a:solidFill>
                  <a:schemeClr val="bg1">
                    <a:lumMod val="50000"/>
                  </a:schemeClr>
                </a:solidFill>
              </a:rPr>
              <a:t> </a:t>
            </a:r>
            <a:r>
              <a:rPr lang="de-DE" sz="1800" dirty="0" err="1" smtClean="0">
                <a:solidFill>
                  <a:schemeClr val="bg1">
                    <a:lumMod val="50000"/>
                  </a:schemeClr>
                </a:solidFill>
              </a:rPr>
              <a:t>sports</a:t>
            </a:r>
            <a:r>
              <a:rPr lang="de-DE" sz="1800" dirty="0" smtClean="0">
                <a:solidFill>
                  <a:schemeClr val="bg1">
                    <a:lumMod val="50000"/>
                  </a:schemeClr>
                </a:solidFill>
              </a:rPr>
              <a:t> </a:t>
            </a:r>
            <a:r>
              <a:rPr lang="de-DE" sz="1800" dirty="0" err="1" smtClean="0">
                <a:solidFill>
                  <a:schemeClr val="bg1">
                    <a:lumMod val="50000"/>
                  </a:schemeClr>
                </a:solidFill>
              </a:rPr>
              <a:t>snack</a:t>
            </a:r>
            <a:r>
              <a:rPr lang="de-DE" sz="1800" dirty="0" smtClean="0">
                <a:solidFill>
                  <a:schemeClr val="bg1">
                    <a:lumMod val="50000"/>
                  </a:schemeClr>
                </a:solidFill>
              </a:rPr>
              <a:t>)</a:t>
            </a:r>
            <a:endParaRPr lang="de-DE" sz="1400" dirty="0" smtClean="0">
              <a:solidFill>
                <a:schemeClr val="bg1">
                  <a:lumMod val="50000"/>
                </a:schemeClr>
              </a:solidFill>
            </a:endParaRPr>
          </a:p>
          <a:p>
            <a:endParaRPr lang="de-DE" sz="2400" dirty="0">
              <a:solidFill>
                <a:srgbClr val="0070C0"/>
              </a:solidFill>
            </a:endParaRPr>
          </a:p>
          <a:p>
            <a:endParaRPr lang="de-DE" dirty="0" smtClean="0">
              <a:solidFill>
                <a:srgbClr val="0070C0"/>
              </a:solidFill>
            </a:endParaRPr>
          </a:p>
        </p:txBody>
      </p:sp>
      <p:sp>
        <p:nvSpPr>
          <p:cNvPr id="26" name="Wolke 25"/>
          <p:cNvSpPr/>
          <p:nvPr/>
        </p:nvSpPr>
        <p:spPr>
          <a:xfrm>
            <a:off x="6628046" y="1109175"/>
            <a:ext cx="2662176" cy="1058733"/>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solidFill>
                  <a:srgbClr val="FF0000"/>
                </a:solidFill>
              </a:rPr>
              <a:t>Compatible</a:t>
            </a:r>
            <a:r>
              <a:rPr lang="de-DE" dirty="0" smtClean="0">
                <a:solidFill>
                  <a:srgbClr val="FF0000"/>
                </a:solidFill>
              </a:rPr>
              <a:t> </a:t>
            </a:r>
            <a:r>
              <a:rPr lang="de-DE" dirty="0" err="1" smtClean="0">
                <a:solidFill>
                  <a:srgbClr val="FF0000"/>
                </a:solidFill>
              </a:rPr>
              <a:t>user</a:t>
            </a:r>
            <a:r>
              <a:rPr lang="de-DE" dirty="0" smtClean="0">
                <a:solidFill>
                  <a:srgbClr val="FF0000"/>
                </a:solidFill>
              </a:rPr>
              <a:t> </a:t>
            </a:r>
            <a:r>
              <a:rPr lang="de-DE" dirty="0" err="1" smtClean="0">
                <a:solidFill>
                  <a:srgbClr val="FF0000"/>
                </a:solidFill>
              </a:rPr>
              <a:t>goals</a:t>
            </a:r>
            <a:r>
              <a:rPr lang="de-DE" dirty="0" smtClean="0">
                <a:solidFill>
                  <a:srgbClr val="FF0000"/>
                </a:solidFill>
              </a:rPr>
              <a:t> &amp;  </a:t>
            </a:r>
            <a:r>
              <a:rPr lang="de-DE" dirty="0" err="1" smtClean="0">
                <a:solidFill>
                  <a:srgbClr val="FF0000"/>
                </a:solidFill>
              </a:rPr>
              <a:t>expectations</a:t>
            </a:r>
            <a:r>
              <a:rPr lang="de-DE" dirty="0" smtClean="0">
                <a:solidFill>
                  <a:srgbClr val="FF0000"/>
                </a:solidFill>
              </a:rPr>
              <a:t>?</a:t>
            </a:r>
            <a:endParaRPr lang="de-DE" dirty="0">
              <a:solidFill>
                <a:schemeClr val="bg1">
                  <a:lumMod val="50000"/>
                </a:schemeClr>
              </a:solidFill>
            </a:endParaRPr>
          </a:p>
        </p:txBody>
      </p:sp>
      <p:sp>
        <p:nvSpPr>
          <p:cNvPr id="28" name="Textfeld 2"/>
          <p:cNvSpPr txBox="1">
            <a:spLocks/>
          </p:cNvSpPr>
          <p:nvPr/>
        </p:nvSpPr>
        <p:spPr>
          <a:xfrm>
            <a:off x="207914" y="4916315"/>
            <a:ext cx="6121987" cy="5358841"/>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de-DE" sz="2400" b="1" dirty="0" err="1" smtClean="0">
                <a:solidFill>
                  <a:srgbClr val="0070C0"/>
                </a:solidFill>
              </a:rPr>
              <a:t>Technically</a:t>
            </a:r>
            <a:r>
              <a:rPr lang="de-DE" sz="2400" b="1" dirty="0" smtClean="0">
                <a:solidFill>
                  <a:srgbClr val="0070C0"/>
                </a:solidFill>
              </a:rPr>
              <a:t> </a:t>
            </a:r>
            <a:r>
              <a:rPr lang="de-DE" sz="2400" b="1" dirty="0" err="1" smtClean="0">
                <a:solidFill>
                  <a:srgbClr val="0070C0"/>
                </a:solidFill>
              </a:rPr>
              <a:t>stable</a:t>
            </a:r>
            <a:r>
              <a:rPr lang="de-DE" sz="2400" b="1" dirty="0" smtClean="0">
                <a:solidFill>
                  <a:srgbClr val="0070C0"/>
                </a:solidFill>
              </a:rPr>
              <a:t> </a:t>
            </a:r>
            <a:r>
              <a:rPr lang="de-DE" sz="2400" b="1" dirty="0" err="1" smtClean="0">
                <a:solidFill>
                  <a:srgbClr val="0070C0"/>
                </a:solidFill>
              </a:rPr>
              <a:t>loop</a:t>
            </a:r>
            <a:r>
              <a:rPr lang="de-DE" sz="2400" dirty="0" smtClean="0">
                <a:solidFill>
                  <a:schemeClr val="tx1"/>
                </a:solidFill>
              </a:rPr>
              <a:t>: BT </a:t>
            </a:r>
            <a:r>
              <a:rPr lang="de-DE" sz="2400" dirty="0" err="1" smtClean="0">
                <a:solidFill>
                  <a:schemeClr val="tx1"/>
                </a:solidFill>
              </a:rPr>
              <a:t>disconnections</a:t>
            </a:r>
            <a:r>
              <a:rPr lang="de-DE" sz="2400" dirty="0" smtClean="0">
                <a:solidFill>
                  <a:schemeClr val="tx1"/>
                </a:solidFill>
              </a:rPr>
              <a:t>, </a:t>
            </a:r>
            <a:r>
              <a:rPr lang="de-DE" sz="2400" dirty="0" err="1" smtClean="0">
                <a:solidFill>
                  <a:schemeClr val="tx1"/>
                </a:solidFill>
              </a:rPr>
              <a:t>missing</a:t>
            </a:r>
            <a:r>
              <a:rPr lang="de-DE" sz="2400" dirty="0" smtClean="0">
                <a:solidFill>
                  <a:schemeClr val="tx1"/>
                </a:solidFill>
              </a:rPr>
              <a:t> </a:t>
            </a:r>
            <a:r>
              <a:rPr lang="de-DE" sz="2400" dirty="0" err="1" smtClean="0">
                <a:solidFill>
                  <a:schemeClr val="tx1"/>
                </a:solidFill>
              </a:rPr>
              <a:t>glucose</a:t>
            </a:r>
            <a:r>
              <a:rPr lang="de-DE" sz="2400" dirty="0" smtClean="0">
                <a:solidFill>
                  <a:schemeClr val="tx1"/>
                </a:solidFill>
              </a:rPr>
              <a:t> </a:t>
            </a:r>
            <a:r>
              <a:rPr lang="de-DE" sz="2400" dirty="0" err="1" smtClean="0">
                <a:solidFill>
                  <a:schemeClr val="tx1"/>
                </a:solidFill>
              </a:rPr>
              <a:t>values</a:t>
            </a:r>
            <a:r>
              <a:rPr lang="de-DE" sz="2400" dirty="0" smtClean="0">
                <a:solidFill>
                  <a:schemeClr val="tx1"/>
                </a:solidFill>
              </a:rPr>
              <a:t>, </a:t>
            </a:r>
            <a:r>
              <a:rPr lang="de-DE" sz="2400" dirty="0" err="1" smtClean="0">
                <a:solidFill>
                  <a:schemeClr val="tx1"/>
                </a:solidFill>
              </a:rPr>
              <a:t>would</a:t>
            </a:r>
            <a:r>
              <a:rPr lang="de-DE" sz="2400" dirty="0" smtClean="0">
                <a:solidFill>
                  <a:schemeClr val="tx1"/>
                </a:solidFill>
              </a:rPr>
              <a:t> </a:t>
            </a:r>
            <a:r>
              <a:rPr lang="de-DE" sz="2400" dirty="0" err="1" smtClean="0">
                <a:solidFill>
                  <a:schemeClr val="tx1"/>
                </a:solidFill>
              </a:rPr>
              <a:t>result</a:t>
            </a:r>
            <a:r>
              <a:rPr lang="de-DE" sz="2400" dirty="0" smtClean="0">
                <a:solidFill>
                  <a:schemeClr val="tx1"/>
                </a:solidFill>
              </a:rPr>
              <a:t> in </a:t>
            </a:r>
            <a:r>
              <a:rPr lang="de-DE" sz="2400" dirty="0" err="1" smtClean="0">
                <a:solidFill>
                  <a:schemeClr val="tx1"/>
                </a:solidFill>
              </a:rPr>
              <a:t>very</a:t>
            </a:r>
            <a:r>
              <a:rPr lang="de-DE" sz="2400" dirty="0" smtClean="0">
                <a:solidFill>
                  <a:schemeClr val="tx1"/>
                </a:solidFill>
              </a:rPr>
              <a:t> high </a:t>
            </a:r>
            <a:r>
              <a:rPr lang="de-DE" sz="2400" dirty="0" err="1" smtClean="0">
                <a:solidFill>
                  <a:schemeClr val="tx1"/>
                </a:solidFill>
              </a:rPr>
              <a:t>glucose</a:t>
            </a:r>
            <a:r>
              <a:rPr lang="de-DE" sz="2400" dirty="0" smtClean="0">
                <a:solidFill>
                  <a:schemeClr val="tx1"/>
                </a:solidFill>
              </a:rPr>
              <a:t> </a:t>
            </a:r>
            <a:r>
              <a:rPr lang="de-DE" sz="2400" dirty="0" err="1" smtClean="0">
                <a:solidFill>
                  <a:schemeClr val="tx1"/>
                </a:solidFill>
              </a:rPr>
              <a:t>values</a:t>
            </a:r>
            <a:r>
              <a:rPr lang="de-DE" sz="2400" dirty="0" smtClean="0">
                <a:solidFill>
                  <a:schemeClr val="tx1"/>
                </a:solidFill>
              </a:rPr>
              <a:t> at/after </a:t>
            </a:r>
            <a:r>
              <a:rPr lang="de-DE" sz="2400" dirty="0" err="1" smtClean="0">
                <a:solidFill>
                  <a:schemeClr val="tx1"/>
                </a:solidFill>
              </a:rPr>
              <a:t>meals</a:t>
            </a:r>
            <a:r>
              <a:rPr lang="de-DE" sz="2400" dirty="0" smtClean="0">
                <a:solidFill>
                  <a:schemeClr val="tx1"/>
                </a:solidFill>
              </a:rPr>
              <a:t> </a:t>
            </a:r>
            <a:r>
              <a:rPr lang="de-DE" sz="2000" dirty="0" err="1" smtClean="0">
                <a:solidFill>
                  <a:schemeClr val="bg1">
                    <a:lumMod val="50000"/>
                  </a:schemeClr>
                </a:solidFill>
              </a:rPr>
              <a:t>because</a:t>
            </a:r>
            <a:r>
              <a:rPr lang="de-DE" sz="2000" dirty="0" smtClean="0">
                <a:solidFill>
                  <a:schemeClr val="bg1">
                    <a:lumMod val="50000"/>
                  </a:schemeClr>
                </a:solidFill>
              </a:rPr>
              <a:t> </a:t>
            </a:r>
            <a:r>
              <a:rPr lang="de-DE" sz="2000" dirty="0" err="1" smtClean="0">
                <a:solidFill>
                  <a:schemeClr val="bg1">
                    <a:lumMod val="50000"/>
                  </a:schemeClr>
                </a:solidFill>
              </a:rPr>
              <a:t>there</a:t>
            </a:r>
            <a:r>
              <a:rPr lang="de-DE" sz="2000" dirty="0" smtClean="0">
                <a:solidFill>
                  <a:schemeClr val="bg1">
                    <a:lumMod val="50000"/>
                  </a:schemeClr>
                </a:solidFill>
              </a:rPr>
              <a:t> </a:t>
            </a:r>
            <a:r>
              <a:rPr lang="de-DE" sz="2000" dirty="0" err="1" smtClean="0">
                <a:solidFill>
                  <a:schemeClr val="bg1">
                    <a:lumMod val="50000"/>
                  </a:schemeClr>
                </a:solidFill>
              </a:rPr>
              <a:t>is</a:t>
            </a:r>
            <a:r>
              <a:rPr lang="de-DE" sz="2000" dirty="0" smtClean="0">
                <a:solidFill>
                  <a:schemeClr val="bg1">
                    <a:lumMod val="50000"/>
                  </a:schemeClr>
                </a:solidFill>
              </a:rPr>
              <a:t> </a:t>
            </a:r>
            <a:r>
              <a:rPr lang="de-DE" sz="2000" dirty="0" err="1" smtClean="0">
                <a:solidFill>
                  <a:schemeClr val="bg1">
                    <a:lumMod val="50000"/>
                  </a:schemeClr>
                </a:solidFill>
              </a:rPr>
              <a:t>no</a:t>
            </a:r>
            <a:r>
              <a:rPr lang="de-DE" sz="2000" dirty="0" smtClean="0">
                <a:solidFill>
                  <a:schemeClr val="bg1">
                    <a:lumMod val="50000"/>
                  </a:schemeClr>
                </a:solidFill>
              </a:rPr>
              <a:t> </a:t>
            </a:r>
            <a:r>
              <a:rPr lang="de-DE" sz="2000" dirty="0" err="1" smtClean="0">
                <a:solidFill>
                  <a:schemeClr val="bg1">
                    <a:lumMod val="50000"/>
                  </a:schemeClr>
                </a:solidFill>
              </a:rPr>
              <a:t>user</a:t>
            </a:r>
            <a:r>
              <a:rPr lang="de-DE" sz="2000" dirty="0" smtClean="0">
                <a:solidFill>
                  <a:schemeClr val="bg1">
                    <a:lumMod val="50000"/>
                  </a:schemeClr>
                </a:solidFill>
              </a:rPr>
              <a:t> </a:t>
            </a:r>
            <a:r>
              <a:rPr lang="de-DE" sz="2000" dirty="0" err="1" smtClean="0">
                <a:solidFill>
                  <a:schemeClr val="bg1">
                    <a:lumMod val="50000"/>
                  </a:schemeClr>
                </a:solidFill>
              </a:rPr>
              <a:t>bolus</a:t>
            </a:r>
            <a:r>
              <a:rPr lang="de-DE" sz="2400" dirty="0" smtClean="0">
                <a:solidFill>
                  <a:schemeClr val="tx1"/>
                </a:solidFill>
              </a:rPr>
              <a:t>! </a:t>
            </a:r>
            <a:endParaRPr lang="de-DE" sz="2000" dirty="0" smtClean="0">
              <a:solidFill>
                <a:schemeClr val="tx1"/>
              </a:solidFill>
            </a:endParaRPr>
          </a:p>
          <a:p>
            <a:pPr marL="0" indent="0">
              <a:buNone/>
            </a:pPr>
            <a:endParaRPr lang="de-DE" dirty="0">
              <a:solidFill>
                <a:srgbClr val="0070C0"/>
              </a:solidFill>
            </a:endParaRPr>
          </a:p>
        </p:txBody>
      </p:sp>
    </p:spTree>
    <p:extLst>
      <p:ext uri="{BB962C8B-B14F-4D97-AF65-F5344CB8AC3E}">
        <p14:creationId xmlns:p14="http://schemas.microsoft.com/office/powerpoint/2010/main" val="42727264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44193" y="1064114"/>
            <a:ext cx="10515600" cy="5532437"/>
          </a:xfrm>
        </p:spPr>
        <p:txBody>
          <a:bodyPr>
            <a:normAutofit lnSpcReduction="10000"/>
          </a:bodyPr>
          <a:lstStyle/>
          <a:p>
            <a:pPr marL="0" indent="0">
              <a:buNone/>
            </a:pPr>
            <a:r>
              <a:rPr lang="en-US" sz="2000" dirty="0" smtClean="0"/>
              <a:t>Fully automated closed looping has become a reality using new very fast insulins, and the </a:t>
            </a:r>
            <a:r>
              <a:rPr lang="en-US" sz="2000" dirty="0" err="1" smtClean="0"/>
              <a:t>oref</a:t>
            </a:r>
            <a:r>
              <a:rPr lang="en-US" sz="2000" dirty="0" smtClean="0"/>
              <a:t>(1) SMB+UAM algorithm.   </a:t>
            </a:r>
          </a:p>
          <a:p>
            <a:pPr marL="457200" indent="-457200">
              <a:buAutoNum type="arabicParenR"/>
            </a:pPr>
            <a:r>
              <a:rPr lang="en-US" sz="2000" dirty="0" smtClean="0"/>
              <a:t>A variety of diets can be managed without user interaction </a:t>
            </a:r>
            <a:r>
              <a:rPr lang="en-US" sz="1600" dirty="0" smtClean="0">
                <a:solidFill>
                  <a:schemeClr val="bg1">
                    <a:lumMod val="50000"/>
                  </a:schemeClr>
                </a:solidFill>
              </a:rPr>
              <a:t>(as well demonstrated w/</a:t>
            </a:r>
            <a:r>
              <a:rPr lang="en-US" sz="1600" dirty="0" err="1" smtClean="0">
                <a:solidFill>
                  <a:schemeClr val="bg1">
                    <a:lumMod val="50000"/>
                  </a:schemeClr>
                </a:solidFill>
              </a:rPr>
              <a:t>AndroidAPS</a:t>
            </a:r>
            <a:r>
              <a:rPr lang="en-US" sz="1600" dirty="0" smtClean="0">
                <a:solidFill>
                  <a:schemeClr val="bg1">
                    <a:lumMod val="50000"/>
                  </a:schemeClr>
                </a:solidFill>
              </a:rPr>
              <a:t> and </a:t>
            </a:r>
            <a:r>
              <a:rPr lang="en-US" sz="1600" dirty="0" err="1" smtClean="0">
                <a:solidFill>
                  <a:schemeClr val="bg1">
                    <a:lumMod val="50000"/>
                  </a:schemeClr>
                </a:solidFill>
              </a:rPr>
              <a:t>OpenAPS</a:t>
            </a:r>
            <a:r>
              <a:rPr lang="en-US" sz="1600" dirty="0" smtClean="0">
                <a:solidFill>
                  <a:schemeClr val="bg1">
                    <a:lumMod val="50000"/>
                  </a:schemeClr>
                </a:solidFill>
              </a:rPr>
              <a:t>, and few first examples with </a:t>
            </a:r>
            <a:r>
              <a:rPr lang="en-US" sz="1600" dirty="0" err="1" smtClean="0">
                <a:solidFill>
                  <a:schemeClr val="bg1">
                    <a:lumMod val="50000"/>
                  </a:schemeClr>
                </a:solidFill>
              </a:rPr>
              <a:t>FreeAPS</a:t>
            </a:r>
            <a:r>
              <a:rPr lang="en-US" sz="1600" dirty="0" smtClean="0">
                <a:solidFill>
                  <a:schemeClr val="bg1">
                    <a:lumMod val="50000"/>
                  </a:schemeClr>
                </a:solidFill>
              </a:rPr>
              <a:t>-X) </a:t>
            </a:r>
          </a:p>
          <a:p>
            <a:pPr marL="457200" indent="-457200">
              <a:buAutoNum type="arabicParenR"/>
            </a:pPr>
            <a:r>
              <a:rPr lang="en-US" sz="2000" dirty="0" smtClean="0"/>
              <a:t>A very low hypo incidence, and over 90% TIR (70-180) is experienced by the early adopters.</a:t>
            </a:r>
          </a:p>
          <a:p>
            <a:pPr marL="457200" indent="-457200">
              <a:buAutoNum type="arabicParenR"/>
            </a:pPr>
            <a:r>
              <a:rPr lang="en-US" sz="2000" dirty="0" smtClean="0"/>
              <a:t>Setting temporary targets and lowered %profile (ahead of time) for sports, is required.             But all carb counting, </a:t>
            </a:r>
            <a:r>
              <a:rPr lang="en-US" sz="2000" dirty="0" err="1" smtClean="0"/>
              <a:t>bolusing</a:t>
            </a:r>
            <a:r>
              <a:rPr lang="en-US" sz="2000" dirty="0" smtClean="0"/>
              <a:t> (and associated dangers) for meals are eliminated.</a:t>
            </a:r>
          </a:p>
          <a:p>
            <a:pPr marL="457200" indent="-457200">
              <a:buAutoNum type="arabicParenR"/>
            </a:pPr>
            <a:r>
              <a:rPr lang="en-US" sz="2000" dirty="0" smtClean="0"/>
              <a:t>Less insulin is consumed in the UAM mode</a:t>
            </a:r>
            <a:r>
              <a:rPr lang="en-US" sz="1600" dirty="0" smtClean="0">
                <a:solidFill>
                  <a:schemeClr val="bg1">
                    <a:lumMod val="50000"/>
                  </a:schemeClr>
                </a:solidFill>
              </a:rPr>
              <a:t>.(If not, more carbs are consumed. Loss of control, no longer counting carbs</a:t>
            </a:r>
            <a:r>
              <a:rPr lang="en-US" sz="1600" dirty="0">
                <a:solidFill>
                  <a:schemeClr val="bg1">
                    <a:lumMod val="50000"/>
                  </a:schemeClr>
                </a:solidFill>
              </a:rPr>
              <a:t>? Watch TDD! Extra </a:t>
            </a:r>
            <a:r>
              <a:rPr lang="en-US" sz="1600" dirty="0" smtClean="0">
                <a:solidFill>
                  <a:schemeClr val="bg1">
                    <a:lumMod val="50000"/>
                  </a:schemeClr>
                </a:solidFill>
              </a:rPr>
              <a:t>carbs for failing to manage sports right? Too aggressive settings requiring extra?)</a:t>
            </a:r>
          </a:p>
          <a:p>
            <a:pPr marL="457200" indent="-457200">
              <a:buAutoNum type="arabicParenR"/>
            </a:pPr>
            <a:r>
              <a:rPr lang="en-US" sz="2000" dirty="0" smtClean="0"/>
              <a:t>Tuning possibilities are being researched. “Surgical” automation routines allow (and require) user involvement for personalized solutions. Full closed looping has not become mainstream. Some code modifications are under investigation for further improvements.</a:t>
            </a:r>
          </a:p>
          <a:p>
            <a:pPr marL="457200" indent="-457200">
              <a:buAutoNum type="arabicParenR"/>
            </a:pPr>
            <a:r>
              <a:rPr lang="en-US" sz="2000" dirty="0" smtClean="0"/>
              <a:t>Occasionally resorting to pre-</a:t>
            </a:r>
            <a:r>
              <a:rPr lang="en-US" sz="2000" dirty="0" err="1" smtClean="0"/>
              <a:t>bolusing</a:t>
            </a:r>
            <a:r>
              <a:rPr lang="en-US" sz="2000" dirty="0" smtClean="0"/>
              <a:t> </a:t>
            </a:r>
            <a:r>
              <a:rPr lang="en-US" sz="2000" dirty="0" smtClean="0">
                <a:solidFill>
                  <a:schemeClr val="bg1">
                    <a:lumMod val="50000"/>
                  </a:schemeClr>
                </a:solidFill>
              </a:rPr>
              <a:t>(or to other strategies known from hybrid closed looping) </a:t>
            </a:r>
            <a:r>
              <a:rPr lang="en-US" sz="2000" dirty="0" smtClean="0"/>
              <a:t>offers a compromise or bridging solution </a:t>
            </a:r>
          </a:p>
          <a:p>
            <a:pPr marL="457200" indent="-457200">
              <a:buAutoNum type="arabicParenR"/>
            </a:pPr>
            <a:r>
              <a:rPr lang="en-US" sz="2000" dirty="0" smtClean="0"/>
              <a:t>#</a:t>
            </a:r>
            <a:r>
              <a:rPr lang="en-US" sz="2000" dirty="0" err="1" smtClean="0"/>
              <a:t>WeAreNotWaiting</a:t>
            </a:r>
            <a:r>
              <a:rPr lang="en-US" sz="2000" dirty="0" smtClean="0"/>
              <a:t>. Other loop systems are challenged to develop similar/superior solutions.</a:t>
            </a:r>
          </a:p>
          <a:p>
            <a:pPr marL="457200" lvl="1" indent="0">
              <a:buNone/>
            </a:pPr>
            <a:r>
              <a:rPr lang="en-US" sz="1600" dirty="0" smtClean="0">
                <a:solidFill>
                  <a:schemeClr val="bg1">
                    <a:lumMod val="50000"/>
                  </a:schemeClr>
                </a:solidFill>
              </a:rPr>
              <a:t>(</a:t>
            </a:r>
            <a:r>
              <a:rPr lang="en-US" sz="1600" dirty="0" err="1" smtClean="0">
                <a:solidFill>
                  <a:schemeClr val="bg1">
                    <a:lumMod val="50000"/>
                  </a:schemeClr>
                </a:solidFill>
              </a:rPr>
              <a:t>FreeAPS</a:t>
            </a:r>
            <a:r>
              <a:rPr lang="en-US" sz="1600" dirty="0" smtClean="0">
                <a:solidFill>
                  <a:schemeClr val="bg1">
                    <a:lumMod val="50000"/>
                  </a:schemeClr>
                </a:solidFill>
              </a:rPr>
              <a:t>-X is in late stage development, offering the </a:t>
            </a:r>
            <a:r>
              <a:rPr lang="en-US" sz="1600" dirty="0" err="1" smtClean="0">
                <a:solidFill>
                  <a:schemeClr val="bg1">
                    <a:lumMod val="50000"/>
                  </a:schemeClr>
                </a:solidFill>
              </a:rPr>
              <a:t>oref</a:t>
            </a:r>
            <a:r>
              <a:rPr lang="en-US" sz="1600" dirty="0" smtClean="0">
                <a:solidFill>
                  <a:schemeClr val="bg1">
                    <a:lumMod val="50000"/>
                  </a:schemeClr>
                </a:solidFill>
              </a:rPr>
              <a:t>(1) algorithm for </a:t>
            </a:r>
            <a:r>
              <a:rPr lang="en-US" sz="1600" dirty="0" err="1" smtClean="0">
                <a:solidFill>
                  <a:schemeClr val="bg1">
                    <a:lumMod val="50000"/>
                  </a:schemeClr>
                </a:solidFill>
              </a:rPr>
              <a:t>i</a:t>
            </a:r>
            <a:r>
              <a:rPr lang="en-US" sz="1600" dirty="0" smtClean="0">
                <a:solidFill>
                  <a:schemeClr val="bg1">
                    <a:lumMod val="50000"/>
                  </a:schemeClr>
                </a:solidFill>
              </a:rPr>
              <a:t>-Phone. Among the commercial systems, </a:t>
            </a:r>
            <a:r>
              <a:rPr lang="en-US" sz="1600" dirty="0" err="1" smtClean="0">
                <a:solidFill>
                  <a:schemeClr val="bg1">
                    <a:lumMod val="50000"/>
                  </a:schemeClr>
                </a:solidFill>
              </a:rPr>
              <a:t>Diabeloop</a:t>
            </a:r>
            <a:r>
              <a:rPr lang="en-US" sz="1600" dirty="0" smtClean="0">
                <a:solidFill>
                  <a:schemeClr val="bg1">
                    <a:lumMod val="50000"/>
                  </a:schemeClr>
                </a:solidFill>
              </a:rPr>
              <a:t> is </a:t>
            </a:r>
            <a:r>
              <a:rPr lang="en-US" sz="1600" dirty="0">
                <a:solidFill>
                  <a:schemeClr val="bg1">
                    <a:lumMod val="50000"/>
                  </a:schemeClr>
                </a:solidFill>
              </a:rPr>
              <a:t>researching in that </a:t>
            </a:r>
            <a:r>
              <a:rPr lang="en-US" sz="1600" dirty="0" smtClean="0">
                <a:solidFill>
                  <a:schemeClr val="bg1">
                    <a:lumMod val="50000"/>
                  </a:schemeClr>
                </a:solidFill>
              </a:rPr>
              <a:t>direction to employ Artificial Intelligence, probably for a much less customizable solution that is performing “easier but good enough” for the broader market.)</a:t>
            </a:r>
            <a:endParaRPr lang="de-DE" sz="1600" dirty="0">
              <a:solidFill>
                <a:schemeClr val="bg1">
                  <a:lumMod val="50000"/>
                </a:schemeClr>
              </a:solidFill>
            </a:endParaRPr>
          </a:p>
        </p:txBody>
      </p:sp>
      <p:sp>
        <p:nvSpPr>
          <p:cNvPr id="4" name="Titel 1"/>
          <p:cNvSpPr>
            <a:spLocks noGrp="1"/>
          </p:cNvSpPr>
          <p:nvPr>
            <p:ph type="title"/>
          </p:nvPr>
        </p:nvSpPr>
        <p:spPr>
          <a:xfrm>
            <a:off x="1826628" y="-33714"/>
            <a:ext cx="11329852" cy="1325563"/>
          </a:xfrm>
        </p:spPr>
        <p:txBody>
          <a:bodyPr>
            <a:normAutofit/>
          </a:bodyPr>
          <a:lstStyle/>
          <a:p>
            <a:r>
              <a:rPr lang="de-DE" sz="2800" b="1" dirty="0">
                <a:solidFill>
                  <a:srgbClr val="7030A0"/>
                </a:solidFill>
              </a:rPr>
              <a:t> </a:t>
            </a:r>
            <a:r>
              <a:rPr lang="de-DE" sz="3600" b="1" dirty="0" smtClean="0">
                <a:solidFill>
                  <a:srgbClr val="7030A0"/>
                </a:solidFill>
              </a:rPr>
              <a:t>En route </a:t>
            </a:r>
            <a:r>
              <a:rPr lang="de-DE" sz="3600" b="1" dirty="0" err="1" smtClean="0">
                <a:solidFill>
                  <a:srgbClr val="7030A0"/>
                </a:solidFill>
              </a:rPr>
              <a:t>towards</a:t>
            </a:r>
            <a:r>
              <a:rPr lang="de-DE" sz="3600" b="1" dirty="0" smtClean="0">
                <a:solidFill>
                  <a:srgbClr val="7030A0"/>
                </a:solidFill>
              </a:rPr>
              <a:t> </a:t>
            </a:r>
            <a:r>
              <a:rPr lang="de-DE" sz="3600" b="1" dirty="0" err="1" smtClean="0">
                <a:solidFill>
                  <a:srgbClr val="7030A0"/>
                </a:solidFill>
              </a:rPr>
              <a:t>the</a:t>
            </a:r>
            <a:r>
              <a:rPr lang="de-DE" sz="3600" b="1" dirty="0" smtClean="0">
                <a:solidFill>
                  <a:srgbClr val="7030A0"/>
                </a:solidFill>
              </a:rPr>
              <a:t> </a:t>
            </a:r>
            <a:r>
              <a:rPr lang="de-DE" sz="3600" b="1" dirty="0" err="1" smtClean="0">
                <a:solidFill>
                  <a:srgbClr val="7030A0"/>
                </a:solidFill>
              </a:rPr>
              <a:t>Artificial</a:t>
            </a:r>
            <a:r>
              <a:rPr lang="de-DE" sz="3600" b="1" dirty="0" smtClean="0">
                <a:solidFill>
                  <a:srgbClr val="7030A0"/>
                </a:solidFill>
              </a:rPr>
              <a:t> </a:t>
            </a:r>
            <a:r>
              <a:rPr lang="de-DE" sz="3600" b="1" dirty="0" err="1" smtClean="0">
                <a:solidFill>
                  <a:srgbClr val="7030A0"/>
                </a:solidFill>
              </a:rPr>
              <a:t>Pancreas</a:t>
            </a:r>
            <a:endParaRPr lang="de-DE" sz="3600" b="1" dirty="0">
              <a:solidFill>
                <a:srgbClr val="7030A0"/>
              </a:solidFill>
            </a:endParaRPr>
          </a:p>
        </p:txBody>
      </p:sp>
      <p:sp>
        <p:nvSpPr>
          <p:cNvPr id="2" name="Foliennummernplatzhalter 1"/>
          <p:cNvSpPr>
            <a:spLocks noGrp="1"/>
          </p:cNvSpPr>
          <p:nvPr>
            <p:ph type="sldNum" sz="quarter" idx="12"/>
          </p:nvPr>
        </p:nvSpPr>
        <p:spPr>
          <a:xfrm>
            <a:off x="11228884" y="131208"/>
            <a:ext cx="776416" cy="617237"/>
          </a:xfrm>
        </p:spPr>
        <p:txBody>
          <a:bodyPr/>
          <a:lstStyle/>
          <a:p>
            <a:r>
              <a:rPr lang="de-DE" sz="2000" dirty="0" smtClean="0"/>
              <a:t>47</a:t>
            </a:r>
            <a:endParaRPr lang="de-DE" sz="1400" dirty="0"/>
          </a:p>
        </p:txBody>
      </p:sp>
      <p:pic>
        <p:nvPicPr>
          <p:cNvPr id="11" name="Grafik 10"/>
          <p:cNvPicPr>
            <a:picLocks noChangeAspect="1"/>
          </p:cNvPicPr>
          <p:nvPr/>
        </p:nvPicPr>
        <p:blipFill rotWithShape="1">
          <a:blip r:embed="rId3"/>
          <a:srcRect l="30125" t="25555" r="45813" b="34667"/>
          <a:stretch/>
        </p:blipFill>
        <p:spPr>
          <a:xfrm>
            <a:off x="10506557" y="582855"/>
            <a:ext cx="1382889" cy="1285906"/>
          </a:xfrm>
          <a:prstGeom prst="rect">
            <a:avLst/>
          </a:prstGeom>
        </p:spPr>
      </p:pic>
    </p:spTree>
    <p:extLst>
      <p:ext uri="{BB962C8B-B14F-4D97-AF65-F5344CB8AC3E}">
        <p14:creationId xmlns:p14="http://schemas.microsoft.com/office/powerpoint/2010/main" val="40632501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54079" y="0"/>
            <a:ext cx="10515600" cy="1325563"/>
          </a:xfrm>
        </p:spPr>
        <p:txBody>
          <a:bodyPr>
            <a:normAutofit/>
          </a:bodyPr>
          <a:lstStyle/>
          <a:p>
            <a:r>
              <a:rPr lang="de-DE" sz="3600" b="1" dirty="0" smtClean="0">
                <a:solidFill>
                  <a:srgbClr val="7030A0"/>
                </a:solidFill>
              </a:rPr>
              <a:t>Body </a:t>
            </a:r>
            <a:r>
              <a:rPr lang="de-DE" sz="3600" b="1" dirty="0" err="1" smtClean="0">
                <a:solidFill>
                  <a:srgbClr val="7030A0"/>
                </a:solidFill>
              </a:rPr>
              <a:t>weight</a:t>
            </a:r>
            <a:r>
              <a:rPr lang="de-DE" sz="3600" b="1" dirty="0" smtClean="0">
                <a:solidFill>
                  <a:srgbClr val="7030A0"/>
                </a:solidFill>
              </a:rPr>
              <a:t> </a:t>
            </a:r>
            <a:r>
              <a:rPr lang="de-DE" sz="3600" b="1" dirty="0" err="1" smtClean="0">
                <a:solidFill>
                  <a:srgbClr val="7030A0"/>
                </a:solidFill>
              </a:rPr>
              <a:t>control</a:t>
            </a:r>
            <a:endParaRPr lang="de-DE" sz="3600" b="1" dirty="0">
              <a:solidFill>
                <a:srgbClr val="7030A0"/>
              </a:solidFill>
            </a:endParaRPr>
          </a:p>
        </p:txBody>
      </p:sp>
      <p:sp>
        <p:nvSpPr>
          <p:cNvPr id="3" name="Inhaltsplatzhalter 2"/>
          <p:cNvSpPr>
            <a:spLocks noGrp="1"/>
          </p:cNvSpPr>
          <p:nvPr>
            <p:ph idx="1"/>
          </p:nvPr>
        </p:nvSpPr>
        <p:spPr>
          <a:xfrm>
            <a:off x="246260" y="1208900"/>
            <a:ext cx="11062205" cy="5752617"/>
          </a:xfrm>
        </p:spPr>
        <p:txBody>
          <a:bodyPr>
            <a:normAutofit/>
          </a:bodyPr>
          <a:lstStyle/>
          <a:p>
            <a:pPr marL="0" indent="0">
              <a:buNone/>
            </a:pPr>
            <a:r>
              <a:rPr lang="de-DE" sz="2400" dirty="0" smtClean="0">
                <a:solidFill>
                  <a:schemeClr val="accent1">
                    <a:lumMod val="75000"/>
                  </a:schemeClr>
                </a:solidFill>
              </a:rPr>
              <a:t>More </a:t>
            </a:r>
            <a:r>
              <a:rPr lang="de-DE" sz="2400" dirty="0" err="1" smtClean="0">
                <a:solidFill>
                  <a:schemeClr val="accent1">
                    <a:lumMod val="75000"/>
                  </a:schemeClr>
                </a:solidFill>
              </a:rPr>
              <a:t>difficult</a:t>
            </a:r>
            <a:r>
              <a:rPr lang="de-DE" sz="2400" dirty="0" smtClean="0">
                <a:solidFill>
                  <a:schemeClr val="accent1">
                    <a:lumMod val="75000"/>
                  </a:schemeClr>
                </a:solidFill>
              </a:rPr>
              <a:t> </a:t>
            </a:r>
            <a:r>
              <a:rPr lang="de-DE" sz="2400" dirty="0" err="1" smtClean="0">
                <a:solidFill>
                  <a:schemeClr val="accent1">
                    <a:lumMod val="75000"/>
                  </a:schemeClr>
                </a:solidFill>
              </a:rPr>
              <a:t>when</a:t>
            </a:r>
            <a:r>
              <a:rPr lang="de-DE" sz="2400" dirty="0" smtClean="0">
                <a:solidFill>
                  <a:schemeClr val="accent1">
                    <a:lumMod val="75000"/>
                  </a:schemeClr>
                </a:solidFill>
              </a:rPr>
              <a:t> </a:t>
            </a:r>
            <a:r>
              <a:rPr lang="de-DE" sz="2400" dirty="0" smtClean="0">
                <a:solidFill>
                  <a:schemeClr val="bg1">
                    <a:lumMod val="50000"/>
                  </a:schemeClr>
                </a:solidFill>
              </a:rPr>
              <a:t>(hybrid </a:t>
            </a:r>
            <a:r>
              <a:rPr lang="de-DE" sz="2400" dirty="0" err="1" smtClean="0">
                <a:solidFill>
                  <a:schemeClr val="bg1">
                    <a:lumMod val="50000"/>
                  </a:schemeClr>
                </a:solidFill>
              </a:rPr>
              <a:t>or</a:t>
            </a:r>
            <a:r>
              <a:rPr lang="de-DE" sz="2400" dirty="0" smtClean="0">
                <a:solidFill>
                  <a:schemeClr val="bg1">
                    <a:lumMod val="50000"/>
                  </a:schemeClr>
                </a:solidFill>
              </a:rPr>
              <a:t> </a:t>
            </a:r>
            <a:r>
              <a:rPr lang="de-DE" sz="2400" dirty="0" err="1" smtClean="0">
                <a:solidFill>
                  <a:schemeClr val="bg1">
                    <a:lumMod val="50000"/>
                  </a:schemeClr>
                </a:solidFill>
              </a:rPr>
              <a:t>full</a:t>
            </a:r>
            <a:r>
              <a:rPr lang="de-DE" sz="2400" dirty="0" smtClean="0">
                <a:solidFill>
                  <a:schemeClr val="bg1">
                    <a:lumMod val="50000"/>
                  </a:schemeClr>
                </a:solidFill>
              </a:rPr>
              <a:t>) </a:t>
            </a:r>
            <a:r>
              <a:rPr lang="de-DE" sz="2400" dirty="0" err="1" smtClean="0">
                <a:solidFill>
                  <a:schemeClr val="accent1">
                    <a:lumMod val="75000"/>
                  </a:schemeClr>
                </a:solidFill>
              </a:rPr>
              <a:t>looping</a:t>
            </a:r>
            <a:r>
              <a:rPr lang="de-DE" sz="2400" dirty="0" smtClean="0">
                <a:solidFill>
                  <a:schemeClr val="accent1">
                    <a:lumMod val="75000"/>
                  </a:schemeClr>
                </a:solidFill>
              </a:rPr>
              <a:t>?  </a:t>
            </a:r>
            <a:endParaRPr lang="de-DE" sz="2400" dirty="0">
              <a:solidFill>
                <a:schemeClr val="accent1">
                  <a:lumMod val="75000"/>
                </a:schemeClr>
              </a:solidFill>
            </a:endParaRPr>
          </a:p>
          <a:p>
            <a:r>
              <a:rPr lang="de-DE" sz="2400" dirty="0" err="1" smtClean="0"/>
              <a:t>Untreated</a:t>
            </a:r>
            <a:r>
              <a:rPr lang="de-DE" sz="2400" dirty="0" smtClean="0"/>
              <a:t> type 1 dies </a:t>
            </a:r>
            <a:r>
              <a:rPr lang="de-DE" sz="2400" dirty="0" err="1" smtClean="0"/>
              <a:t>under-weight</a:t>
            </a:r>
            <a:r>
              <a:rPr lang="de-DE" sz="2400" dirty="0" smtClean="0"/>
              <a:t> =&gt; </a:t>
            </a:r>
            <a:r>
              <a:rPr lang="de-DE" sz="2400" dirty="0" err="1" smtClean="0"/>
              <a:t>Optimally</a:t>
            </a:r>
            <a:r>
              <a:rPr lang="de-DE" sz="2400" dirty="0" smtClean="0"/>
              <a:t> </a:t>
            </a:r>
            <a:r>
              <a:rPr lang="de-DE" sz="2400" dirty="0" err="1" smtClean="0"/>
              <a:t>treated</a:t>
            </a:r>
            <a:r>
              <a:rPr lang="de-DE" sz="2400" dirty="0" smtClean="0"/>
              <a:t> (</a:t>
            </a:r>
            <a:r>
              <a:rPr lang="de-DE" sz="2400" dirty="0" err="1" smtClean="0"/>
              <a:t>looper</a:t>
            </a:r>
            <a:r>
              <a:rPr lang="de-DE" sz="2400" dirty="0" smtClean="0"/>
              <a:t>!) </a:t>
            </a:r>
            <a:r>
              <a:rPr lang="de-DE" sz="2400" dirty="0" err="1" smtClean="0"/>
              <a:t>gains</a:t>
            </a:r>
            <a:r>
              <a:rPr lang="de-DE" sz="2400" dirty="0" smtClean="0"/>
              <a:t> </a:t>
            </a:r>
            <a:r>
              <a:rPr lang="de-DE" sz="2400" dirty="0" err="1" smtClean="0"/>
              <a:t>weight</a:t>
            </a:r>
            <a:r>
              <a:rPr lang="de-DE" sz="2400" dirty="0" smtClean="0"/>
              <a:t>?</a:t>
            </a:r>
            <a:endParaRPr lang="de-DE" sz="2400" dirty="0"/>
          </a:p>
          <a:p>
            <a:r>
              <a:rPr lang="de-DE" sz="2400" dirty="0" smtClean="0"/>
              <a:t>Rage </a:t>
            </a:r>
            <a:r>
              <a:rPr lang="de-DE" sz="2400" dirty="0" err="1" smtClean="0"/>
              <a:t>bolussing</a:t>
            </a:r>
            <a:r>
              <a:rPr lang="de-DE" sz="2400" dirty="0" smtClean="0"/>
              <a:t>? =&gt; More </a:t>
            </a:r>
            <a:r>
              <a:rPr lang="de-DE" sz="2400" dirty="0" err="1" smtClean="0"/>
              <a:t>carbs</a:t>
            </a:r>
            <a:r>
              <a:rPr lang="de-DE" sz="2400" dirty="0" smtClean="0"/>
              <a:t> </a:t>
            </a:r>
            <a:r>
              <a:rPr lang="de-DE" sz="2400" dirty="0" err="1" smtClean="0"/>
              <a:t>needed</a:t>
            </a:r>
            <a:r>
              <a:rPr lang="de-DE" sz="2400" dirty="0" smtClean="0"/>
              <a:t> </a:t>
            </a:r>
            <a:r>
              <a:rPr lang="de-DE" sz="2400" dirty="0" err="1" smtClean="0"/>
              <a:t>afterwards</a:t>
            </a:r>
            <a:r>
              <a:rPr lang="de-DE" sz="2400" dirty="0" smtClean="0"/>
              <a:t>.</a:t>
            </a:r>
          </a:p>
          <a:p>
            <a:r>
              <a:rPr lang="de-DE" sz="2400" dirty="0" smtClean="0"/>
              <a:t>Pizza etc. </a:t>
            </a:r>
            <a:r>
              <a:rPr lang="de-DE" sz="2400" dirty="0" err="1" smtClean="0"/>
              <a:t>managed</a:t>
            </a:r>
            <a:r>
              <a:rPr lang="de-DE" sz="2400" dirty="0" smtClean="0"/>
              <a:t> </a:t>
            </a:r>
            <a:r>
              <a:rPr lang="de-DE" sz="2400" dirty="0" err="1" smtClean="0"/>
              <a:t>better</a:t>
            </a:r>
            <a:r>
              <a:rPr lang="de-DE" sz="2400" dirty="0" smtClean="0"/>
              <a:t> =&gt; </a:t>
            </a:r>
            <a:r>
              <a:rPr lang="de-DE" sz="2400" dirty="0" err="1" smtClean="0"/>
              <a:t>Consumed</a:t>
            </a:r>
            <a:r>
              <a:rPr lang="de-DE" sz="2400" dirty="0" smtClean="0"/>
              <a:t> </a:t>
            </a:r>
            <a:r>
              <a:rPr lang="de-DE" sz="2400" dirty="0" err="1" smtClean="0"/>
              <a:t>more</a:t>
            </a:r>
            <a:r>
              <a:rPr lang="de-DE" sz="2400" dirty="0" smtClean="0"/>
              <a:t>? </a:t>
            </a:r>
          </a:p>
          <a:p>
            <a:r>
              <a:rPr lang="de-DE" sz="2400" dirty="0" err="1" smtClean="0"/>
              <a:t>Often</a:t>
            </a:r>
            <a:r>
              <a:rPr lang="de-DE" sz="2400" dirty="0" smtClean="0"/>
              <a:t> </a:t>
            </a:r>
            <a:r>
              <a:rPr lang="de-DE" sz="2400" dirty="0" err="1" smtClean="0"/>
              <a:t>around</a:t>
            </a:r>
            <a:r>
              <a:rPr lang="de-DE" sz="2400" dirty="0" smtClean="0"/>
              <a:t> 100 mg/dl and </a:t>
            </a:r>
            <a:r>
              <a:rPr lang="de-DE" sz="2400" dirty="0" err="1" smtClean="0"/>
              <a:t>lower</a:t>
            </a:r>
            <a:r>
              <a:rPr lang="de-DE" sz="2400" dirty="0" smtClean="0"/>
              <a:t>  </a:t>
            </a:r>
            <a:r>
              <a:rPr lang="de-DE" sz="2400" dirty="0" smtClean="0">
                <a:solidFill>
                  <a:srgbClr val="7030A0"/>
                </a:solidFill>
              </a:rPr>
              <a:t>=&gt; </a:t>
            </a:r>
            <a:r>
              <a:rPr lang="de-DE" sz="2400" dirty="0" err="1" smtClean="0">
                <a:solidFill>
                  <a:srgbClr val="7030A0"/>
                </a:solidFill>
              </a:rPr>
              <a:t>Any</a:t>
            </a:r>
            <a:r>
              <a:rPr lang="de-DE" sz="2400" dirty="0" smtClean="0">
                <a:solidFill>
                  <a:srgbClr val="7030A0"/>
                </a:solidFill>
              </a:rPr>
              <a:t> </a:t>
            </a:r>
            <a:r>
              <a:rPr lang="de-DE" sz="2400" b="1" dirty="0" err="1" smtClean="0">
                <a:solidFill>
                  <a:srgbClr val="7030A0"/>
                </a:solidFill>
              </a:rPr>
              <a:t>activity</a:t>
            </a:r>
            <a:r>
              <a:rPr lang="de-DE" sz="2400" b="1" dirty="0" smtClean="0">
                <a:solidFill>
                  <a:srgbClr val="7030A0"/>
                </a:solidFill>
              </a:rPr>
              <a:t> </a:t>
            </a:r>
            <a:r>
              <a:rPr lang="de-DE" sz="2400" b="1" dirty="0" err="1" smtClean="0">
                <a:solidFill>
                  <a:srgbClr val="7030A0"/>
                </a:solidFill>
              </a:rPr>
              <a:t>may</a:t>
            </a:r>
            <a:r>
              <a:rPr lang="de-DE" sz="2400" b="1" dirty="0" smtClean="0">
                <a:solidFill>
                  <a:srgbClr val="7030A0"/>
                </a:solidFill>
              </a:rPr>
              <a:t> </a:t>
            </a:r>
            <a:r>
              <a:rPr lang="de-DE" sz="2400" b="1" dirty="0" err="1" smtClean="0">
                <a:solidFill>
                  <a:srgbClr val="7030A0"/>
                </a:solidFill>
              </a:rPr>
              <a:t>require</a:t>
            </a:r>
            <a:r>
              <a:rPr lang="de-DE" sz="2400" b="1" dirty="0" smtClean="0">
                <a:solidFill>
                  <a:srgbClr val="7030A0"/>
                </a:solidFill>
              </a:rPr>
              <a:t> additional </a:t>
            </a:r>
            <a:r>
              <a:rPr lang="de-DE" sz="2400" b="1" dirty="0" err="1" smtClean="0">
                <a:solidFill>
                  <a:srgbClr val="7030A0"/>
                </a:solidFill>
              </a:rPr>
              <a:t>food</a:t>
            </a:r>
            <a:endParaRPr lang="de-DE" sz="2400" b="1" dirty="0" smtClean="0">
              <a:solidFill>
                <a:srgbClr val="7030A0"/>
              </a:solidFill>
            </a:endParaRPr>
          </a:p>
          <a:p>
            <a:pPr marL="0" indent="0">
              <a:buNone/>
            </a:pPr>
            <a:r>
              <a:rPr lang="de-DE" sz="2400" dirty="0" smtClean="0">
                <a:solidFill>
                  <a:schemeClr val="accent1">
                    <a:lumMod val="75000"/>
                  </a:schemeClr>
                </a:solidFill>
              </a:rPr>
              <a:t>Simpler </a:t>
            </a:r>
            <a:r>
              <a:rPr lang="de-DE" sz="2400" dirty="0" err="1" smtClean="0">
                <a:solidFill>
                  <a:schemeClr val="accent1">
                    <a:lumMod val="75000"/>
                  </a:schemeClr>
                </a:solidFill>
              </a:rPr>
              <a:t>when</a:t>
            </a:r>
            <a:r>
              <a:rPr lang="de-DE" sz="2400" dirty="0" smtClean="0">
                <a:solidFill>
                  <a:schemeClr val="accent1">
                    <a:lumMod val="75000"/>
                  </a:schemeClr>
                </a:solidFill>
              </a:rPr>
              <a:t> </a:t>
            </a:r>
            <a:r>
              <a:rPr lang="de-DE" sz="2400" dirty="0" err="1" smtClean="0">
                <a:solidFill>
                  <a:schemeClr val="accent1">
                    <a:lumMod val="75000"/>
                  </a:schemeClr>
                </a:solidFill>
              </a:rPr>
              <a:t>looping</a:t>
            </a:r>
            <a:r>
              <a:rPr lang="de-DE" sz="2400" dirty="0" smtClean="0">
                <a:solidFill>
                  <a:schemeClr val="accent1">
                    <a:lumMod val="75000"/>
                  </a:schemeClr>
                </a:solidFill>
              </a:rPr>
              <a:t>?      </a:t>
            </a:r>
            <a:endParaRPr lang="de-DE" sz="2400" dirty="0">
              <a:solidFill>
                <a:schemeClr val="accent1">
                  <a:lumMod val="75000"/>
                </a:schemeClr>
              </a:solidFill>
            </a:endParaRPr>
          </a:p>
          <a:p>
            <a:r>
              <a:rPr lang="de-DE" sz="2400" dirty="0" err="1" smtClean="0"/>
              <a:t>Less</a:t>
            </a:r>
            <a:r>
              <a:rPr lang="de-DE" sz="2400" dirty="0" smtClean="0"/>
              <a:t> „</a:t>
            </a:r>
            <a:r>
              <a:rPr lang="de-DE" sz="2400" dirty="0" err="1" smtClean="0"/>
              <a:t>roller</a:t>
            </a:r>
            <a:r>
              <a:rPr lang="de-DE" sz="2400" dirty="0" smtClean="0"/>
              <a:t> </a:t>
            </a:r>
            <a:r>
              <a:rPr lang="de-DE" sz="2400" dirty="0" err="1" smtClean="0"/>
              <a:t>coasters</a:t>
            </a:r>
            <a:r>
              <a:rPr lang="de-DE" sz="2400" dirty="0" smtClean="0"/>
              <a:t>“ </a:t>
            </a:r>
            <a:r>
              <a:rPr lang="de-DE" sz="2400" dirty="0"/>
              <a:t>=&gt; </a:t>
            </a:r>
            <a:r>
              <a:rPr lang="de-DE" sz="2400" dirty="0" err="1" smtClean="0"/>
              <a:t>Less</a:t>
            </a:r>
            <a:r>
              <a:rPr lang="de-DE" sz="2400" dirty="0" smtClean="0"/>
              <a:t> </a:t>
            </a:r>
            <a:r>
              <a:rPr lang="de-DE" sz="2400" dirty="0" err="1" smtClean="0"/>
              <a:t>carbs</a:t>
            </a:r>
            <a:r>
              <a:rPr lang="de-DE" sz="2400" dirty="0" smtClean="0"/>
              <a:t> and </a:t>
            </a:r>
            <a:r>
              <a:rPr lang="de-DE" sz="2400" dirty="0" err="1" smtClean="0"/>
              <a:t>less</a:t>
            </a:r>
            <a:r>
              <a:rPr lang="de-DE" sz="2400" dirty="0" smtClean="0"/>
              <a:t> </a:t>
            </a:r>
            <a:r>
              <a:rPr lang="de-DE" sz="2400" dirty="0" err="1" smtClean="0"/>
              <a:t>insulin</a:t>
            </a:r>
            <a:r>
              <a:rPr lang="de-DE" sz="2400" dirty="0" smtClean="0"/>
              <a:t> </a:t>
            </a:r>
            <a:endParaRPr lang="de-DE" sz="2400" dirty="0"/>
          </a:p>
          <a:p>
            <a:r>
              <a:rPr lang="de-DE" sz="2400" dirty="0" smtClean="0"/>
              <a:t>More </a:t>
            </a:r>
            <a:r>
              <a:rPr lang="de-DE" sz="2400" dirty="0" err="1" smtClean="0"/>
              <a:t>knowledge</a:t>
            </a:r>
            <a:r>
              <a:rPr lang="de-DE" sz="2400" dirty="0" smtClean="0"/>
              <a:t> and </a:t>
            </a:r>
            <a:r>
              <a:rPr lang="de-DE" sz="2400" dirty="0" err="1" smtClean="0"/>
              <a:t>data</a:t>
            </a:r>
            <a:r>
              <a:rPr lang="de-DE" sz="2400" dirty="0" smtClean="0"/>
              <a:t> at </a:t>
            </a:r>
            <a:r>
              <a:rPr lang="de-DE" sz="2400" dirty="0" err="1" smtClean="0"/>
              <a:t>hand</a:t>
            </a:r>
            <a:r>
              <a:rPr lang="de-DE" sz="2400" dirty="0" smtClean="0"/>
              <a:t> </a:t>
            </a:r>
            <a:r>
              <a:rPr lang="de-DE" sz="2400" dirty="0" err="1" smtClean="0"/>
              <a:t>to</a:t>
            </a:r>
            <a:r>
              <a:rPr lang="de-DE" sz="2400" dirty="0" smtClean="0"/>
              <a:t> manage </a:t>
            </a:r>
            <a:r>
              <a:rPr lang="de-DE" sz="2400" dirty="0" err="1" smtClean="0"/>
              <a:t>health</a:t>
            </a:r>
            <a:r>
              <a:rPr lang="de-DE" sz="2400" dirty="0" smtClean="0"/>
              <a:t> &amp; </a:t>
            </a:r>
            <a:r>
              <a:rPr lang="de-DE" sz="2400" dirty="0" err="1" smtClean="0"/>
              <a:t>body</a:t>
            </a:r>
            <a:r>
              <a:rPr lang="de-DE" sz="2400" dirty="0" smtClean="0"/>
              <a:t> </a:t>
            </a:r>
            <a:r>
              <a:rPr lang="de-DE" sz="2400" dirty="0" err="1" smtClean="0"/>
              <a:t>weight</a:t>
            </a:r>
            <a:r>
              <a:rPr lang="de-DE" sz="2400" dirty="0" smtClean="0"/>
              <a:t>. Options </a:t>
            </a:r>
            <a:r>
              <a:rPr lang="de-DE" sz="2400" dirty="0" err="1" smtClean="0"/>
              <a:t>to</a:t>
            </a:r>
            <a:r>
              <a:rPr lang="de-DE" sz="2400" dirty="0" smtClean="0"/>
              <a:t> </a:t>
            </a:r>
            <a:r>
              <a:rPr lang="de-DE" sz="2400" dirty="0" err="1" smtClean="0"/>
              <a:t>integrate</a:t>
            </a:r>
            <a:r>
              <a:rPr lang="de-DE" sz="2400" dirty="0" smtClean="0"/>
              <a:t> </a:t>
            </a:r>
            <a:r>
              <a:rPr lang="de-DE" sz="2400" dirty="0" err="1" smtClean="0"/>
              <a:t>fitness</a:t>
            </a:r>
            <a:r>
              <a:rPr lang="de-DE" sz="2400" dirty="0" smtClean="0"/>
              <a:t> </a:t>
            </a:r>
            <a:r>
              <a:rPr lang="de-DE" sz="2400" dirty="0" err="1" smtClean="0"/>
              <a:t>watch</a:t>
            </a:r>
            <a:r>
              <a:rPr lang="de-DE" sz="2400" dirty="0" smtClean="0"/>
              <a:t> and </a:t>
            </a:r>
            <a:r>
              <a:rPr lang="de-DE" sz="2400" dirty="0" err="1" smtClean="0"/>
              <a:t>various</a:t>
            </a:r>
            <a:r>
              <a:rPr lang="de-DE" sz="2400" dirty="0" smtClean="0"/>
              <a:t> </a:t>
            </a:r>
            <a:r>
              <a:rPr lang="de-DE" sz="2400" dirty="0" err="1" smtClean="0"/>
              <a:t>automations</a:t>
            </a:r>
            <a:r>
              <a:rPr lang="de-DE" sz="2400" dirty="0" smtClean="0"/>
              <a:t>. </a:t>
            </a:r>
            <a:r>
              <a:rPr lang="de-DE" sz="2400" dirty="0" err="1" smtClean="0"/>
              <a:t>Good</a:t>
            </a:r>
            <a:r>
              <a:rPr lang="de-DE" sz="2400" dirty="0" smtClean="0"/>
              <a:t> </a:t>
            </a:r>
            <a:r>
              <a:rPr lang="de-DE" sz="2400" dirty="0" err="1" smtClean="0"/>
              <a:t>to</a:t>
            </a:r>
            <a:r>
              <a:rPr lang="de-DE" sz="2400" dirty="0" smtClean="0"/>
              <a:t> </a:t>
            </a:r>
            <a:r>
              <a:rPr lang="de-DE" sz="2400" dirty="0" err="1" smtClean="0"/>
              <a:t>sustain</a:t>
            </a:r>
            <a:r>
              <a:rPr lang="de-DE" sz="2400" dirty="0" smtClean="0"/>
              <a:t> </a:t>
            </a:r>
            <a:r>
              <a:rPr lang="de-DE" sz="2400" dirty="0" err="1" smtClean="0"/>
              <a:t>self</a:t>
            </a:r>
            <a:r>
              <a:rPr lang="de-DE" sz="2400" dirty="0" smtClean="0"/>
              <a:t>-motivation.  </a:t>
            </a:r>
            <a:endParaRPr lang="de-DE" sz="2400" dirty="0"/>
          </a:p>
        </p:txBody>
      </p:sp>
      <p:sp>
        <p:nvSpPr>
          <p:cNvPr id="4" name="Textfeld 3"/>
          <p:cNvSpPr txBox="1"/>
          <p:nvPr/>
        </p:nvSpPr>
        <p:spPr>
          <a:xfrm>
            <a:off x="246260" y="5236014"/>
            <a:ext cx="11278631" cy="1938992"/>
          </a:xfrm>
          <a:prstGeom prst="rect">
            <a:avLst/>
          </a:prstGeom>
          <a:noFill/>
        </p:spPr>
        <p:txBody>
          <a:bodyPr wrap="square" rtlCol="0">
            <a:spAutoFit/>
          </a:bodyPr>
          <a:lstStyle/>
          <a:p>
            <a:r>
              <a:rPr lang="de-DE" sz="2400" dirty="0" smtClean="0">
                <a:solidFill>
                  <a:srgbClr val="7030A0"/>
                </a:solidFill>
              </a:rPr>
              <a:t>=&gt; </a:t>
            </a:r>
            <a:r>
              <a:rPr lang="de-DE" sz="2400" dirty="0" err="1" smtClean="0">
                <a:solidFill>
                  <a:srgbClr val="7030A0"/>
                </a:solidFill>
              </a:rPr>
              <a:t>Reduce</a:t>
            </a:r>
            <a:r>
              <a:rPr lang="de-DE" sz="2400" dirty="0" smtClean="0">
                <a:solidFill>
                  <a:srgbClr val="7030A0"/>
                </a:solidFill>
              </a:rPr>
              <a:t> </a:t>
            </a:r>
            <a:r>
              <a:rPr lang="de-DE" sz="2400" dirty="0" err="1" smtClean="0">
                <a:solidFill>
                  <a:srgbClr val="7030A0"/>
                </a:solidFill>
              </a:rPr>
              <a:t>insulin</a:t>
            </a:r>
            <a:r>
              <a:rPr lang="de-DE" sz="2400" dirty="0" smtClean="0">
                <a:solidFill>
                  <a:srgbClr val="7030A0"/>
                </a:solidFill>
              </a:rPr>
              <a:t> </a:t>
            </a:r>
            <a:r>
              <a:rPr lang="de-DE" sz="2400" dirty="0" err="1" smtClean="0">
                <a:solidFill>
                  <a:srgbClr val="7030A0"/>
                </a:solidFill>
              </a:rPr>
              <a:t>delivery</a:t>
            </a:r>
            <a:r>
              <a:rPr lang="de-DE" sz="2400" dirty="0" smtClean="0">
                <a:solidFill>
                  <a:srgbClr val="7030A0"/>
                </a:solidFill>
              </a:rPr>
              <a:t> </a:t>
            </a:r>
            <a:r>
              <a:rPr lang="de-DE" sz="2400" u="sng" dirty="0" err="1" smtClean="0">
                <a:solidFill>
                  <a:srgbClr val="7030A0"/>
                </a:solidFill>
              </a:rPr>
              <a:t>prior</a:t>
            </a:r>
            <a:r>
              <a:rPr lang="de-DE" sz="2400" u="sng" dirty="0" smtClean="0">
                <a:solidFill>
                  <a:srgbClr val="7030A0"/>
                </a:solidFill>
              </a:rPr>
              <a:t> </a:t>
            </a:r>
            <a:r>
              <a:rPr lang="de-DE" sz="2400" u="sng" dirty="0" err="1" smtClean="0">
                <a:solidFill>
                  <a:srgbClr val="7030A0"/>
                </a:solidFill>
              </a:rPr>
              <a:t>to</a:t>
            </a:r>
            <a:r>
              <a:rPr lang="de-DE" sz="2400" u="sng" dirty="0" smtClean="0">
                <a:solidFill>
                  <a:srgbClr val="7030A0"/>
                </a:solidFill>
              </a:rPr>
              <a:t> </a:t>
            </a:r>
            <a:r>
              <a:rPr lang="de-DE" sz="2400" u="sng" dirty="0" err="1" smtClean="0">
                <a:solidFill>
                  <a:srgbClr val="7030A0"/>
                </a:solidFill>
              </a:rPr>
              <a:t>activity</a:t>
            </a:r>
            <a:r>
              <a:rPr lang="de-DE" sz="2400" dirty="0" smtClean="0">
                <a:solidFill>
                  <a:srgbClr val="7030A0"/>
                </a:solidFill>
              </a:rPr>
              <a:t>:                                                                                             </a:t>
            </a:r>
            <a:r>
              <a:rPr lang="de-DE" sz="2400" dirty="0" smtClean="0">
                <a:solidFill>
                  <a:schemeClr val="bg1"/>
                </a:solidFill>
              </a:rPr>
              <a:t>. </a:t>
            </a:r>
            <a:r>
              <a:rPr lang="de-DE" sz="2400" dirty="0" smtClean="0">
                <a:solidFill>
                  <a:srgbClr val="7030A0"/>
                </a:solidFill>
              </a:rPr>
              <a:t>   Pro-</a:t>
            </a:r>
            <a:r>
              <a:rPr lang="de-DE" sz="2400" dirty="0" err="1" smtClean="0">
                <a:solidFill>
                  <a:srgbClr val="7030A0"/>
                </a:solidFill>
              </a:rPr>
              <a:t>actively</a:t>
            </a:r>
            <a:r>
              <a:rPr lang="de-DE" sz="2400" dirty="0" smtClean="0">
                <a:solidFill>
                  <a:srgbClr val="7030A0"/>
                </a:solidFill>
              </a:rPr>
              <a:t> </a:t>
            </a:r>
            <a:r>
              <a:rPr lang="de-DE" sz="2400" dirty="0" err="1">
                <a:solidFill>
                  <a:srgbClr val="7030A0"/>
                </a:solidFill>
              </a:rPr>
              <a:t>set</a:t>
            </a:r>
            <a:r>
              <a:rPr lang="de-DE" sz="2400" dirty="0">
                <a:solidFill>
                  <a:srgbClr val="7030A0"/>
                </a:solidFill>
              </a:rPr>
              <a:t> </a:t>
            </a:r>
            <a:r>
              <a:rPr lang="de-DE" sz="2400" dirty="0" err="1" smtClean="0">
                <a:solidFill>
                  <a:srgbClr val="7030A0"/>
                </a:solidFill>
              </a:rPr>
              <a:t>elevated</a:t>
            </a:r>
            <a:r>
              <a:rPr lang="de-DE" sz="2400" dirty="0" smtClean="0">
                <a:solidFill>
                  <a:srgbClr val="7030A0"/>
                </a:solidFill>
              </a:rPr>
              <a:t> </a:t>
            </a:r>
            <a:r>
              <a:rPr lang="de-DE" sz="2400" dirty="0" err="1" smtClean="0">
                <a:solidFill>
                  <a:srgbClr val="7030A0"/>
                </a:solidFill>
              </a:rPr>
              <a:t>temp</a:t>
            </a:r>
            <a:r>
              <a:rPr lang="de-DE" sz="2400" dirty="0">
                <a:solidFill>
                  <a:srgbClr val="7030A0"/>
                </a:solidFill>
              </a:rPr>
              <a:t>. </a:t>
            </a:r>
            <a:r>
              <a:rPr lang="de-DE" sz="2400" dirty="0" err="1">
                <a:solidFill>
                  <a:srgbClr val="7030A0"/>
                </a:solidFill>
              </a:rPr>
              <a:t>targets</a:t>
            </a:r>
            <a:r>
              <a:rPr lang="de-DE" sz="2400" dirty="0">
                <a:solidFill>
                  <a:srgbClr val="7030A0"/>
                </a:solidFill>
              </a:rPr>
              <a:t> and </a:t>
            </a:r>
            <a:r>
              <a:rPr lang="de-DE" sz="2400" dirty="0" err="1" smtClean="0">
                <a:solidFill>
                  <a:srgbClr val="7030A0"/>
                </a:solidFill>
              </a:rPr>
              <a:t>lower</a:t>
            </a:r>
            <a:r>
              <a:rPr lang="de-DE" sz="2400" dirty="0" smtClean="0">
                <a:solidFill>
                  <a:srgbClr val="7030A0"/>
                </a:solidFill>
              </a:rPr>
              <a:t> %</a:t>
            </a:r>
            <a:r>
              <a:rPr lang="de-DE" sz="2400" dirty="0" err="1" smtClean="0">
                <a:solidFill>
                  <a:srgbClr val="7030A0"/>
                </a:solidFill>
              </a:rPr>
              <a:t>profile</a:t>
            </a:r>
            <a:r>
              <a:rPr lang="de-DE" sz="2400" dirty="0">
                <a:solidFill>
                  <a:srgbClr val="7030A0"/>
                </a:solidFill>
              </a:rPr>
              <a:t> </a:t>
            </a:r>
            <a:r>
              <a:rPr lang="de-DE" sz="2400" dirty="0" smtClean="0">
                <a:solidFill>
                  <a:srgbClr val="7030A0"/>
                </a:solidFill>
              </a:rPr>
              <a:t>(</a:t>
            </a:r>
            <a:r>
              <a:rPr lang="de-DE" sz="2400" dirty="0" err="1" smtClean="0">
                <a:solidFill>
                  <a:srgbClr val="7030A0"/>
                </a:solidFill>
              </a:rPr>
              <a:t>overrides</a:t>
            </a:r>
            <a:r>
              <a:rPr lang="de-DE" sz="2400" dirty="0" smtClean="0">
                <a:solidFill>
                  <a:srgbClr val="7030A0"/>
                </a:solidFill>
              </a:rPr>
              <a:t>). </a:t>
            </a:r>
            <a:endParaRPr lang="de-DE" sz="1000" dirty="0">
              <a:solidFill>
                <a:srgbClr val="7030A0"/>
              </a:solidFill>
            </a:endParaRPr>
          </a:p>
          <a:p>
            <a:pPr lvl="1"/>
            <a:r>
              <a:rPr lang="de-DE" sz="1600" dirty="0" smtClean="0">
                <a:solidFill>
                  <a:schemeClr val="bg1">
                    <a:lumMod val="50000"/>
                  </a:schemeClr>
                </a:solidFill>
              </a:rPr>
              <a:t>Note: </a:t>
            </a:r>
            <a:r>
              <a:rPr lang="de-DE" sz="1600" dirty="0" err="1" smtClean="0">
                <a:solidFill>
                  <a:schemeClr val="bg1">
                    <a:lumMod val="50000"/>
                  </a:schemeClr>
                </a:solidFill>
              </a:rPr>
              <a:t>Only</a:t>
            </a:r>
            <a:r>
              <a:rPr lang="de-DE" sz="1600" dirty="0" smtClean="0">
                <a:solidFill>
                  <a:schemeClr val="bg1">
                    <a:lumMod val="50000"/>
                  </a:schemeClr>
                </a:solidFill>
              </a:rPr>
              <a:t> DIY Loops </a:t>
            </a:r>
            <a:r>
              <a:rPr lang="de-DE" sz="1600" dirty="0" err="1" smtClean="0">
                <a:solidFill>
                  <a:schemeClr val="bg1">
                    <a:lumMod val="50000"/>
                  </a:schemeClr>
                </a:solidFill>
              </a:rPr>
              <a:t>are</a:t>
            </a:r>
            <a:r>
              <a:rPr lang="de-DE" sz="1600" dirty="0" smtClean="0">
                <a:solidFill>
                  <a:schemeClr val="bg1">
                    <a:lumMod val="50000"/>
                  </a:schemeClr>
                </a:solidFill>
              </a:rPr>
              <a:t> </a:t>
            </a:r>
            <a:r>
              <a:rPr lang="de-DE" sz="1600" dirty="0" err="1" smtClean="0">
                <a:solidFill>
                  <a:schemeClr val="bg1">
                    <a:lumMod val="50000"/>
                  </a:schemeClr>
                </a:solidFill>
              </a:rPr>
              <a:t>very</a:t>
            </a:r>
            <a:r>
              <a:rPr lang="de-DE" sz="1600" dirty="0" smtClean="0">
                <a:solidFill>
                  <a:schemeClr val="bg1">
                    <a:lumMod val="50000"/>
                  </a:schemeClr>
                </a:solidFill>
              </a:rPr>
              <a:t> flexible </a:t>
            </a:r>
            <a:r>
              <a:rPr lang="de-DE" sz="1600" dirty="0" err="1" smtClean="0">
                <a:solidFill>
                  <a:schemeClr val="bg1">
                    <a:lumMod val="50000"/>
                  </a:schemeClr>
                </a:solidFill>
              </a:rPr>
              <a:t>regarding</a:t>
            </a:r>
            <a:r>
              <a:rPr lang="de-DE" sz="1600" dirty="0" smtClean="0">
                <a:solidFill>
                  <a:schemeClr val="bg1">
                    <a:lumMod val="50000"/>
                  </a:schemeClr>
                </a:solidFill>
              </a:rPr>
              <a:t> </a:t>
            </a:r>
            <a:r>
              <a:rPr lang="de-DE" sz="1600" dirty="0" err="1" smtClean="0">
                <a:solidFill>
                  <a:schemeClr val="bg1">
                    <a:lumMod val="50000"/>
                  </a:schemeClr>
                </a:solidFill>
              </a:rPr>
              <a:t>settings</a:t>
            </a:r>
            <a:r>
              <a:rPr lang="de-DE" sz="1600" dirty="0" smtClean="0">
                <a:solidFill>
                  <a:schemeClr val="bg1">
                    <a:lumMod val="50000"/>
                  </a:schemeClr>
                </a:solidFill>
              </a:rPr>
              <a:t> </a:t>
            </a:r>
            <a:r>
              <a:rPr lang="de-DE" sz="1600" dirty="0" err="1" smtClean="0">
                <a:solidFill>
                  <a:schemeClr val="bg1">
                    <a:lumMod val="50000"/>
                  </a:schemeClr>
                </a:solidFill>
              </a:rPr>
              <a:t>for</a:t>
            </a:r>
            <a:r>
              <a:rPr lang="de-DE" sz="1600" dirty="0" smtClean="0">
                <a:solidFill>
                  <a:schemeClr val="bg1">
                    <a:lumMod val="50000"/>
                  </a:schemeClr>
                </a:solidFill>
              </a:rPr>
              <a:t> </a:t>
            </a:r>
            <a:r>
              <a:rPr lang="de-DE" sz="1600" dirty="0" err="1" smtClean="0">
                <a:solidFill>
                  <a:schemeClr val="bg1">
                    <a:lumMod val="50000"/>
                  </a:schemeClr>
                </a:solidFill>
              </a:rPr>
              <a:t>sports</a:t>
            </a:r>
            <a:r>
              <a:rPr lang="de-DE" sz="1600" dirty="0" smtClean="0">
                <a:solidFill>
                  <a:schemeClr val="bg1">
                    <a:lumMod val="50000"/>
                  </a:schemeClr>
                </a:solidFill>
              </a:rPr>
              <a:t>.                                                                                                           </a:t>
            </a:r>
            <a:r>
              <a:rPr lang="de-DE" sz="1600" dirty="0" err="1" smtClean="0">
                <a:solidFill>
                  <a:schemeClr val="bg1">
                    <a:lumMod val="50000"/>
                  </a:schemeClr>
                </a:solidFill>
              </a:rPr>
              <a:t>However</a:t>
            </a:r>
            <a:r>
              <a:rPr lang="de-DE" sz="1600" dirty="0" smtClean="0">
                <a:solidFill>
                  <a:schemeClr val="bg1">
                    <a:lumMod val="50000"/>
                  </a:schemeClr>
                </a:solidFill>
              </a:rPr>
              <a:t>, </a:t>
            </a:r>
            <a:r>
              <a:rPr lang="de-DE" sz="1600" dirty="0" err="1" smtClean="0">
                <a:solidFill>
                  <a:schemeClr val="bg1">
                    <a:lumMod val="50000"/>
                  </a:schemeClr>
                </a:solidFill>
              </a:rPr>
              <a:t>commercial</a:t>
            </a:r>
            <a:r>
              <a:rPr lang="de-DE" sz="1600" dirty="0" smtClean="0">
                <a:solidFill>
                  <a:schemeClr val="bg1">
                    <a:lumMod val="50000"/>
                  </a:schemeClr>
                </a:solidFill>
              </a:rPr>
              <a:t> </a:t>
            </a:r>
            <a:r>
              <a:rPr lang="de-DE" sz="1600" dirty="0" err="1" smtClean="0">
                <a:solidFill>
                  <a:schemeClr val="bg1">
                    <a:lumMod val="50000"/>
                  </a:schemeClr>
                </a:solidFill>
              </a:rPr>
              <a:t>loops</a:t>
            </a:r>
            <a:r>
              <a:rPr lang="de-DE" sz="1600" dirty="0" smtClean="0">
                <a:solidFill>
                  <a:schemeClr val="bg1">
                    <a:lumMod val="50000"/>
                  </a:schemeClr>
                </a:solidFill>
              </a:rPr>
              <a:t> </a:t>
            </a:r>
            <a:r>
              <a:rPr lang="de-DE" sz="1600" dirty="0" err="1" smtClean="0">
                <a:solidFill>
                  <a:schemeClr val="bg1">
                    <a:lumMod val="50000"/>
                  </a:schemeClr>
                </a:solidFill>
              </a:rPr>
              <a:t>generally</a:t>
            </a:r>
            <a:r>
              <a:rPr lang="de-DE" sz="1600" dirty="0" smtClean="0">
                <a:solidFill>
                  <a:schemeClr val="bg1">
                    <a:lumMod val="50000"/>
                  </a:schemeClr>
                </a:solidFill>
              </a:rPr>
              <a:t> </a:t>
            </a:r>
            <a:r>
              <a:rPr lang="de-DE" sz="1600" dirty="0" err="1" smtClean="0">
                <a:solidFill>
                  <a:schemeClr val="bg1">
                    <a:lumMod val="50000"/>
                  </a:schemeClr>
                </a:solidFill>
              </a:rPr>
              <a:t>operate</a:t>
            </a:r>
            <a:r>
              <a:rPr lang="de-DE" sz="1600" dirty="0" smtClean="0">
                <a:solidFill>
                  <a:schemeClr val="bg1">
                    <a:lumMod val="50000"/>
                  </a:schemeClr>
                </a:solidFill>
              </a:rPr>
              <a:t> </a:t>
            </a:r>
            <a:r>
              <a:rPr lang="de-DE" sz="1600" dirty="0" err="1" smtClean="0">
                <a:solidFill>
                  <a:schemeClr val="bg1">
                    <a:lumMod val="50000"/>
                  </a:schemeClr>
                </a:solidFill>
              </a:rPr>
              <a:t>with</a:t>
            </a:r>
            <a:r>
              <a:rPr lang="de-DE" sz="1600" dirty="0" smtClean="0">
                <a:solidFill>
                  <a:schemeClr val="bg1">
                    <a:lumMod val="50000"/>
                  </a:schemeClr>
                </a:solidFill>
              </a:rPr>
              <a:t> </a:t>
            </a:r>
            <a:r>
              <a:rPr lang="de-DE" sz="1600" dirty="0" err="1" smtClean="0">
                <a:solidFill>
                  <a:schemeClr val="bg1">
                    <a:lumMod val="50000"/>
                  </a:schemeClr>
                </a:solidFill>
              </a:rPr>
              <a:t>higher</a:t>
            </a:r>
            <a:r>
              <a:rPr lang="de-DE" sz="1600" dirty="0" smtClean="0">
                <a:solidFill>
                  <a:schemeClr val="bg1">
                    <a:lumMod val="50000"/>
                  </a:schemeClr>
                </a:solidFill>
              </a:rPr>
              <a:t> </a:t>
            </a:r>
            <a:r>
              <a:rPr lang="de-DE" sz="1600" dirty="0" err="1" smtClean="0">
                <a:solidFill>
                  <a:schemeClr val="bg1">
                    <a:lumMod val="50000"/>
                  </a:schemeClr>
                </a:solidFill>
              </a:rPr>
              <a:t>targets</a:t>
            </a:r>
            <a:r>
              <a:rPr lang="de-DE" sz="1600" dirty="0" smtClean="0">
                <a:solidFill>
                  <a:schemeClr val="bg1">
                    <a:lumMod val="50000"/>
                  </a:schemeClr>
                </a:solidFill>
              </a:rPr>
              <a:t>, </a:t>
            </a:r>
            <a:r>
              <a:rPr lang="de-DE" sz="1600" dirty="0" err="1" smtClean="0">
                <a:solidFill>
                  <a:schemeClr val="bg1">
                    <a:lumMod val="50000"/>
                  </a:schemeClr>
                </a:solidFill>
              </a:rPr>
              <a:t>may</a:t>
            </a:r>
            <a:r>
              <a:rPr lang="de-DE" sz="1600" dirty="0" smtClean="0">
                <a:solidFill>
                  <a:schemeClr val="bg1">
                    <a:lumMod val="50000"/>
                  </a:schemeClr>
                </a:solidFill>
              </a:rPr>
              <a:t> </a:t>
            </a:r>
            <a:r>
              <a:rPr lang="de-DE" sz="1600" dirty="0" err="1" smtClean="0">
                <a:solidFill>
                  <a:schemeClr val="bg1">
                    <a:lumMod val="50000"/>
                  </a:schemeClr>
                </a:solidFill>
              </a:rPr>
              <a:t>have</a:t>
            </a:r>
            <a:r>
              <a:rPr lang="de-DE" sz="1600" dirty="0" smtClean="0">
                <a:solidFill>
                  <a:schemeClr val="bg1">
                    <a:lumMod val="50000"/>
                  </a:schemeClr>
                </a:solidFill>
              </a:rPr>
              <a:t> an extra </a:t>
            </a:r>
            <a:r>
              <a:rPr lang="de-DE" sz="1600" dirty="0" err="1" smtClean="0">
                <a:solidFill>
                  <a:schemeClr val="bg1">
                    <a:lumMod val="50000"/>
                  </a:schemeClr>
                </a:solidFill>
              </a:rPr>
              <a:t>mode</a:t>
            </a:r>
            <a:r>
              <a:rPr lang="de-DE" sz="1600" dirty="0" smtClean="0">
                <a:solidFill>
                  <a:schemeClr val="bg1">
                    <a:lumMod val="50000"/>
                  </a:schemeClr>
                </a:solidFill>
              </a:rPr>
              <a:t> </a:t>
            </a:r>
            <a:r>
              <a:rPr lang="de-DE" sz="1600" dirty="0" err="1" smtClean="0">
                <a:solidFill>
                  <a:schemeClr val="bg1">
                    <a:lumMod val="50000"/>
                  </a:schemeClr>
                </a:solidFill>
              </a:rPr>
              <a:t>with</a:t>
            </a:r>
            <a:r>
              <a:rPr lang="de-DE" sz="1600" dirty="0" smtClean="0">
                <a:solidFill>
                  <a:schemeClr val="bg1">
                    <a:lumMod val="50000"/>
                  </a:schemeClr>
                </a:solidFill>
              </a:rPr>
              <a:t> </a:t>
            </a:r>
            <a:r>
              <a:rPr lang="de-DE" sz="1600" dirty="0" err="1" smtClean="0">
                <a:solidFill>
                  <a:schemeClr val="bg1">
                    <a:lumMod val="50000"/>
                  </a:schemeClr>
                </a:solidFill>
              </a:rPr>
              <a:t>lower</a:t>
            </a:r>
            <a:r>
              <a:rPr lang="de-DE" sz="1600" dirty="0" smtClean="0">
                <a:solidFill>
                  <a:schemeClr val="bg1">
                    <a:lumMod val="50000"/>
                  </a:schemeClr>
                </a:solidFill>
              </a:rPr>
              <a:t> </a:t>
            </a:r>
            <a:r>
              <a:rPr lang="de-DE" sz="1600" dirty="0" err="1" smtClean="0">
                <a:solidFill>
                  <a:schemeClr val="bg1">
                    <a:lumMod val="50000"/>
                  </a:schemeClr>
                </a:solidFill>
              </a:rPr>
              <a:t>insulin</a:t>
            </a:r>
            <a:r>
              <a:rPr lang="de-DE" sz="1600" dirty="0" smtClean="0">
                <a:solidFill>
                  <a:schemeClr val="bg1">
                    <a:lumMod val="50000"/>
                  </a:schemeClr>
                </a:solidFill>
              </a:rPr>
              <a:t> </a:t>
            </a:r>
            <a:r>
              <a:rPr lang="de-DE" sz="1600" dirty="0" err="1" smtClean="0">
                <a:solidFill>
                  <a:schemeClr val="bg1">
                    <a:lumMod val="50000"/>
                  </a:schemeClr>
                </a:solidFill>
              </a:rPr>
              <a:t>delivery</a:t>
            </a:r>
            <a:r>
              <a:rPr lang="de-DE" sz="1600" dirty="0" smtClean="0">
                <a:solidFill>
                  <a:schemeClr val="bg1">
                    <a:lumMod val="50000"/>
                  </a:schemeClr>
                </a:solidFill>
              </a:rPr>
              <a:t>, and, at moderate </a:t>
            </a:r>
            <a:r>
              <a:rPr lang="de-DE" sz="1600" dirty="0" err="1" smtClean="0">
                <a:solidFill>
                  <a:schemeClr val="bg1">
                    <a:lumMod val="50000"/>
                  </a:schemeClr>
                </a:solidFill>
              </a:rPr>
              <a:t>excercise</a:t>
            </a:r>
            <a:r>
              <a:rPr lang="de-DE" sz="1600" dirty="0" smtClean="0">
                <a:solidFill>
                  <a:schemeClr val="bg1">
                    <a:lumMod val="50000"/>
                  </a:schemeClr>
                </a:solidFill>
              </a:rPr>
              <a:t>, </a:t>
            </a:r>
            <a:r>
              <a:rPr lang="de-DE" sz="1600" dirty="0" err="1" smtClean="0">
                <a:solidFill>
                  <a:schemeClr val="bg1">
                    <a:lumMod val="50000"/>
                  </a:schemeClr>
                </a:solidFill>
              </a:rPr>
              <a:t>usually</a:t>
            </a:r>
            <a:r>
              <a:rPr lang="de-DE" sz="1600" dirty="0" smtClean="0">
                <a:solidFill>
                  <a:schemeClr val="bg1">
                    <a:lumMod val="50000"/>
                  </a:schemeClr>
                </a:solidFill>
              </a:rPr>
              <a:t> </a:t>
            </a:r>
            <a:r>
              <a:rPr lang="de-DE" sz="1600" dirty="0" err="1" smtClean="0">
                <a:solidFill>
                  <a:schemeClr val="bg1">
                    <a:lumMod val="50000"/>
                  </a:schemeClr>
                </a:solidFill>
              </a:rPr>
              <a:t>work</a:t>
            </a:r>
            <a:r>
              <a:rPr lang="de-DE" sz="1600" dirty="0" smtClean="0">
                <a:solidFill>
                  <a:schemeClr val="bg1">
                    <a:lumMod val="50000"/>
                  </a:schemeClr>
                </a:solidFill>
              </a:rPr>
              <a:t> out </a:t>
            </a:r>
            <a:r>
              <a:rPr lang="de-DE" sz="1600" dirty="0" err="1" smtClean="0">
                <a:solidFill>
                  <a:schemeClr val="bg1">
                    <a:lumMod val="50000"/>
                  </a:schemeClr>
                </a:solidFill>
              </a:rPr>
              <a:t>too</a:t>
            </a:r>
            <a:r>
              <a:rPr lang="de-DE" sz="1600" dirty="0" smtClean="0">
                <a:solidFill>
                  <a:schemeClr val="bg1">
                    <a:lumMod val="50000"/>
                  </a:schemeClr>
                </a:solidFill>
              </a:rPr>
              <a:t>.</a:t>
            </a:r>
            <a:endParaRPr lang="de-DE" sz="1600" dirty="0">
              <a:solidFill>
                <a:schemeClr val="bg1">
                  <a:lumMod val="50000"/>
                </a:schemeClr>
              </a:solidFill>
            </a:endParaRPr>
          </a:p>
          <a:p>
            <a:pPr lvl="1"/>
            <a:r>
              <a:rPr lang="de-DE" sz="2400" dirty="0" smtClean="0">
                <a:solidFill>
                  <a:srgbClr val="7030A0"/>
                </a:solidFill>
              </a:rPr>
              <a:t> </a:t>
            </a:r>
            <a:endParaRPr lang="de-DE" sz="2400" dirty="0">
              <a:solidFill>
                <a:srgbClr val="7030A0"/>
              </a:solidFill>
            </a:endParaRPr>
          </a:p>
        </p:txBody>
      </p:sp>
      <p:sp>
        <p:nvSpPr>
          <p:cNvPr id="5" name="Foliennummernplatzhalter 4"/>
          <p:cNvSpPr>
            <a:spLocks noGrp="1"/>
          </p:cNvSpPr>
          <p:nvPr>
            <p:ph type="sldNum" sz="quarter" idx="12"/>
          </p:nvPr>
        </p:nvSpPr>
        <p:spPr>
          <a:xfrm>
            <a:off x="9149724" y="129490"/>
            <a:ext cx="2743200" cy="365125"/>
          </a:xfrm>
        </p:spPr>
        <p:txBody>
          <a:bodyPr/>
          <a:lstStyle/>
          <a:p>
            <a:r>
              <a:rPr lang="de-DE" sz="2000" dirty="0" smtClean="0">
                <a:solidFill>
                  <a:schemeClr val="bg1">
                    <a:lumMod val="50000"/>
                  </a:schemeClr>
                </a:solidFill>
              </a:rPr>
              <a:t>48</a:t>
            </a:r>
            <a:endParaRPr lang="de-DE" sz="2000" dirty="0">
              <a:solidFill>
                <a:schemeClr val="bg1">
                  <a:lumMod val="50000"/>
                </a:schemeClr>
              </a:solidFill>
            </a:endParaRPr>
          </a:p>
        </p:txBody>
      </p:sp>
      <p:pic>
        <p:nvPicPr>
          <p:cNvPr id="9" name="Grafik 8"/>
          <p:cNvPicPr>
            <a:picLocks noChangeAspect="1"/>
          </p:cNvPicPr>
          <p:nvPr/>
        </p:nvPicPr>
        <p:blipFill rotWithShape="1">
          <a:blip r:embed="rId3"/>
          <a:srcRect l="30125" t="25555" r="45813" b="34667"/>
          <a:stretch/>
        </p:blipFill>
        <p:spPr>
          <a:xfrm>
            <a:off x="10204174" y="282659"/>
            <a:ext cx="1104291" cy="1026846"/>
          </a:xfrm>
          <a:prstGeom prst="rect">
            <a:avLst/>
          </a:prstGeom>
        </p:spPr>
      </p:pic>
    </p:spTree>
    <p:extLst>
      <p:ext uri="{BB962C8B-B14F-4D97-AF65-F5344CB8AC3E}">
        <p14:creationId xmlns:p14="http://schemas.microsoft.com/office/powerpoint/2010/main" val="38982352"/>
      </p:ext>
    </p:extLst>
  </p:cSld>
  <p:clrMapOvr>
    <a:masterClrMapping/>
  </p:clrMapOvr>
  <mc:AlternateContent xmlns:mc="http://schemas.openxmlformats.org/markup-compatibility/2006" xmlns:p14="http://schemas.microsoft.com/office/powerpoint/2010/main">
    <mc:Choice Requires="p14">
      <p:transition spd="slow" p14:dur="2000" advTm="216440"/>
    </mc:Choice>
    <mc:Fallback xmlns="">
      <p:transition spd="slow" advTm="21644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36417" y="1733332"/>
            <a:ext cx="3859078" cy="3577514"/>
          </a:xfrm>
        </p:spPr>
      </p:pic>
      <p:sp>
        <p:nvSpPr>
          <p:cNvPr id="2" name="Rechteck 1"/>
          <p:cNvSpPr/>
          <p:nvPr/>
        </p:nvSpPr>
        <p:spPr>
          <a:xfrm>
            <a:off x="3879561" y="3363746"/>
            <a:ext cx="3502617" cy="15776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p:cNvPicPr>
            <a:picLocks noChangeAspect="1"/>
          </p:cNvPicPr>
          <p:nvPr/>
        </p:nvPicPr>
        <p:blipFill rotWithShape="1">
          <a:blip r:embed="rId4">
            <a:extLst>
              <a:ext uri="{28A0092B-C50C-407E-A947-70E740481C1C}">
                <a14:useLocalDpi xmlns:a14="http://schemas.microsoft.com/office/drawing/2010/main" val="0"/>
              </a:ext>
            </a:extLst>
          </a:blip>
          <a:srcRect l="1427" t="3137" r="89020" b="88235"/>
          <a:stretch/>
        </p:blipFill>
        <p:spPr>
          <a:xfrm>
            <a:off x="5332171" y="3922826"/>
            <a:ext cx="1041766" cy="968401"/>
          </a:xfrm>
          <a:prstGeom prst="rect">
            <a:avLst/>
          </a:prstGeom>
        </p:spPr>
      </p:pic>
      <p:pic>
        <p:nvPicPr>
          <p:cNvPr id="11" name="Inhaltsplatzhalter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2617" y="3316850"/>
            <a:ext cx="810437" cy="808856"/>
          </a:xfrm>
          <a:prstGeom prst="rect">
            <a:avLst/>
          </a:prstGeom>
        </p:spPr>
      </p:pic>
      <p:pic>
        <p:nvPicPr>
          <p:cNvPr id="12" name="Grafik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4433" y="4018324"/>
            <a:ext cx="755028" cy="755028"/>
          </a:xfrm>
          <a:prstGeom prst="rect">
            <a:avLst/>
          </a:prstGeom>
        </p:spPr>
      </p:pic>
      <p:sp>
        <p:nvSpPr>
          <p:cNvPr id="3" name="Geschweifte Klammer links 2"/>
          <p:cNvSpPr/>
          <p:nvPr/>
        </p:nvSpPr>
        <p:spPr>
          <a:xfrm>
            <a:off x="6043752" y="1733332"/>
            <a:ext cx="104503" cy="835697"/>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 name="Geschweifte Klammer links 12"/>
          <p:cNvSpPr/>
          <p:nvPr/>
        </p:nvSpPr>
        <p:spPr>
          <a:xfrm flipH="1">
            <a:off x="7297784" y="2443081"/>
            <a:ext cx="169818" cy="835697"/>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Foliennummernplatzhalter 13"/>
          <p:cNvSpPr>
            <a:spLocks noGrp="1"/>
          </p:cNvSpPr>
          <p:nvPr>
            <p:ph type="sldNum" sz="quarter" idx="12"/>
          </p:nvPr>
        </p:nvSpPr>
        <p:spPr>
          <a:xfrm>
            <a:off x="9128500" y="342454"/>
            <a:ext cx="2743200" cy="365125"/>
          </a:xfrm>
        </p:spPr>
        <p:txBody>
          <a:bodyPr/>
          <a:lstStyle/>
          <a:p>
            <a:r>
              <a:rPr lang="de-DE" sz="2000" dirty="0" smtClean="0"/>
              <a:t>49</a:t>
            </a:r>
            <a:endParaRPr lang="de-DE" sz="2000" dirty="0"/>
          </a:p>
        </p:txBody>
      </p:sp>
    </p:spTree>
    <p:extLst>
      <p:ext uri="{BB962C8B-B14F-4D97-AF65-F5344CB8AC3E}">
        <p14:creationId xmlns:p14="http://schemas.microsoft.com/office/powerpoint/2010/main" val="1496114927"/>
      </p:ext>
    </p:extLst>
  </p:cSld>
  <p:clrMapOvr>
    <a:masterClrMapping/>
  </p:clrMapOvr>
  <mc:AlternateContent xmlns:mc="http://schemas.openxmlformats.org/markup-compatibility/2006" xmlns:p14="http://schemas.microsoft.com/office/powerpoint/2010/main">
    <mc:Choice Requires="p14">
      <p:transition spd="slow" p14:dur="2000" advTm="18490"/>
    </mc:Choice>
    <mc:Fallback xmlns="">
      <p:transition spd="slow" advTm="1849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87290" y="0"/>
            <a:ext cx="10515600" cy="1325563"/>
          </a:xfrm>
        </p:spPr>
        <p:txBody>
          <a:bodyPr>
            <a:normAutofit/>
          </a:bodyPr>
          <a:lstStyle/>
          <a:p>
            <a:pPr algn="ctr"/>
            <a:r>
              <a:rPr lang="de-DE" sz="3600" b="1" dirty="0" smtClean="0">
                <a:solidFill>
                  <a:srgbClr val="7030A0"/>
                </a:solidFill>
              </a:rPr>
              <a:t>Topics</a:t>
            </a:r>
            <a:endParaRPr lang="de-DE" sz="3600" b="1" dirty="0">
              <a:solidFill>
                <a:srgbClr val="7030A0"/>
              </a:solidFill>
            </a:endParaRPr>
          </a:p>
        </p:txBody>
      </p:sp>
      <p:sp>
        <p:nvSpPr>
          <p:cNvPr id="3" name="Inhaltsplatzhalter 2"/>
          <p:cNvSpPr>
            <a:spLocks noGrp="1"/>
          </p:cNvSpPr>
          <p:nvPr>
            <p:ph idx="1"/>
          </p:nvPr>
        </p:nvSpPr>
        <p:spPr>
          <a:xfrm>
            <a:off x="4117648" y="201527"/>
            <a:ext cx="11173869" cy="6656473"/>
          </a:xfrm>
        </p:spPr>
        <p:txBody>
          <a:bodyPr lIns="0">
            <a:normAutofit fontScale="77500" lnSpcReduction="20000"/>
          </a:bodyPr>
          <a:lstStyle/>
          <a:p>
            <a:r>
              <a:rPr lang="de-DE" sz="2600" b="1" dirty="0" err="1"/>
              <a:t>Delayed</a:t>
            </a:r>
            <a:r>
              <a:rPr lang="de-DE" sz="2600" b="1" dirty="0"/>
              <a:t> </a:t>
            </a:r>
            <a:r>
              <a:rPr lang="de-DE" sz="2600" b="1" dirty="0" err="1" smtClean="0"/>
              <a:t>control</a:t>
            </a:r>
            <a:r>
              <a:rPr lang="de-DE" sz="2600" b="1" dirty="0"/>
              <a:t>:</a:t>
            </a:r>
            <a:r>
              <a:rPr lang="de-DE" sz="2600" b="1" dirty="0" smtClean="0"/>
              <a:t> </a:t>
            </a:r>
            <a:r>
              <a:rPr lang="de-DE" sz="2600" b="1" dirty="0"/>
              <a:t>The </a:t>
            </a:r>
            <a:r>
              <a:rPr lang="de-DE" sz="2600" b="1" dirty="0" err="1"/>
              <a:t>meal</a:t>
            </a:r>
            <a:r>
              <a:rPr lang="de-DE" sz="2600" b="1" dirty="0"/>
              <a:t> </a:t>
            </a:r>
            <a:r>
              <a:rPr lang="de-DE" sz="2600" b="1" dirty="0" err="1" smtClean="0"/>
              <a:t>challenge</a:t>
            </a:r>
            <a:r>
              <a:rPr lang="de-DE" sz="2600" b="1" dirty="0" smtClean="0"/>
              <a:t>                                                   5</a:t>
            </a:r>
            <a:endParaRPr lang="de-DE" sz="2600" b="1" dirty="0"/>
          </a:p>
          <a:p>
            <a:pPr lvl="1"/>
            <a:r>
              <a:rPr lang="de-DE" sz="2600" dirty="0" smtClean="0"/>
              <a:t>Controlling </a:t>
            </a:r>
            <a:r>
              <a:rPr lang="de-DE" sz="2600" dirty="0" err="1" smtClean="0"/>
              <a:t>carb</a:t>
            </a:r>
            <a:r>
              <a:rPr lang="de-DE" sz="2600" dirty="0" smtClean="0"/>
              <a:t> </a:t>
            </a:r>
            <a:r>
              <a:rPr lang="de-DE" sz="2600" dirty="0" err="1" smtClean="0"/>
              <a:t>absorption</a:t>
            </a:r>
            <a:r>
              <a:rPr lang="de-DE" sz="2600" dirty="0" smtClean="0"/>
              <a:t> </a:t>
            </a:r>
            <a:r>
              <a:rPr lang="de-DE" sz="2600" dirty="0" err="1" smtClean="0"/>
              <a:t>with</a:t>
            </a:r>
            <a:r>
              <a:rPr lang="de-DE" sz="2600" dirty="0" smtClean="0"/>
              <a:t> </a:t>
            </a:r>
            <a:r>
              <a:rPr lang="de-DE" sz="2600" dirty="0" err="1"/>
              <a:t>insulin</a:t>
            </a:r>
            <a:r>
              <a:rPr lang="de-DE" sz="2600" dirty="0"/>
              <a:t> </a:t>
            </a:r>
            <a:r>
              <a:rPr lang="de-DE" sz="2600" dirty="0" smtClean="0"/>
              <a:t>                                 6</a:t>
            </a:r>
            <a:endParaRPr lang="de-DE" sz="2600" dirty="0"/>
          </a:p>
          <a:p>
            <a:pPr lvl="1"/>
            <a:r>
              <a:rPr lang="de-DE" sz="2600" dirty="0" err="1" smtClean="0"/>
              <a:t>Nautical</a:t>
            </a:r>
            <a:r>
              <a:rPr lang="de-DE" sz="2600" dirty="0" smtClean="0"/>
              <a:t> </a:t>
            </a:r>
            <a:r>
              <a:rPr lang="de-DE" sz="2600" dirty="0" err="1" smtClean="0"/>
              <a:t>analogy</a:t>
            </a:r>
            <a:r>
              <a:rPr lang="de-DE" sz="2600" dirty="0" smtClean="0"/>
              <a:t>                                                                         11</a:t>
            </a:r>
          </a:p>
          <a:p>
            <a:pPr lvl="1"/>
            <a:r>
              <a:rPr lang="de-DE" sz="2600" dirty="0" smtClean="0"/>
              <a:t>Basic </a:t>
            </a:r>
            <a:r>
              <a:rPr lang="de-DE" sz="2600" dirty="0" err="1" smtClean="0"/>
              <a:t>loop</a:t>
            </a:r>
            <a:r>
              <a:rPr lang="de-DE" sz="2600" dirty="0" smtClean="0"/>
              <a:t> </a:t>
            </a:r>
            <a:r>
              <a:rPr lang="de-DE" sz="2600" dirty="0" err="1" smtClean="0"/>
              <a:t>parameters</a:t>
            </a:r>
            <a:r>
              <a:rPr lang="de-DE" sz="2600" dirty="0" smtClean="0"/>
              <a:t>                                                               13</a:t>
            </a:r>
          </a:p>
          <a:p>
            <a:pPr lvl="1"/>
            <a:r>
              <a:rPr lang="de-DE" sz="2600" dirty="0" err="1" smtClean="0"/>
              <a:t>Mathematical</a:t>
            </a:r>
            <a:r>
              <a:rPr lang="de-DE" sz="2600" dirty="0" smtClean="0"/>
              <a:t> </a:t>
            </a:r>
            <a:r>
              <a:rPr lang="de-DE" sz="2600" dirty="0" err="1" smtClean="0"/>
              <a:t>model</a:t>
            </a:r>
            <a:r>
              <a:rPr lang="de-DE" sz="2600" dirty="0" smtClean="0"/>
              <a:t>                                                                 14</a:t>
            </a:r>
            <a:endParaRPr lang="de-DE" sz="2600" dirty="0"/>
          </a:p>
          <a:p>
            <a:pPr lvl="1"/>
            <a:r>
              <a:rPr lang="de-DE" sz="2600" dirty="0"/>
              <a:t>3 </a:t>
            </a:r>
            <a:r>
              <a:rPr lang="de-DE" sz="2600" dirty="0" err="1" smtClean="0"/>
              <a:t>phases</a:t>
            </a:r>
            <a:r>
              <a:rPr lang="de-DE" sz="2600" dirty="0" smtClean="0"/>
              <a:t> </a:t>
            </a:r>
            <a:r>
              <a:rPr lang="de-DE" sz="2600" dirty="0" err="1"/>
              <a:t>model</a:t>
            </a:r>
            <a:r>
              <a:rPr lang="de-DE" sz="2600" dirty="0"/>
              <a:t>   </a:t>
            </a:r>
            <a:r>
              <a:rPr lang="de-DE" sz="2600" dirty="0" smtClean="0"/>
              <a:t>                                                                        15</a:t>
            </a:r>
            <a:endParaRPr lang="de-DE" sz="2600" dirty="0"/>
          </a:p>
          <a:p>
            <a:r>
              <a:rPr lang="de-DE" sz="2100" b="1" dirty="0" err="1" smtClean="0">
                <a:solidFill>
                  <a:schemeClr val="bg1">
                    <a:lumMod val="50000"/>
                  </a:schemeClr>
                </a:solidFill>
              </a:rPr>
              <a:t>Pre</a:t>
            </a:r>
            <a:r>
              <a:rPr lang="de-DE" sz="2100" b="1" dirty="0" smtClean="0">
                <a:solidFill>
                  <a:schemeClr val="bg1">
                    <a:lumMod val="50000"/>
                  </a:schemeClr>
                </a:solidFill>
              </a:rPr>
              <a:t>- and Early </a:t>
            </a:r>
            <a:r>
              <a:rPr lang="de-DE" sz="2100" b="1" dirty="0" err="1">
                <a:solidFill>
                  <a:schemeClr val="bg1">
                    <a:lumMod val="50000"/>
                  </a:schemeClr>
                </a:solidFill>
              </a:rPr>
              <a:t>meal</a:t>
            </a:r>
            <a:r>
              <a:rPr lang="de-DE" sz="2100" b="1" dirty="0">
                <a:solidFill>
                  <a:schemeClr val="bg1">
                    <a:lumMod val="50000"/>
                  </a:schemeClr>
                </a:solidFill>
              </a:rPr>
              <a:t> </a:t>
            </a:r>
            <a:r>
              <a:rPr lang="de-DE" sz="2100" b="1" dirty="0" err="1" smtClean="0">
                <a:solidFill>
                  <a:schemeClr val="bg1">
                    <a:lumMod val="50000"/>
                  </a:schemeClr>
                </a:solidFill>
              </a:rPr>
              <a:t>phases</a:t>
            </a:r>
            <a:r>
              <a:rPr lang="de-DE" sz="2100" b="1" dirty="0" smtClean="0">
                <a:solidFill>
                  <a:schemeClr val="bg1">
                    <a:lumMod val="50000"/>
                  </a:schemeClr>
                </a:solidFill>
              </a:rPr>
              <a:t>: </a:t>
            </a:r>
            <a:r>
              <a:rPr lang="de-DE" sz="2100" b="1" dirty="0">
                <a:solidFill>
                  <a:schemeClr val="bg1">
                    <a:lumMod val="50000"/>
                  </a:schemeClr>
                </a:solidFill>
              </a:rPr>
              <a:t>Hybrid </a:t>
            </a:r>
            <a:r>
              <a:rPr lang="de-DE" sz="2100" b="1" dirty="0" err="1">
                <a:solidFill>
                  <a:schemeClr val="bg1">
                    <a:lumMod val="50000"/>
                  </a:schemeClr>
                </a:solidFill>
              </a:rPr>
              <a:t>Closed</a:t>
            </a:r>
            <a:r>
              <a:rPr lang="de-DE" sz="2100" b="1" dirty="0">
                <a:solidFill>
                  <a:schemeClr val="bg1">
                    <a:lumMod val="50000"/>
                  </a:schemeClr>
                </a:solidFill>
              </a:rPr>
              <a:t> Looping w/ </a:t>
            </a:r>
            <a:r>
              <a:rPr lang="de-DE" sz="2100" b="1" dirty="0" err="1">
                <a:solidFill>
                  <a:schemeClr val="bg1">
                    <a:lumMod val="50000"/>
                  </a:schemeClr>
                </a:solidFill>
              </a:rPr>
              <a:t>bolus</a:t>
            </a:r>
            <a:r>
              <a:rPr lang="de-DE" sz="2100" b="1" dirty="0">
                <a:solidFill>
                  <a:schemeClr val="bg1">
                    <a:lumMod val="50000"/>
                  </a:schemeClr>
                </a:solidFill>
              </a:rPr>
              <a:t>  </a:t>
            </a:r>
            <a:r>
              <a:rPr lang="de-DE" sz="2100" b="1" dirty="0" smtClean="0">
                <a:solidFill>
                  <a:schemeClr val="bg1">
                    <a:lumMod val="50000"/>
                  </a:schemeClr>
                </a:solidFill>
              </a:rPr>
              <a:t>                                     16</a:t>
            </a:r>
          </a:p>
          <a:p>
            <a:pPr lvl="1"/>
            <a:r>
              <a:rPr lang="de-DE" sz="2100" b="1" dirty="0" err="1">
                <a:solidFill>
                  <a:schemeClr val="bg1">
                    <a:lumMod val="65000"/>
                  </a:schemeClr>
                </a:solidFill>
              </a:rPr>
              <a:t>Pre</a:t>
            </a:r>
            <a:r>
              <a:rPr lang="de-DE" sz="2100" b="1" dirty="0">
                <a:solidFill>
                  <a:schemeClr val="bg1">
                    <a:lumMod val="65000"/>
                  </a:schemeClr>
                </a:solidFill>
              </a:rPr>
              <a:t>-phase</a:t>
            </a:r>
            <a:r>
              <a:rPr lang="de-DE" sz="2100" dirty="0">
                <a:solidFill>
                  <a:schemeClr val="bg1">
                    <a:lumMod val="65000"/>
                  </a:schemeClr>
                </a:solidFill>
              </a:rPr>
              <a:t> </a:t>
            </a:r>
            <a:r>
              <a:rPr lang="de-DE" sz="2100" dirty="0" err="1">
                <a:solidFill>
                  <a:schemeClr val="bg1">
                    <a:lumMod val="65000"/>
                  </a:schemeClr>
                </a:solidFill>
              </a:rPr>
              <a:t>of</a:t>
            </a:r>
            <a:r>
              <a:rPr lang="de-DE" sz="2100" dirty="0">
                <a:solidFill>
                  <a:schemeClr val="bg1">
                    <a:lumMod val="65000"/>
                  </a:schemeClr>
                </a:solidFill>
              </a:rPr>
              <a:t> </a:t>
            </a:r>
            <a:r>
              <a:rPr lang="de-DE" sz="2100" dirty="0" err="1">
                <a:solidFill>
                  <a:schemeClr val="bg1">
                    <a:lumMod val="65000"/>
                  </a:schemeClr>
                </a:solidFill>
              </a:rPr>
              <a:t>meals</a:t>
            </a:r>
            <a:r>
              <a:rPr lang="de-DE" sz="2100" dirty="0">
                <a:solidFill>
                  <a:schemeClr val="bg1">
                    <a:lumMod val="65000"/>
                  </a:schemeClr>
                </a:solidFill>
              </a:rPr>
              <a:t> - Options </a:t>
            </a:r>
            <a:r>
              <a:rPr lang="de-DE" sz="2100" dirty="0" err="1">
                <a:solidFill>
                  <a:schemeClr val="bg1">
                    <a:lumMod val="65000"/>
                  </a:schemeClr>
                </a:solidFill>
              </a:rPr>
              <a:t>to</a:t>
            </a:r>
            <a:r>
              <a:rPr lang="de-DE" sz="2100" dirty="0">
                <a:solidFill>
                  <a:schemeClr val="bg1">
                    <a:lumMod val="65000"/>
                  </a:schemeClr>
                </a:solidFill>
              </a:rPr>
              <a:t> </a:t>
            </a:r>
            <a:r>
              <a:rPr lang="de-DE" sz="2100" dirty="0" err="1">
                <a:solidFill>
                  <a:schemeClr val="bg1">
                    <a:lumMod val="65000"/>
                  </a:schemeClr>
                </a:solidFill>
              </a:rPr>
              <a:t>improve</a:t>
            </a:r>
            <a:r>
              <a:rPr lang="de-DE" sz="2100" dirty="0">
                <a:solidFill>
                  <a:schemeClr val="bg1">
                    <a:lumMod val="65000"/>
                  </a:schemeClr>
                </a:solidFill>
              </a:rPr>
              <a:t> </a:t>
            </a:r>
            <a:r>
              <a:rPr lang="de-DE" sz="2100" dirty="0" err="1">
                <a:solidFill>
                  <a:schemeClr val="bg1">
                    <a:lumMod val="65000"/>
                  </a:schemeClr>
                </a:solidFill>
              </a:rPr>
              <a:t>management</a:t>
            </a:r>
            <a:r>
              <a:rPr lang="de-DE" sz="2100" dirty="0">
                <a:solidFill>
                  <a:schemeClr val="bg1">
                    <a:lumMod val="65000"/>
                  </a:schemeClr>
                </a:solidFill>
              </a:rPr>
              <a:t>     </a:t>
            </a:r>
            <a:r>
              <a:rPr lang="de-DE" sz="2100" dirty="0" smtClean="0">
                <a:solidFill>
                  <a:schemeClr val="bg1">
                    <a:lumMod val="65000"/>
                  </a:schemeClr>
                </a:solidFill>
              </a:rPr>
              <a:t> </a:t>
            </a:r>
            <a:endParaRPr lang="de-DE" sz="2100" dirty="0">
              <a:solidFill>
                <a:schemeClr val="bg1">
                  <a:lumMod val="65000"/>
                </a:schemeClr>
              </a:solidFill>
            </a:endParaRPr>
          </a:p>
          <a:p>
            <a:pPr lvl="1"/>
            <a:r>
              <a:rPr lang="de-DE" sz="2100" dirty="0" err="1" smtClean="0">
                <a:solidFill>
                  <a:schemeClr val="bg1">
                    <a:lumMod val="65000"/>
                  </a:schemeClr>
                </a:solidFill>
              </a:rPr>
              <a:t>Carb</a:t>
            </a:r>
            <a:r>
              <a:rPr lang="de-DE" sz="2100" dirty="0" smtClean="0">
                <a:solidFill>
                  <a:schemeClr val="bg1">
                    <a:lumMod val="65000"/>
                  </a:schemeClr>
                </a:solidFill>
              </a:rPr>
              <a:t> </a:t>
            </a:r>
            <a:r>
              <a:rPr lang="de-DE" sz="2100" dirty="0" err="1">
                <a:solidFill>
                  <a:schemeClr val="bg1">
                    <a:lumMod val="65000"/>
                  </a:schemeClr>
                </a:solidFill>
              </a:rPr>
              <a:t>inputs</a:t>
            </a:r>
            <a:r>
              <a:rPr lang="de-DE" sz="2100" dirty="0">
                <a:solidFill>
                  <a:schemeClr val="bg1">
                    <a:lumMod val="65000"/>
                  </a:schemeClr>
                </a:solidFill>
              </a:rPr>
              <a:t> and </a:t>
            </a:r>
            <a:r>
              <a:rPr lang="de-DE" sz="2100" dirty="0" err="1">
                <a:solidFill>
                  <a:schemeClr val="bg1">
                    <a:lumMod val="65000"/>
                  </a:schemeClr>
                </a:solidFill>
              </a:rPr>
              <a:t>user</a:t>
            </a:r>
            <a:r>
              <a:rPr lang="de-DE" sz="2100" dirty="0">
                <a:solidFill>
                  <a:schemeClr val="bg1">
                    <a:lumMod val="65000"/>
                  </a:schemeClr>
                </a:solidFill>
              </a:rPr>
              <a:t> </a:t>
            </a:r>
            <a:r>
              <a:rPr lang="de-DE" sz="2100" dirty="0" err="1">
                <a:solidFill>
                  <a:schemeClr val="bg1">
                    <a:lumMod val="65000"/>
                  </a:schemeClr>
                </a:solidFill>
              </a:rPr>
              <a:t>bolus</a:t>
            </a:r>
            <a:r>
              <a:rPr lang="de-DE" sz="2100" dirty="0">
                <a:solidFill>
                  <a:schemeClr val="bg1">
                    <a:lumMod val="65000"/>
                  </a:schemeClr>
                </a:solidFill>
              </a:rPr>
              <a:t> </a:t>
            </a:r>
            <a:r>
              <a:rPr lang="de-DE" sz="2100" dirty="0" err="1">
                <a:solidFill>
                  <a:schemeClr val="bg1">
                    <a:lumMod val="65000"/>
                  </a:schemeClr>
                </a:solidFill>
              </a:rPr>
              <a:t>timing</a:t>
            </a:r>
            <a:r>
              <a:rPr lang="de-DE" sz="2100" dirty="0">
                <a:solidFill>
                  <a:schemeClr val="bg1">
                    <a:lumMod val="65000"/>
                  </a:schemeClr>
                </a:solidFill>
              </a:rPr>
              <a:t>                                          </a:t>
            </a:r>
            <a:r>
              <a:rPr lang="de-DE" sz="2100" dirty="0" smtClean="0">
                <a:solidFill>
                  <a:schemeClr val="bg1">
                    <a:lumMod val="65000"/>
                  </a:schemeClr>
                </a:solidFill>
              </a:rPr>
              <a:t> </a:t>
            </a:r>
            <a:endParaRPr lang="de-DE" sz="2100" dirty="0">
              <a:solidFill>
                <a:schemeClr val="bg1">
                  <a:lumMod val="65000"/>
                </a:schemeClr>
              </a:solidFill>
            </a:endParaRPr>
          </a:p>
          <a:p>
            <a:pPr lvl="1"/>
            <a:r>
              <a:rPr lang="de-DE" sz="2100" dirty="0">
                <a:solidFill>
                  <a:schemeClr val="bg1">
                    <a:lumMod val="50000"/>
                  </a:schemeClr>
                </a:solidFill>
              </a:rPr>
              <a:t>Trouble </a:t>
            </a:r>
            <a:r>
              <a:rPr lang="de-DE" sz="2100" dirty="0" err="1">
                <a:solidFill>
                  <a:schemeClr val="bg1">
                    <a:lumMod val="50000"/>
                  </a:schemeClr>
                </a:solidFill>
              </a:rPr>
              <a:t>shooting</a:t>
            </a:r>
            <a:r>
              <a:rPr lang="de-DE" sz="2100" dirty="0">
                <a:solidFill>
                  <a:schemeClr val="bg1">
                    <a:lumMod val="50000"/>
                  </a:schemeClr>
                </a:solidFill>
              </a:rPr>
              <a:t>                                                                        </a:t>
            </a:r>
            <a:r>
              <a:rPr lang="de-DE" sz="2100" dirty="0" smtClean="0">
                <a:solidFill>
                  <a:schemeClr val="bg1">
                    <a:lumMod val="50000"/>
                  </a:schemeClr>
                </a:solidFill>
              </a:rPr>
              <a:t> </a:t>
            </a:r>
            <a:endParaRPr lang="de-DE" sz="2100" dirty="0">
              <a:solidFill>
                <a:schemeClr val="bg1">
                  <a:lumMod val="50000"/>
                </a:schemeClr>
              </a:solidFill>
            </a:endParaRPr>
          </a:p>
          <a:p>
            <a:pPr lvl="1"/>
            <a:r>
              <a:rPr lang="de-DE" sz="2100" dirty="0" smtClean="0">
                <a:solidFill>
                  <a:schemeClr val="bg1">
                    <a:lumMod val="50000"/>
                  </a:schemeClr>
                </a:solidFill>
              </a:rPr>
              <a:t>Transition</a:t>
            </a:r>
          </a:p>
          <a:p>
            <a:pPr lvl="1"/>
            <a:r>
              <a:rPr lang="de-DE" sz="1800" dirty="0" smtClean="0">
                <a:solidFill>
                  <a:schemeClr val="bg1">
                    <a:lumMod val="65000"/>
                  </a:schemeClr>
                </a:solidFill>
              </a:rPr>
              <a:t> </a:t>
            </a:r>
            <a:r>
              <a:rPr lang="de-DE" sz="1800" dirty="0">
                <a:solidFill>
                  <a:schemeClr val="bg1">
                    <a:lumMod val="65000"/>
                  </a:schemeClr>
                </a:solidFill>
              </a:rPr>
              <a:t>Hybrid </a:t>
            </a:r>
            <a:r>
              <a:rPr lang="de-DE" sz="1800" dirty="0" err="1">
                <a:solidFill>
                  <a:schemeClr val="bg1">
                    <a:lumMod val="65000"/>
                  </a:schemeClr>
                </a:solidFill>
              </a:rPr>
              <a:t>Closed</a:t>
            </a:r>
            <a:r>
              <a:rPr lang="de-DE" sz="1800" dirty="0">
                <a:solidFill>
                  <a:schemeClr val="bg1">
                    <a:lumMod val="65000"/>
                  </a:schemeClr>
                </a:solidFill>
              </a:rPr>
              <a:t> Looping, </a:t>
            </a:r>
            <a:r>
              <a:rPr lang="de-DE" sz="1800" dirty="0" err="1">
                <a:solidFill>
                  <a:schemeClr val="bg1">
                    <a:lumMod val="65000"/>
                  </a:schemeClr>
                </a:solidFill>
              </a:rPr>
              <a:t>pros</a:t>
            </a:r>
            <a:r>
              <a:rPr lang="de-DE" sz="1800" dirty="0">
                <a:solidFill>
                  <a:schemeClr val="bg1">
                    <a:lumMod val="65000"/>
                  </a:schemeClr>
                </a:solidFill>
              </a:rPr>
              <a:t> and </a:t>
            </a:r>
            <a:r>
              <a:rPr lang="de-DE" sz="1800" dirty="0" err="1">
                <a:solidFill>
                  <a:schemeClr val="bg1">
                    <a:lumMod val="65000"/>
                  </a:schemeClr>
                </a:solidFill>
              </a:rPr>
              <a:t>cons</a:t>
            </a:r>
            <a:r>
              <a:rPr lang="de-DE" sz="2100" dirty="0" smtClean="0">
                <a:solidFill>
                  <a:schemeClr val="bg1">
                    <a:lumMod val="65000"/>
                  </a:schemeClr>
                </a:solidFill>
              </a:rPr>
              <a:t>                                                                                      </a:t>
            </a:r>
            <a:endParaRPr lang="de-DE" sz="2100" dirty="0">
              <a:solidFill>
                <a:schemeClr val="bg1">
                  <a:lumMod val="65000"/>
                </a:schemeClr>
              </a:solidFill>
            </a:endParaRPr>
          </a:p>
          <a:p>
            <a:pPr marL="0" indent="0">
              <a:buNone/>
            </a:pPr>
            <a:r>
              <a:rPr lang="de-DE" sz="2100" b="1" dirty="0">
                <a:solidFill>
                  <a:schemeClr val="bg1">
                    <a:lumMod val="50000"/>
                  </a:schemeClr>
                </a:solidFill>
              </a:rPr>
              <a:t>*   </a:t>
            </a:r>
            <a:r>
              <a:rPr lang="de-DE" sz="2100" b="1" dirty="0" err="1" smtClean="0">
                <a:solidFill>
                  <a:schemeClr val="bg1">
                    <a:lumMod val="50000"/>
                  </a:schemeClr>
                </a:solidFill>
              </a:rPr>
              <a:t>Enabling</a:t>
            </a:r>
            <a:r>
              <a:rPr lang="de-DE" sz="2100" b="1" dirty="0" smtClean="0">
                <a:solidFill>
                  <a:schemeClr val="bg1">
                    <a:lumMod val="50000"/>
                  </a:schemeClr>
                </a:solidFill>
              </a:rPr>
              <a:t> </a:t>
            </a:r>
            <a:r>
              <a:rPr lang="de-DE" sz="2100" b="1" dirty="0" err="1" smtClean="0">
                <a:solidFill>
                  <a:schemeClr val="bg1">
                    <a:lumMod val="50000"/>
                  </a:schemeClr>
                </a:solidFill>
              </a:rPr>
              <a:t>the</a:t>
            </a:r>
            <a:r>
              <a:rPr lang="de-DE" sz="2100" b="1" dirty="0" smtClean="0">
                <a:solidFill>
                  <a:schemeClr val="bg1">
                    <a:lumMod val="50000"/>
                  </a:schemeClr>
                </a:solidFill>
              </a:rPr>
              <a:t> </a:t>
            </a:r>
            <a:r>
              <a:rPr lang="de-DE" sz="2100" b="1" dirty="0" err="1" smtClean="0">
                <a:solidFill>
                  <a:schemeClr val="bg1">
                    <a:lumMod val="50000"/>
                  </a:schemeClr>
                </a:solidFill>
              </a:rPr>
              <a:t>loop</a:t>
            </a:r>
            <a:r>
              <a:rPr lang="de-DE" sz="2100" b="1" dirty="0" smtClean="0">
                <a:solidFill>
                  <a:schemeClr val="bg1">
                    <a:lumMod val="50000"/>
                  </a:schemeClr>
                </a:solidFill>
              </a:rPr>
              <a:t> </a:t>
            </a:r>
            <a:r>
              <a:rPr lang="de-DE" sz="2100" b="1" dirty="0" err="1" smtClean="0">
                <a:solidFill>
                  <a:schemeClr val="bg1">
                    <a:lumMod val="50000"/>
                  </a:schemeClr>
                </a:solidFill>
              </a:rPr>
              <a:t>to</a:t>
            </a:r>
            <a:r>
              <a:rPr lang="de-DE" sz="2100" b="1" dirty="0" smtClean="0">
                <a:solidFill>
                  <a:schemeClr val="bg1">
                    <a:lumMod val="50000"/>
                  </a:schemeClr>
                </a:solidFill>
              </a:rPr>
              <a:t> manage </a:t>
            </a:r>
            <a:r>
              <a:rPr lang="de-DE" sz="2100" b="1" dirty="0" err="1">
                <a:solidFill>
                  <a:schemeClr val="bg1">
                    <a:lumMod val="50000"/>
                  </a:schemeClr>
                </a:solidFill>
              </a:rPr>
              <a:t>the</a:t>
            </a:r>
            <a:r>
              <a:rPr lang="de-DE" sz="2100" b="1" dirty="0">
                <a:solidFill>
                  <a:schemeClr val="bg1">
                    <a:lumMod val="50000"/>
                  </a:schemeClr>
                </a:solidFill>
              </a:rPr>
              <a:t> </a:t>
            </a:r>
            <a:r>
              <a:rPr lang="de-DE" sz="2100" b="1" dirty="0" err="1">
                <a:solidFill>
                  <a:schemeClr val="bg1">
                    <a:lumMod val="50000"/>
                  </a:schemeClr>
                </a:solidFill>
              </a:rPr>
              <a:t>late</a:t>
            </a:r>
            <a:r>
              <a:rPr lang="de-DE" sz="2100" b="1" dirty="0">
                <a:solidFill>
                  <a:schemeClr val="bg1">
                    <a:lumMod val="50000"/>
                  </a:schemeClr>
                </a:solidFill>
              </a:rPr>
              <a:t> </a:t>
            </a:r>
            <a:r>
              <a:rPr lang="de-DE" sz="2100" b="1" dirty="0" err="1">
                <a:solidFill>
                  <a:schemeClr val="bg1">
                    <a:lumMod val="50000"/>
                  </a:schemeClr>
                </a:solidFill>
              </a:rPr>
              <a:t>phase</a:t>
            </a:r>
            <a:r>
              <a:rPr lang="de-DE" sz="2100" b="1" dirty="0">
                <a:solidFill>
                  <a:schemeClr val="bg1">
                    <a:lumMod val="50000"/>
                  </a:schemeClr>
                </a:solidFill>
              </a:rPr>
              <a:t> </a:t>
            </a:r>
            <a:r>
              <a:rPr lang="de-DE" sz="2100" b="1" dirty="0" err="1">
                <a:solidFill>
                  <a:schemeClr val="bg1">
                    <a:lumMod val="50000"/>
                  </a:schemeClr>
                </a:solidFill>
              </a:rPr>
              <a:t>of</a:t>
            </a:r>
            <a:r>
              <a:rPr lang="de-DE" sz="2100" b="1" dirty="0">
                <a:solidFill>
                  <a:schemeClr val="bg1">
                    <a:lumMod val="50000"/>
                  </a:schemeClr>
                </a:solidFill>
              </a:rPr>
              <a:t> a </a:t>
            </a:r>
            <a:r>
              <a:rPr lang="de-DE" sz="2100" b="1" dirty="0" err="1">
                <a:solidFill>
                  <a:schemeClr val="bg1">
                    <a:lumMod val="50000"/>
                  </a:schemeClr>
                </a:solidFill>
              </a:rPr>
              <a:t>meal</a:t>
            </a:r>
            <a:r>
              <a:rPr lang="de-DE" sz="2100" b="1" dirty="0">
                <a:solidFill>
                  <a:schemeClr val="bg1">
                    <a:lumMod val="50000"/>
                  </a:schemeClr>
                </a:solidFill>
              </a:rPr>
              <a:t>  </a:t>
            </a:r>
            <a:r>
              <a:rPr lang="de-DE" sz="2100" b="1" dirty="0" smtClean="0">
                <a:solidFill>
                  <a:schemeClr val="bg1">
                    <a:lumMod val="50000"/>
                  </a:schemeClr>
                </a:solidFill>
              </a:rPr>
              <a:t>                                                 28                          </a:t>
            </a:r>
            <a:endParaRPr lang="de-DE" sz="2100" b="1" dirty="0">
              <a:solidFill>
                <a:schemeClr val="bg1">
                  <a:lumMod val="50000"/>
                </a:schemeClr>
              </a:solidFill>
            </a:endParaRPr>
          </a:p>
          <a:p>
            <a:pPr lvl="1"/>
            <a:r>
              <a:rPr lang="de-DE" sz="2100" dirty="0" err="1">
                <a:solidFill>
                  <a:schemeClr val="bg1">
                    <a:lumMod val="50000"/>
                  </a:schemeClr>
                </a:solidFill>
              </a:rPr>
              <a:t>Late</a:t>
            </a:r>
            <a:r>
              <a:rPr lang="de-DE" sz="2100" dirty="0">
                <a:solidFill>
                  <a:schemeClr val="bg1">
                    <a:lumMod val="50000"/>
                  </a:schemeClr>
                </a:solidFill>
              </a:rPr>
              <a:t> </a:t>
            </a:r>
            <a:r>
              <a:rPr lang="de-DE" sz="2100" dirty="0" err="1">
                <a:solidFill>
                  <a:schemeClr val="bg1">
                    <a:lumMod val="50000"/>
                  </a:schemeClr>
                </a:solidFill>
              </a:rPr>
              <a:t>carbs</a:t>
            </a:r>
            <a:r>
              <a:rPr lang="de-DE" sz="2100" dirty="0">
                <a:solidFill>
                  <a:schemeClr val="bg1">
                    <a:lumMod val="50000"/>
                  </a:schemeClr>
                </a:solidFill>
              </a:rPr>
              <a:t>, FPU, </a:t>
            </a:r>
            <a:r>
              <a:rPr lang="de-DE" sz="2100" dirty="0" err="1">
                <a:solidFill>
                  <a:schemeClr val="bg1">
                    <a:lumMod val="50000"/>
                  </a:schemeClr>
                </a:solidFill>
              </a:rPr>
              <a:t>aids</a:t>
            </a:r>
            <a:r>
              <a:rPr lang="de-DE" sz="2100" dirty="0">
                <a:solidFill>
                  <a:schemeClr val="bg1">
                    <a:lumMod val="50000"/>
                  </a:schemeClr>
                </a:solidFill>
              </a:rPr>
              <a:t> </a:t>
            </a:r>
            <a:r>
              <a:rPr lang="de-DE" sz="2100" dirty="0" err="1">
                <a:solidFill>
                  <a:schemeClr val="bg1">
                    <a:lumMod val="50000"/>
                  </a:schemeClr>
                </a:solidFill>
              </a:rPr>
              <a:t>for</a:t>
            </a:r>
            <a:r>
              <a:rPr lang="de-DE" sz="2100" dirty="0">
                <a:solidFill>
                  <a:schemeClr val="bg1">
                    <a:lumMod val="50000"/>
                  </a:schemeClr>
                </a:solidFill>
              </a:rPr>
              <a:t> </a:t>
            </a:r>
            <a:r>
              <a:rPr lang="de-DE" sz="2100" dirty="0" err="1">
                <a:solidFill>
                  <a:schemeClr val="bg1">
                    <a:lumMod val="50000"/>
                  </a:schemeClr>
                </a:solidFill>
              </a:rPr>
              <a:t>carb</a:t>
            </a:r>
            <a:r>
              <a:rPr lang="de-DE" sz="2100" dirty="0">
                <a:solidFill>
                  <a:schemeClr val="bg1">
                    <a:lumMod val="50000"/>
                  </a:schemeClr>
                </a:solidFill>
              </a:rPr>
              <a:t> </a:t>
            </a:r>
            <a:r>
              <a:rPr lang="de-DE" sz="2100" dirty="0" err="1">
                <a:solidFill>
                  <a:schemeClr val="bg1">
                    <a:lumMod val="50000"/>
                  </a:schemeClr>
                </a:solidFill>
              </a:rPr>
              <a:t>entries</a:t>
            </a:r>
            <a:r>
              <a:rPr lang="de-DE" sz="2100" dirty="0">
                <a:solidFill>
                  <a:schemeClr val="bg1">
                    <a:lumMod val="50000"/>
                  </a:schemeClr>
                </a:solidFill>
              </a:rPr>
              <a:t>                                 </a:t>
            </a:r>
          </a:p>
          <a:p>
            <a:pPr lvl="1"/>
            <a:r>
              <a:rPr lang="de-DE" sz="2100" dirty="0">
                <a:solidFill>
                  <a:schemeClr val="bg1">
                    <a:lumMod val="50000"/>
                  </a:schemeClr>
                </a:solidFill>
              </a:rPr>
              <a:t>Looping </a:t>
            </a:r>
            <a:r>
              <a:rPr lang="de-DE" sz="2100" dirty="0" err="1">
                <a:solidFill>
                  <a:schemeClr val="bg1">
                    <a:lumMod val="50000"/>
                  </a:schemeClr>
                </a:solidFill>
              </a:rPr>
              <a:t>algorithms</a:t>
            </a:r>
            <a:r>
              <a:rPr lang="de-DE" sz="2100" dirty="0">
                <a:solidFill>
                  <a:schemeClr val="bg1">
                    <a:lumMod val="50000"/>
                  </a:schemeClr>
                </a:solidFill>
              </a:rPr>
              <a:t> </a:t>
            </a:r>
            <a:r>
              <a:rPr lang="de-DE" sz="2100" dirty="0" err="1">
                <a:solidFill>
                  <a:schemeClr val="bg1">
                    <a:lumMod val="50000"/>
                  </a:schemeClr>
                </a:solidFill>
              </a:rPr>
              <a:t>supplying</a:t>
            </a:r>
            <a:r>
              <a:rPr lang="de-DE" sz="2100" dirty="0">
                <a:solidFill>
                  <a:schemeClr val="bg1">
                    <a:lumMod val="50000"/>
                  </a:schemeClr>
                </a:solidFill>
              </a:rPr>
              <a:t> </a:t>
            </a:r>
            <a:r>
              <a:rPr lang="de-DE" sz="2100" dirty="0" err="1">
                <a:solidFill>
                  <a:schemeClr val="bg1">
                    <a:lumMod val="50000"/>
                  </a:schemeClr>
                </a:solidFill>
              </a:rPr>
              <a:t>insulin</a:t>
            </a:r>
            <a:r>
              <a:rPr lang="de-DE" sz="2100" dirty="0">
                <a:solidFill>
                  <a:schemeClr val="bg1">
                    <a:lumMod val="50000"/>
                  </a:schemeClr>
                </a:solidFill>
              </a:rPr>
              <a:t>                                 </a:t>
            </a:r>
          </a:p>
          <a:p>
            <a:pPr lvl="2"/>
            <a:r>
              <a:rPr lang="de-DE" sz="2100" dirty="0">
                <a:solidFill>
                  <a:schemeClr val="bg1">
                    <a:lumMod val="50000"/>
                  </a:schemeClr>
                </a:solidFill>
              </a:rPr>
              <a:t>iOS Loop Master (~AB, </a:t>
            </a:r>
            <a:r>
              <a:rPr lang="de-DE" sz="2100" dirty="0" err="1">
                <a:solidFill>
                  <a:schemeClr val="bg1">
                    <a:lumMod val="50000"/>
                  </a:schemeClr>
                </a:solidFill>
              </a:rPr>
              <a:t>FreeAPS</a:t>
            </a:r>
            <a:r>
              <a:rPr lang="de-DE" sz="2100" dirty="0">
                <a:solidFill>
                  <a:schemeClr val="bg1">
                    <a:lumMod val="50000"/>
                  </a:schemeClr>
                </a:solidFill>
              </a:rPr>
              <a:t>)</a:t>
            </a:r>
          </a:p>
          <a:p>
            <a:pPr lvl="2"/>
            <a:r>
              <a:rPr lang="de-DE" sz="2100" i="1" dirty="0" err="1">
                <a:solidFill>
                  <a:schemeClr val="bg1">
                    <a:lumMod val="50000"/>
                  </a:schemeClr>
                </a:solidFill>
              </a:rPr>
              <a:t>AndroidAPS</a:t>
            </a:r>
            <a:r>
              <a:rPr lang="de-DE" sz="2100" i="1" dirty="0">
                <a:solidFill>
                  <a:schemeClr val="bg1">
                    <a:lumMod val="50000"/>
                  </a:schemeClr>
                </a:solidFill>
              </a:rPr>
              <a:t> (~</a:t>
            </a:r>
            <a:r>
              <a:rPr lang="de-DE" sz="2100" i="1" dirty="0" err="1">
                <a:solidFill>
                  <a:schemeClr val="bg1">
                    <a:lumMod val="50000"/>
                  </a:schemeClr>
                </a:solidFill>
              </a:rPr>
              <a:t>OpenAPS</a:t>
            </a:r>
            <a:r>
              <a:rPr lang="de-DE" sz="2100" i="1" dirty="0">
                <a:solidFill>
                  <a:schemeClr val="bg1">
                    <a:lumMod val="50000"/>
                  </a:schemeClr>
                </a:solidFill>
              </a:rPr>
              <a:t>, </a:t>
            </a:r>
            <a:r>
              <a:rPr lang="de-DE" sz="2100" i="1" dirty="0" err="1">
                <a:solidFill>
                  <a:schemeClr val="bg1">
                    <a:lumMod val="50000"/>
                  </a:schemeClr>
                </a:solidFill>
              </a:rPr>
              <a:t>FreeAPS</a:t>
            </a:r>
            <a:r>
              <a:rPr lang="de-DE" sz="2100" i="1" dirty="0">
                <a:solidFill>
                  <a:schemeClr val="bg1">
                    <a:lumMod val="50000"/>
                  </a:schemeClr>
                </a:solidFill>
              </a:rPr>
              <a:t>-X</a:t>
            </a:r>
            <a:r>
              <a:rPr lang="de-DE" sz="2100" i="1" dirty="0" smtClean="0">
                <a:solidFill>
                  <a:schemeClr val="bg1">
                    <a:lumMod val="50000"/>
                  </a:schemeClr>
                </a:solidFill>
              </a:rPr>
              <a:t>): </a:t>
            </a:r>
            <a:r>
              <a:rPr lang="de-DE" sz="2100" i="1" dirty="0" err="1" smtClean="0">
                <a:solidFill>
                  <a:schemeClr val="bg1">
                    <a:lumMod val="50000"/>
                  </a:schemeClr>
                </a:solidFill>
              </a:rPr>
              <a:t>oref</a:t>
            </a:r>
            <a:r>
              <a:rPr lang="de-DE" sz="2100" i="1" dirty="0" smtClean="0">
                <a:solidFill>
                  <a:schemeClr val="bg1">
                    <a:lumMod val="50000"/>
                  </a:schemeClr>
                </a:solidFill>
              </a:rPr>
              <a:t>(1)…  </a:t>
            </a:r>
            <a:r>
              <a:rPr lang="de-DE" sz="2100" i="1" dirty="0" err="1">
                <a:solidFill>
                  <a:schemeClr val="bg1">
                    <a:lumMod val="50000"/>
                  </a:schemeClr>
                </a:solidFill>
              </a:rPr>
              <a:t>see</a:t>
            </a:r>
            <a:r>
              <a:rPr lang="de-DE" sz="2100" i="1" dirty="0">
                <a:solidFill>
                  <a:schemeClr val="bg1">
                    <a:lumMod val="50000"/>
                  </a:schemeClr>
                </a:solidFill>
              </a:rPr>
              <a:t>  </a:t>
            </a:r>
            <a:r>
              <a:rPr lang="de-DE" sz="2100" i="1" dirty="0" smtClean="0">
                <a:solidFill>
                  <a:schemeClr val="bg1">
                    <a:lumMod val="50000"/>
                  </a:schemeClr>
                </a:solidFill>
              </a:rPr>
              <a:t>43</a:t>
            </a:r>
            <a:endParaRPr lang="de-DE" sz="2100" i="1" dirty="0">
              <a:solidFill>
                <a:schemeClr val="bg1">
                  <a:lumMod val="50000"/>
                </a:schemeClr>
              </a:solidFill>
            </a:endParaRPr>
          </a:p>
          <a:p>
            <a:pPr lvl="2"/>
            <a:r>
              <a:rPr lang="de-DE" sz="2100" dirty="0" err="1">
                <a:solidFill>
                  <a:schemeClr val="bg1">
                    <a:lumMod val="50000"/>
                  </a:schemeClr>
                </a:solidFill>
              </a:rPr>
              <a:t>Diabeloop</a:t>
            </a:r>
            <a:r>
              <a:rPr lang="de-DE" sz="2100" dirty="0">
                <a:solidFill>
                  <a:schemeClr val="bg1">
                    <a:lumMod val="50000"/>
                  </a:schemeClr>
                </a:solidFill>
              </a:rPr>
              <a:t> (~ </a:t>
            </a:r>
            <a:r>
              <a:rPr lang="de-DE" sz="2100" dirty="0" err="1">
                <a:solidFill>
                  <a:schemeClr val="bg1">
                    <a:lumMod val="50000"/>
                  </a:schemeClr>
                </a:solidFill>
              </a:rPr>
              <a:t>other</a:t>
            </a:r>
            <a:r>
              <a:rPr lang="de-DE" sz="2100" dirty="0">
                <a:solidFill>
                  <a:schemeClr val="bg1">
                    <a:lumMod val="50000"/>
                  </a:schemeClr>
                </a:solidFill>
              </a:rPr>
              <a:t> </a:t>
            </a:r>
            <a:r>
              <a:rPr lang="de-DE" sz="2100" dirty="0" err="1">
                <a:solidFill>
                  <a:schemeClr val="bg1">
                    <a:lumMod val="50000"/>
                  </a:schemeClr>
                </a:solidFill>
              </a:rPr>
              <a:t>commercial</a:t>
            </a:r>
            <a:r>
              <a:rPr lang="de-DE" sz="2100" dirty="0">
                <a:solidFill>
                  <a:schemeClr val="bg1">
                    <a:lumMod val="50000"/>
                  </a:schemeClr>
                </a:solidFill>
              </a:rPr>
              <a:t> </a:t>
            </a:r>
            <a:r>
              <a:rPr lang="de-DE" sz="2100" dirty="0" err="1">
                <a:solidFill>
                  <a:schemeClr val="bg1">
                    <a:lumMod val="50000"/>
                  </a:schemeClr>
                </a:solidFill>
              </a:rPr>
              <a:t>systems</a:t>
            </a:r>
            <a:r>
              <a:rPr lang="de-DE" sz="2100" dirty="0">
                <a:solidFill>
                  <a:schemeClr val="bg1">
                    <a:lumMod val="50000"/>
                  </a:schemeClr>
                </a:solidFill>
              </a:rPr>
              <a:t>)                                        </a:t>
            </a:r>
          </a:p>
          <a:p>
            <a:pPr lvl="1"/>
            <a:r>
              <a:rPr lang="de-DE" sz="2100" dirty="0" err="1">
                <a:solidFill>
                  <a:schemeClr val="bg1">
                    <a:lumMod val="50000"/>
                  </a:schemeClr>
                </a:solidFill>
              </a:rPr>
              <a:t>Changes</a:t>
            </a:r>
            <a:r>
              <a:rPr lang="de-DE" sz="2100" dirty="0">
                <a:solidFill>
                  <a:schemeClr val="bg1">
                    <a:lumMod val="50000"/>
                  </a:schemeClr>
                </a:solidFill>
              </a:rPr>
              <a:t> in </a:t>
            </a:r>
            <a:r>
              <a:rPr lang="de-DE" sz="2100" dirty="0" err="1">
                <a:solidFill>
                  <a:schemeClr val="bg1">
                    <a:lumMod val="50000"/>
                  </a:schemeClr>
                </a:solidFill>
              </a:rPr>
              <a:t>insulin</a:t>
            </a:r>
            <a:r>
              <a:rPr lang="de-DE" sz="2100" dirty="0">
                <a:solidFill>
                  <a:schemeClr val="bg1">
                    <a:lumMod val="50000"/>
                  </a:schemeClr>
                </a:solidFill>
              </a:rPr>
              <a:t> </a:t>
            </a:r>
            <a:r>
              <a:rPr lang="de-DE" sz="2100" dirty="0" err="1">
                <a:solidFill>
                  <a:schemeClr val="bg1">
                    <a:lumMod val="50000"/>
                  </a:schemeClr>
                </a:solidFill>
              </a:rPr>
              <a:t>sensitivity</a:t>
            </a:r>
            <a:r>
              <a:rPr lang="de-DE" sz="2100" dirty="0">
                <a:solidFill>
                  <a:schemeClr val="bg1">
                    <a:lumMod val="50000"/>
                  </a:schemeClr>
                </a:solidFill>
              </a:rPr>
              <a:t>, </a:t>
            </a:r>
            <a:r>
              <a:rPr lang="de-DE" sz="2100" dirty="0" err="1">
                <a:solidFill>
                  <a:schemeClr val="bg1">
                    <a:lumMod val="50000"/>
                  </a:schemeClr>
                </a:solidFill>
              </a:rPr>
              <a:t>receptor</a:t>
            </a:r>
            <a:r>
              <a:rPr lang="de-DE" sz="2100" dirty="0">
                <a:solidFill>
                  <a:schemeClr val="bg1">
                    <a:lumMod val="50000"/>
                  </a:schemeClr>
                </a:solidFill>
              </a:rPr>
              <a:t> </a:t>
            </a:r>
            <a:r>
              <a:rPr lang="de-DE" sz="2100" dirty="0" err="1">
                <a:solidFill>
                  <a:schemeClr val="bg1">
                    <a:lumMod val="50000"/>
                  </a:schemeClr>
                </a:solidFill>
              </a:rPr>
              <a:t>blockages</a:t>
            </a:r>
            <a:r>
              <a:rPr lang="de-DE" sz="2100" dirty="0">
                <a:solidFill>
                  <a:schemeClr val="bg1">
                    <a:lumMod val="50000"/>
                  </a:schemeClr>
                </a:solidFill>
              </a:rPr>
              <a:t>           </a:t>
            </a:r>
          </a:p>
          <a:p>
            <a:pPr lvl="1"/>
            <a:r>
              <a:rPr lang="de-DE" sz="2100" dirty="0">
                <a:solidFill>
                  <a:schemeClr val="bg1">
                    <a:lumMod val="50000"/>
                  </a:schemeClr>
                </a:solidFill>
              </a:rPr>
              <a:t>Trouble </a:t>
            </a:r>
            <a:r>
              <a:rPr lang="de-DE" sz="2100" dirty="0" err="1">
                <a:solidFill>
                  <a:schemeClr val="bg1">
                    <a:lumMod val="50000"/>
                  </a:schemeClr>
                </a:solidFill>
              </a:rPr>
              <a:t>shooting</a:t>
            </a:r>
            <a:r>
              <a:rPr lang="de-DE" sz="2100" dirty="0">
                <a:solidFill>
                  <a:schemeClr val="bg1">
                    <a:lumMod val="50000"/>
                  </a:schemeClr>
                </a:solidFill>
              </a:rPr>
              <a:t>                                                                    </a:t>
            </a:r>
          </a:p>
          <a:p>
            <a:pPr lvl="1"/>
            <a:r>
              <a:rPr lang="de-DE" sz="2100" dirty="0" err="1">
                <a:solidFill>
                  <a:schemeClr val="bg1">
                    <a:lumMod val="50000"/>
                  </a:schemeClr>
                </a:solidFill>
              </a:rPr>
              <a:t>Interventions</a:t>
            </a:r>
            <a:r>
              <a:rPr lang="de-DE" sz="2100" dirty="0">
                <a:solidFill>
                  <a:schemeClr val="bg1">
                    <a:lumMod val="50000"/>
                  </a:schemeClr>
                </a:solidFill>
              </a:rPr>
              <a:t> (fake </a:t>
            </a:r>
            <a:r>
              <a:rPr lang="de-DE" sz="2100" dirty="0" err="1">
                <a:solidFill>
                  <a:schemeClr val="bg1">
                    <a:lumMod val="50000"/>
                  </a:schemeClr>
                </a:solidFill>
              </a:rPr>
              <a:t>inputsM</a:t>
            </a:r>
            <a:r>
              <a:rPr lang="de-DE" sz="2100" dirty="0">
                <a:solidFill>
                  <a:schemeClr val="bg1">
                    <a:lumMod val="50000"/>
                  </a:schemeClr>
                </a:solidFill>
              </a:rPr>
              <a:t> </a:t>
            </a:r>
            <a:r>
              <a:rPr lang="de-DE" sz="2100" dirty="0" err="1">
                <a:solidFill>
                  <a:schemeClr val="bg1">
                    <a:lumMod val="50000"/>
                  </a:schemeClr>
                </a:solidFill>
              </a:rPr>
              <a:t>Afrezza</a:t>
            </a:r>
            <a:r>
              <a:rPr lang="de-DE" sz="2100" dirty="0">
                <a:solidFill>
                  <a:schemeClr val="bg1">
                    <a:lumMod val="50000"/>
                  </a:schemeClr>
                </a:solidFill>
              </a:rPr>
              <a:t>) </a:t>
            </a:r>
            <a:endParaRPr lang="de-DE" sz="2100" dirty="0" smtClean="0">
              <a:solidFill>
                <a:schemeClr val="bg1">
                  <a:lumMod val="50000"/>
                </a:schemeClr>
              </a:solidFill>
            </a:endParaRPr>
          </a:p>
          <a:p>
            <a:pPr lvl="1"/>
            <a:r>
              <a:rPr lang="de-DE" sz="2100" dirty="0" smtClean="0">
                <a:solidFill>
                  <a:schemeClr val="bg1">
                    <a:lumMod val="50000"/>
                  </a:schemeClr>
                </a:solidFill>
              </a:rPr>
              <a:t>Challenge: </a:t>
            </a:r>
            <a:r>
              <a:rPr lang="de-DE" sz="2100" dirty="0" err="1" smtClean="0">
                <a:solidFill>
                  <a:schemeClr val="bg1">
                    <a:lumMod val="50000"/>
                  </a:schemeClr>
                </a:solidFill>
              </a:rPr>
              <a:t>Meal</a:t>
            </a:r>
            <a:r>
              <a:rPr lang="de-DE" sz="2100" dirty="0" smtClean="0">
                <a:solidFill>
                  <a:schemeClr val="bg1">
                    <a:lumMod val="50000"/>
                  </a:schemeClr>
                </a:solidFill>
              </a:rPr>
              <a:t> </a:t>
            </a:r>
            <a:r>
              <a:rPr lang="de-DE" sz="2100" dirty="0" err="1" smtClean="0">
                <a:solidFill>
                  <a:schemeClr val="bg1">
                    <a:lumMod val="50000"/>
                  </a:schemeClr>
                </a:solidFill>
              </a:rPr>
              <a:t>followed</a:t>
            </a:r>
            <a:r>
              <a:rPr lang="de-DE" sz="2100" dirty="0" smtClean="0">
                <a:solidFill>
                  <a:schemeClr val="bg1">
                    <a:lumMod val="50000"/>
                  </a:schemeClr>
                </a:solidFill>
              </a:rPr>
              <a:t> </a:t>
            </a:r>
            <a:r>
              <a:rPr lang="de-DE" sz="2100" dirty="0" err="1" smtClean="0">
                <a:solidFill>
                  <a:schemeClr val="bg1">
                    <a:lumMod val="50000"/>
                  </a:schemeClr>
                </a:solidFill>
              </a:rPr>
              <a:t>by</a:t>
            </a:r>
            <a:r>
              <a:rPr lang="de-DE" sz="2100" dirty="0" smtClean="0">
                <a:solidFill>
                  <a:schemeClr val="bg1">
                    <a:lumMod val="50000"/>
                  </a:schemeClr>
                </a:solidFill>
              </a:rPr>
              <a:t> </a:t>
            </a:r>
            <a:r>
              <a:rPr lang="de-DE" sz="2100" dirty="0" err="1" smtClean="0">
                <a:solidFill>
                  <a:schemeClr val="bg1">
                    <a:lumMod val="50000"/>
                  </a:schemeClr>
                </a:solidFill>
              </a:rPr>
              <a:t>activity</a:t>
            </a:r>
            <a:r>
              <a:rPr lang="de-DE" sz="2100" dirty="0" smtClean="0">
                <a:solidFill>
                  <a:schemeClr val="bg1">
                    <a:lumMod val="50000"/>
                  </a:schemeClr>
                </a:solidFill>
              </a:rPr>
              <a:t>                                </a:t>
            </a:r>
            <a:endParaRPr lang="de-DE" sz="2100" dirty="0">
              <a:solidFill>
                <a:schemeClr val="bg1">
                  <a:lumMod val="50000"/>
                </a:schemeClr>
              </a:solidFill>
            </a:endParaRPr>
          </a:p>
          <a:p>
            <a:r>
              <a:rPr lang="de-DE" sz="2100" b="1" dirty="0" err="1">
                <a:solidFill>
                  <a:schemeClr val="bg1">
                    <a:lumMod val="50000"/>
                  </a:schemeClr>
                </a:solidFill>
              </a:rPr>
              <a:t>Simplified</a:t>
            </a:r>
            <a:r>
              <a:rPr lang="de-DE" sz="2100" b="1" dirty="0">
                <a:solidFill>
                  <a:schemeClr val="bg1">
                    <a:lumMod val="50000"/>
                  </a:schemeClr>
                </a:solidFill>
              </a:rPr>
              <a:t> </a:t>
            </a:r>
            <a:r>
              <a:rPr lang="de-DE" sz="2100" b="1" dirty="0" err="1">
                <a:solidFill>
                  <a:schemeClr val="bg1">
                    <a:lumMod val="50000"/>
                  </a:schemeClr>
                </a:solidFill>
              </a:rPr>
              <a:t>solutions</a:t>
            </a:r>
            <a:r>
              <a:rPr lang="de-DE" sz="2100" b="1" dirty="0">
                <a:solidFill>
                  <a:schemeClr val="bg1">
                    <a:lumMod val="50000"/>
                  </a:schemeClr>
                </a:solidFill>
              </a:rPr>
              <a:t> </a:t>
            </a:r>
            <a:r>
              <a:rPr lang="de-DE" sz="2100" b="1" dirty="0" err="1">
                <a:solidFill>
                  <a:schemeClr val="bg1">
                    <a:lumMod val="50000"/>
                  </a:schemeClr>
                </a:solidFill>
              </a:rPr>
              <a:t>when</a:t>
            </a:r>
            <a:r>
              <a:rPr lang="de-DE" sz="2100" b="1" dirty="0">
                <a:solidFill>
                  <a:schemeClr val="bg1">
                    <a:lumMod val="50000"/>
                  </a:schemeClr>
                </a:solidFill>
              </a:rPr>
              <a:t> </a:t>
            </a:r>
            <a:r>
              <a:rPr lang="de-DE" sz="2100" b="1" dirty="0" err="1">
                <a:solidFill>
                  <a:schemeClr val="bg1">
                    <a:lumMod val="50000"/>
                  </a:schemeClr>
                </a:solidFill>
              </a:rPr>
              <a:t>looping</a:t>
            </a:r>
            <a:r>
              <a:rPr lang="de-DE" sz="2100" b="1" dirty="0">
                <a:solidFill>
                  <a:schemeClr val="bg1">
                    <a:lumMod val="50000"/>
                  </a:schemeClr>
                </a:solidFill>
              </a:rPr>
              <a:t> </a:t>
            </a:r>
            <a:r>
              <a:rPr lang="de-DE" sz="2100" b="1" dirty="0" err="1">
                <a:solidFill>
                  <a:schemeClr val="bg1">
                    <a:lumMod val="50000"/>
                  </a:schemeClr>
                </a:solidFill>
              </a:rPr>
              <a:t>with</a:t>
            </a:r>
            <a:r>
              <a:rPr lang="de-DE" sz="2100" b="1" dirty="0">
                <a:solidFill>
                  <a:schemeClr val="bg1">
                    <a:lumMod val="50000"/>
                  </a:schemeClr>
                </a:solidFill>
              </a:rPr>
              <a:t> </a:t>
            </a:r>
            <a:r>
              <a:rPr lang="de-DE" sz="2100" b="1" dirty="0" err="1">
                <a:solidFill>
                  <a:schemeClr val="bg1">
                    <a:lumMod val="50000"/>
                  </a:schemeClr>
                </a:solidFill>
              </a:rPr>
              <a:t>oref</a:t>
            </a:r>
            <a:r>
              <a:rPr lang="de-DE" sz="2100" b="1" dirty="0">
                <a:solidFill>
                  <a:schemeClr val="bg1">
                    <a:lumMod val="50000"/>
                  </a:schemeClr>
                </a:solidFill>
              </a:rPr>
              <a:t>(1)                                      </a:t>
            </a:r>
            <a:r>
              <a:rPr lang="de-DE" sz="2100" b="1" dirty="0" smtClean="0">
                <a:solidFill>
                  <a:schemeClr val="bg1">
                    <a:lumMod val="50000"/>
                  </a:schemeClr>
                </a:solidFill>
              </a:rPr>
              <a:t>                         41</a:t>
            </a:r>
            <a:endParaRPr lang="de-DE" sz="2100" b="1" dirty="0">
              <a:solidFill>
                <a:schemeClr val="bg1">
                  <a:lumMod val="50000"/>
                </a:schemeClr>
              </a:solidFill>
            </a:endParaRPr>
          </a:p>
          <a:p>
            <a:pPr lvl="1"/>
            <a:r>
              <a:rPr lang="de-DE" sz="2100" dirty="0">
                <a:solidFill>
                  <a:schemeClr val="bg1">
                    <a:lumMod val="50000"/>
                  </a:schemeClr>
                </a:solidFill>
              </a:rPr>
              <a:t>General </a:t>
            </a:r>
            <a:r>
              <a:rPr lang="de-DE" sz="2100" dirty="0" err="1">
                <a:solidFill>
                  <a:schemeClr val="bg1">
                    <a:lumMod val="50000"/>
                  </a:schemeClr>
                </a:solidFill>
              </a:rPr>
              <a:t>solutions</a:t>
            </a:r>
            <a:r>
              <a:rPr lang="de-DE" sz="2100" dirty="0">
                <a:solidFill>
                  <a:schemeClr val="bg1">
                    <a:lumMod val="50000"/>
                  </a:schemeClr>
                </a:solidFill>
              </a:rPr>
              <a:t> </a:t>
            </a:r>
            <a:r>
              <a:rPr lang="de-DE" sz="2100" dirty="0" err="1">
                <a:solidFill>
                  <a:schemeClr val="bg1">
                    <a:lumMod val="50000"/>
                  </a:schemeClr>
                </a:solidFill>
              </a:rPr>
              <a:t>toolbox</a:t>
            </a:r>
            <a:r>
              <a:rPr lang="de-DE" sz="2100" dirty="0">
                <a:solidFill>
                  <a:schemeClr val="bg1">
                    <a:lumMod val="50000"/>
                  </a:schemeClr>
                </a:solidFill>
              </a:rPr>
              <a:t>                                                                              </a:t>
            </a:r>
          </a:p>
          <a:p>
            <a:pPr lvl="1"/>
            <a:r>
              <a:rPr lang="de-DE" sz="2100" dirty="0" err="1">
                <a:solidFill>
                  <a:schemeClr val="bg1">
                    <a:lumMod val="50000"/>
                  </a:schemeClr>
                </a:solidFill>
              </a:rPr>
              <a:t>Good</a:t>
            </a:r>
            <a:r>
              <a:rPr lang="de-DE" sz="2100" dirty="0">
                <a:solidFill>
                  <a:schemeClr val="bg1">
                    <a:lumMod val="50000"/>
                  </a:schemeClr>
                </a:solidFill>
              </a:rPr>
              <a:t> (</a:t>
            </a:r>
            <a:r>
              <a:rPr lang="de-DE" sz="2100" dirty="0" err="1">
                <a:solidFill>
                  <a:schemeClr val="bg1">
                    <a:lumMod val="50000"/>
                  </a:schemeClr>
                </a:solidFill>
              </a:rPr>
              <a:t>enough</a:t>
            </a:r>
            <a:r>
              <a:rPr lang="de-DE" sz="2100" dirty="0">
                <a:solidFill>
                  <a:schemeClr val="bg1">
                    <a:lumMod val="50000"/>
                  </a:schemeClr>
                </a:solidFill>
              </a:rPr>
              <a:t>) </a:t>
            </a:r>
            <a:r>
              <a:rPr lang="de-DE" sz="2100" dirty="0" err="1">
                <a:solidFill>
                  <a:schemeClr val="bg1">
                    <a:lumMod val="50000"/>
                  </a:schemeClr>
                </a:solidFill>
              </a:rPr>
              <a:t>practice</a:t>
            </a:r>
            <a:r>
              <a:rPr lang="de-DE" sz="2100" dirty="0">
                <a:solidFill>
                  <a:schemeClr val="bg1">
                    <a:lumMod val="50000"/>
                  </a:schemeClr>
                </a:solidFill>
              </a:rPr>
              <a:t> </a:t>
            </a:r>
            <a:r>
              <a:rPr lang="de-DE" sz="2100" dirty="0" err="1">
                <a:solidFill>
                  <a:schemeClr val="bg1">
                    <a:lumMod val="50000"/>
                  </a:schemeClr>
                </a:solidFill>
              </a:rPr>
              <a:t>suggestion</a:t>
            </a:r>
            <a:r>
              <a:rPr lang="de-DE" sz="2100" dirty="0">
                <a:solidFill>
                  <a:schemeClr val="bg1">
                    <a:lumMod val="50000"/>
                  </a:schemeClr>
                </a:solidFill>
              </a:rPr>
              <a:t> </a:t>
            </a:r>
            <a:r>
              <a:rPr lang="de-DE" sz="2100" dirty="0" err="1">
                <a:solidFill>
                  <a:schemeClr val="bg1">
                    <a:lumMod val="50000"/>
                  </a:schemeClr>
                </a:solidFill>
              </a:rPr>
              <a:t>for</a:t>
            </a:r>
            <a:r>
              <a:rPr lang="de-DE" sz="2100" dirty="0">
                <a:solidFill>
                  <a:schemeClr val="bg1">
                    <a:lumMod val="50000"/>
                  </a:schemeClr>
                </a:solidFill>
              </a:rPr>
              <a:t> </a:t>
            </a:r>
            <a:r>
              <a:rPr lang="de-DE" sz="2100" dirty="0" err="1">
                <a:solidFill>
                  <a:schemeClr val="bg1">
                    <a:lumMod val="50000"/>
                  </a:schemeClr>
                </a:solidFill>
              </a:rPr>
              <a:t>oref</a:t>
            </a:r>
            <a:r>
              <a:rPr lang="de-DE" sz="2100" dirty="0">
                <a:solidFill>
                  <a:schemeClr val="bg1">
                    <a:lumMod val="50000"/>
                  </a:schemeClr>
                </a:solidFill>
              </a:rPr>
              <a:t>(1) </a:t>
            </a:r>
            <a:r>
              <a:rPr lang="de-DE" sz="2100" dirty="0" err="1">
                <a:solidFill>
                  <a:schemeClr val="bg1">
                    <a:lumMod val="50000"/>
                  </a:schemeClr>
                </a:solidFill>
              </a:rPr>
              <a:t>loops</a:t>
            </a:r>
            <a:r>
              <a:rPr lang="de-DE" sz="2100" dirty="0">
                <a:solidFill>
                  <a:schemeClr val="bg1">
                    <a:lumMod val="50000"/>
                  </a:schemeClr>
                </a:solidFill>
              </a:rPr>
              <a:t>                        </a:t>
            </a:r>
          </a:p>
          <a:p>
            <a:pPr lvl="1"/>
            <a:r>
              <a:rPr lang="de-DE" sz="2100" dirty="0" err="1">
                <a:solidFill>
                  <a:schemeClr val="bg1">
                    <a:lumMod val="50000"/>
                  </a:schemeClr>
                </a:solidFill>
              </a:rPr>
              <a:t>Full</a:t>
            </a:r>
            <a:r>
              <a:rPr lang="de-DE" sz="2100" dirty="0">
                <a:solidFill>
                  <a:schemeClr val="bg1">
                    <a:lumMod val="50000"/>
                  </a:schemeClr>
                </a:solidFill>
              </a:rPr>
              <a:t> </a:t>
            </a:r>
            <a:r>
              <a:rPr lang="de-DE" sz="2100" dirty="0" err="1">
                <a:solidFill>
                  <a:schemeClr val="bg1">
                    <a:lumMod val="50000"/>
                  </a:schemeClr>
                </a:solidFill>
              </a:rPr>
              <a:t>looping</a:t>
            </a:r>
            <a:r>
              <a:rPr lang="de-DE" sz="2100" dirty="0">
                <a:solidFill>
                  <a:schemeClr val="bg1">
                    <a:lumMod val="50000"/>
                  </a:schemeClr>
                </a:solidFill>
              </a:rPr>
              <a:t> </a:t>
            </a:r>
            <a:r>
              <a:rPr lang="de-DE" sz="2100" dirty="0" err="1">
                <a:solidFill>
                  <a:schemeClr val="bg1">
                    <a:lumMod val="50000"/>
                  </a:schemeClr>
                </a:solidFill>
              </a:rPr>
              <a:t>with</a:t>
            </a:r>
            <a:r>
              <a:rPr lang="de-DE" sz="2100" dirty="0">
                <a:solidFill>
                  <a:schemeClr val="bg1">
                    <a:lumMod val="50000"/>
                  </a:schemeClr>
                </a:solidFill>
              </a:rPr>
              <a:t> </a:t>
            </a:r>
            <a:r>
              <a:rPr lang="de-DE" sz="2100" dirty="0" err="1">
                <a:solidFill>
                  <a:schemeClr val="bg1">
                    <a:lumMod val="50000"/>
                  </a:schemeClr>
                </a:solidFill>
              </a:rPr>
              <a:t>oref</a:t>
            </a:r>
            <a:r>
              <a:rPr lang="de-DE" sz="2100" dirty="0">
                <a:solidFill>
                  <a:schemeClr val="bg1">
                    <a:lumMod val="50000"/>
                  </a:schemeClr>
                </a:solidFill>
              </a:rPr>
              <a:t>(1): </a:t>
            </a:r>
            <a:r>
              <a:rPr lang="de-DE" sz="2100" dirty="0" err="1">
                <a:solidFill>
                  <a:schemeClr val="bg1">
                    <a:lumMod val="50000"/>
                  </a:schemeClr>
                </a:solidFill>
              </a:rPr>
              <a:t>No</a:t>
            </a:r>
            <a:r>
              <a:rPr lang="de-DE" sz="2100" dirty="0">
                <a:solidFill>
                  <a:schemeClr val="bg1">
                    <a:lumMod val="50000"/>
                  </a:schemeClr>
                </a:solidFill>
              </a:rPr>
              <a:t> </a:t>
            </a:r>
            <a:r>
              <a:rPr lang="de-DE" sz="2100" dirty="0" err="1">
                <a:solidFill>
                  <a:schemeClr val="bg1">
                    <a:lumMod val="50000"/>
                  </a:schemeClr>
                </a:solidFill>
              </a:rPr>
              <a:t>carb</a:t>
            </a:r>
            <a:r>
              <a:rPr lang="de-DE" sz="2100" dirty="0">
                <a:solidFill>
                  <a:schemeClr val="bg1">
                    <a:lumMod val="50000"/>
                  </a:schemeClr>
                </a:solidFill>
              </a:rPr>
              <a:t> </a:t>
            </a:r>
            <a:r>
              <a:rPr lang="de-DE" sz="2100" dirty="0" err="1">
                <a:solidFill>
                  <a:schemeClr val="bg1">
                    <a:lumMod val="50000"/>
                  </a:schemeClr>
                </a:solidFill>
              </a:rPr>
              <a:t>inputs</a:t>
            </a:r>
            <a:r>
              <a:rPr lang="de-DE" sz="2100" dirty="0">
                <a:solidFill>
                  <a:schemeClr val="bg1">
                    <a:lumMod val="50000"/>
                  </a:schemeClr>
                </a:solidFill>
              </a:rPr>
              <a:t>, </a:t>
            </a:r>
            <a:r>
              <a:rPr lang="de-DE" sz="2100" dirty="0" err="1">
                <a:solidFill>
                  <a:schemeClr val="bg1">
                    <a:lumMod val="50000"/>
                  </a:schemeClr>
                </a:solidFill>
              </a:rPr>
              <a:t>no</a:t>
            </a:r>
            <a:r>
              <a:rPr lang="de-DE" sz="2100" dirty="0">
                <a:solidFill>
                  <a:schemeClr val="bg1">
                    <a:lumMod val="50000"/>
                  </a:schemeClr>
                </a:solidFill>
              </a:rPr>
              <a:t> </a:t>
            </a:r>
            <a:r>
              <a:rPr lang="de-DE" sz="2100" dirty="0" err="1">
                <a:solidFill>
                  <a:schemeClr val="bg1">
                    <a:lumMod val="50000"/>
                  </a:schemeClr>
                </a:solidFill>
              </a:rPr>
              <a:t>boli</a:t>
            </a:r>
            <a:r>
              <a:rPr lang="de-DE" sz="2100" dirty="0">
                <a:solidFill>
                  <a:schemeClr val="bg1">
                    <a:lumMod val="50000"/>
                  </a:schemeClr>
                </a:solidFill>
              </a:rPr>
              <a:t>                                                                                    </a:t>
            </a:r>
          </a:p>
          <a:p>
            <a:pPr lvl="1"/>
            <a:endParaRPr lang="de-DE" sz="2100" dirty="0" smtClean="0">
              <a:solidFill>
                <a:schemeClr val="bg1">
                  <a:lumMod val="50000"/>
                </a:schemeClr>
              </a:solidFill>
            </a:endParaRPr>
          </a:p>
          <a:p>
            <a:pPr lvl="1"/>
            <a:endParaRPr lang="de-DE" sz="2100" dirty="0" smtClean="0">
              <a:solidFill>
                <a:schemeClr val="bg1">
                  <a:lumMod val="50000"/>
                </a:schemeClr>
              </a:solidFill>
            </a:endParaRPr>
          </a:p>
          <a:p>
            <a:endParaRPr lang="de-DE" sz="2000" b="1" dirty="0">
              <a:solidFill>
                <a:srgbClr val="0070C0"/>
              </a:solidFill>
            </a:endParaRPr>
          </a:p>
        </p:txBody>
      </p:sp>
      <p:sp>
        <p:nvSpPr>
          <p:cNvPr id="8" name="Textfeld 7"/>
          <p:cNvSpPr txBox="1"/>
          <p:nvPr/>
        </p:nvSpPr>
        <p:spPr>
          <a:xfrm>
            <a:off x="610338" y="1090332"/>
            <a:ext cx="2994764" cy="2523768"/>
          </a:xfrm>
          <a:prstGeom prst="rect">
            <a:avLst/>
          </a:prstGeom>
          <a:noFill/>
        </p:spPr>
        <p:txBody>
          <a:bodyPr wrap="square" rtlCol="0">
            <a:spAutoFit/>
          </a:bodyPr>
          <a:lstStyle/>
          <a:p>
            <a:endParaRPr lang="de-DE" b="1" dirty="0"/>
          </a:p>
          <a:p>
            <a:r>
              <a:rPr lang="de-DE" sz="2000" dirty="0" smtClean="0"/>
              <a:t>This </a:t>
            </a:r>
            <a:r>
              <a:rPr lang="de-DE" sz="2000" dirty="0" err="1" smtClean="0"/>
              <a:t>presentation</a:t>
            </a:r>
            <a:r>
              <a:rPr lang="de-DE" sz="2000" dirty="0" smtClean="0"/>
              <a:t> on     </a:t>
            </a:r>
            <a:r>
              <a:rPr lang="de-DE" sz="2000" dirty="0" err="1" smtClean="0"/>
              <a:t>Meal</a:t>
            </a:r>
            <a:r>
              <a:rPr lang="de-DE" sz="2000" dirty="0" smtClean="0"/>
              <a:t> Management </a:t>
            </a:r>
            <a:r>
              <a:rPr lang="de-DE" sz="2000" dirty="0" err="1" smtClean="0"/>
              <a:t>describes</a:t>
            </a:r>
            <a:r>
              <a:rPr lang="de-DE" sz="2000" dirty="0" smtClean="0"/>
              <a:t> </a:t>
            </a:r>
            <a:r>
              <a:rPr lang="de-DE" sz="2000" dirty="0" err="1" smtClean="0"/>
              <a:t>the</a:t>
            </a:r>
            <a:r>
              <a:rPr lang="de-DE" sz="2000" dirty="0" smtClean="0"/>
              <a:t> </a:t>
            </a:r>
            <a:r>
              <a:rPr lang="de-DE" sz="2000" dirty="0" err="1" smtClean="0"/>
              <a:t>general</a:t>
            </a:r>
            <a:r>
              <a:rPr lang="de-DE" sz="2000" dirty="0" smtClean="0"/>
              <a:t> </a:t>
            </a:r>
            <a:r>
              <a:rPr lang="de-DE" sz="2000" dirty="0" err="1" smtClean="0"/>
              <a:t>challenges</a:t>
            </a:r>
            <a:r>
              <a:rPr lang="de-DE" sz="2000" dirty="0" smtClean="0"/>
              <a:t> </a:t>
            </a:r>
            <a:r>
              <a:rPr lang="de-DE" sz="2000" dirty="0" err="1" smtClean="0"/>
              <a:t>that</a:t>
            </a:r>
            <a:r>
              <a:rPr lang="de-DE" sz="2000" dirty="0" smtClean="0"/>
              <a:t> </a:t>
            </a:r>
            <a:r>
              <a:rPr lang="de-DE" sz="2000" dirty="0" err="1" smtClean="0"/>
              <a:t>loopers</a:t>
            </a:r>
            <a:r>
              <a:rPr lang="de-DE" sz="2000" dirty="0" smtClean="0"/>
              <a:t> and (</a:t>
            </a:r>
            <a:r>
              <a:rPr lang="de-DE" sz="2000" dirty="0" err="1" smtClean="0"/>
              <a:t>any</a:t>
            </a:r>
            <a:r>
              <a:rPr lang="de-DE" sz="2000" dirty="0" smtClean="0"/>
              <a:t>) </a:t>
            </a:r>
            <a:r>
              <a:rPr lang="de-DE" sz="2000" dirty="0" err="1" smtClean="0"/>
              <a:t>loops</a:t>
            </a:r>
            <a:r>
              <a:rPr lang="de-DE" sz="2000" dirty="0" smtClean="0"/>
              <a:t> </a:t>
            </a:r>
            <a:r>
              <a:rPr lang="de-DE" sz="2000" dirty="0" err="1" smtClean="0"/>
              <a:t>face</a:t>
            </a:r>
            <a:r>
              <a:rPr lang="de-DE" sz="2000" dirty="0" smtClean="0"/>
              <a:t> </a:t>
            </a:r>
            <a:r>
              <a:rPr lang="de-DE" sz="2000" dirty="0" err="1" smtClean="0"/>
              <a:t>when</a:t>
            </a:r>
            <a:r>
              <a:rPr lang="de-DE" sz="2000" dirty="0" smtClean="0"/>
              <a:t> </a:t>
            </a:r>
            <a:r>
              <a:rPr lang="de-DE" sz="2000" dirty="0" err="1" smtClean="0"/>
              <a:t>managing</a:t>
            </a:r>
            <a:r>
              <a:rPr lang="de-DE" sz="2000" dirty="0" smtClean="0"/>
              <a:t> </a:t>
            </a:r>
            <a:r>
              <a:rPr lang="de-DE" sz="2000" dirty="0" err="1" smtClean="0"/>
              <a:t>carb</a:t>
            </a:r>
            <a:r>
              <a:rPr lang="de-DE" sz="2000" dirty="0" smtClean="0"/>
              <a:t> </a:t>
            </a:r>
            <a:r>
              <a:rPr lang="de-DE" sz="2000" dirty="0" err="1" smtClean="0"/>
              <a:t>absorption</a:t>
            </a:r>
            <a:r>
              <a:rPr lang="de-DE" sz="2000" dirty="0" smtClean="0"/>
              <a:t> (</a:t>
            </a:r>
            <a:r>
              <a:rPr lang="de-DE" sz="2000" dirty="0" err="1" smtClean="0"/>
              <a:t>meals</a:t>
            </a:r>
            <a:r>
              <a:rPr lang="de-DE" sz="2000" dirty="0" smtClean="0"/>
              <a:t>).   </a:t>
            </a:r>
            <a:endParaRPr lang="de-DE" sz="2000" u="sng" dirty="0"/>
          </a:p>
        </p:txBody>
      </p:sp>
    </p:spTree>
    <p:extLst>
      <p:ext uri="{BB962C8B-B14F-4D97-AF65-F5344CB8AC3E}">
        <p14:creationId xmlns:p14="http://schemas.microsoft.com/office/powerpoint/2010/main" val="14854073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52346" y="3089429"/>
            <a:ext cx="2239934" cy="330242"/>
          </a:xfrm>
        </p:spPr>
        <p:txBody>
          <a:bodyPr>
            <a:normAutofit fontScale="90000"/>
          </a:bodyPr>
          <a:lstStyle/>
          <a:p>
            <a:pPr algn="ctr"/>
            <a:r>
              <a:rPr lang="de-DE" sz="3600" b="1" dirty="0" smtClean="0">
                <a:solidFill>
                  <a:srgbClr val="7030A0"/>
                </a:solidFill>
              </a:rPr>
              <a:t>Add-on </a:t>
            </a:r>
            <a:r>
              <a:rPr lang="de-DE" sz="3600" b="1" dirty="0" err="1" smtClean="0">
                <a:solidFill>
                  <a:srgbClr val="7030A0"/>
                </a:solidFill>
              </a:rPr>
              <a:t>slides</a:t>
            </a:r>
            <a:endParaRPr lang="de-DE" sz="3600" b="1" dirty="0">
              <a:solidFill>
                <a:srgbClr val="7030A0"/>
              </a:solidFill>
            </a:endParaRPr>
          </a:p>
        </p:txBody>
      </p:sp>
      <p:sp>
        <p:nvSpPr>
          <p:cNvPr id="7" name="Inhaltsplatzhalter 2"/>
          <p:cNvSpPr txBox="1">
            <a:spLocks/>
          </p:cNvSpPr>
          <p:nvPr/>
        </p:nvSpPr>
        <p:spPr>
          <a:xfrm>
            <a:off x="3023665" y="2169565"/>
            <a:ext cx="11173869" cy="6389588"/>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200" b="1" dirty="0" err="1" smtClean="0"/>
              <a:t>Fats</a:t>
            </a:r>
            <a:r>
              <a:rPr lang="de-DE" sz="2200" b="1" dirty="0" smtClean="0"/>
              <a:t> and Proteins – </a:t>
            </a:r>
            <a:r>
              <a:rPr lang="de-DE" sz="2200" b="1" dirty="0" err="1" smtClean="0"/>
              <a:t>Effect</a:t>
            </a:r>
            <a:r>
              <a:rPr lang="de-DE" sz="2200" b="1" dirty="0" smtClean="0"/>
              <a:t> on </a:t>
            </a:r>
            <a:r>
              <a:rPr lang="de-DE" sz="2200" b="1" dirty="0" err="1" smtClean="0"/>
              <a:t>carb</a:t>
            </a:r>
            <a:r>
              <a:rPr lang="de-DE" sz="2200" b="1" dirty="0" smtClean="0"/>
              <a:t> </a:t>
            </a:r>
            <a:r>
              <a:rPr lang="de-DE" sz="2200" b="1" dirty="0" err="1" smtClean="0"/>
              <a:t>absorption</a:t>
            </a:r>
            <a:r>
              <a:rPr lang="de-DE" sz="2200" b="1" dirty="0" smtClean="0"/>
              <a:t>           51</a:t>
            </a:r>
          </a:p>
          <a:p>
            <a:r>
              <a:rPr lang="de-DE" sz="2400" b="1" dirty="0" smtClean="0"/>
              <a:t>Tuning </a:t>
            </a:r>
            <a:r>
              <a:rPr lang="de-DE" sz="2400" b="1" dirty="0" err="1" smtClean="0"/>
              <a:t>your</a:t>
            </a:r>
            <a:r>
              <a:rPr lang="de-DE" sz="2400" b="1" dirty="0" smtClean="0"/>
              <a:t> Loop                                                      53  </a:t>
            </a:r>
            <a:r>
              <a:rPr lang="de-DE" dirty="0" smtClean="0"/>
              <a:t>                   </a:t>
            </a:r>
          </a:p>
          <a:p>
            <a:r>
              <a:rPr lang="de-DE" sz="2300" b="1" dirty="0" smtClean="0"/>
              <a:t>IC (</a:t>
            </a:r>
            <a:r>
              <a:rPr lang="de-DE" sz="2300" b="1" dirty="0" err="1" smtClean="0"/>
              <a:t>carb</a:t>
            </a:r>
            <a:r>
              <a:rPr lang="de-DE" sz="2300" b="1" dirty="0" smtClean="0"/>
              <a:t> </a:t>
            </a:r>
            <a:r>
              <a:rPr lang="de-DE" sz="2300" b="1" dirty="0" err="1" smtClean="0"/>
              <a:t>ratio</a:t>
            </a:r>
            <a:r>
              <a:rPr lang="de-DE" sz="2300" b="1" dirty="0" smtClean="0"/>
              <a:t>) </a:t>
            </a:r>
            <a:r>
              <a:rPr lang="de-DE" sz="2300" b="1" dirty="0" err="1" smtClean="0"/>
              <a:t>determination</a:t>
            </a:r>
            <a:r>
              <a:rPr lang="de-DE" sz="2300" b="1" dirty="0" smtClean="0"/>
              <a:t>                                    58                       </a:t>
            </a:r>
            <a:endParaRPr lang="de-DE" sz="2000" b="1" dirty="0" smtClean="0"/>
          </a:p>
          <a:p>
            <a:pPr marL="457200" lvl="1" indent="0">
              <a:buNone/>
            </a:pPr>
            <a:r>
              <a:rPr lang="de-DE" sz="1600" dirty="0" smtClean="0"/>
              <a:t>              See also </a:t>
            </a:r>
            <a:r>
              <a:rPr lang="de-DE" sz="1600" dirty="0" err="1" smtClean="0"/>
              <a:t>paper</a:t>
            </a:r>
            <a:r>
              <a:rPr lang="de-DE" sz="1600" dirty="0" smtClean="0"/>
              <a:t> in /Files </a:t>
            </a:r>
            <a:r>
              <a:rPr lang="de-DE" sz="1600" dirty="0" err="1" smtClean="0"/>
              <a:t>of</a:t>
            </a:r>
            <a:r>
              <a:rPr lang="de-DE" sz="1600" dirty="0" smtClean="0"/>
              <a:t> FB </a:t>
            </a:r>
            <a:r>
              <a:rPr lang="de-DE" sz="1600" dirty="0" err="1" smtClean="0"/>
              <a:t>AndroidAPS</a:t>
            </a:r>
            <a:r>
              <a:rPr lang="de-DE" sz="1600" dirty="0" smtClean="0"/>
              <a:t> Users</a:t>
            </a:r>
          </a:p>
          <a:p>
            <a:r>
              <a:rPr lang="de-DE" sz="2000" b="1" dirty="0" smtClean="0"/>
              <a:t>ISF </a:t>
            </a:r>
            <a:r>
              <a:rPr lang="de-DE" sz="2000" b="1" dirty="0" err="1" smtClean="0"/>
              <a:t>determination</a:t>
            </a:r>
            <a:r>
              <a:rPr lang="de-DE" sz="2000" b="1" dirty="0" smtClean="0"/>
              <a:t>                                                                      59</a:t>
            </a:r>
          </a:p>
          <a:p>
            <a:pPr marL="457200" lvl="1" indent="0">
              <a:buNone/>
            </a:pPr>
            <a:r>
              <a:rPr lang="de-DE" sz="1600" dirty="0" smtClean="0"/>
              <a:t>              See also </a:t>
            </a:r>
            <a:r>
              <a:rPr lang="de-DE" sz="1600" dirty="0" err="1" smtClean="0"/>
              <a:t>paper</a:t>
            </a:r>
            <a:r>
              <a:rPr lang="de-DE" sz="1600" dirty="0" smtClean="0"/>
              <a:t> </a:t>
            </a:r>
            <a:r>
              <a:rPr lang="de-DE" sz="1600" dirty="0"/>
              <a:t>in /Files </a:t>
            </a:r>
            <a:r>
              <a:rPr lang="de-DE" sz="1600" dirty="0" err="1"/>
              <a:t>of</a:t>
            </a:r>
            <a:r>
              <a:rPr lang="de-DE" sz="1600" dirty="0"/>
              <a:t> FB </a:t>
            </a:r>
            <a:r>
              <a:rPr lang="de-DE" sz="1600" dirty="0" err="1"/>
              <a:t>AndroidAPS</a:t>
            </a:r>
            <a:r>
              <a:rPr lang="de-DE" sz="1600" dirty="0"/>
              <a:t> </a:t>
            </a:r>
            <a:r>
              <a:rPr lang="de-DE" sz="1600" dirty="0" smtClean="0"/>
              <a:t>Users</a:t>
            </a:r>
          </a:p>
          <a:p>
            <a:r>
              <a:rPr lang="de-DE" sz="2000" b="1" dirty="0" smtClean="0"/>
              <a:t>42 </a:t>
            </a:r>
            <a:r>
              <a:rPr lang="de-DE" sz="2000" b="1" dirty="0" err="1" smtClean="0"/>
              <a:t>Factors</a:t>
            </a:r>
            <a:r>
              <a:rPr lang="de-DE" sz="2000" b="1" dirty="0" smtClean="0"/>
              <a:t> </a:t>
            </a:r>
            <a:r>
              <a:rPr lang="de-DE" sz="2000" b="1" dirty="0" err="1" smtClean="0"/>
              <a:t>that</a:t>
            </a:r>
            <a:r>
              <a:rPr lang="de-DE" sz="2000" b="1" dirty="0" smtClean="0"/>
              <a:t> </a:t>
            </a:r>
            <a:r>
              <a:rPr lang="de-DE" sz="2000" b="1" dirty="0" err="1" smtClean="0"/>
              <a:t>influence</a:t>
            </a:r>
            <a:r>
              <a:rPr lang="de-DE" sz="2000" b="1" dirty="0" smtClean="0"/>
              <a:t> </a:t>
            </a:r>
            <a:r>
              <a:rPr lang="de-DE" sz="2000" b="1" dirty="0" err="1" smtClean="0"/>
              <a:t>our</a:t>
            </a:r>
            <a:r>
              <a:rPr lang="de-DE" sz="2000" b="1" dirty="0" smtClean="0"/>
              <a:t> </a:t>
            </a:r>
            <a:r>
              <a:rPr lang="de-DE" sz="2000" b="1" dirty="0" err="1" smtClean="0"/>
              <a:t>glucose</a:t>
            </a:r>
            <a:r>
              <a:rPr lang="de-DE" sz="2000" b="1" dirty="0" smtClean="0"/>
              <a:t>                                    60</a:t>
            </a:r>
            <a:endParaRPr lang="de-DE" sz="2000" b="1" dirty="0"/>
          </a:p>
          <a:p>
            <a:pPr lvl="1"/>
            <a:endParaRPr lang="de-DE" sz="1600" dirty="0" smtClean="0">
              <a:solidFill>
                <a:schemeClr val="bg1">
                  <a:lumMod val="50000"/>
                </a:schemeClr>
              </a:solidFill>
            </a:endParaRPr>
          </a:p>
          <a:p>
            <a:pPr lvl="1"/>
            <a:endParaRPr lang="de-DE" sz="1600" dirty="0" smtClean="0"/>
          </a:p>
          <a:p>
            <a:endParaRPr lang="de-DE" sz="2000" b="1" dirty="0">
              <a:solidFill>
                <a:srgbClr val="0070C0"/>
              </a:solidFill>
            </a:endParaRPr>
          </a:p>
        </p:txBody>
      </p:sp>
      <p:sp>
        <p:nvSpPr>
          <p:cNvPr id="8" name="Foliennummernplatzhalter 3"/>
          <p:cNvSpPr txBox="1">
            <a:spLocks/>
          </p:cNvSpPr>
          <p:nvPr/>
        </p:nvSpPr>
        <p:spPr>
          <a:xfrm>
            <a:off x="8946266" y="284275"/>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50</a:t>
            </a:r>
            <a:endParaRPr lang="de-DE" sz="1800" dirty="0">
              <a:solidFill>
                <a:schemeClr val="tx1"/>
              </a:solidFill>
            </a:endParaRPr>
          </a:p>
        </p:txBody>
      </p:sp>
    </p:spTree>
    <p:extLst>
      <p:ext uri="{BB962C8B-B14F-4D97-AF65-F5344CB8AC3E}">
        <p14:creationId xmlns:p14="http://schemas.microsoft.com/office/powerpoint/2010/main" val="31593083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5" name="Inhaltsplatzhalt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179" y="24825"/>
            <a:ext cx="12212807" cy="6833175"/>
          </a:xfrm>
        </p:spPr>
      </p:pic>
      <p:sp>
        <p:nvSpPr>
          <p:cNvPr id="6" name="Textfeld 5"/>
          <p:cNvSpPr txBox="1"/>
          <p:nvPr/>
        </p:nvSpPr>
        <p:spPr>
          <a:xfrm>
            <a:off x="7409793" y="3054022"/>
            <a:ext cx="2572407" cy="707886"/>
          </a:xfrm>
          <a:prstGeom prst="rect">
            <a:avLst/>
          </a:prstGeom>
          <a:solidFill>
            <a:schemeClr val="accent1">
              <a:lumMod val="20000"/>
              <a:lumOff val="80000"/>
            </a:schemeClr>
          </a:solidFill>
        </p:spPr>
        <p:txBody>
          <a:bodyPr wrap="square" rtlCol="0">
            <a:spAutoFit/>
          </a:bodyPr>
          <a:lstStyle/>
          <a:p>
            <a:r>
              <a:rPr lang="de-DE" sz="2000" b="1" dirty="0" err="1" smtClean="0"/>
              <a:t>delivered</a:t>
            </a:r>
            <a:r>
              <a:rPr lang="de-DE" sz="2000" b="1" dirty="0" smtClean="0"/>
              <a:t> </a:t>
            </a:r>
            <a:r>
              <a:rPr lang="de-DE" sz="2000" b="1" dirty="0" err="1" smtClean="0"/>
              <a:t>over</a:t>
            </a:r>
            <a:r>
              <a:rPr lang="de-DE" sz="2000" b="1" dirty="0" smtClean="0"/>
              <a:t> 2 </a:t>
            </a:r>
            <a:r>
              <a:rPr lang="de-DE" sz="2000" b="1" dirty="0" err="1" smtClean="0"/>
              <a:t>or</a:t>
            </a:r>
            <a:r>
              <a:rPr lang="de-DE" sz="2000" b="1" dirty="0" smtClean="0"/>
              <a:t> </a:t>
            </a:r>
            <a:r>
              <a:rPr lang="de-DE" sz="2000" b="1" dirty="0" err="1" smtClean="0"/>
              <a:t>more</a:t>
            </a:r>
            <a:r>
              <a:rPr lang="de-DE" sz="2000" b="1" dirty="0" smtClean="0"/>
              <a:t> </a:t>
            </a:r>
            <a:r>
              <a:rPr lang="de-DE" sz="2000" b="1" dirty="0" err="1" smtClean="0"/>
              <a:t>hours</a:t>
            </a:r>
            <a:r>
              <a:rPr lang="de-DE" sz="2000" b="1" dirty="0" smtClean="0"/>
              <a:t> </a:t>
            </a:r>
            <a:r>
              <a:rPr lang="de-DE" sz="2000" b="1" dirty="0" err="1" smtClean="0"/>
              <a:t>longer</a:t>
            </a:r>
            <a:r>
              <a:rPr lang="de-DE" sz="2000" b="1" dirty="0" smtClean="0"/>
              <a:t> </a:t>
            </a:r>
            <a:endParaRPr lang="de-DE" sz="2000" b="1" dirty="0"/>
          </a:p>
        </p:txBody>
      </p:sp>
      <p:sp>
        <p:nvSpPr>
          <p:cNvPr id="7" name="Textfeld 6"/>
          <p:cNvSpPr txBox="1"/>
          <p:nvPr/>
        </p:nvSpPr>
        <p:spPr>
          <a:xfrm>
            <a:off x="11497276" y="165070"/>
            <a:ext cx="444352" cy="400110"/>
          </a:xfrm>
          <a:prstGeom prst="rect">
            <a:avLst/>
          </a:prstGeom>
          <a:noFill/>
        </p:spPr>
        <p:txBody>
          <a:bodyPr wrap="none" rtlCol="0">
            <a:spAutoFit/>
          </a:bodyPr>
          <a:lstStyle/>
          <a:p>
            <a:r>
              <a:rPr lang="de-DE" sz="2000" dirty="0" smtClean="0">
                <a:solidFill>
                  <a:schemeClr val="bg1">
                    <a:lumMod val="50000"/>
                  </a:schemeClr>
                </a:solidFill>
              </a:rPr>
              <a:t>51</a:t>
            </a:r>
            <a:endParaRPr lang="de-DE" sz="2000" dirty="0">
              <a:solidFill>
                <a:schemeClr val="bg1">
                  <a:lumMod val="50000"/>
                </a:schemeClr>
              </a:solidFill>
            </a:endParaRPr>
          </a:p>
        </p:txBody>
      </p:sp>
    </p:spTree>
    <p:extLst>
      <p:ext uri="{BB962C8B-B14F-4D97-AF65-F5344CB8AC3E}">
        <p14:creationId xmlns:p14="http://schemas.microsoft.com/office/powerpoint/2010/main" val="22962639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1"/>
          <p:cNvSpPr txBox="1">
            <a:spLocks noGrp="1"/>
          </p:cNvSpPr>
          <p:nvPr>
            <p:ph type="title"/>
          </p:nvPr>
        </p:nvSpPr>
        <p:spPr>
          <a:xfrm>
            <a:off x="1803400" y="-224235"/>
            <a:ext cx="10515600" cy="1325563"/>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200" b="1" dirty="0" smtClean="0">
                <a:solidFill>
                  <a:srgbClr val="7030A0"/>
                </a:solidFill>
              </a:rPr>
              <a:t>Glucose Impact </a:t>
            </a:r>
            <a:r>
              <a:rPr lang="de-DE" sz="3200" b="1" dirty="0" err="1" smtClean="0">
                <a:solidFill>
                  <a:srgbClr val="7030A0"/>
                </a:solidFill>
              </a:rPr>
              <a:t>from</a:t>
            </a:r>
            <a:r>
              <a:rPr lang="de-DE" sz="3200" b="1" dirty="0" smtClean="0">
                <a:solidFill>
                  <a:srgbClr val="7030A0"/>
                </a:solidFill>
              </a:rPr>
              <a:t> Protein and </a:t>
            </a:r>
            <a:r>
              <a:rPr lang="de-DE" sz="3200" b="1" dirty="0" err="1" smtClean="0">
                <a:solidFill>
                  <a:srgbClr val="7030A0"/>
                </a:solidFill>
              </a:rPr>
              <a:t>Fat</a:t>
            </a:r>
            <a:r>
              <a:rPr lang="de-DE" sz="3200" b="1" dirty="0" smtClean="0">
                <a:solidFill>
                  <a:srgbClr val="7030A0"/>
                </a:solidFill>
              </a:rPr>
              <a:t>: </a:t>
            </a:r>
            <a:r>
              <a:rPr lang="de-DE" sz="3200" b="1" dirty="0" err="1" smtClean="0">
                <a:solidFill>
                  <a:srgbClr val="7030A0"/>
                </a:solidFill>
              </a:rPr>
              <a:t>Mechanism</a:t>
            </a:r>
            <a:endParaRPr lang="de-DE" sz="3200" b="1" u="sng" dirty="0">
              <a:solidFill>
                <a:srgbClr val="7030A0"/>
              </a:solidFill>
            </a:endParaRPr>
          </a:p>
        </p:txBody>
      </p:sp>
      <p:pic>
        <p:nvPicPr>
          <p:cNvPr id="5" name="Inhaltsplatzhalt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4866" y="709191"/>
            <a:ext cx="8890072" cy="6012283"/>
          </a:xfrm>
        </p:spPr>
      </p:pic>
      <p:sp>
        <p:nvSpPr>
          <p:cNvPr id="7" name="Textfeld 6"/>
          <p:cNvSpPr txBox="1"/>
          <p:nvPr/>
        </p:nvSpPr>
        <p:spPr>
          <a:xfrm>
            <a:off x="11490745" y="161967"/>
            <a:ext cx="444352" cy="400110"/>
          </a:xfrm>
          <a:prstGeom prst="rect">
            <a:avLst/>
          </a:prstGeom>
          <a:noFill/>
        </p:spPr>
        <p:txBody>
          <a:bodyPr wrap="none" rtlCol="0">
            <a:spAutoFit/>
          </a:bodyPr>
          <a:lstStyle/>
          <a:p>
            <a:r>
              <a:rPr lang="de-DE" sz="2000" dirty="0" smtClean="0">
                <a:solidFill>
                  <a:schemeClr val="bg1">
                    <a:lumMod val="50000"/>
                  </a:schemeClr>
                </a:solidFill>
              </a:rPr>
              <a:t>52</a:t>
            </a:r>
            <a:endParaRPr lang="de-DE" sz="2000" dirty="0">
              <a:solidFill>
                <a:schemeClr val="bg1">
                  <a:lumMod val="50000"/>
                </a:schemeClr>
              </a:solidFill>
            </a:endParaRPr>
          </a:p>
        </p:txBody>
      </p:sp>
    </p:spTree>
    <p:extLst>
      <p:ext uri="{BB962C8B-B14F-4D97-AF65-F5344CB8AC3E}">
        <p14:creationId xmlns:p14="http://schemas.microsoft.com/office/powerpoint/2010/main" val="12740030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75390" y="-66685"/>
            <a:ext cx="10515600" cy="1325563"/>
          </a:xfrm>
        </p:spPr>
        <p:txBody>
          <a:bodyPr>
            <a:normAutofit/>
          </a:bodyPr>
          <a:lstStyle/>
          <a:p>
            <a:r>
              <a:rPr lang="de-DE" sz="3600" b="1" dirty="0">
                <a:solidFill>
                  <a:srgbClr val="7030A0"/>
                </a:solidFill>
              </a:rPr>
              <a:t>Tuning – </a:t>
            </a:r>
            <a:r>
              <a:rPr lang="de-DE" sz="3600" b="1" i="1" dirty="0">
                <a:solidFill>
                  <a:srgbClr val="7030A0"/>
                </a:solidFill>
              </a:rPr>
              <a:t> 1. </a:t>
            </a:r>
            <a:r>
              <a:rPr lang="de-DE" sz="3600" b="1" i="1" dirty="0" smtClean="0">
                <a:solidFill>
                  <a:srgbClr val="7030A0"/>
                </a:solidFill>
              </a:rPr>
              <a:t>Try not </a:t>
            </a:r>
            <a:r>
              <a:rPr lang="de-DE" sz="3600" b="1" i="1" dirty="0" err="1" smtClean="0">
                <a:solidFill>
                  <a:srgbClr val="7030A0"/>
                </a:solidFill>
              </a:rPr>
              <a:t>to</a:t>
            </a:r>
            <a:r>
              <a:rPr lang="de-DE" sz="3600" b="1" i="1" dirty="0" smtClean="0">
                <a:solidFill>
                  <a:srgbClr val="7030A0"/>
                </a:solidFill>
              </a:rPr>
              <a:t> </a:t>
            </a:r>
            <a:r>
              <a:rPr lang="de-DE" sz="3600" b="1" i="1" dirty="0" err="1" smtClean="0">
                <a:solidFill>
                  <a:srgbClr val="7030A0"/>
                </a:solidFill>
              </a:rPr>
              <a:t>interfere</a:t>
            </a:r>
            <a:endParaRPr lang="de-DE" sz="3600" b="1" i="1" dirty="0">
              <a:solidFill>
                <a:srgbClr val="7030A0"/>
              </a:solidFill>
            </a:endParaRPr>
          </a:p>
        </p:txBody>
      </p:sp>
      <p:sp>
        <p:nvSpPr>
          <p:cNvPr id="4" name="Inhaltsplatzhalter 2"/>
          <p:cNvSpPr txBox="1">
            <a:spLocks/>
          </p:cNvSpPr>
          <p:nvPr/>
        </p:nvSpPr>
        <p:spPr>
          <a:xfrm>
            <a:off x="223348" y="1138031"/>
            <a:ext cx="11543692" cy="6212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tLang="de-DE" sz="2400" b="1" dirty="0" err="1" smtClean="0">
                <a:ea typeface="Times New Roman" panose="02020603050405020304" pitchFamily="18" charset="0"/>
              </a:rPr>
              <a:t>Interfering</a:t>
            </a:r>
            <a:r>
              <a:rPr lang="de-DE" altLang="de-DE" sz="2400" b="1" dirty="0" smtClean="0">
                <a:ea typeface="Times New Roman" panose="02020603050405020304" pitchFamily="18" charset="0"/>
              </a:rPr>
              <a:t> </a:t>
            </a:r>
            <a:r>
              <a:rPr lang="de-DE" altLang="de-DE" sz="2400" b="1" dirty="0" err="1" smtClean="0">
                <a:ea typeface="Times New Roman" panose="02020603050405020304" pitchFamily="18" charset="0"/>
              </a:rPr>
              <a:t>with</a:t>
            </a:r>
            <a:r>
              <a:rPr lang="de-DE" altLang="de-DE" sz="2400" b="1" dirty="0" smtClean="0">
                <a:ea typeface="Times New Roman" panose="02020603050405020304" pitchFamily="18" charset="0"/>
              </a:rPr>
              <a:t> a </a:t>
            </a:r>
            <a:r>
              <a:rPr lang="de-DE" altLang="de-DE" sz="2400" b="1" dirty="0" err="1" smtClean="0">
                <a:ea typeface="Times New Roman" panose="02020603050405020304" pitchFamily="18" charset="0"/>
              </a:rPr>
              <a:t>closed</a:t>
            </a:r>
            <a:r>
              <a:rPr lang="de-DE" altLang="de-DE" sz="2400" b="1" dirty="0" smtClean="0">
                <a:ea typeface="Times New Roman" panose="02020603050405020304" pitchFamily="18" charset="0"/>
              </a:rPr>
              <a:t> </a:t>
            </a:r>
            <a:r>
              <a:rPr lang="de-DE" altLang="de-DE" sz="2400" b="1" dirty="0" err="1" smtClean="0">
                <a:ea typeface="Times New Roman" panose="02020603050405020304" pitchFamily="18" charset="0"/>
              </a:rPr>
              <a:t>loop</a:t>
            </a:r>
            <a:r>
              <a:rPr lang="de-DE" altLang="de-DE" sz="2400" b="1" dirty="0" smtClean="0">
                <a:ea typeface="Times New Roman" panose="02020603050405020304" pitchFamily="18" charset="0"/>
              </a:rPr>
              <a:t> </a:t>
            </a:r>
            <a:r>
              <a:rPr lang="de-DE" altLang="de-DE" sz="2400" b="1" dirty="0" err="1" smtClean="0">
                <a:ea typeface="Times New Roman" panose="02020603050405020304" pitchFamily="18" charset="0"/>
              </a:rPr>
              <a:t>disturbs</a:t>
            </a:r>
            <a:r>
              <a:rPr lang="de-DE" altLang="de-DE" sz="2400" b="1" dirty="0" smtClean="0">
                <a:ea typeface="Times New Roman" panose="02020603050405020304" pitchFamily="18" charset="0"/>
              </a:rPr>
              <a:t> </a:t>
            </a:r>
            <a:r>
              <a:rPr lang="de-DE" altLang="de-DE" sz="2400" b="1" dirty="0" err="1" smtClean="0">
                <a:ea typeface="Times New Roman" panose="02020603050405020304" pitchFamily="18" charset="0"/>
              </a:rPr>
              <a:t>its</a:t>
            </a:r>
            <a:r>
              <a:rPr lang="de-DE" altLang="de-DE" sz="2400" b="1" dirty="0" smtClean="0">
                <a:ea typeface="Times New Roman" panose="02020603050405020304" pitchFamily="18" charset="0"/>
              </a:rPr>
              <a:t> </a:t>
            </a:r>
            <a:r>
              <a:rPr lang="de-DE" altLang="de-DE" sz="2400" b="1" dirty="0" err="1" smtClean="0">
                <a:ea typeface="Times New Roman" panose="02020603050405020304" pitchFamily="18" charset="0"/>
              </a:rPr>
              <a:t>workings</a:t>
            </a:r>
            <a:r>
              <a:rPr lang="de-DE" altLang="de-DE" sz="2400" b="1" dirty="0" smtClean="0">
                <a:ea typeface="Times New Roman" panose="02020603050405020304" pitchFamily="18" charset="0"/>
              </a:rPr>
              <a:t>, </a:t>
            </a:r>
            <a:r>
              <a:rPr lang="de-DE" altLang="de-DE" sz="2400" dirty="0" smtClean="0">
                <a:ea typeface="Times New Roman" panose="02020603050405020304" pitchFamily="18" charset="0"/>
              </a:rPr>
              <a:t>and will </a:t>
            </a:r>
            <a:r>
              <a:rPr lang="de-DE" altLang="de-DE" sz="2400" dirty="0" err="1" smtClean="0">
                <a:ea typeface="Times New Roman" panose="02020603050405020304" pitchFamily="18" charset="0"/>
              </a:rPr>
              <a:t>create</a:t>
            </a:r>
            <a:r>
              <a:rPr lang="de-DE" altLang="de-DE" sz="2400" dirty="0" smtClean="0">
                <a:ea typeface="Times New Roman" panose="02020603050405020304" pitchFamily="18" charset="0"/>
              </a:rPr>
              <a:t> </a:t>
            </a:r>
            <a:r>
              <a:rPr lang="de-DE" altLang="de-DE" sz="2400" dirty="0" err="1" smtClean="0">
                <a:ea typeface="Times New Roman" panose="02020603050405020304" pitchFamily="18" charset="0"/>
              </a:rPr>
              <a:t>imbalances</a:t>
            </a:r>
            <a:endParaRPr lang="de-DE" altLang="de-DE" sz="2400" dirty="0">
              <a:ea typeface="Times New Roman" panose="02020603050405020304" pitchFamily="18" charset="0"/>
            </a:endParaRPr>
          </a:p>
          <a:p>
            <a:pPr marL="0" indent="0">
              <a:buNone/>
            </a:pPr>
            <a:r>
              <a:rPr lang="de-DE" altLang="de-DE" sz="2400" u="sng" dirty="0" err="1" smtClean="0">
                <a:ea typeface="Times New Roman" panose="02020603050405020304" pitchFamily="18" charset="0"/>
              </a:rPr>
              <a:t>Be</a:t>
            </a:r>
            <a:r>
              <a:rPr lang="de-DE" altLang="de-DE" sz="2400" u="sng" dirty="0" smtClean="0">
                <a:ea typeface="Times New Roman" panose="02020603050405020304" pitchFamily="18" charset="0"/>
              </a:rPr>
              <a:t> </a:t>
            </a:r>
            <a:r>
              <a:rPr lang="de-DE" altLang="de-DE" sz="2400" u="sng" dirty="0" err="1" smtClean="0">
                <a:ea typeface="Times New Roman" panose="02020603050405020304" pitchFamily="18" charset="0"/>
              </a:rPr>
              <a:t>patient</a:t>
            </a:r>
            <a:r>
              <a:rPr lang="de-DE" altLang="de-DE" sz="2400" u="sng" dirty="0" smtClean="0">
                <a:ea typeface="Times New Roman" panose="02020603050405020304" pitchFamily="18" charset="0"/>
              </a:rPr>
              <a:t>. </a:t>
            </a:r>
            <a:r>
              <a:rPr lang="de-DE" altLang="de-DE" sz="2400" dirty="0" err="1" smtClean="0">
                <a:ea typeface="Times New Roman" panose="02020603050405020304" pitchFamily="18" charset="0"/>
              </a:rPr>
              <a:t>If</a:t>
            </a:r>
            <a:r>
              <a:rPr lang="de-DE" altLang="de-DE" sz="2400" dirty="0" smtClean="0">
                <a:ea typeface="Times New Roman" panose="02020603050405020304" pitchFamily="18" charset="0"/>
              </a:rPr>
              <a:t> </a:t>
            </a:r>
            <a:r>
              <a:rPr lang="de-DE" altLang="de-DE" sz="2400" dirty="0" err="1" smtClean="0">
                <a:ea typeface="Times New Roman" panose="02020603050405020304" pitchFamily="18" charset="0"/>
              </a:rPr>
              <a:t>you</a:t>
            </a:r>
            <a:r>
              <a:rPr lang="de-DE" altLang="de-DE" sz="2400" dirty="0" smtClean="0">
                <a:ea typeface="Times New Roman" panose="02020603050405020304" pitchFamily="18" charset="0"/>
              </a:rPr>
              <a:t> </a:t>
            </a:r>
            <a:r>
              <a:rPr lang="de-DE" altLang="de-DE" sz="2400" dirty="0" err="1" smtClean="0">
                <a:ea typeface="Times New Roman" panose="02020603050405020304" pitchFamily="18" charset="0"/>
              </a:rPr>
              <a:t>are</a:t>
            </a:r>
            <a:r>
              <a:rPr lang="de-DE" altLang="de-DE" sz="2400" dirty="0" smtClean="0">
                <a:ea typeface="Times New Roman" panose="02020603050405020304" pitchFamily="18" charset="0"/>
              </a:rPr>
              <a:t> </a:t>
            </a:r>
            <a:r>
              <a:rPr lang="de-DE" altLang="de-DE" sz="2400" dirty="0" err="1" smtClean="0">
                <a:ea typeface="Times New Roman" panose="02020603050405020304" pitchFamily="18" charset="0"/>
              </a:rPr>
              <a:t>tempted</a:t>
            </a:r>
            <a:r>
              <a:rPr lang="de-DE" altLang="de-DE" sz="2400" dirty="0" smtClean="0">
                <a:ea typeface="Times New Roman" panose="02020603050405020304" pitchFamily="18" charset="0"/>
              </a:rPr>
              <a:t> </a:t>
            </a:r>
            <a:r>
              <a:rPr lang="de-DE" altLang="de-DE" sz="2400" dirty="0" err="1" smtClean="0">
                <a:ea typeface="Times New Roman" panose="02020603050405020304" pitchFamily="18" charset="0"/>
              </a:rPr>
              <a:t>to</a:t>
            </a:r>
            <a:r>
              <a:rPr lang="de-DE" altLang="de-DE" sz="2400" dirty="0" smtClean="0">
                <a:ea typeface="Times New Roman" panose="02020603050405020304" pitchFamily="18" charset="0"/>
              </a:rPr>
              <a:t> </a:t>
            </a:r>
            <a:r>
              <a:rPr lang="de-DE" altLang="de-DE" sz="2400" dirty="0" err="1" smtClean="0">
                <a:ea typeface="Times New Roman" panose="02020603050405020304" pitchFamily="18" charset="0"/>
              </a:rPr>
              <a:t>take</a:t>
            </a:r>
            <a:r>
              <a:rPr lang="de-DE" altLang="de-DE" sz="2400" dirty="0" smtClean="0">
                <a:ea typeface="Times New Roman" panose="02020603050405020304" pitchFamily="18" charset="0"/>
              </a:rPr>
              <a:t> </a:t>
            </a:r>
            <a:r>
              <a:rPr lang="de-DE" altLang="de-DE" sz="2400" dirty="0" err="1" smtClean="0">
                <a:ea typeface="Times New Roman" panose="02020603050405020304" pitchFamily="18" charset="0"/>
              </a:rPr>
              <a:t>action</a:t>
            </a:r>
            <a:r>
              <a:rPr lang="de-DE" altLang="de-DE" sz="2400" dirty="0" smtClean="0">
                <a:ea typeface="Times New Roman" panose="02020603050405020304" pitchFamily="18" charset="0"/>
              </a:rPr>
              <a:t>: </a:t>
            </a:r>
            <a:r>
              <a:rPr lang="de-DE" altLang="de-DE" sz="2400" dirty="0" err="1" smtClean="0">
                <a:ea typeface="Times New Roman" panose="02020603050405020304" pitchFamily="18" charset="0"/>
              </a:rPr>
              <a:t>Don‘t</a:t>
            </a:r>
            <a:r>
              <a:rPr lang="de-DE" altLang="de-DE" sz="2400" dirty="0" smtClean="0">
                <a:ea typeface="Times New Roman" panose="02020603050405020304" pitchFamily="18" charset="0"/>
              </a:rPr>
              <a:t>! *)  -  </a:t>
            </a:r>
            <a:r>
              <a:rPr lang="de-DE" altLang="de-DE" sz="2400" i="1" dirty="0" smtClean="0">
                <a:solidFill>
                  <a:srgbClr val="7030A0"/>
                </a:solidFill>
                <a:ea typeface="Times New Roman" panose="02020603050405020304" pitchFamily="18" charset="0"/>
              </a:rPr>
              <a:t>Watch and </a:t>
            </a:r>
            <a:r>
              <a:rPr lang="de-DE" altLang="de-DE" sz="2400" i="1" dirty="0" err="1" smtClean="0">
                <a:solidFill>
                  <a:srgbClr val="7030A0"/>
                </a:solidFill>
                <a:ea typeface="Times New Roman" panose="02020603050405020304" pitchFamily="18" charset="0"/>
              </a:rPr>
              <a:t>learn</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Make</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efforts</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to</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understand</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the</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loop</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logic</a:t>
            </a:r>
            <a:r>
              <a:rPr lang="de-DE" altLang="de-DE" sz="2400" i="1" dirty="0" smtClean="0">
                <a:solidFill>
                  <a:srgbClr val="7030A0"/>
                </a:solidFill>
                <a:ea typeface="Times New Roman" panose="02020603050405020304" pitchFamily="18" charset="0"/>
              </a:rPr>
              <a:t> </a:t>
            </a:r>
          </a:p>
          <a:p>
            <a:pPr marL="0" indent="0">
              <a:buNone/>
            </a:pPr>
            <a:r>
              <a:rPr lang="de-DE" altLang="de-DE" sz="2400" i="1" dirty="0" smtClean="0">
                <a:solidFill>
                  <a:srgbClr val="7030A0"/>
                </a:solidFill>
                <a:ea typeface="Times New Roman" panose="02020603050405020304" pitchFamily="18" charset="0"/>
              </a:rPr>
              <a:t>Change 1 </a:t>
            </a:r>
            <a:r>
              <a:rPr lang="de-DE" altLang="de-DE" sz="2400" i="1" dirty="0" err="1" smtClean="0">
                <a:solidFill>
                  <a:srgbClr val="7030A0"/>
                </a:solidFill>
                <a:ea typeface="Times New Roman" panose="02020603050405020304" pitchFamily="18" charset="0"/>
              </a:rPr>
              <a:t>parameter</a:t>
            </a:r>
            <a:r>
              <a:rPr lang="de-DE" altLang="de-DE" sz="2400" i="1" dirty="0" smtClean="0">
                <a:solidFill>
                  <a:srgbClr val="7030A0"/>
                </a:solidFill>
                <a:ea typeface="Times New Roman" panose="02020603050405020304" pitchFamily="18" charset="0"/>
              </a:rPr>
              <a:t> at a time </a:t>
            </a:r>
            <a:r>
              <a:rPr lang="de-DE" altLang="de-DE" sz="2400" i="1" dirty="0" err="1" smtClean="0">
                <a:solidFill>
                  <a:srgbClr val="7030A0"/>
                </a:solidFill>
                <a:ea typeface="Times New Roman" panose="02020603050405020304" pitchFamily="18" charset="0"/>
              </a:rPr>
              <a:t>to</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see</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how</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it</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works</a:t>
            </a:r>
            <a:r>
              <a:rPr lang="de-DE" altLang="de-DE" sz="2400" i="1" dirty="0" smtClean="0">
                <a:solidFill>
                  <a:srgbClr val="7030A0"/>
                </a:solidFill>
                <a:ea typeface="Times New Roman" panose="02020603050405020304" pitchFamily="18" charset="0"/>
              </a:rPr>
              <a:t> in </a:t>
            </a:r>
            <a:r>
              <a:rPr lang="de-DE" altLang="de-DE" sz="2400" i="1" dirty="0" err="1" smtClean="0">
                <a:solidFill>
                  <a:srgbClr val="7030A0"/>
                </a:solidFill>
                <a:ea typeface="Times New Roman" panose="02020603050405020304" pitchFamily="18" charset="0"/>
              </a:rPr>
              <a:t>similar</a:t>
            </a:r>
            <a:r>
              <a:rPr lang="de-DE" altLang="de-DE" sz="2400" i="1" dirty="0" smtClean="0">
                <a:solidFill>
                  <a:srgbClr val="7030A0"/>
                </a:solidFill>
                <a:ea typeface="Times New Roman" panose="02020603050405020304" pitchFamily="18" charset="0"/>
              </a:rPr>
              <a:t> </a:t>
            </a:r>
            <a:r>
              <a:rPr lang="de-DE" altLang="de-DE" sz="2400" i="1" dirty="0" err="1" smtClean="0">
                <a:solidFill>
                  <a:srgbClr val="7030A0"/>
                </a:solidFill>
                <a:ea typeface="Times New Roman" panose="02020603050405020304" pitchFamily="18" charset="0"/>
              </a:rPr>
              <a:t>situation</a:t>
            </a:r>
            <a:r>
              <a:rPr lang="de-DE" altLang="de-DE" sz="2400" i="1" dirty="0" smtClean="0">
                <a:solidFill>
                  <a:srgbClr val="7030A0"/>
                </a:solidFill>
                <a:ea typeface="Times New Roman" panose="02020603050405020304" pitchFamily="18" charset="0"/>
              </a:rPr>
              <a:t> </a:t>
            </a:r>
            <a:r>
              <a:rPr lang="de-DE" altLang="de-DE" sz="2400" i="1" u="sng" dirty="0" err="1" smtClean="0">
                <a:solidFill>
                  <a:srgbClr val="7030A0"/>
                </a:solidFill>
                <a:ea typeface="Times New Roman" panose="02020603050405020304" pitchFamily="18" charset="0"/>
              </a:rPr>
              <a:t>next</a:t>
            </a:r>
            <a:r>
              <a:rPr lang="de-DE" altLang="de-DE" sz="2400" i="1" u="sng" dirty="0" smtClean="0">
                <a:solidFill>
                  <a:srgbClr val="7030A0"/>
                </a:solidFill>
                <a:ea typeface="Times New Roman" panose="02020603050405020304" pitchFamily="18" charset="0"/>
              </a:rPr>
              <a:t> </a:t>
            </a:r>
            <a:r>
              <a:rPr lang="de-DE" altLang="de-DE" sz="2400" i="1" u="sng" dirty="0" err="1" smtClean="0">
                <a:solidFill>
                  <a:srgbClr val="7030A0"/>
                </a:solidFill>
                <a:ea typeface="Times New Roman" panose="02020603050405020304" pitchFamily="18" charset="0"/>
              </a:rPr>
              <a:t>day</a:t>
            </a:r>
            <a:r>
              <a:rPr lang="de-DE" altLang="de-DE" sz="2400" i="1" u="sng" dirty="0" smtClean="0">
                <a:solidFill>
                  <a:srgbClr val="7030A0"/>
                </a:solidFill>
                <a:ea typeface="Times New Roman" panose="02020603050405020304" pitchFamily="18" charset="0"/>
              </a:rPr>
              <a:t>(s). </a:t>
            </a:r>
            <a:endParaRPr lang="de-DE" altLang="de-DE" sz="1600" u="sng" dirty="0">
              <a:solidFill>
                <a:srgbClr val="FC7881"/>
              </a:solidFill>
              <a:ea typeface="Times New Roman" panose="02020603050405020304" pitchFamily="18" charset="0"/>
            </a:endParaRPr>
          </a:p>
          <a:p>
            <a:pPr marL="0" indent="0">
              <a:buNone/>
            </a:pPr>
            <a:endParaRPr lang="de-DE" altLang="de-DE" sz="1000" b="1" dirty="0" smtClean="0">
              <a:ea typeface="Times New Roman" panose="02020603050405020304" pitchFamily="18" charset="0"/>
            </a:endParaRPr>
          </a:p>
          <a:p>
            <a:pPr marL="0" indent="0">
              <a:buNone/>
            </a:pPr>
            <a:r>
              <a:rPr lang="de-DE" altLang="de-DE" sz="2000" b="1" dirty="0" smtClean="0">
                <a:ea typeface="Times New Roman" panose="02020603050405020304" pitchFamily="18" charset="0"/>
              </a:rPr>
              <a:t>*) </a:t>
            </a:r>
            <a:r>
              <a:rPr lang="de-DE" altLang="de-DE" sz="2000" b="1" dirty="0" err="1" smtClean="0">
                <a:ea typeface="Times New Roman" panose="02020603050405020304" pitchFamily="18" charset="0"/>
              </a:rPr>
              <a:t>Emergencies</a:t>
            </a:r>
            <a:r>
              <a:rPr lang="de-DE" altLang="de-DE" sz="2000" b="1" dirty="0" smtClean="0">
                <a:ea typeface="Times New Roman" panose="02020603050405020304" pitchFamily="18" charset="0"/>
              </a:rPr>
              <a:t> </a:t>
            </a:r>
            <a:r>
              <a:rPr lang="de-DE" altLang="de-DE" sz="2000" b="1" dirty="0" err="1" smtClean="0">
                <a:ea typeface="Times New Roman" panose="02020603050405020304" pitchFamily="18" charset="0"/>
              </a:rPr>
              <a:t>can</a:t>
            </a:r>
            <a:r>
              <a:rPr lang="de-DE" altLang="de-DE" sz="2000" b="1" dirty="0" smtClean="0">
                <a:ea typeface="Times New Roman" panose="02020603050405020304" pitchFamily="18" charset="0"/>
              </a:rPr>
              <a:t> </a:t>
            </a:r>
            <a:r>
              <a:rPr lang="de-DE" altLang="de-DE" sz="2000" b="1" dirty="0" err="1" smtClean="0">
                <a:ea typeface="Times New Roman" panose="02020603050405020304" pitchFamily="18" charset="0"/>
              </a:rPr>
              <a:t>require</a:t>
            </a:r>
            <a:r>
              <a:rPr lang="de-DE" altLang="de-DE" sz="2000" b="1" dirty="0" smtClean="0">
                <a:ea typeface="Times New Roman" panose="02020603050405020304" pitchFamily="18" charset="0"/>
              </a:rPr>
              <a:t> </a:t>
            </a:r>
            <a:r>
              <a:rPr lang="de-DE" altLang="de-DE" sz="2000" b="1" dirty="0" err="1" smtClean="0">
                <a:ea typeface="Times New Roman" panose="02020603050405020304" pitchFamily="18" charset="0"/>
              </a:rPr>
              <a:t>that</a:t>
            </a:r>
            <a:r>
              <a:rPr lang="de-DE" altLang="de-DE" sz="2000" b="1" dirty="0" smtClean="0">
                <a:ea typeface="Times New Roman" panose="02020603050405020304" pitchFamily="18" charset="0"/>
              </a:rPr>
              <a:t> </a:t>
            </a:r>
            <a:r>
              <a:rPr lang="de-DE" altLang="de-DE" sz="2000" b="1" dirty="0" err="1" smtClean="0">
                <a:ea typeface="Times New Roman" panose="02020603050405020304" pitchFamily="18" charset="0"/>
              </a:rPr>
              <a:t>the</a:t>
            </a:r>
            <a:r>
              <a:rPr lang="de-DE" altLang="de-DE" sz="2000" b="1" dirty="0" smtClean="0">
                <a:ea typeface="Times New Roman" panose="02020603050405020304" pitchFamily="18" charset="0"/>
              </a:rPr>
              <a:t> </a:t>
            </a:r>
            <a:r>
              <a:rPr lang="de-DE" altLang="de-DE" sz="2000" b="1" dirty="0" err="1" smtClean="0">
                <a:ea typeface="Times New Roman" panose="02020603050405020304" pitchFamily="18" charset="0"/>
              </a:rPr>
              <a:t>user</a:t>
            </a:r>
            <a:r>
              <a:rPr lang="de-DE" altLang="de-DE" sz="2000" b="1" dirty="0" smtClean="0">
                <a:ea typeface="Times New Roman" panose="02020603050405020304" pitchFamily="18" charset="0"/>
              </a:rPr>
              <a:t> „</a:t>
            </a:r>
            <a:r>
              <a:rPr lang="de-DE" altLang="de-DE" sz="2000" b="1" dirty="0" err="1" smtClean="0">
                <a:ea typeface="Times New Roman" panose="02020603050405020304" pitchFamily="18" charset="0"/>
              </a:rPr>
              <a:t>takes</a:t>
            </a:r>
            <a:r>
              <a:rPr lang="de-DE" altLang="de-DE" sz="2000" b="1" dirty="0" smtClean="0">
                <a:ea typeface="Times New Roman" panose="02020603050405020304" pitchFamily="18" charset="0"/>
              </a:rPr>
              <a:t> </a:t>
            </a:r>
            <a:r>
              <a:rPr lang="de-DE" altLang="de-DE" sz="2000" b="1" dirty="0" err="1" smtClean="0">
                <a:ea typeface="Times New Roman" panose="02020603050405020304" pitchFamily="18" charset="0"/>
              </a:rPr>
              <a:t>over</a:t>
            </a:r>
            <a:r>
              <a:rPr lang="de-DE" altLang="de-DE" sz="2000" b="1" dirty="0" smtClean="0">
                <a:ea typeface="Times New Roman" panose="02020603050405020304" pitchFamily="18" charset="0"/>
              </a:rPr>
              <a:t>“: </a:t>
            </a:r>
            <a:endParaRPr lang="de-DE" altLang="de-DE" sz="2000" dirty="0">
              <a:ea typeface="Times New Roman" panose="02020603050405020304" pitchFamily="18" charset="0"/>
            </a:endParaRPr>
          </a:p>
          <a:p>
            <a:pPr>
              <a:buFontTx/>
              <a:buChar char="-"/>
            </a:pPr>
            <a:r>
              <a:rPr lang="de-DE" altLang="de-DE" sz="2000" dirty="0" smtClean="0">
                <a:ea typeface="Times New Roman" panose="02020603050405020304" pitchFamily="18" charset="0"/>
              </a:rPr>
              <a:t>At </a:t>
            </a:r>
            <a:r>
              <a:rPr lang="de-DE" altLang="de-DE" sz="2000" dirty="0" smtClean="0">
                <a:solidFill>
                  <a:srgbClr val="FF9933"/>
                </a:solidFill>
                <a:ea typeface="Times New Roman" panose="02020603050405020304" pitchFamily="18" charset="0"/>
              </a:rPr>
              <a:t>persistent high </a:t>
            </a:r>
            <a:r>
              <a:rPr lang="de-DE" altLang="de-DE" sz="2000" dirty="0" err="1" smtClean="0">
                <a:solidFill>
                  <a:srgbClr val="FF9933"/>
                </a:solidFill>
                <a:ea typeface="Times New Roman" panose="02020603050405020304" pitchFamily="18" charset="0"/>
              </a:rPr>
              <a:t>values</a:t>
            </a:r>
            <a:r>
              <a:rPr lang="de-DE" altLang="de-DE" sz="2000" dirty="0" smtClean="0">
                <a:ea typeface="Times New Roman" panose="02020603050405020304" pitchFamily="18" charset="0"/>
              </a:rPr>
              <a:t>: </a:t>
            </a:r>
            <a:r>
              <a:rPr lang="de-DE" altLang="de-DE" sz="2000" dirty="0">
                <a:ea typeface="Times New Roman" panose="02020603050405020304" pitchFamily="18" charset="0"/>
              </a:rPr>
              <a:t> </a:t>
            </a:r>
            <a:r>
              <a:rPr lang="de-DE" altLang="de-DE" sz="2000" dirty="0" err="1" smtClean="0">
                <a:ea typeface="Times New Roman" panose="02020603050405020304" pitchFamily="18" charset="0"/>
              </a:rPr>
              <a:t>Integrity</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of</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insulin</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supply</a:t>
            </a:r>
            <a:r>
              <a:rPr lang="de-DE" altLang="de-DE" sz="2000" dirty="0" smtClean="0">
                <a:ea typeface="Times New Roman" panose="02020603050405020304" pitchFamily="18" charset="0"/>
              </a:rPr>
              <a:t> and </a:t>
            </a:r>
            <a:r>
              <a:rPr lang="de-DE" altLang="de-DE" sz="2000" dirty="0">
                <a:ea typeface="Times New Roman" panose="02020603050405020304" pitchFamily="18" charset="0"/>
              </a:rPr>
              <a:t>DKA </a:t>
            </a:r>
            <a:r>
              <a:rPr lang="de-DE" altLang="de-DE" sz="2000" dirty="0" smtClean="0">
                <a:ea typeface="Times New Roman" panose="02020603050405020304" pitchFamily="18" charset="0"/>
              </a:rPr>
              <a:t>must </a:t>
            </a:r>
            <a:r>
              <a:rPr lang="de-DE" altLang="de-DE" sz="2000" dirty="0" err="1" smtClean="0">
                <a:ea typeface="Times New Roman" panose="02020603050405020304" pitchFamily="18" charset="0"/>
              </a:rPr>
              <a:t>be</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checked</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for</a:t>
            </a:r>
            <a:r>
              <a:rPr lang="de-DE" altLang="de-DE" sz="2000" dirty="0" smtClean="0">
                <a:ea typeface="Times New Roman" panose="02020603050405020304" pitchFamily="18" charset="0"/>
              </a:rPr>
              <a:t>/</a:t>
            </a:r>
            <a:r>
              <a:rPr lang="de-DE" altLang="de-DE" sz="2000" dirty="0" err="1" smtClean="0">
                <a:ea typeface="Times New Roman" panose="02020603050405020304" pitchFamily="18" charset="0"/>
              </a:rPr>
              <a:t>managed</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Occlusion</a:t>
            </a:r>
            <a:r>
              <a:rPr lang="de-DE" altLang="de-DE" sz="2000" dirty="0" smtClean="0">
                <a:ea typeface="Times New Roman" panose="02020603050405020304" pitchFamily="18" charset="0"/>
              </a:rPr>
              <a:t> and </a:t>
            </a:r>
            <a:r>
              <a:rPr lang="de-DE" altLang="de-DE" sz="2000" dirty="0" err="1" smtClean="0">
                <a:ea typeface="Times New Roman" panose="02020603050405020304" pitchFamily="18" charset="0"/>
              </a:rPr>
              <a:t>false</a:t>
            </a:r>
            <a:r>
              <a:rPr lang="de-DE" altLang="de-DE" sz="2000" dirty="0" smtClean="0">
                <a:ea typeface="Times New Roman" panose="02020603050405020304" pitchFamily="18" charset="0"/>
              </a:rPr>
              <a:t>-high </a:t>
            </a:r>
            <a:r>
              <a:rPr lang="de-DE" altLang="de-DE" sz="2000" dirty="0" err="1" smtClean="0">
                <a:ea typeface="Times New Roman" panose="02020603050405020304" pitchFamily="18" charset="0"/>
              </a:rPr>
              <a:t>iob</a:t>
            </a:r>
            <a:r>
              <a:rPr lang="de-DE" altLang="de-DE" sz="2000" dirty="0" smtClean="0">
                <a:ea typeface="Times New Roman" panose="02020603050405020304" pitchFamily="18" charset="0"/>
              </a:rPr>
              <a:t> must </a:t>
            </a:r>
            <a:r>
              <a:rPr lang="de-DE" altLang="de-DE" sz="2000" dirty="0" err="1" smtClean="0">
                <a:ea typeface="Times New Roman" panose="02020603050405020304" pitchFamily="18" charset="0"/>
              </a:rPr>
              <a:t>be</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resolved</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to</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continue</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looping</a:t>
            </a:r>
            <a:r>
              <a:rPr lang="de-DE" altLang="de-DE" sz="2000" dirty="0" smtClean="0">
                <a:solidFill>
                  <a:schemeClr val="bg1">
                    <a:lumMod val="50000"/>
                  </a:schemeClr>
                </a:solidFill>
                <a:ea typeface="Times New Roman" panose="02020603050405020304" pitchFamily="18" charset="0"/>
              </a:rPr>
              <a:t>. – </a:t>
            </a:r>
            <a:r>
              <a:rPr lang="de-DE" altLang="de-DE" sz="1800" i="1" dirty="0" smtClean="0">
                <a:solidFill>
                  <a:schemeClr val="bg1">
                    <a:lumMod val="50000"/>
                  </a:schemeClr>
                </a:solidFill>
                <a:ea typeface="Times New Roman" panose="02020603050405020304" pitchFamily="18" charset="0"/>
              </a:rPr>
              <a:t>Note </a:t>
            </a:r>
            <a:r>
              <a:rPr lang="de-DE" altLang="de-DE" sz="1800" i="1" dirty="0" err="1" smtClean="0">
                <a:solidFill>
                  <a:schemeClr val="bg1">
                    <a:lumMod val="50000"/>
                  </a:schemeClr>
                </a:solidFill>
                <a:ea typeface="Times New Roman" panose="02020603050405020304" pitchFamily="18" charset="0"/>
              </a:rPr>
              <a:t>re</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beginners</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who</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did</a:t>
            </a:r>
            <a:r>
              <a:rPr lang="de-DE" altLang="de-DE" sz="1800" i="1" dirty="0" smtClean="0">
                <a:solidFill>
                  <a:schemeClr val="bg1">
                    <a:lumMod val="50000"/>
                  </a:schemeClr>
                </a:solidFill>
                <a:ea typeface="Times New Roman" panose="02020603050405020304" pitchFamily="18" charset="0"/>
              </a:rPr>
              <a:t> not </a:t>
            </a:r>
            <a:r>
              <a:rPr lang="de-DE" altLang="de-DE" sz="1800" i="1" dirty="0" err="1" smtClean="0">
                <a:solidFill>
                  <a:schemeClr val="bg1">
                    <a:lumMod val="50000"/>
                  </a:schemeClr>
                </a:solidFill>
                <a:ea typeface="Times New Roman" panose="02020603050405020304" pitchFamily="18" charset="0"/>
              </a:rPr>
              <a:t>carefully</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determine</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settings</a:t>
            </a:r>
            <a:r>
              <a:rPr lang="de-DE" altLang="de-DE" sz="1800" i="1" dirty="0" smtClean="0">
                <a:solidFill>
                  <a:schemeClr val="bg1">
                    <a:lumMod val="50000"/>
                  </a:schemeClr>
                </a:solidFill>
                <a:ea typeface="Times New Roman" panose="02020603050405020304" pitchFamily="18" charset="0"/>
              </a:rPr>
              <a:t> and </a:t>
            </a:r>
            <a:r>
              <a:rPr lang="de-DE" altLang="de-DE" sz="1800" i="1" dirty="0" err="1" smtClean="0">
                <a:solidFill>
                  <a:schemeClr val="bg1">
                    <a:lumMod val="50000"/>
                  </a:schemeClr>
                </a:solidFill>
                <a:ea typeface="Times New Roman" panose="02020603050405020304" pitchFamily="18" charset="0"/>
              </a:rPr>
              <a:t>go</a:t>
            </a:r>
            <a:r>
              <a:rPr lang="de-DE" altLang="de-DE" sz="1800" i="1" dirty="0" smtClean="0">
                <a:solidFill>
                  <a:schemeClr val="bg1">
                    <a:lumMod val="50000"/>
                  </a:schemeClr>
                </a:solidFill>
                <a:ea typeface="Times New Roman" panose="02020603050405020304" pitchFamily="18" charset="0"/>
              </a:rPr>
              <a:t> super high: A </a:t>
            </a:r>
            <a:r>
              <a:rPr lang="de-DE" altLang="de-DE" sz="1800" i="1" dirty="0" err="1" smtClean="0">
                <a:solidFill>
                  <a:schemeClr val="bg1">
                    <a:lumMod val="50000"/>
                  </a:schemeClr>
                </a:solidFill>
                <a:ea typeface="Times New Roman" panose="02020603050405020304" pitchFamily="18" charset="0"/>
              </a:rPr>
              <a:t>small</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correction</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bolus</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may</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be</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needed</a:t>
            </a:r>
            <a:r>
              <a:rPr lang="de-DE" altLang="de-DE" sz="1800" i="1" dirty="0" smtClean="0">
                <a:solidFill>
                  <a:schemeClr val="bg1">
                    <a:lumMod val="50000"/>
                  </a:schemeClr>
                </a:solidFill>
                <a:ea typeface="Times New Roman" panose="02020603050405020304" pitchFamily="18" charset="0"/>
              </a:rPr>
              <a:t>, but </a:t>
            </a:r>
            <a:r>
              <a:rPr lang="de-DE" altLang="de-DE" sz="1800" i="1" dirty="0" err="1" smtClean="0">
                <a:solidFill>
                  <a:schemeClr val="bg1">
                    <a:lumMod val="50000"/>
                  </a:schemeClr>
                </a:solidFill>
                <a:ea typeface="Times New Roman" panose="02020603050405020304" pitchFamily="18" charset="0"/>
              </a:rPr>
              <a:t>should</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be</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built</a:t>
            </a:r>
            <a:r>
              <a:rPr lang="de-DE" altLang="de-DE" sz="1800" i="1" dirty="0" smtClean="0">
                <a:solidFill>
                  <a:schemeClr val="bg1">
                    <a:lumMod val="50000"/>
                  </a:schemeClr>
                </a:solidFill>
                <a:ea typeface="Times New Roman" panose="02020603050405020304" pitchFamily="18" charset="0"/>
              </a:rPr>
              <a:t>-in via </a:t>
            </a:r>
            <a:r>
              <a:rPr lang="de-DE" altLang="de-DE" sz="1800" i="1" dirty="0" err="1" smtClean="0">
                <a:solidFill>
                  <a:schemeClr val="bg1">
                    <a:lumMod val="50000"/>
                  </a:schemeClr>
                </a:solidFill>
                <a:ea typeface="Times New Roman" panose="02020603050405020304" pitchFamily="18" charset="0"/>
              </a:rPr>
              <a:t>factor</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tuning</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for</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the</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next</a:t>
            </a:r>
            <a:r>
              <a:rPr lang="de-DE" altLang="de-DE" sz="1800" i="1" dirty="0" smtClean="0">
                <a:solidFill>
                  <a:schemeClr val="bg1">
                    <a:lumMod val="50000"/>
                  </a:schemeClr>
                </a:solidFill>
                <a:ea typeface="Times New Roman" panose="02020603050405020304" pitchFamily="18" charset="0"/>
              </a:rPr>
              <a:t> </a:t>
            </a:r>
            <a:r>
              <a:rPr lang="de-DE" altLang="de-DE" sz="1800" i="1" dirty="0" err="1" smtClean="0">
                <a:solidFill>
                  <a:schemeClr val="bg1">
                    <a:lumMod val="50000"/>
                  </a:schemeClr>
                </a:solidFill>
                <a:ea typeface="Times New Roman" panose="02020603050405020304" pitchFamily="18" charset="0"/>
              </a:rPr>
              <a:t>days</a:t>
            </a:r>
            <a:r>
              <a:rPr lang="de-DE" altLang="de-DE" sz="1800" i="1" dirty="0" smtClean="0">
                <a:solidFill>
                  <a:schemeClr val="bg1">
                    <a:lumMod val="50000"/>
                  </a:schemeClr>
                </a:solidFill>
                <a:ea typeface="Times New Roman" panose="02020603050405020304" pitchFamily="18" charset="0"/>
              </a:rPr>
              <a:t>.</a:t>
            </a:r>
          </a:p>
          <a:p>
            <a:pPr>
              <a:buFontTx/>
              <a:buChar char="-"/>
            </a:pPr>
            <a:r>
              <a:rPr lang="de-DE" altLang="de-DE" sz="2000" dirty="0">
                <a:ea typeface="Times New Roman" panose="02020603050405020304" pitchFamily="18" charset="0"/>
              </a:rPr>
              <a:t>At </a:t>
            </a:r>
            <a:r>
              <a:rPr lang="de-DE" altLang="de-DE" sz="2000" dirty="0" err="1">
                <a:solidFill>
                  <a:srgbClr val="FC7881"/>
                </a:solidFill>
                <a:ea typeface="Times New Roman" panose="02020603050405020304" pitchFamily="18" charset="0"/>
              </a:rPr>
              <a:t>Hypo</a:t>
            </a:r>
            <a:r>
              <a:rPr lang="de-DE" altLang="de-DE" sz="2000" dirty="0">
                <a:solidFill>
                  <a:srgbClr val="FC7881"/>
                </a:solidFill>
                <a:ea typeface="Times New Roman" panose="02020603050405020304" pitchFamily="18" charset="0"/>
              </a:rPr>
              <a:t>:</a:t>
            </a:r>
            <a:r>
              <a:rPr lang="de-DE" altLang="de-DE" sz="2000" dirty="0">
                <a:solidFill>
                  <a:schemeClr val="accent4">
                    <a:lumMod val="75000"/>
                  </a:schemeClr>
                </a:solidFill>
                <a:ea typeface="Times New Roman" panose="02020603050405020304" pitchFamily="18" charset="0"/>
              </a:rPr>
              <a:t> </a:t>
            </a:r>
            <a:r>
              <a:rPr lang="de-DE" altLang="de-DE" sz="2000" dirty="0">
                <a:ea typeface="Times New Roman" panose="02020603050405020304" pitchFamily="18" charset="0"/>
              </a:rPr>
              <a:t>Take </a:t>
            </a:r>
            <a:r>
              <a:rPr lang="de-DE" altLang="de-DE" sz="2000" u="sng" dirty="0" err="1" smtClean="0">
                <a:ea typeface="Times New Roman" panose="02020603050405020304" pitchFamily="18" charset="0"/>
              </a:rPr>
              <a:t>small</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amount</a:t>
            </a:r>
            <a:r>
              <a:rPr lang="de-DE" altLang="de-DE" sz="2000" dirty="0" smtClean="0">
                <a:ea typeface="Times New Roman" panose="02020603050405020304" pitchFamily="18" charset="0"/>
              </a:rPr>
              <a:t> </a:t>
            </a:r>
            <a:r>
              <a:rPr lang="de-DE" altLang="de-DE" sz="2000" dirty="0" err="1" smtClean="0">
                <a:ea typeface="Times New Roman" panose="02020603050405020304" pitchFamily="18" charset="0"/>
              </a:rPr>
              <a:t>of</a:t>
            </a:r>
            <a:r>
              <a:rPr lang="de-DE" altLang="de-DE" sz="2000" dirty="0" smtClean="0">
                <a:ea typeface="Times New Roman" panose="02020603050405020304" pitchFamily="18" charset="0"/>
              </a:rPr>
              <a:t> </a:t>
            </a:r>
            <a:r>
              <a:rPr lang="de-DE" altLang="de-DE" sz="2000" dirty="0">
                <a:ea typeface="Times New Roman" panose="02020603050405020304" pitchFamily="18" charset="0"/>
              </a:rPr>
              <a:t>rapid </a:t>
            </a:r>
            <a:r>
              <a:rPr lang="de-DE" altLang="de-DE" sz="2000" dirty="0" err="1">
                <a:ea typeface="Times New Roman" panose="02020603050405020304" pitchFamily="18" charset="0"/>
              </a:rPr>
              <a:t>carbs</a:t>
            </a:r>
            <a:r>
              <a:rPr lang="de-DE" altLang="de-DE" sz="2000" dirty="0">
                <a:ea typeface="Times New Roman" panose="02020603050405020304" pitchFamily="18" charset="0"/>
              </a:rPr>
              <a:t>, </a:t>
            </a:r>
            <a:r>
              <a:rPr lang="de-DE" altLang="de-DE" sz="2000" dirty="0" err="1">
                <a:ea typeface="Times New Roman" panose="02020603050405020304" pitchFamily="18" charset="0"/>
              </a:rPr>
              <a:t>even</a:t>
            </a:r>
            <a:r>
              <a:rPr lang="de-DE" altLang="de-DE" sz="2000" dirty="0">
                <a:ea typeface="Times New Roman" panose="02020603050405020304" pitchFamily="18" charset="0"/>
              </a:rPr>
              <a:t> </a:t>
            </a:r>
            <a:r>
              <a:rPr lang="de-DE" altLang="de-DE" sz="2000" dirty="0" err="1">
                <a:ea typeface="Times New Roman" panose="02020603050405020304" pitchFamily="18" charset="0"/>
              </a:rPr>
              <a:t>if</a:t>
            </a:r>
            <a:r>
              <a:rPr lang="de-DE" altLang="de-DE" sz="2000" dirty="0">
                <a:ea typeface="Times New Roman" panose="02020603050405020304" pitchFamily="18" charset="0"/>
              </a:rPr>
              <a:t> a counter-</a:t>
            </a:r>
            <a:r>
              <a:rPr lang="de-DE" altLang="de-DE" sz="2000" dirty="0" err="1">
                <a:ea typeface="Times New Roman" panose="02020603050405020304" pitchFamily="18" charset="0"/>
              </a:rPr>
              <a:t>regulating</a:t>
            </a:r>
            <a:r>
              <a:rPr lang="de-DE" altLang="de-DE" sz="2000" dirty="0">
                <a:ea typeface="Times New Roman" panose="02020603050405020304" pitchFamily="18" charset="0"/>
              </a:rPr>
              <a:t> </a:t>
            </a:r>
            <a:r>
              <a:rPr lang="de-DE" altLang="de-DE" sz="2000" dirty="0" err="1">
                <a:ea typeface="Times New Roman" panose="02020603050405020304" pitchFamily="18" charset="0"/>
              </a:rPr>
              <a:t>loop</a:t>
            </a:r>
            <a:r>
              <a:rPr lang="de-DE" altLang="de-DE" sz="2000" dirty="0">
                <a:ea typeface="Times New Roman" panose="02020603050405020304" pitchFamily="18" charset="0"/>
              </a:rPr>
              <a:t> </a:t>
            </a:r>
            <a:r>
              <a:rPr lang="de-DE" altLang="de-DE" sz="2000" dirty="0" err="1">
                <a:ea typeface="Times New Roman" panose="02020603050405020304" pitchFamily="18" charset="0"/>
              </a:rPr>
              <a:t>might</a:t>
            </a:r>
            <a:r>
              <a:rPr lang="de-DE" altLang="de-DE" sz="2000" dirty="0">
                <a:ea typeface="Times New Roman" panose="02020603050405020304" pitchFamily="18" charset="0"/>
              </a:rPr>
              <a:t> </a:t>
            </a:r>
            <a:r>
              <a:rPr lang="de-DE" altLang="de-DE" sz="2000" dirty="0" err="1">
                <a:ea typeface="Times New Roman" panose="02020603050405020304" pitchFamily="18" charset="0"/>
              </a:rPr>
              <a:t>suggest</a:t>
            </a:r>
            <a:r>
              <a:rPr lang="de-DE" altLang="de-DE" sz="2000" dirty="0">
                <a:ea typeface="Times New Roman" panose="02020603050405020304" pitchFamily="18" charset="0"/>
              </a:rPr>
              <a:t> </a:t>
            </a:r>
            <a:r>
              <a:rPr lang="de-DE" altLang="de-DE" sz="2000" dirty="0" err="1">
                <a:ea typeface="Times New Roman" panose="02020603050405020304" pitchFamily="18" charset="0"/>
              </a:rPr>
              <a:t>it</a:t>
            </a:r>
            <a:r>
              <a:rPr lang="de-DE" altLang="de-DE" sz="2000" dirty="0">
                <a:ea typeface="Times New Roman" panose="02020603050405020304" pitchFamily="18" charset="0"/>
              </a:rPr>
              <a:t> </a:t>
            </a:r>
            <a:r>
              <a:rPr lang="de-DE" altLang="de-DE" sz="2000" dirty="0" err="1" smtClean="0">
                <a:ea typeface="Times New Roman" panose="02020603050405020304" pitchFamily="18" charset="0"/>
              </a:rPr>
              <a:t>is</a:t>
            </a:r>
            <a:r>
              <a:rPr lang="de-DE" altLang="de-DE" sz="2000" dirty="0" smtClean="0">
                <a:ea typeface="Times New Roman" panose="02020603050405020304" pitchFamily="18" charset="0"/>
              </a:rPr>
              <a:t> not </a:t>
            </a:r>
            <a:r>
              <a:rPr lang="de-DE" altLang="de-DE" sz="2000" dirty="0" err="1">
                <a:ea typeface="Times New Roman" panose="02020603050405020304" pitchFamily="18" charset="0"/>
              </a:rPr>
              <a:t>needed</a:t>
            </a:r>
            <a:r>
              <a:rPr lang="de-DE" altLang="de-DE" sz="2000" dirty="0">
                <a:ea typeface="Times New Roman" panose="02020603050405020304" pitchFamily="18" charset="0"/>
              </a:rPr>
              <a:t>. </a:t>
            </a:r>
            <a:r>
              <a:rPr lang="de-DE" altLang="de-DE" sz="1800" dirty="0">
                <a:ea typeface="Times New Roman" panose="02020603050405020304" pitchFamily="18" charset="0"/>
              </a:rPr>
              <a:t>- </a:t>
            </a:r>
            <a:r>
              <a:rPr lang="de-DE" altLang="de-DE" sz="1800" dirty="0" err="1">
                <a:ea typeface="Times New Roman" panose="02020603050405020304" pitchFamily="18" charset="0"/>
              </a:rPr>
              <a:t>You</a:t>
            </a:r>
            <a:r>
              <a:rPr lang="de-DE" altLang="de-DE" sz="1800" dirty="0">
                <a:ea typeface="Times New Roman" panose="02020603050405020304" pitchFamily="18" charset="0"/>
              </a:rPr>
              <a:t> </a:t>
            </a:r>
            <a:r>
              <a:rPr lang="de-DE" altLang="de-DE" sz="1800" dirty="0" err="1">
                <a:ea typeface="Times New Roman" panose="02020603050405020304" pitchFamily="18" charset="0"/>
              </a:rPr>
              <a:t>want</a:t>
            </a:r>
            <a:r>
              <a:rPr lang="de-DE" altLang="de-DE" sz="1800" dirty="0">
                <a:ea typeface="Times New Roman" panose="02020603050405020304" pitchFamily="18" charset="0"/>
              </a:rPr>
              <a:t> </a:t>
            </a:r>
            <a:r>
              <a:rPr lang="de-DE" altLang="de-DE" sz="1800" dirty="0" err="1">
                <a:ea typeface="Times New Roman" panose="02020603050405020304" pitchFamily="18" charset="0"/>
              </a:rPr>
              <a:t>to</a:t>
            </a:r>
            <a:r>
              <a:rPr lang="de-DE" altLang="de-DE" sz="1800" dirty="0">
                <a:ea typeface="Times New Roman" panose="02020603050405020304" pitchFamily="18" charset="0"/>
              </a:rPr>
              <a:t> </a:t>
            </a:r>
            <a:r>
              <a:rPr lang="de-DE" altLang="de-DE" sz="1800" dirty="0" err="1">
                <a:ea typeface="Times New Roman" panose="02020603050405020304" pitchFamily="18" charset="0"/>
              </a:rPr>
              <a:t>go</a:t>
            </a:r>
            <a:r>
              <a:rPr lang="de-DE" altLang="de-DE" sz="1800" dirty="0">
                <a:ea typeface="Times New Roman" panose="02020603050405020304" pitchFamily="18" charset="0"/>
              </a:rPr>
              <a:t> a </a:t>
            </a:r>
            <a:r>
              <a:rPr lang="de-DE" altLang="de-DE" sz="1800" dirty="0" err="1">
                <a:ea typeface="Times New Roman" panose="02020603050405020304" pitchFamily="18" charset="0"/>
              </a:rPr>
              <a:t>bit</a:t>
            </a:r>
            <a:r>
              <a:rPr lang="de-DE" altLang="de-DE" sz="1800" dirty="0">
                <a:ea typeface="Times New Roman" panose="02020603050405020304" pitchFamily="18" charset="0"/>
              </a:rPr>
              <a:t> </a:t>
            </a:r>
            <a:r>
              <a:rPr lang="de-DE" altLang="de-DE" sz="1800" dirty="0" err="1">
                <a:ea typeface="Times New Roman" panose="02020603050405020304" pitchFamily="18" charset="0"/>
              </a:rPr>
              <a:t>higher</a:t>
            </a:r>
            <a:r>
              <a:rPr lang="de-DE" altLang="de-DE" sz="1800" dirty="0">
                <a:ea typeface="Times New Roman" panose="02020603050405020304" pitchFamily="18" charset="0"/>
              </a:rPr>
              <a:t> quick. But </a:t>
            </a:r>
            <a:r>
              <a:rPr lang="de-DE" altLang="de-DE" sz="1800" dirty="0" err="1">
                <a:ea typeface="Times New Roman" panose="02020603050405020304" pitchFamily="18" charset="0"/>
              </a:rPr>
              <a:t>you</a:t>
            </a:r>
            <a:r>
              <a:rPr lang="de-DE" altLang="de-DE" sz="1800" dirty="0">
                <a:ea typeface="Times New Roman" panose="02020603050405020304" pitchFamily="18" charset="0"/>
              </a:rPr>
              <a:t> do </a:t>
            </a:r>
            <a:r>
              <a:rPr lang="de-DE" altLang="de-DE" sz="1800" u="sng" dirty="0">
                <a:ea typeface="Times New Roman" panose="02020603050405020304" pitchFamily="18" charset="0"/>
              </a:rPr>
              <a:t>not</a:t>
            </a:r>
            <a:r>
              <a:rPr lang="de-DE" altLang="de-DE" sz="1800" dirty="0">
                <a:ea typeface="Times New Roman" panose="02020603050405020304" pitchFamily="18" charset="0"/>
              </a:rPr>
              <a:t> </a:t>
            </a:r>
            <a:r>
              <a:rPr lang="de-DE" altLang="de-DE" sz="1800" dirty="0" err="1">
                <a:ea typeface="Times New Roman" panose="02020603050405020304" pitchFamily="18" charset="0"/>
              </a:rPr>
              <a:t>want</a:t>
            </a:r>
            <a:r>
              <a:rPr lang="de-DE" altLang="de-DE" sz="1800" dirty="0">
                <a:ea typeface="Times New Roman" panose="02020603050405020304" pitchFamily="18" charset="0"/>
              </a:rPr>
              <a:t> </a:t>
            </a:r>
            <a:r>
              <a:rPr lang="de-DE" altLang="de-DE" sz="1800" dirty="0" err="1">
                <a:ea typeface="Times New Roman" panose="02020603050405020304" pitchFamily="18" charset="0"/>
              </a:rPr>
              <a:t>the</a:t>
            </a:r>
            <a:r>
              <a:rPr lang="de-DE" altLang="de-DE" sz="1800" dirty="0">
                <a:ea typeface="Times New Roman" panose="02020603050405020304" pitchFamily="18" charset="0"/>
              </a:rPr>
              <a:t> </a:t>
            </a:r>
            <a:r>
              <a:rPr lang="de-DE" altLang="de-DE" sz="1800" dirty="0" err="1">
                <a:ea typeface="Times New Roman" panose="02020603050405020304" pitchFamily="18" charset="0"/>
              </a:rPr>
              <a:t>loop</a:t>
            </a:r>
            <a:r>
              <a:rPr lang="de-DE" altLang="de-DE" sz="1800" dirty="0">
                <a:ea typeface="Times New Roman" panose="02020603050405020304" pitchFamily="18" charset="0"/>
              </a:rPr>
              <a:t> </a:t>
            </a:r>
            <a:r>
              <a:rPr lang="de-DE" altLang="de-DE" sz="1800" dirty="0" err="1">
                <a:ea typeface="Times New Roman" panose="02020603050405020304" pitchFamily="18" charset="0"/>
              </a:rPr>
              <a:t>to</a:t>
            </a:r>
            <a:r>
              <a:rPr lang="de-DE" altLang="de-DE" sz="1800" dirty="0">
                <a:ea typeface="Times New Roman" panose="02020603050405020304" pitchFamily="18" charset="0"/>
              </a:rPr>
              <a:t> </a:t>
            </a:r>
            <a:r>
              <a:rPr lang="de-DE" altLang="de-DE" sz="1800" dirty="0" err="1">
                <a:ea typeface="Times New Roman" panose="02020603050405020304" pitchFamily="18" charset="0"/>
              </a:rPr>
              <a:t>fight</a:t>
            </a:r>
            <a:r>
              <a:rPr lang="de-DE" altLang="de-DE" sz="1800" dirty="0">
                <a:ea typeface="Times New Roman" panose="02020603050405020304" pitchFamily="18" charset="0"/>
              </a:rPr>
              <a:t> </a:t>
            </a:r>
            <a:r>
              <a:rPr lang="de-DE" altLang="de-DE" sz="1800" dirty="0" err="1">
                <a:ea typeface="Times New Roman" panose="02020603050405020304" pitchFamily="18" charset="0"/>
              </a:rPr>
              <a:t>the</a:t>
            </a:r>
            <a:r>
              <a:rPr lang="de-DE" altLang="de-DE" sz="1800" dirty="0">
                <a:ea typeface="Times New Roman" panose="02020603050405020304" pitchFamily="18" charset="0"/>
              </a:rPr>
              <a:t> </a:t>
            </a:r>
            <a:r>
              <a:rPr lang="de-DE" altLang="de-DE" sz="1800" dirty="0" err="1">
                <a:ea typeface="Times New Roman" panose="02020603050405020304" pitchFamily="18" charset="0"/>
              </a:rPr>
              <a:t>rise</a:t>
            </a:r>
            <a:r>
              <a:rPr lang="de-DE" altLang="de-DE" sz="1800" dirty="0">
                <a:ea typeface="Times New Roman" panose="02020603050405020304" pitchFamily="18" charset="0"/>
              </a:rPr>
              <a:t>, so </a:t>
            </a:r>
            <a:r>
              <a:rPr lang="de-DE" altLang="de-DE" sz="1800" dirty="0" err="1">
                <a:ea typeface="Times New Roman" panose="02020603050405020304" pitchFamily="18" charset="0"/>
              </a:rPr>
              <a:t>set</a:t>
            </a:r>
            <a:r>
              <a:rPr lang="de-DE" altLang="de-DE" sz="1800" dirty="0">
                <a:ea typeface="Times New Roman" panose="02020603050405020304" pitchFamily="18" charset="0"/>
              </a:rPr>
              <a:t> an </a:t>
            </a:r>
            <a:r>
              <a:rPr lang="de-DE" altLang="de-DE" sz="1800" dirty="0" err="1">
                <a:ea typeface="Times New Roman" panose="02020603050405020304" pitchFamily="18" charset="0"/>
              </a:rPr>
              <a:t>elevated</a:t>
            </a:r>
            <a:r>
              <a:rPr lang="de-DE" altLang="de-DE" sz="1800" dirty="0">
                <a:ea typeface="Times New Roman" panose="02020603050405020304" pitchFamily="18" charset="0"/>
              </a:rPr>
              <a:t> </a:t>
            </a:r>
            <a:r>
              <a:rPr lang="de-DE" altLang="de-DE" sz="1800" dirty="0" err="1" smtClean="0">
                <a:ea typeface="Times New Roman" panose="02020603050405020304" pitchFamily="18" charset="0"/>
              </a:rPr>
              <a:t>glucoe</a:t>
            </a:r>
            <a:r>
              <a:rPr lang="de-DE" altLang="de-DE" sz="1800" dirty="0" smtClean="0">
                <a:ea typeface="Times New Roman" panose="02020603050405020304" pitchFamily="18" charset="0"/>
              </a:rPr>
              <a:t> </a:t>
            </a:r>
            <a:r>
              <a:rPr lang="de-DE" altLang="de-DE" sz="1800" dirty="0" err="1" smtClean="0">
                <a:ea typeface="Times New Roman" panose="02020603050405020304" pitchFamily="18" charset="0"/>
              </a:rPr>
              <a:t>target</a:t>
            </a:r>
            <a:r>
              <a:rPr lang="de-DE" altLang="de-DE" sz="1800" dirty="0" smtClean="0">
                <a:ea typeface="Times New Roman" panose="02020603050405020304" pitchFamily="18" charset="0"/>
              </a:rPr>
              <a:t> </a:t>
            </a:r>
            <a:r>
              <a:rPr lang="de-DE" altLang="de-DE" sz="1800" dirty="0" err="1">
                <a:ea typeface="Times New Roman" panose="02020603050405020304" pitchFamily="18" charset="0"/>
              </a:rPr>
              <a:t>for</a:t>
            </a:r>
            <a:r>
              <a:rPr lang="de-DE" altLang="de-DE" sz="1800" dirty="0">
                <a:ea typeface="Times New Roman" panose="02020603050405020304" pitchFamily="18" charset="0"/>
              </a:rPr>
              <a:t> like 45  </a:t>
            </a:r>
            <a:r>
              <a:rPr lang="de-DE" altLang="de-DE" sz="1800" dirty="0" err="1">
                <a:ea typeface="Times New Roman" panose="02020603050405020304" pitchFamily="18" charset="0"/>
              </a:rPr>
              <a:t>minutes</a:t>
            </a:r>
            <a:r>
              <a:rPr lang="de-DE" altLang="de-DE" sz="1800" dirty="0">
                <a:ea typeface="Times New Roman" panose="02020603050405020304" pitchFamily="18" charset="0"/>
              </a:rPr>
              <a:t> -  </a:t>
            </a:r>
            <a:r>
              <a:rPr lang="de-DE" sz="1800" u="sng" dirty="0" smtClean="0"/>
              <a:t> </a:t>
            </a:r>
          </a:p>
          <a:p>
            <a:pPr>
              <a:buFontTx/>
              <a:buChar char="-"/>
            </a:pPr>
            <a:r>
              <a:rPr lang="de-DE" sz="2000" dirty="0" smtClean="0"/>
              <a:t>At </a:t>
            </a:r>
            <a:r>
              <a:rPr lang="de-DE" sz="2000" dirty="0" err="1" smtClean="0"/>
              <a:t>false</a:t>
            </a:r>
            <a:r>
              <a:rPr lang="de-DE" sz="2000" dirty="0" smtClean="0"/>
              <a:t>-high </a:t>
            </a:r>
            <a:r>
              <a:rPr lang="de-DE" sz="2000" dirty="0" err="1" smtClean="0"/>
              <a:t>cob</a:t>
            </a:r>
            <a:r>
              <a:rPr lang="de-DE" sz="2000" dirty="0" smtClean="0"/>
              <a:t> after </a:t>
            </a:r>
            <a:r>
              <a:rPr lang="de-DE" sz="2000" dirty="0" err="1" smtClean="0"/>
              <a:t>throwing</a:t>
            </a:r>
            <a:r>
              <a:rPr lang="de-DE" sz="2000" dirty="0" smtClean="0"/>
              <a:t> </a:t>
            </a:r>
            <a:r>
              <a:rPr lang="de-DE" sz="2000" dirty="0" err="1" smtClean="0"/>
              <a:t>up</a:t>
            </a:r>
            <a:r>
              <a:rPr lang="de-DE" sz="2000" dirty="0" smtClean="0"/>
              <a:t> a </a:t>
            </a:r>
            <a:r>
              <a:rPr lang="de-DE" sz="2000" dirty="0" err="1" smtClean="0"/>
              <a:t>meal</a:t>
            </a:r>
            <a:r>
              <a:rPr lang="de-DE" sz="2000" dirty="0" smtClean="0"/>
              <a:t> </a:t>
            </a:r>
            <a:r>
              <a:rPr lang="de-DE" sz="2000" dirty="0" err="1" smtClean="0"/>
              <a:t>that</a:t>
            </a:r>
            <a:r>
              <a:rPr lang="de-DE" sz="2000" dirty="0" smtClean="0"/>
              <a:t> </a:t>
            </a:r>
            <a:r>
              <a:rPr lang="de-DE" sz="2000" dirty="0" err="1" smtClean="0"/>
              <a:t>you</a:t>
            </a:r>
            <a:r>
              <a:rPr lang="de-DE" sz="2000" dirty="0" smtClean="0"/>
              <a:t> </a:t>
            </a:r>
            <a:r>
              <a:rPr lang="de-DE" sz="2000" dirty="0" err="1" smtClean="0"/>
              <a:t>bolussed</a:t>
            </a:r>
            <a:r>
              <a:rPr lang="de-DE" sz="2000" dirty="0" smtClean="0"/>
              <a:t> </a:t>
            </a:r>
            <a:r>
              <a:rPr lang="de-DE" sz="2000" dirty="0" err="1" smtClean="0"/>
              <a:t>for</a:t>
            </a:r>
            <a:r>
              <a:rPr lang="de-DE" sz="2000" dirty="0" smtClean="0"/>
              <a:t>: The </a:t>
            </a:r>
            <a:r>
              <a:rPr lang="de-DE" sz="2000" dirty="0" err="1" smtClean="0"/>
              <a:t>loop</a:t>
            </a:r>
            <a:r>
              <a:rPr lang="de-DE" sz="2000" dirty="0" smtClean="0"/>
              <a:t> </a:t>
            </a:r>
            <a:r>
              <a:rPr lang="de-DE" sz="2000" dirty="0" err="1" smtClean="0"/>
              <a:t>can</a:t>
            </a:r>
            <a:r>
              <a:rPr lang="de-DE" sz="2000" dirty="0" smtClean="0"/>
              <a:t> </a:t>
            </a:r>
            <a:r>
              <a:rPr lang="de-DE" sz="2000" dirty="0" err="1" smtClean="0"/>
              <a:t>show</a:t>
            </a:r>
            <a:r>
              <a:rPr lang="de-DE" sz="2000" dirty="0" smtClean="0"/>
              <a:t> </a:t>
            </a:r>
            <a:r>
              <a:rPr lang="de-DE" sz="2000" dirty="0" err="1" smtClean="0"/>
              <a:t>the</a:t>
            </a:r>
            <a:r>
              <a:rPr lang="de-DE" sz="2000" dirty="0" smtClean="0"/>
              <a:t> </a:t>
            </a:r>
            <a:r>
              <a:rPr lang="de-DE" sz="2000" dirty="0" err="1" smtClean="0"/>
              <a:t>projected</a:t>
            </a:r>
            <a:r>
              <a:rPr lang="de-DE" sz="2000" dirty="0" smtClean="0"/>
              <a:t> </a:t>
            </a:r>
            <a:r>
              <a:rPr lang="de-DE" sz="2000" dirty="0" err="1" smtClean="0"/>
              <a:t>insulin</a:t>
            </a:r>
            <a:r>
              <a:rPr lang="de-DE" sz="2000" dirty="0" smtClean="0"/>
              <a:t> </a:t>
            </a:r>
            <a:r>
              <a:rPr lang="de-DE" sz="2000" dirty="0" err="1" smtClean="0"/>
              <a:t>activity</a:t>
            </a:r>
            <a:r>
              <a:rPr lang="de-DE" sz="2000" dirty="0" smtClean="0"/>
              <a:t> </a:t>
            </a:r>
            <a:r>
              <a:rPr lang="de-DE" sz="2000" dirty="0" err="1" smtClean="0"/>
              <a:t>curve</a:t>
            </a:r>
            <a:r>
              <a:rPr lang="de-DE" sz="2000" dirty="0" smtClean="0"/>
              <a:t>, but do </a:t>
            </a:r>
            <a:r>
              <a:rPr lang="de-DE" sz="2000" dirty="0" err="1" smtClean="0"/>
              <a:t>nothing</a:t>
            </a:r>
            <a:r>
              <a:rPr lang="de-DE" sz="2000" dirty="0" smtClean="0"/>
              <a:t> </a:t>
            </a:r>
            <a:r>
              <a:rPr lang="de-DE" sz="2000" dirty="0" err="1" smtClean="0"/>
              <a:t>for</a:t>
            </a:r>
            <a:r>
              <a:rPr lang="de-DE" sz="2000" dirty="0" smtClean="0"/>
              <a:t> </a:t>
            </a:r>
            <a:r>
              <a:rPr lang="de-DE" sz="2000" dirty="0" err="1" smtClean="0"/>
              <a:t>your</a:t>
            </a:r>
            <a:r>
              <a:rPr lang="de-DE" sz="2000" dirty="0" smtClean="0"/>
              <a:t> </a:t>
            </a:r>
            <a:r>
              <a:rPr lang="de-DE" sz="2000" dirty="0" err="1" smtClean="0"/>
              <a:t>rescue</a:t>
            </a:r>
            <a:r>
              <a:rPr lang="de-DE" sz="2000" dirty="0" smtClean="0"/>
              <a:t>. </a:t>
            </a:r>
            <a:r>
              <a:rPr lang="de-DE" sz="2000" dirty="0" err="1" smtClean="0"/>
              <a:t>You</a:t>
            </a:r>
            <a:r>
              <a:rPr lang="de-DE" sz="2000" dirty="0" smtClean="0"/>
              <a:t> </a:t>
            </a:r>
            <a:r>
              <a:rPr lang="de-DE" sz="2000" dirty="0" err="1" smtClean="0"/>
              <a:t>need</a:t>
            </a:r>
            <a:r>
              <a:rPr lang="de-DE" sz="2000" dirty="0" smtClean="0"/>
              <a:t> </a:t>
            </a:r>
            <a:r>
              <a:rPr lang="de-DE" sz="2000" u="sng" dirty="0" smtClean="0"/>
              <a:t>lots </a:t>
            </a:r>
            <a:r>
              <a:rPr lang="de-DE" sz="2000" u="sng" dirty="0" err="1" smtClean="0"/>
              <a:t>of</a:t>
            </a:r>
            <a:r>
              <a:rPr lang="de-DE" sz="2000" u="sng" dirty="0" smtClean="0"/>
              <a:t> </a:t>
            </a:r>
            <a:r>
              <a:rPr lang="de-DE" sz="2000" dirty="0" smtClean="0"/>
              <a:t>rapid </a:t>
            </a:r>
            <a:r>
              <a:rPr lang="de-DE" sz="2000" dirty="0" err="1" smtClean="0"/>
              <a:t>carbs</a:t>
            </a:r>
            <a:r>
              <a:rPr lang="de-DE" sz="2000" dirty="0" smtClean="0"/>
              <a:t> (</a:t>
            </a:r>
            <a:r>
              <a:rPr lang="de-DE" sz="2000" dirty="0" err="1" smtClean="0"/>
              <a:t>which</a:t>
            </a:r>
            <a:r>
              <a:rPr lang="de-DE" sz="2000" dirty="0" smtClean="0"/>
              <a:t> </a:t>
            </a:r>
            <a:r>
              <a:rPr lang="de-DE" sz="2000" dirty="0" err="1" smtClean="0"/>
              <a:t>you</a:t>
            </a:r>
            <a:r>
              <a:rPr lang="de-DE" sz="2000" dirty="0" smtClean="0"/>
              <a:t> </a:t>
            </a:r>
            <a:r>
              <a:rPr lang="de-DE" sz="2000" dirty="0" err="1" smtClean="0"/>
              <a:t>probably</a:t>
            </a:r>
            <a:r>
              <a:rPr lang="de-DE" sz="2000" dirty="0" smtClean="0"/>
              <a:t> </a:t>
            </a:r>
            <a:r>
              <a:rPr lang="de-DE" sz="2000" dirty="0" err="1" smtClean="0"/>
              <a:t>can‘t</a:t>
            </a:r>
            <a:r>
              <a:rPr lang="de-DE" sz="2000" dirty="0" smtClean="0"/>
              <a:t> </a:t>
            </a:r>
            <a:r>
              <a:rPr lang="de-DE" sz="2000" dirty="0" err="1" smtClean="0"/>
              <a:t>keep</a:t>
            </a:r>
            <a:r>
              <a:rPr lang="de-DE" sz="2000" dirty="0" smtClean="0"/>
              <a:t> in).  </a:t>
            </a:r>
            <a:r>
              <a:rPr lang="de-DE" sz="2000" dirty="0" err="1" smtClean="0"/>
              <a:t>Therefore</a:t>
            </a:r>
            <a:r>
              <a:rPr lang="de-DE" sz="2000" dirty="0" smtClean="0"/>
              <a:t> </a:t>
            </a:r>
            <a:r>
              <a:rPr lang="de-DE" sz="2000" dirty="0" err="1" smtClean="0"/>
              <a:t>this</a:t>
            </a:r>
            <a:r>
              <a:rPr lang="de-DE" sz="2000" dirty="0" smtClean="0"/>
              <a:t> </a:t>
            </a:r>
            <a:r>
              <a:rPr lang="de-DE" sz="2000" dirty="0" err="1" smtClean="0"/>
              <a:t>can</a:t>
            </a:r>
            <a:r>
              <a:rPr lang="de-DE" sz="2000" dirty="0" smtClean="0"/>
              <a:t> </a:t>
            </a:r>
            <a:r>
              <a:rPr lang="de-DE" sz="2000" dirty="0" err="1" smtClean="0"/>
              <a:t>be</a:t>
            </a:r>
            <a:r>
              <a:rPr lang="de-DE" sz="2000" dirty="0" smtClean="0"/>
              <a:t> an absolute </a:t>
            </a:r>
            <a:r>
              <a:rPr lang="de-DE" sz="2000" dirty="0" err="1" smtClean="0"/>
              <a:t>emergency</a:t>
            </a:r>
            <a:r>
              <a:rPr lang="de-DE" sz="2000" dirty="0"/>
              <a:t> </a:t>
            </a:r>
            <a:r>
              <a:rPr lang="de-DE" sz="2000" dirty="0" smtClean="0"/>
              <a:t> </a:t>
            </a:r>
            <a:r>
              <a:rPr lang="de-DE" sz="2000" dirty="0" err="1" smtClean="0"/>
              <a:t>requiring</a:t>
            </a:r>
            <a:r>
              <a:rPr lang="de-DE" sz="2000" dirty="0" smtClean="0"/>
              <a:t> rapid </a:t>
            </a:r>
            <a:r>
              <a:rPr lang="de-DE" sz="2000" dirty="0" err="1" smtClean="0"/>
              <a:t>medical</a:t>
            </a:r>
            <a:r>
              <a:rPr lang="de-DE" sz="2000" dirty="0" smtClean="0"/>
              <a:t> care (</a:t>
            </a:r>
            <a:r>
              <a:rPr lang="de-DE" sz="2000" dirty="0" err="1" smtClean="0"/>
              <a:t>glucagon</a:t>
            </a:r>
            <a:r>
              <a:rPr lang="de-DE" sz="2000" dirty="0" smtClean="0"/>
              <a:t> </a:t>
            </a:r>
            <a:r>
              <a:rPr lang="de-DE" sz="2000" dirty="0" err="1" smtClean="0"/>
              <a:t>injection</a:t>
            </a:r>
            <a:r>
              <a:rPr lang="de-DE" sz="2000" dirty="0" smtClean="0"/>
              <a:t> </a:t>
            </a:r>
            <a:r>
              <a:rPr lang="de-DE" sz="2000" dirty="0" err="1" smtClean="0"/>
              <a:t>etc</a:t>
            </a:r>
            <a:r>
              <a:rPr lang="de-DE" sz="2000" dirty="0" smtClean="0"/>
              <a:t>; </a:t>
            </a:r>
            <a:r>
              <a:rPr lang="de-DE" sz="2000" dirty="0" err="1" smtClean="0"/>
              <a:t>wait</a:t>
            </a:r>
            <a:r>
              <a:rPr lang="de-DE" sz="2000" dirty="0" smtClean="0"/>
              <a:t> </a:t>
            </a:r>
            <a:r>
              <a:rPr lang="de-DE" sz="2000" dirty="0" err="1" smtClean="0"/>
              <a:t>to</a:t>
            </a:r>
            <a:r>
              <a:rPr lang="de-DE" sz="2000" dirty="0" smtClean="0"/>
              <a:t> </a:t>
            </a:r>
            <a:r>
              <a:rPr lang="de-DE" sz="2000" dirty="0" err="1" smtClean="0"/>
              <a:t>be</a:t>
            </a:r>
            <a:r>
              <a:rPr lang="de-DE" sz="2000" dirty="0" smtClean="0"/>
              <a:t> </a:t>
            </a:r>
            <a:r>
              <a:rPr lang="de-DE" sz="2000" dirty="0" err="1" smtClean="0"/>
              <a:t>stable</a:t>
            </a:r>
            <a:r>
              <a:rPr lang="de-DE" sz="2000" dirty="0" smtClean="0"/>
              <a:t>, </a:t>
            </a:r>
            <a:r>
              <a:rPr lang="de-DE" sz="2000" dirty="0" err="1" smtClean="0"/>
              <a:t>then</a:t>
            </a:r>
            <a:r>
              <a:rPr lang="de-DE" sz="2000" dirty="0" smtClean="0"/>
              <a:t> check </a:t>
            </a:r>
            <a:r>
              <a:rPr lang="de-DE" sz="2000" dirty="0" err="1" smtClean="0"/>
              <a:t>whether</a:t>
            </a:r>
            <a:r>
              <a:rPr lang="de-DE" sz="2000" dirty="0" smtClean="0"/>
              <a:t> </a:t>
            </a:r>
            <a:r>
              <a:rPr lang="de-DE" sz="2000" dirty="0" err="1" smtClean="0"/>
              <a:t>your</a:t>
            </a:r>
            <a:r>
              <a:rPr lang="de-DE" sz="2000" dirty="0" smtClean="0"/>
              <a:t> </a:t>
            </a:r>
            <a:r>
              <a:rPr lang="de-DE" sz="2000" dirty="0" err="1" smtClean="0"/>
              <a:t>loop</a:t>
            </a:r>
            <a:r>
              <a:rPr lang="de-DE" sz="2000" dirty="0" smtClean="0"/>
              <a:t> </a:t>
            </a:r>
            <a:r>
              <a:rPr lang="de-DE" sz="2000" dirty="0" err="1" smtClean="0"/>
              <a:t>has</a:t>
            </a:r>
            <a:r>
              <a:rPr lang="de-DE" sz="2000" dirty="0" smtClean="0"/>
              <a:t> proper </a:t>
            </a:r>
            <a:r>
              <a:rPr lang="de-DE" sz="2000" dirty="0" err="1" smtClean="0"/>
              <a:t>info</a:t>
            </a:r>
            <a:r>
              <a:rPr lang="de-DE" sz="2000" dirty="0" smtClean="0"/>
              <a:t> </a:t>
            </a:r>
            <a:r>
              <a:rPr lang="de-DE" sz="2000" dirty="0" err="1" smtClean="0"/>
              <a:t>to</a:t>
            </a:r>
            <a:r>
              <a:rPr lang="de-DE" sz="2000" dirty="0" smtClean="0"/>
              <a:t> </a:t>
            </a:r>
            <a:r>
              <a:rPr lang="de-DE" sz="2000" dirty="0" err="1" smtClean="0"/>
              <a:t>resume</a:t>
            </a:r>
            <a:r>
              <a:rPr lang="de-DE" sz="2000" dirty="0" smtClean="0"/>
              <a:t> </a:t>
            </a:r>
            <a:r>
              <a:rPr lang="de-DE" sz="2000" dirty="0" err="1" smtClean="0"/>
              <a:t>closed</a:t>
            </a:r>
            <a:r>
              <a:rPr lang="de-DE" sz="2000" dirty="0" smtClean="0"/>
              <a:t> </a:t>
            </a:r>
            <a:r>
              <a:rPr lang="de-DE" sz="2000" dirty="0" err="1" smtClean="0"/>
              <a:t>looping</a:t>
            </a:r>
            <a:r>
              <a:rPr lang="de-DE" sz="2000" dirty="0" smtClean="0"/>
              <a:t>).</a:t>
            </a:r>
            <a:endParaRPr lang="de-DE" sz="2000" dirty="0"/>
          </a:p>
          <a:p>
            <a:pPr marL="0" indent="0">
              <a:buNone/>
            </a:pPr>
            <a:endParaRPr lang="de-DE" altLang="de-DE" sz="2400" dirty="0">
              <a:latin typeface="Arial" panose="020B0604020202020204" pitchFamily="34" charset="0"/>
              <a:ea typeface="Times New Roman" panose="02020603050405020304" pitchFamily="18" charset="0"/>
            </a:endParaRPr>
          </a:p>
        </p:txBody>
      </p:sp>
      <p:sp>
        <p:nvSpPr>
          <p:cNvPr id="3" name="Rechteck 2"/>
          <p:cNvSpPr/>
          <p:nvPr/>
        </p:nvSpPr>
        <p:spPr>
          <a:xfrm>
            <a:off x="2133600" y="312516"/>
            <a:ext cx="1818190" cy="567160"/>
          </a:xfrm>
          <a:prstGeom prst="rect">
            <a:avLst/>
          </a:prstGeom>
          <a:solidFill>
            <a:srgbClr val="ADC1E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oliennummernplatzhalter 4"/>
          <p:cNvSpPr>
            <a:spLocks noGrp="1"/>
          </p:cNvSpPr>
          <p:nvPr>
            <p:ph type="sldNum" sz="quarter" idx="12"/>
          </p:nvPr>
        </p:nvSpPr>
        <p:spPr>
          <a:xfrm>
            <a:off x="9261566" y="156945"/>
            <a:ext cx="2743200" cy="365125"/>
          </a:xfrm>
        </p:spPr>
        <p:txBody>
          <a:bodyPr/>
          <a:lstStyle/>
          <a:p>
            <a:r>
              <a:rPr lang="de-DE" sz="2000" dirty="0" smtClean="0"/>
              <a:t>53</a:t>
            </a:r>
            <a:endParaRPr lang="de-DE" sz="2000" dirty="0"/>
          </a:p>
        </p:txBody>
      </p:sp>
      <p:pic>
        <p:nvPicPr>
          <p:cNvPr id="9" name="Grafik 8"/>
          <p:cNvPicPr>
            <a:picLocks noChangeAspect="1"/>
          </p:cNvPicPr>
          <p:nvPr/>
        </p:nvPicPr>
        <p:blipFill rotWithShape="1">
          <a:blip r:embed="rId3"/>
          <a:srcRect l="30125" t="25555" r="45813" b="34667"/>
          <a:stretch/>
        </p:blipFill>
        <p:spPr>
          <a:xfrm>
            <a:off x="10268292" y="495078"/>
            <a:ext cx="1382889" cy="1285906"/>
          </a:xfrm>
          <a:prstGeom prst="rect">
            <a:avLst/>
          </a:prstGeom>
        </p:spPr>
      </p:pic>
      <p:sp>
        <p:nvSpPr>
          <p:cNvPr id="6" name="Rechteck 5"/>
          <p:cNvSpPr/>
          <p:nvPr/>
        </p:nvSpPr>
        <p:spPr>
          <a:xfrm>
            <a:off x="223348" y="3057421"/>
            <a:ext cx="11498855" cy="3488791"/>
          </a:xfrm>
          <a:prstGeom prst="rect">
            <a:avLst/>
          </a:prstGeom>
          <a:solidFill>
            <a:srgbClr val="F73947">
              <a:alpha val="588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4480020"/>
      </p:ext>
    </p:extLst>
  </p:cSld>
  <p:clrMapOvr>
    <a:masterClrMapping/>
  </p:clrMapOvr>
  <mc:AlternateContent xmlns:mc="http://schemas.openxmlformats.org/markup-compatibility/2006" xmlns:p14="http://schemas.microsoft.com/office/powerpoint/2010/main">
    <mc:Choice Requires="p14">
      <p:transition spd="slow" p14:dur="2000" advTm="107592"/>
    </mc:Choice>
    <mc:Fallback xmlns="">
      <p:transition spd="slow" advTm="107592"/>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32704" y="-32990"/>
            <a:ext cx="10515600" cy="1325563"/>
          </a:xfrm>
        </p:spPr>
        <p:txBody>
          <a:bodyPr>
            <a:normAutofit/>
          </a:bodyPr>
          <a:lstStyle/>
          <a:p>
            <a:r>
              <a:rPr lang="de-DE" sz="3600" b="1" dirty="0">
                <a:solidFill>
                  <a:srgbClr val="7030A0"/>
                </a:solidFill>
              </a:rPr>
              <a:t>Tuning – </a:t>
            </a:r>
            <a:r>
              <a:rPr lang="de-DE" sz="3600" b="1" i="1" dirty="0">
                <a:solidFill>
                  <a:srgbClr val="7030A0"/>
                </a:solidFill>
              </a:rPr>
              <a:t> 2. </a:t>
            </a:r>
            <a:r>
              <a:rPr lang="de-DE" sz="3600" b="1" i="1" dirty="0" err="1" smtClean="0">
                <a:solidFill>
                  <a:srgbClr val="7030A0"/>
                </a:solidFill>
              </a:rPr>
              <a:t>Periodically</a:t>
            </a:r>
            <a:r>
              <a:rPr lang="de-DE" sz="3600" b="1" i="1" dirty="0" smtClean="0">
                <a:solidFill>
                  <a:srgbClr val="7030A0"/>
                </a:solidFill>
              </a:rPr>
              <a:t> check </a:t>
            </a:r>
            <a:r>
              <a:rPr lang="de-DE" sz="3600" b="1" i="1" dirty="0" err="1" smtClean="0">
                <a:solidFill>
                  <a:srgbClr val="7030A0"/>
                </a:solidFill>
              </a:rPr>
              <a:t>settings</a:t>
            </a:r>
            <a:endParaRPr lang="de-DE" sz="3600" b="1" i="1" dirty="0">
              <a:solidFill>
                <a:srgbClr val="7030A0"/>
              </a:solidFill>
            </a:endParaRPr>
          </a:p>
        </p:txBody>
      </p:sp>
      <p:sp>
        <p:nvSpPr>
          <p:cNvPr id="4" name="Inhaltsplatzhalter 2"/>
          <p:cNvSpPr txBox="1">
            <a:spLocks/>
          </p:cNvSpPr>
          <p:nvPr/>
        </p:nvSpPr>
        <p:spPr>
          <a:xfrm>
            <a:off x="319166" y="1107430"/>
            <a:ext cx="11544453" cy="5218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altLang="de-DE" sz="2000" dirty="0" smtClean="0">
                <a:latin typeface="Arial" panose="020B0604020202020204" pitchFamily="34" charset="0"/>
                <a:ea typeface="Times New Roman" panose="02020603050405020304" pitchFamily="18" charset="0"/>
              </a:rPr>
              <a:t>Glucose </a:t>
            </a:r>
            <a:r>
              <a:rPr lang="de-DE" altLang="de-DE" sz="2000" dirty="0" err="1" smtClean="0">
                <a:latin typeface="Arial" panose="020B0604020202020204" pitchFamily="34" charset="0"/>
                <a:ea typeface="Times New Roman" panose="02020603050405020304" pitchFamily="18" charset="0"/>
              </a:rPr>
              <a:t>curves</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with</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amplitudes</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exceeding</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the</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desired</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range</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point</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to</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solidFill>
                  <a:srgbClr val="0070C0"/>
                </a:solidFill>
                <a:latin typeface="Arial" panose="020B0604020202020204" pitchFamily="34" charset="0"/>
                <a:ea typeface="Times New Roman" panose="02020603050405020304" pitchFamily="18" charset="0"/>
              </a:rPr>
              <a:t>problems</a:t>
            </a:r>
            <a:r>
              <a:rPr lang="de-DE" altLang="de-DE" sz="2000" dirty="0" smtClean="0">
                <a:solidFill>
                  <a:srgbClr val="0070C0"/>
                </a:solidFill>
                <a:latin typeface="Arial" panose="020B0604020202020204" pitchFamily="34" charset="0"/>
                <a:ea typeface="Times New Roman" panose="02020603050405020304" pitchFamily="18" charset="0"/>
              </a:rPr>
              <a:t>                                    </a:t>
            </a:r>
            <a:r>
              <a:rPr lang="de-DE" altLang="de-DE" sz="2000" dirty="0" err="1" smtClean="0">
                <a:solidFill>
                  <a:srgbClr val="0070C0"/>
                </a:solidFill>
                <a:latin typeface="Arial" panose="020B0604020202020204" pitchFamily="34" charset="0"/>
                <a:ea typeface="Times New Roman" panose="02020603050405020304" pitchFamily="18" charset="0"/>
              </a:rPr>
              <a:t>with</a:t>
            </a:r>
            <a:r>
              <a:rPr lang="de-DE" altLang="de-DE" sz="2000" dirty="0" smtClean="0">
                <a:solidFill>
                  <a:srgbClr val="0070C0"/>
                </a:solidFill>
                <a:latin typeface="Arial" panose="020B0604020202020204" pitchFamily="34" charset="0"/>
                <a:ea typeface="Times New Roman" panose="02020603050405020304" pitchFamily="18" charset="0"/>
              </a:rPr>
              <a:t> </a:t>
            </a:r>
            <a:r>
              <a:rPr lang="de-DE" altLang="de-DE" sz="2000" dirty="0" err="1" smtClean="0">
                <a:solidFill>
                  <a:srgbClr val="0070C0"/>
                </a:solidFill>
                <a:latin typeface="Arial" panose="020B0604020202020204" pitchFamily="34" charset="0"/>
                <a:ea typeface="Times New Roman" panose="02020603050405020304" pitchFamily="18" charset="0"/>
              </a:rPr>
              <a:t>your</a:t>
            </a:r>
            <a:r>
              <a:rPr lang="de-DE" altLang="de-DE" sz="2000" dirty="0" smtClean="0">
                <a:solidFill>
                  <a:srgbClr val="0070C0"/>
                </a:solidFill>
                <a:latin typeface="Arial" panose="020B0604020202020204" pitchFamily="34" charset="0"/>
                <a:ea typeface="Times New Roman" panose="02020603050405020304" pitchFamily="18" charset="0"/>
              </a:rPr>
              <a:t> </a:t>
            </a:r>
            <a:r>
              <a:rPr lang="de-DE" altLang="de-DE" sz="2000" dirty="0" err="1" smtClean="0">
                <a:solidFill>
                  <a:srgbClr val="0070C0"/>
                </a:solidFill>
                <a:latin typeface="Arial" panose="020B0604020202020204" pitchFamily="34" charset="0"/>
                <a:ea typeface="Times New Roman" panose="02020603050405020304" pitchFamily="18" charset="0"/>
              </a:rPr>
              <a:t>profile</a:t>
            </a:r>
            <a:r>
              <a:rPr lang="de-DE" altLang="de-DE" sz="2000" dirty="0" smtClean="0">
                <a:solidFill>
                  <a:srgbClr val="0070C0"/>
                </a:solidFill>
                <a:latin typeface="Arial" panose="020B0604020202020204" pitchFamily="34" charset="0"/>
                <a:ea typeface="Times New Roman" panose="02020603050405020304" pitchFamily="18" charset="0"/>
              </a:rPr>
              <a:t> and </a:t>
            </a:r>
            <a:r>
              <a:rPr lang="de-DE" altLang="de-DE" sz="2000" dirty="0" err="1" smtClean="0">
                <a:solidFill>
                  <a:srgbClr val="0070C0"/>
                </a:solidFill>
                <a:latin typeface="Arial" panose="020B0604020202020204" pitchFamily="34" charset="0"/>
                <a:ea typeface="Times New Roman" panose="02020603050405020304" pitchFamily="18" charset="0"/>
              </a:rPr>
              <a:t>settings</a:t>
            </a:r>
            <a:r>
              <a:rPr lang="de-DE" altLang="de-DE" sz="2000" dirty="0" smtClean="0">
                <a:latin typeface="Arial" panose="020B0604020202020204" pitchFamily="34" charset="0"/>
                <a:ea typeface="Times New Roman" panose="02020603050405020304" pitchFamily="18" charset="0"/>
              </a:rPr>
              <a:t>. </a:t>
            </a:r>
            <a:endParaRPr lang="de-DE" altLang="de-DE" sz="2000" dirty="0">
              <a:latin typeface="Arial" panose="020B0604020202020204" pitchFamily="34" charset="0"/>
              <a:ea typeface="Times New Roman" panose="02020603050405020304" pitchFamily="18" charset="0"/>
            </a:endParaRPr>
          </a:p>
          <a:p>
            <a:pPr marL="0" indent="0">
              <a:buNone/>
            </a:pPr>
            <a:r>
              <a:rPr lang="de-DE" altLang="de-DE" sz="2000" dirty="0" smtClean="0">
                <a:solidFill>
                  <a:schemeClr val="tx1">
                    <a:lumMod val="85000"/>
                    <a:lumOff val="15000"/>
                  </a:schemeClr>
                </a:solidFill>
                <a:latin typeface="Arial" panose="020B0604020202020204" pitchFamily="34" charset="0"/>
                <a:ea typeface="Times New Roman" panose="02020603050405020304" pitchFamily="18" charset="0"/>
              </a:rPr>
              <a:t>First, </a:t>
            </a:r>
            <a:r>
              <a:rPr lang="de-DE" altLang="de-DE" sz="2000" dirty="0" smtClean="0">
                <a:solidFill>
                  <a:srgbClr val="0070C0"/>
                </a:solidFill>
                <a:latin typeface="Arial" panose="020B0604020202020204" pitchFamily="34" charset="0"/>
                <a:ea typeface="Times New Roman" panose="02020603050405020304" pitchFamily="18" charset="0"/>
              </a:rPr>
              <a:t>basal rate</a:t>
            </a:r>
            <a:r>
              <a:rPr lang="de-DE" altLang="de-DE" sz="2000" dirty="0" smtClean="0">
                <a:solidFill>
                  <a:schemeClr val="accent5">
                    <a:lumMod val="75000"/>
                  </a:schemeClr>
                </a:solidFill>
                <a:latin typeface="Arial" panose="020B0604020202020204" pitchFamily="34" charset="0"/>
                <a:ea typeface="Times New Roman" panose="02020603050405020304" pitchFamily="18" charset="0"/>
              </a:rPr>
              <a:t> </a:t>
            </a:r>
            <a:r>
              <a:rPr lang="de-DE" altLang="de-DE" sz="2000" dirty="0" smtClean="0">
                <a:latin typeface="Arial" panose="020B0604020202020204" pitchFamily="34" charset="0"/>
                <a:ea typeface="Times New Roman" panose="02020603050405020304" pitchFamily="18" charset="0"/>
              </a:rPr>
              <a:t>and</a:t>
            </a:r>
            <a:r>
              <a:rPr lang="de-DE" altLang="de-DE" sz="2000" dirty="0" smtClean="0">
                <a:solidFill>
                  <a:schemeClr val="accent5">
                    <a:lumMod val="75000"/>
                  </a:schemeClr>
                </a:solidFill>
                <a:latin typeface="Arial" panose="020B0604020202020204" pitchFamily="34" charset="0"/>
                <a:ea typeface="Times New Roman" panose="02020603050405020304" pitchFamily="18" charset="0"/>
              </a:rPr>
              <a:t> </a:t>
            </a:r>
            <a:r>
              <a:rPr lang="de-DE" altLang="de-DE" sz="2000" dirty="0">
                <a:solidFill>
                  <a:srgbClr val="0070C0"/>
                </a:solidFill>
                <a:latin typeface="Arial" panose="020B0604020202020204" pitchFamily="34" charset="0"/>
                <a:ea typeface="Times New Roman" panose="02020603050405020304" pitchFamily="18" charset="0"/>
              </a:rPr>
              <a:t>DIA</a:t>
            </a:r>
            <a:r>
              <a:rPr lang="de-DE" altLang="de-DE" sz="2000" dirty="0">
                <a:solidFill>
                  <a:srgbClr val="FF0000"/>
                </a:solidFill>
                <a:latin typeface="Arial" panose="020B0604020202020204" pitchFamily="34" charset="0"/>
                <a:ea typeface="Times New Roman" panose="02020603050405020304" pitchFamily="18" charset="0"/>
              </a:rPr>
              <a:t> </a:t>
            </a:r>
            <a:r>
              <a:rPr lang="de-DE" altLang="de-DE" sz="2000" dirty="0" smtClean="0">
                <a:latin typeface="Arial" panose="020B0604020202020204" pitchFamily="34" charset="0"/>
                <a:ea typeface="Times New Roman" panose="02020603050405020304" pitchFamily="18" charset="0"/>
              </a:rPr>
              <a:t>must </a:t>
            </a:r>
            <a:r>
              <a:rPr lang="de-DE" altLang="de-DE" sz="2000" dirty="0" err="1" smtClean="0">
                <a:latin typeface="Arial" panose="020B0604020202020204" pitchFamily="34" charset="0"/>
                <a:ea typeface="Times New Roman" panose="02020603050405020304" pitchFamily="18" charset="0"/>
              </a:rPr>
              <a:t>be</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tuned</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t</a:t>
            </a:r>
            <a:r>
              <a:rPr lang="de-DE" altLang="de-DE" sz="2000" dirty="0" err="1" smtClean="0">
                <a:solidFill>
                  <a:schemeClr val="tx1">
                    <a:lumMod val="85000"/>
                    <a:lumOff val="15000"/>
                  </a:schemeClr>
                </a:solidFill>
                <a:latin typeface="Arial" panose="020B0604020202020204" pitchFamily="34" charset="0"/>
                <a:ea typeface="Times New Roman" panose="02020603050405020304" pitchFamily="18" charset="0"/>
              </a:rPr>
              <a:t>hen</a:t>
            </a:r>
            <a:r>
              <a:rPr lang="de-DE" altLang="de-DE" sz="2000" dirty="0" smtClean="0">
                <a:solidFill>
                  <a:schemeClr val="tx1">
                    <a:lumMod val="85000"/>
                    <a:lumOff val="15000"/>
                  </a:schemeClr>
                </a:solidFill>
                <a:latin typeface="Arial" panose="020B0604020202020204" pitchFamily="34" charset="0"/>
                <a:ea typeface="Times New Roman" panose="02020603050405020304" pitchFamily="18" charset="0"/>
              </a:rPr>
              <a:t> </a:t>
            </a:r>
            <a:r>
              <a:rPr lang="de-DE" altLang="de-DE" sz="2000" dirty="0" smtClean="0">
                <a:solidFill>
                  <a:srgbClr val="0070C0"/>
                </a:solidFill>
                <a:latin typeface="Arial" panose="020B0604020202020204" pitchFamily="34" charset="0"/>
                <a:ea typeface="Times New Roman" panose="02020603050405020304" pitchFamily="18" charset="0"/>
              </a:rPr>
              <a:t>IC</a:t>
            </a:r>
            <a:r>
              <a:rPr lang="de-DE" altLang="de-DE" sz="2000" dirty="0" smtClean="0">
                <a:solidFill>
                  <a:schemeClr val="accent5">
                    <a:lumMod val="75000"/>
                  </a:schemeClr>
                </a:solidFill>
                <a:latin typeface="Arial" panose="020B0604020202020204" pitchFamily="34" charset="0"/>
                <a:ea typeface="Times New Roman" panose="02020603050405020304" pitchFamily="18" charset="0"/>
              </a:rPr>
              <a:t> </a:t>
            </a:r>
            <a:r>
              <a:rPr lang="de-DE" altLang="de-DE" sz="2000" dirty="0" smtClean="0">
                <a:solidFill>
                  <a:schemeClr val="tx1">
                    <a:lumMod val="85000"/>
                    <a:lumOff val="15000"/>
                  </a:schemeClr>
                </a:solidFill>
                <a:latin typeface="Arial" panose="020B0604020202020204" pitchFamily="34" charset="0"/>
                <a:ea typeface="Times New Roman" panose="02020603050405020304" pitchFamily="18" charset="0"/>
              </a:rPr>
              <a:t>and</a:t>
            </a:r>
            <a:r>
              <a:rPr lang="de-DE" altLang="de-DE" sz="2000" dirty="0" smtClean="0">
                <a:solidFill>
                  <a:srgbClr val="FF0000"/>
                </a:solidFill>
                <a:latin typeface="Arial" panose="020B0604020202020204" pitchFamily="34" charset="0"/>
                <a:ea typeface="Times New Roman" panose="02020603050405020304" pitchFamily="18" charset="0"/>
              </a:rPr>
              <a:t> </a:t>
            </a:r>
            <a:r>
              <a:rPr lang="de-DE" altLang="de-DE" sz="2000" dirty="0">
                <a:solidFill>
                  <a:srgbClr val="0070C0"/>
                </a:solidFill>
                <a:latin typeface="Arial" panose="020B0604020202020204" pitchFamily="34" charset="0"/>
                <a:ea typeface="Times New Roman" panose="02020603050405020304" pitchFamily="18" charset="0"/>
              </a:rPr>
              <a:t>ISF </a:t>
            </a:r>
            <a:r>
              <a:rPr lang="de-DE" altLang="de-DE" sz="2000" dirty="0" smtClean="0">
                <a:latin typeface="Arial" panose="020B0604020202020204" pitchFamily="34" charset="0"/>
                <a:ea typeface="Times New Roman" panose="02020603050405020304" pitchFamily="18" charset="0"/>
              </a:rPr>
              <a:t> </a:t>
            </a:r>
            <a:endParaRPr lang="de-DE" altLang="de-DE" sz="2000" dirty="0">
              <a:latin typeface="Arial" panose="020B0604020202020204" pitchFamily="34" charset="0"/>
              <a:ea typeface="Times New Roman" panose="02020603050405020304" pitchFamily="18" charset="0"/>
            </a:endParaRPr>
          </a:p>
          <a:p>
            <a:r>
              <a:rPr lang="de-DE" altLang="de-DE" sz="2000" dirty="0" err="1" smtClean="0">
                <a:latin typeface="Arial" panose="020B0604020202020204" pitchFamily="34" charset="0"/>
                <a:ea typeface="Times New Roman" panose="02020603050405020304" pitchFamily="18" charset="0"/>
              </a:rPr>
              <a:t>Regarding</a:t>
            </a:r>
            <a:r>
              <a:rPr lang="de-DE" altLang="de-DE" sz="2000"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carb</a:t>
            </a:r>
            <a:r>
              <a:rPr lang="de-DE" altLang="de-DE" sz="2000" b="1"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ratio</a:t>
            </a:r>
            <a:r>
              <a:rPr lang="de-DE" altLang="de-DE" sz="2000" b="1" dirty="0" smtClean="0">
                <a:latin typeface="Arial" panose="020B0604020202020204" pitchFamily="34" charset="0"/>
                <a:ea typeface="Times New Roman" panose="02020603050405020304" pitchFamily="18" charset="0"/>
              </a:rPr>
              <a:t> IC</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it</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is</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very</a:t>
            </a:r>
            <a:r>
              <a:rPr lang="de-DE" altLang="de-DE" sz="2000"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important</a:t>
            </a:r>
            <a:r>
              <a:rPr lang="de-DE" altLang="de-DE" sz="2000" b="1"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to</a:t>
            </a:r>
            <a:r>
              <a:rPr lang="de-DE" altLang="de-DE" sz="2000" b="1" dirty="0" smtClean="0">
                <a:latin typeface="Arial" panose="020B0604020202020204" pitchFamily="34" charset="0"/>
                <a:ea typeface="Times New Roman" panose="02020603050405020304" pitchFamily="18" charset="0"/>
              </a:rPr>
              <a:t> tune </a:t>
            </a:r>
            <a:r>
              <a:rPr lang="de-DE" altLang="de-DE" sz="2000" b="1" dirty="0" err="1" smtClean="0">
                <a:latin typeface="Arial" panose="020B0604020202020204" pitchFamily="34" charset="0"/>
                <a:ea typeface="Times New Roman" panose="02020603050405020304" pitchFamily="18" charset="0"/>
              </a:rPr>
              <a:t>it</a:t>
            </a:r>
            <a:r>
              <a:rPr lang="de-DE" altLang="de-DE" sz="2000" b="1"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right</a:t>
            </a:r>
            <a:r>
              <a:rPr lang="de-DE" altLang="de-DE" sz="2000" b="1"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for</a:t>
            </a:r>
            <a:r>
              <a:rPr lang="de-DE" altLang="de-DE" sz="2000" b="1"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the</a:t>
            </a:r>
            <a:r>
              <a:rPr lang="de-DE" altLang="de-DE" sz="2000" b="1"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selected</a:t>
            </a:r>
            <a:r>
              <a:rPr lang="de-DE" altLang="de-DE" sz="2000" b="1"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mode</a:t>
            </a:r>
            <a:r>
              <a:rPr lang="de-DE" altLang="de-DE" sz="2000" b="1"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of</a:t>
            </a:r>
            <a:r>
              <a:rPr lang="de-DE" altLang="de-DE" sz="2000" b="1"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meal</a:t>
            </a:r>
            <a:r>
              <a:rPr lang="de-DE" altLang="de-DE" sz="2000" b="1" dirty="0" smtClean="0">
                <a:latin typeface="Arial" panose="020B0604020202020204" pitchFamily="34" charset="0"/>
                <a:ea typeface="Times New Roman" panose="02020603050405020304" pitchFamily="18" charset="0"/>
              </a:rPr>
              <a:t> </a:t>
            </a:r>
            <a:r>
              <a:rPr lang="de-DE" altLang="de-DE" sz="2000" b="1" dirty="0" err="1" smtClean="0">
                <a:latin typeface="Arial" panose="020B0604020202020204" pitchFamily="34" charset="0"/>
                <a:ea typeface="Times New Roman" panose="02020603050405020304" pitchFamily="18" charset="0"/>
              </a:rPr>
              <a:t>management</a:t>
            </a:r>
            <a:r>
              <a:rPr lang="de-DE" altLang="de-DE" sz="2000" dirty="0" smtClean="0">
                <a:latin typeface="Arial" panose="020B0604020202020204" pitchFamily="34" charset="0"/>
                <a:ea typeface="Times New Roman" panose="02020603050405020304" pitchFamily="18" charset="0"/>
              </a:rPr>
              <a:t> </a:t>
            </a:r>
            <a:r>
              <a:rPr lang="de-DE" altLang="de-DE" sz="2000" dirty="0" smtClean="0">
                <a:solidFill>
                  <a:schemeClr val="bg1">
                    <a:lumMod val="50000"/>
                  </a:schemeClr>
                </a:solidFill>
                <a:latin typeface="Arial" panose="020B0604020202020204" pitchFamily="34" charset="0"/>
                <a:ea typeface="Times New Roman" panose="02020603050405020304" pitchFamily="18" charset="0"/>
              </a:rPr>
              <a:t> </a:t>
            </a:r>
          </a:p>
          <a:p>
            <a:pPr lvl="1"/>
            <a:endParaRPr lang="de-DE" altLang="de-DE" sz="1800" dirty="0" smtClean="0">
              <a:solidFill>
                <a:schemeClr val="bg1">
                  <a:lumMod val="50000"/>
                </a:schemeClr>
              </a:solidFill>
              <a:latin typeface="Arial" panose="020B0604020202020204" pitchFamily="34" charset="0"/>
              <a:ea typeface="Times New Roman" panose="02020603050405020304" pitchFamily="18" charset="0"/>
            </a:endParaRPr>
          </a:p>
          <a:p>
            <a:pPr lvl="1"/>
            <a:endParaRPr lang="de-DE" altLang="de-DE" dirty="0">
              <a:latin typeface="Arial" panose="020B0604020202020204" pitchFamily="34" charset="0"/>
              <a:ea typeface="Times New Roman" panose="02020603050405020304" pitchFamily="18" charset="0"/>
            </a:endParaRPr>
          </a:p>
          <a:p>
            <a:pPr lvl="1"/>
            <a:endParaRPr lang="de-DE" altLang="de-DE" dirty="0" smtClean="0">
              <a:latin typeface="Arial" panose="020B0604020202020204" pitchFamily="34" charset="0"/>
              <a:ea typeface="Times New Roman" panose="02020603050405020304" pitchFamily="18" charset="0"/>
            </a:endParaRPr>
          </a:p>
          <a:p>
            <a:pPr marL="457200" lvl="1" indent="0">
              <a:buNone/>
            </a:pPr>
            <a:endParaRPr lang="de-DE" altLang="de-DE" dirty="0">
              <a:latin typeface="Arial" panose="020B0604020202020204" pitchFamily="34" charset="0"/>
              <a:ea typeface="Times New Roman" panose="02020603050405020304" pitchFamily="18" charset="0"/>
            </a:endParaRPr>
          </a:p>
          <a:p>
            <a:pPr lvl="1"/>
            <a:endParaRPr lang="de-DE" altLang="de-DE" dirty="0" smtClean="0">
              <a:latin typeface="Arial" panose="020B0604020202020204" pitchFamily="34" charset="0"/>
              <a:ea typeface="Times New Roman" panose="02020603050405020304" pitchFamily="18" charset="0"/>
            </a:endParaRPr>
          </a:p>
          <a:p>
            <a:pPr lvl="1"/>
            <a:endParaRPr lang="de-DE" altLang="de-DE" dirty="0">
              <a:latin typeface="Arial" panose="020B0604020202020204" pitchFamily="34" charset="0"/>
              <a:ea typeface="Times New Roman" panose="02020603050405020304" pitchFamily="18" charset="0"/>
            </a:endParaRPr>
          </a:p>
          <a:p>
            <a:r>
              <a:rPr lang="de-DE" altLang="de-DE" sz="2000" dirty="0" smtClean="0">
                <a:latin typeface="Arial" panose="020B0604020202020204" pitchFamily="34" charset="0"/>
                <a:ea typeface="Times New Roman" panose="02020603050405020304" pitchFamily="18" charset="0"/>
              </a:rPr>
              <a:t>Note </a:t>
            </a:r>
            <a:r>
              <a:rPr lang="de-DE" altLang="de-DE" sz="2000" dirty="0" err="1" smtClean="0">
                <a:latin typeface="Arial" panose="020B0604020202020204" pitchFamily="34" charset="0"/>
                <a:ea typeface="Times New Roman" panose="02020603050405020304" pitchFamily="18" charset="0"/>
              </a:rPr>
              <a:t>that</a:t>
            </a:r>
            <a:r>
              <a:rPr lang="de-DE" altLang="de-DE" sz="2000" dirty="0" smtClean="0">
                <a:latin typeface="Arial" panose="020B0604020202020204" pitchFamily="34" charset="0"/>
                <a:ea typeface="Times New Roman" panose="02020603050405020304" pitchFamily="18" charset="0"/>
              </a:rPr>
              <a:t> </a:t>
            </a:r>
            <a:r>
              <a:rPr lang="de-DE" altLang="de-DE" sz="2000" b="1" dirty="0" smtClean="0">
                <a:latin typeface="Arial" panose="020B0604020202020204" pitchFamily="34" charset="0"/>
                <a:ea typeface="Times New Roman" panose="02020603050405020304" pitchFamily="18" charset="0"/>
              </a:rPr>
              <a:t>ISF</a:t>
            </a:r>
            <a:r>
              <a:rPr lang="de-DE" altLang="de-DE" sz="2000" dirty="0" smtClean="0">
                <a:latin typeface="Arial" panose="020B0604020202020204" pitchFamily="34" charset="0"/>
                <a:ea typeface="Times New Roman" panose="02020603050405020304" pitchFamily="18" charset="0"/>
              </a:rPr>
              <a:t> must </a:t>
            </a:r>
            <a:r>
              <a:rPr lang="de-DE" altLang="de-DE" sz="2000" dirty="0" err="1" smtClean="0">
                <a:latin typeface="Arial" panose="020B0604020202020204" pitchFamily="34" charset="0"/>
                <a:ea typeface="Times New Roman" panose="02020603050405020304" pitchFamily="18" charset="0"/>
              </a:rPr>
              <a:t>be</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determined</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for</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several</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times</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of</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day</a:t>
            </a:r>
            <a:r>
              <a:rPr lang="de-DE" altLang="de-DE" sz="2000" dirty="0" smtClean="0">
                <a:latin typeface="Arial" panose="020B0604020202020204" pitchFamily="34" charset="0"/>
                <a:ea typeface="Times New Roman" panose="02020603050405020304" pitchFamily="18" charset="0"/>
              </a:rPr>
              <a:t>/</a:t>
            </a:r>
            <a:r>
              <a:rPr lang="de-DE" altLang="de-DE" sz="2000" dirty="0" err="1" smtClean="0">
                <a:latin typeface="Arial" panose="020B0604020202020204" pitchFamily="34" charset="0"/>
                <a:ea typeface="Times New Roman" panose="02020603050405020304" pitchFamily="18" charset="0"/>
              </a:rPr>
              <a:t>night</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It</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can</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take</a:t>
            </a:r>
            <a:r>
              <a:rPr lang="de-DE" altLang="de-DE" sz="2000" dirty="0" smtClean="0">
                <a:latin typeface="Arial" panose="020B0604020202020204" pitchFamily="34" charset="0"/>
                <a:ea typeface="Times New Roman" panose="02020603050405020304" pitchFamily="18" charset="0"/>
              </a:rPr>
              <a:t> a </a:t>
            </a:r>
            <a:r>
              <a:rPr lang="de-DE" altLang="de-DE" sz="2000" dirty="0" err="1" smtClean="0">
                <a:latin typeface="Arial" panose="020B0604020202020204" pitchFamily="34" charset="0"/>
                <a:ea typeface="Times New Roman" panose="02020603050405020304" pitchFamily="18" charset="0"/>
              </a:rPr>
              <a:t>while</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to</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get</a:t>
            </a:r>
            <a:r>
              <a:rPr lang="de-DE" altLang="de-DE" sz="2000" dirty="0" smtClean="0">
                <a:latin typeface="Arial" panose="020B0604020202020204" pitchFamily="34" charset="0"/>
                <a:ea typeface="Times New Roman" panose="02020603050405020304" pitchFamily="18" charset="0"/>
              </a:rPr>
              <a:t> </a:t>
            </a:r>
            <a:r>
              <a:rPr lang="de-DE" altLang="de-DE" sz="2000" dirty="0" err="1" smtClean="0">
                <a:latin typeface="Arial" panose="020B0604020202020204" pitchFamily="34" charset="0"/>
                <a:ea typeface="Times New Roman" panose="02020603050405020304" pitchFamily="18" charset="0"/>
              </a:rPr>
              <a:t>right</a:t>
            </a:r>
            <a:r>
              <a:rPr lang="de-DE" altLang="de-DE" sz="2000" dirty="0" smtClean="0">
                <a:latin typeface="Arial" panose="020B0604020202020204" pitchFamily="34" charset="0"/>
                <a:ea typeface="Times New Roman" panose="02020603050405020304" pitchFamily="18" charset="0"/>
              </a:rPr>
              <a:t>.</a:t>
            </a:r>
            <a:endParaRPr lang="de-DE" altLang="de-DE" sz="2000" dirty="0">
              <a:latin typeface="Arial" panose="020B0604020202020204" pitchFamily="34" charset="0"/>
              <a:ea typeface="Times New Roman" panose="02020603050405020304" pitchFamily="18" charset="0"/>
            </a:endParaRPr>
          </a:p>
          <a:p>
            <a:pPr marL="0" indent="0">
              <a:buNone/>
            </a:pPr>
            <a:endParaRPr lang="de-DE" altLang="de-DE" sz="2400" dirty="0">
              <a:latin typeface="Arial" panose="020B0604020202020204" pitchFamily="34" charset="0"/>
              <a:ea typeface="Times New Roman" panose="02020603050405020304" pitchFamily="18" charset="0"/>
            </a:endParaRPr>
          </a:p>
        </p:txBody>
      </p:sp>
      <p:sp>
        <p:nvSpPr>
          <p:cNvPr id="3" name="Rechteck 2"/>
          <p:cNvSpPr/>
          <p:nvPr/>
        </p:nvSpPr>
        <p:spPr>
          <a:xfrm>
            <a:off x="1675500" y="322664"/>
            <a:ext cx="1818190" cy="567160"/>
          </a:xfrm>
          <a:prstGeom prst="rect">
            <a:avLst/>
          </a:prstGeom>
          <a:solidFill>
            <a:srgbClr val="ADC1E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Foliennummernplatzhalter 4"/>
          <p:cNvSpPr txBox="1">
            <a:spLocks/>
          </p:cNvSpPr>
          <p:nvPr/>
        </p:nvSpPr>
        <p:spPr>
          <a:xfrm>
            <a:off x="9283337" y="129953"/>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2000" dirty="0" smtClean="0"/>
              <a:t>54</a:t>
            </a:r>
            <a:endParaRPr lang="de-DE" sz="2000" dirty="0"/>
          </a:p>
        </p:txBody>
      </p:sp>
      <p:pic>
        <p:nvPicPr>
          <p:cNvPr id="10" name="Grafik 9"/>
          <p:cNvPicPr>
            <a:picLocks noChangeAspect="1"/>
          </p:cNvPicPr>
          <p:nvPr/>
        </p:nvPicPr>
        <p:blipFill rotWithShape="1">
          <a:blip r:embed="rId3"/>
          <a:srcRect l="30125" t="25555" r="45813" b="34667"/>
          <a:stretch/>
        </p:blipFill>
        <p:spPr>
          <a:xfrm>
            <a:off x="10482471" y="812605"/>
            <a:ext cx="1343320" cy="1249112"/>
          </a:xfrm>
          <a:prstGeom prst="rect">
            <a:avLst/>
          </a:prstGeom>
        </p:spPr>
      </p:pic>
      <p:sp>
        <p:nvSpPr>
          <p:cNvPr id="11" name="Textfeld 10"/>
          <p:cNvSpPr txBox="1"/>
          <p:nvPr/>
        </p:nvSpPr>
        <p:spPr>
          <a:xfrm>
            <a:off x="318052" y="5181600"/>
            <a:ext cx="184731" cy="369332"/>
          </a:xfrm>
          <a:prstGeom prst="rect">
            <a:avLst/>
          </a:prstGeom>
          <a:noFill/>
        </p:spPr>
        <p:txBody>
          <a:bodyPr wrap="none" rtlCol="0">
            <a:spAutoFit/>
          </a:bodyPr>
          <a:lstStyle/>
          <a:p>
            <a:endParaRPr lang="de-DE" dirty="0"/>
          </a:p>
        </p:txBody>
      </p:sp>
      <p:sp>
        <p:nvSpPr>
          <p:cNvPr id="12" name="Textfeld 11"/>
          <p:cNvSpPr txBox="1"/>
          <p:nvPr/>
        </p:nvSpPr>
        <p:spPr>
          <a:xfrm>
            <a:off x="744102" y="2794210"/>
            <a:ext cx="10878198" cy="2862322"/>
          </a:xfrm>
          <a:prstGeom prst="rect">
            <a:avLst/>
          </a:prstGeom>
          <a:noFill/>
        </p:spPr>
        <p:txBody>
          <a:bodyPr wrap="square" rtlCol="0">
            <a:spAutoFit/>
          </a:bodyPr>
          <a:lstStyle/>
          <a:p>
            <a:r>
              <a:rPr lang="de-DE" sz="2000" dirty="0"/>
              <a:t>Y</a:t>
            </a:r>
            <a:r>
              <a:rPr lang="en-US" sz="2000" dirty="0" smtClean="0"/>
              <a:t>our </a:t>
            </a:r>
            <a:r>
              <a:rPr lang="en-US" sz="2000" dirty="0"/>
              <a:t>big meal </a:t>
            </a:r>
            <a:r>
              <a:rPr lang="en-US" sz="2000" dirty="0" smtClean="0"/>
              <a:t>bolus (fast insulin) </a:t>
            </a:r>
            <a:r>
              <a:rPr lang="en-US" sz="2000" dirty="0"/>
              <a:t>is </a:t>
            </a:r>
            <a:r>
              <a:rPr lang="en-US" sz="2000" b="1" dirty="0" smtClean="0"/>
              <a:t>no longer </a:t>
            </a:r>
            <a:r>
              <a:rPr lang="en-US" sz="2000" dirty="0"/>
              <a:t>active enough for a stream of carbs coming from a big meal </a:t>
            </a:r>
            <a:r>
              <a:rPr lang="en-US" sz="2000" b="1" dirty="0"/>
              <a:t>after</a:t>
            </a:r>
            <a:r>
              <a:rPr lang="en-US" sz="2000" dirty="0"/>
              <a:t> 2 or 2.5 hours </a:t>
            </a:r>
            <a:r>
              <a:rPr lang="en-US" sz="2000" dirty="0" smtClean="0"/>
              <a:t>(</a:t>
            </a:r>
            <a:r>
              <a:rPr lang="en-US" sz="2000" dirty="0"/>
              <a:t>which is why we used multi-bolus, or now have SMBs). </a:t>
            </a:r>
            <a:r>
              <a:rPr lang="en-US" sz="2000" dirty="0" smtClean="0"/>
              <a:t>So, </a:t>
            </a:r>
            <a:r>
              <a:rPr lang="en-US" sz="2000" dirty="0"/>
              <a:t>if you enter more than 60 </a:t>
            </a:r>
            <a:r>
              <a:rPr lang="en-US" sz="2000" dirty="0" smtClean="0"/>
              <a:t>g </a:t>
            </a:r>
            <a:r>
              <a:rPr lang="en-US" sz="2000" dirty="0"/>
              <a:t>carbs </a:t>
            </a:r>
            <a:r>
              <a:rPr lang="en-US" sz="2000" dirty="0" smtClean="0"/>
              <a:t>into </a:t>
            </a:r>
            <a:r>
              <a:rPr lang="en-US" sz="2000" dirty="0"/>
              <a:t>the calculator</a:t>
            </a:r>
            <a:r>
              <a:rPr lang="en-US" sz="2000" dirty="0" smtClean="0"/>
              <a:t>, </a:t>
            </a:r>
            <a:r>
              <a:rPr lang="en-US" sz="2000" dirty="0" smtClean="0">
                <a:solidFill>
                  <a:srgbClr val="FF0000"/>
                </a:solidFill>
              </a:rPr>
              <a:t>*</a:t>
            </a:r>
            <a:r>
              <a:rPr lang="en-US" sz="2000" dirty="0" smtClean="0"/>
              <a:t>) </a:t>
            </a:r>
            <a:r>
              <a:rPr lang="en-US" sz="2000" dirty="0"/>
              <a:t>you end up with 2 bad choices: </a:t>
            </a:r>
            <a:r>
              <a:rPr lang="en-US" sz="2000" dirty="0" smtClean="0"/>
              <a:t>                                                                                                          1</a:t>
            </a:r>
            <a:r>
              <a:rPr lang="en-US" sz="2000" dirty="0"/>
              <a:t>) you will go hypo at maximum of insulin activity, then eat more and face </a:t>
            </a:r>
            <a:r>
              <a:rPr lang="en-US" sz="2000" dirty="0" smtClean="0"/>
              <a:t>a roller </a:t>
            </a:r>
            <a:r>
              <a:rPr lang="en-US" sz="2000" dirty="0"/>
              <a:t>coaster - </a:t>
            </a:r>
            <a:r>
              <a:rPr lang="en-US" sz="2000" dirty="0" smtClean="0"/>
              <a:t>                            (Your </a:t>
            </a:r>
            <a:r>
              <a:rPr lang="en-US" sz="2000" dirty="0"/>
              <a:t>"tuning" will lead you </a:t>
            </a:r>
            <a:r>
              <a:rPr lang="en-US" sz="2000" dirty="0" smtClean="0"/>
              <a:t>to </a:t>
            </a:r>
            <a:r>
              <a:rPr lang="en-US" sz="2000" dirty="0"/>
              <a:t>the other </a:t>
            </a:r>
            <a:r>
              <a:rPr lang="en-US" sz="2000" dirty="0" smtClean="0"/>
              <a:t>choice:)                                                                                                                              </a:t>
            </a:r>
            <a:r>
              <a:rPr lang="en-US" sz="2000" dirty="0"/>
              <a:t>2) you use a milder </a:t>
            </a:r>
            <a:r>
              <a:rPr lang="en-US" sz="2000" dirty="0" smtClean="0"/>
              <a:t>IC. But, then </a:t>
            </a:r>
            <a:r>
              <a:rPr lang="en-US" sz="2000" dirty="0"/>
              <a:t>you </a:t>
            </a:r>
            <a:r>
              <a:rPr lang="en-US" sz="2000" dirty="0" err="1" smtClean="0"/>
              <a:t>manouvred</a:t>
            </a:r>
            <a:r>
              <a:rPr lang="en-US" sz="2000" dirty="0" smtClean="0"/>
              <a:t> </a:t>
            </a:r>
            <a:r>
              <a:rPr lang="en-US" sz="2000" dirty="0"/>
              <a:t>yourself into trouble because </a:t>
            </a:r>
            <a:r>
              <a:rPr lang="en-US" sz="2000" dirty="0" smtClean="0"/>
              <a:t>your </a:t>
            </a:r>
            <a:r>
              <a:rPr lang="en-US" sz="2000" dirty="0"/>
              <a:t>loop </a:t>
            </a:r>
            <a:r>
              <a:rPr lang="en-US" sz="2000" dirty="0" smtClean="0"/>
              <a:t>“lacks bite” </a:t>
            </a:r>
            <a:r>
              <a:rPr lang="en-US" sz="2000" dirty="0"/>
              <a:t>and has problems </a:t>
            </a:r>
            <a:r>
              <a:rPr lang="en-US" sz="2000" dirty="0" smtClean="0"/>
              <a:t>keeping </a:t>
            </a:r>
            <a:r>
              <a:rPr lang="en-US" sz="2000" dirty="0"/>
              <a:t>you </a:t>
            </a:r>
            <a:r>
              <a:rPr lang="en-US" sz="2000" dirty="0" smtClean="0"/>
              <a:t>in, or getting you back into, the normal range. </a:t>
            </a:r>
            <a:r>
              <a:rPr lang="de-DE" sz="2000" dirty="0" smtClean="0"/>
              <a:t> </a:t>
            </a:r>
          </a:p>
          <a:p>
            <a:endParaRPr lang="de-DE" sz="2000" dirty="0"/>
          </a:p>
          <a:p>
            <a:endParaRPr lang="de-DE" sz="2000" dirty="0"/>
          </a:p>
        </p:txBody>
      </p:sp>
      <p:sp>
        <p:nvSpPr>
          <p:cNvPr id="13" name="Textfeld 12"/>
          <p:cNvSpPr txBox="1"/>
          <p:nvPr/>
        </p:nvSpPr>
        <p:spPr>
          <a:xfrm>
            <a:off x="537447" y="6141231"/>
            <a:ext cx="7702558" cy="369332"/>
          </a:xfrm>
          <a:prstGeom prst="rect">
            <a:avLst/>
          </a:prstGeom>
          <a:noFill/>
        </p:spPr>
        <p:txBody>
          <a:bodyPr wrap="none" rtlCol="0">
            <a:spAutoFit/>
          </a:bodyPr>
          <a:lstStyle/>
          <a:p>
            <a:r>
              <a:rPr lang="de-DE" dirty="0" smtClean="0">
                <a:solidFill>
                  <a:srgbClr val="FF0000"/>
                </a:solidFill>
              </a:rPr>
              <a:t>*)</a:t>
            </a:r>
            <a:r>
              <a:rPr lang="de-DE" dirty="0" smtClean="0"/>
              <a:t> </a:t>
            </a:r>
            <a:r>
              <a:rPr lang="de-DE" dirty="0" err="1" smtClean="0"/>
              <a:t>provided</a:t>
            </a:r>
            <a:r>
              <a:rPr lang="de-DE" dirty="0" smtClean="0"/>
              <a:t>, normal  </a:t>
            </a:r>
            <a:r>
              <a:rPr lang="de-DE" dirty="0" err="1" smtClean="0"/>
              <a:t>carb</a:t>
            </a:r>
            <a:r>
              <a:rPr lang="de-DE" dirty="0"/>
              <a:t> </a:t>
            </a:r>
            <a:r>
              <a:rPr lang="de-DE" dirty="0" err="1" smtClean="0"/>
              <a:t>absorption</a:t>
            </a:r>
            <a:r>
              <a:rPr lang="de-DE" dirty="0" smtClean="0"/>
              <a:t> etc. / YDMV / </a:t>
            </a:r>
            <a:r>
              <a:rPr lang="de-DE" dirty="0" err="1" smtClean="0"/>
              <a:t>depends</a:t>
            </a:r>
            <a:r>
              <a:rPr lang="de-DE" dirty="0" smtClean="0"/>
              <a:t> also on </a:t>
            </a:r>
            <a:r>
              <a:rPr lang="de-DE" dirty="0" err="1" smtClean="0"/>
              <a:t>loop</a:t>
            </a:r>
            <a:r>
              <a:rPr lang="de-DE" dirty="0" smtClean="0"/>
              <a:t> </a:t>
            </a:r>
            <a:r>
              <a:rPr lang="de-DE" dirty="0" err="1" smtClean="0"/>
              <a:t>system</a:t>
            </a:r>
            <a:endParaRPr lang="de-DE" dirty="0"/>
          </a:p>
        </p:txBody>
      </p:sp>
    </p:spTree>
    <p:extLst>
      <p:ext uri="{BB962C8B-B14F-4D97-AF65-F5344CB8AC3E}">
        <p14:creationId xmlns:p14="http://schemas.microsoft.com/office/powerpoint/2010/main" val="1657126628"/>
      </p:ext>
    </p:extLst>
  </p:cSld>
  <p:clrMapOvr>
    <a:masterClrMapping/>
  </p:clrMapOvr>
  <mc:AlternateContent xmlns:mc="http://schemas.openxmlformats.org/markup-compatibility/2006" xmlns:p14="http://schemas.microsoft.com/office/powerpoint/2010/main">
    <mc:Choice Requires="p14">
      <p:transition spd="slow" p14:dur="2000" advTm="110418"/>
    </mc:Choice>
    <mc:Fallback xmlns="">
      <p:transition spd="slow" advTm="110418"/>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16773" y="-50610"/>
            <a:ext cx="10515600" cy="1325563"/>
          </a:xfrm>
        </p:spPr>
        <p:txBody>
          <a:bodyPr>
            <a:normAutofit/>
          </a:bodyPr>
          <a:lstStyle/>
          <a:p>
            <a:r>
              <a:rPr lang="de-DE" sz="3600" b="1" dirty="0">
                <a:solidFill>
                  <a:srgbClr val="7030A0"/>
                </a:solidFill>
              </a:rPr>
              <a:t>Tuning – </a:t>
            </a:r>
            <a:r>
              <a:rPr lang="de-DE" sz="3600" b="1" i="1" dirty="0">
                <a:solidFill>
                  <a:srgbClr val="7030A0"/>
                </a:solidFill>
              </a:rPr>
              <a:t> 3. </a:t>
            </a:r>
            <a:r>
              <a:rPr lang="de-DE" sz="3600" b="1" i="1" dirty="0" smtClean="0">
                <a:solidFill>
                  <a:srgbClr val="7030A0"/>
                </a:solidFill>
              </a:rPr>
              <a:t>Fine-tuning</a:t>
            </a:r>
            <a:endParaRPr lang="de-DE" sz="3600" b="1" i="1" dirty="0">
              <a:solidFill>
                <a:srgbClr val="7030A0"/>
              </a:solidFill>
            </a:endParaRPr>
          </a:p>
        </p:txBody>
      </p:sp>
      <p:sp>
        <p:nvSpPr>
          <p:cNvPr id="3" name="Rechteck 2"/>
          <p:cNvSpPr/>
          <p:nvPr/>
        </p:nvSpPr>
        <p:spPr>
          <a:xfrm>
            <a:off x="2627525" y="312515"/>
            <a:ext cx="1818190" cy="567160"/>
          </a:xfrm>
          <a:prstGeom prst="rect">
            <a:avLst/>
          </a:prstGeom>
          <a:solidFill>
            <a:srgbClr val="ADC1E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Inhaltsplatzhalter 2"/>
          <p:cNvSpPr txBox="1">
            <a:spLocks/>
          </p:cNvSpPr>
          <p:nvPr/>
        </p:nvSpPr>
        <p:spPr>
          <a:xfrm>
            <a:off x="285315" y="1455516"/>
            <a:ext cx="11741222" cy="6051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rabicPeriod"/>
            </a:pPr>
            <a:r>
              <a:rPr lang="de-DE" sz="2400" dirty="0" smtClean="0"/>
              <a:t>Glucose </a:t>
            </a:r>
            <a:r>
              <a:rPr lang="de-DE" sz="2400" dirty="0" err="1" smtClean="0"/>
              <a:t>remaining</a:t>
            </a:r>
            <a:r>
              <a:rPr lang="de-DE" sz="2400" dirty="0" smtClean="0"/>
              <a:t> </a:t>
            </a:r>
            <a:r>
              <a:rPr lang="de-DE" sz="2400" dirty="0" err="1" smtClean="0"/>
              <a:t>above</a:t>
            </a:r>
            <a:r>
              <a:rPr lang="de-DE" sz="2400" dirty="0" smtClean="0"/>
              <a:t> </a:t>
            </a:r>
            <a:r>
              <a:rPr lang="de-DE" sz="2400" dirty="0" err="1" smtClean="0"/>
              <a:t>target</a:t>
            </a:r>
            <a:r>
              <a:rPr lang="de-DE" sz="2400" dirty="0" smtClean="0"/>
              <a:t> </a:t>
            </a:r>
            <a:r>
              <a:rPr lang="de-DE" sz="2400" dirty="0" err="1" smtClean="0"/>
              <a:t>can</a:t>
            </a:r>
            <a:r>
              <a:rPr lang="de-DE" sz="2400" dirty="0" smtClean="0"/>
              <a:t> </a:t>
            </a:r>
            <a:r>
              <a:rPr lang="de-DE" sz="2400" dirty="0" err="1" smtClean="0"/>
              <a:t>result</a:t>
            </a:r>
            <a:r>
              <a:rPr lang="de-DE" sz="2400" dirty="0" smtClean="0"/>
              <a:t> </a:t>
            </a:r>
            <a:r>
              <a:rPr lang="de-DE" sz="2400" dirty="0" err="1" smtClean="0"/>
              <a:t>from</a:t>
            </a:r>
            <a:r>
              <a:rPr lang="de-DE" sz="2400" dirty="0" smtClean="0"/>
              <a:t> </a:t>
            </a:r>
            <a:r>
              <a:rPr lang="de-DE" sz="2400" dirty="0" err="1"/>
              <a:t>safety</a:t>
            </a:r>
            <a:r>
              <a:rPr lang="de-DE" sz="2400" dirty="0"/>
              <a:t> </a:t>
            </a:r>
            <a:r>
              <a:rPr lang="de-DE" sz="2400" dirty="0" err="1" smtClean="0"/>
              <a:t>restrictions</a:t>
            </a:r>
            <a:r>
              <a:rPr lang="de-DE" sz="2400" dirty="0" smtClean="0"/>
              <a:t> </a:t>
            </a:r>
            <a:r>
              <a:rPr lang="de-DE" sz="2400" dirty="0" err="1" smtClean="0"/>
              <a:t>or</a:t>
            </a:r>
            <a:r>
              <a:rPr lang="de-DE" sz="2400" dirty="0" smtClean="0"/>
              <a:t> </a:t>
            </a:r>
            <a:r>
              <a:rPr lang="de-DE" sz="2400" dirty="0" err="1" smtClean="0"/>
              <a:t>weak</a:t>
            </a:r>
            <a:r>
              <a:rPr lang="de-DE" sz="2400" dirty="0" smtClean="0"/>
              <a:t> </a:t>
            </a:r>
            <a:r>
              <a:rPr lang="de-DE" sz="2400" dirty="0" err="1" smtClean="0"/>
              <a:t>factors</a:t>
            </a:r>
            <a:r>
              <a:rPr lang="de-DE" sz="2400" dirty="0" smtClean="0"/>
              <a:t>  </a:t>
            </a:r>
            <a:endParaRPr lang="de-DE" sz="2400" dirty="0"/>
          </a:p>
          <a:p>
            <a:pPr marL="514350" indent="-514350">
              <a:buFont typeface="Arial" panose="020B0604020202020204" pitchFamily="34" charset="0"/>
              <a:buAutoNum type="arabicPeriod"/>
            </a:pPr>
            <a:r>
              <a:rPr lang="de-DE" sz="2400" dirty="0" smtClean="0"/>
              <a:t>Glucose </a:t>
            </a:r>
            <a:r>
              <a:rPr lang="de-DE" sz="2400" dirty="0" err="1" smtClean="0"/>
              <a:t>going</a:t>
            </a:r>
            <a:r>
              <a:rPr lang="de-DE" sz="2400" dirty="0" smtClean="0"/>
              <a:t> </a:t>
            </a:r>
            <a:r>
              <a:rPr lang="de-DE" sz="2400" dirty="0" err="1" smtClean="0"/>
              <a:t>too</a:t>
            </a:r>
            <a:r>
              <a:rPr lang="de-DE" sz="2400" dirty="0" smtClean="0"/>
              <a:t> </a:t>
            </a:r>
            <a:r>
              <a:rPr lang="de-DE" sz="2400" dirty="0" err="1" smtClean="0"/>
              <a:t>low</a:t>
            </a:r>
            <a:r>
              <a:rPr lang="de-DE" sz="2400" dirty="0" smtClean="0"/>
              <a:t> </a:t>
            </a:r>
            <a:r>
              <a:rPr lang="de-DE" sz="2400" dirty="0" err="1" smtClean="0"/>
              <a:t>or</a:t>
            </a:r>
            <a:r>
              <a:rPr lang="de-DE" sz="2400" dirty="0" smtClean="0"/>
              <a:t> </a:t>
            </a:r>
            <a:r>
              <a:rPr lang="de-DE" sz="2400" dirty="0" err="1" smtClean="0"/>
              <a:t>showing</a:t>
            </a:r>
            <a:r>
              <a:rPr lang="de-DE" sz="2400" dirty="0" smtClean="0"/>
              <a:t> zig-zag </a:t>
            </a:r>
            <a:r>
              <a:rPr lang="de-DE" sz="2400" dirty="0" err="1" smtClean="0"/>
              <a:t>pattern</a:t>
            </a:r>
            <a:r>
              <a:rPr lang="de-DE" sz="2400" dirty="0" smtClean="0"/>
              <a:t> </a:t>
            </a:r>
            <a:r>
              <a:rPr lang="de-DE" sz="2400" dirty="0" err="1" smtClean="0"/>
              <a:t>points</a:t>
            </a:r>
            <a:r>
              <a:rPr lang="de-DE" sz="2400" dirty="0" smtClean="0"/>
              <a:t> </a:t>
            </a:r>
            <a:r>
              <a:rPr lang="de-DE" sz="2400" dirty="0" err="1" smtClean="0"/>
              <a:t>to</a:t>
            </a:r>
            <a:r>
              <a:rPr lang="de-DE" sz="2400" dirty="0" smtClean="0"/>
              <a:t> </a:t>
            </a:r>
            <a:r>
              <a:rPr lang="de-DE" sz="2400" dirty="0" err="1" smtClean="0"/>
              <a:t>too</a:t>
            </a:r>
            <a:r>
              <a:rPr lang="de-DE" sz="2400" dirty="0" smtClean="0"/>
              <a:t> aggressive ISF but (a </a:t>
            </a:r>
            <a:r>
              <a:rPr lang="de-DE" sz="2400" dirty="0" err="1" smtClean="0"/>
              <a:t>too</a:t>
            </a:r>
            <a:r>
              <a:rPr lang="de-DE" sz="2400" dirty="0" smtClean="0"/>
              <a:t> </a:t>
            </a:r>
            <a:r>
              <a:rPr lang="de-DE" sz="2400" dirty="0" err="1" smtClean="0"/>
              <a:t>short</a:t>
            </a:r>
            <a:r>
              <a:rPr lang="de-DE" sz="2400" dirty="0" smtClean="0"/>
              <a:t> DIA </a:t>
            </a:r>
            <a:r>
              <a:rPr lang="de-DE" sz="2400" dirty="0" err="1" smtClean="0"/>
              <a:t>can</a:t>
            </a:r>
            <a:r>
              <a:rPr lang="de-DE" sz="2400" dirty="0" smtClean="0"/>
              <a:t> also </a:t>
            </a:r>
            <a:r>
              <a:rPr lang="de-DE" sz="2400" dirty="0" err="1" smtClean="0"/>
              <a:t>contribute</a:t>
            </a:r>
            <a:r>
              <a:rPr lang="de-DE" sz="2400" dirty="0" smtClean="0"/>
              <a:t> </a:t>
            </a:r>
            <a:r>
              <a:rPr lang="de-DE" sz="2400" dirty="0" err="1" smtClean="0"/>
              <a:t>to</a:t>
            </a:r>
            <a:r>
              <a:rPr lang="de-DE" sz="2400" dirty="0" smtClean="0"/>
              <a:t> </a:t>
            </a:r>
            <a:r>
              <a:rPr lang="de-DE" sz="2400" dirty="0" err="1" smtClean="0"/>
              <a:t>this</a:t>
            </a:r>
            <a:r>
              <a:rPr lang="de-DE" sz="2400" dirty="0" smtClean="0"/>
              <a:t>). </a:t>
            </a:r>
          </a:p>
          <a:p>
            <a:pPr marL="514350" indent="-514350">
              <a:buFont typeface="Arial" panose="020B0604020202020204" pitchFamily="34" charset="0"/>
              <a:buAutoNum type="arabicPeriod"/>
            </a:pPr>
            <a:r>
              <a:rPr lang="de-DE" sz="2400" dirty="0" smtClean="0"/>
              <a:t>„</a:t>
            </a:r>
            <a:r>
              <a:rPr lang="de-DE" sz="2400" dirty="0" err="1" smtClean="0"/>
              <a:t>Taming</a:t>
            </a:r>
            <a:r>
              <a:rPr lang="de-DE" sz="2400" dirty="0" smtClean="0"/>
              <a:t>“ </a:t>
            </a:r>
            <a:r>
              <a:rPr lang="de-DE" sz="2400" dirty="0" err="1" smtClean="0"/>
              <a:t>the</a:t>
            </a:r>
            <a:r>
              <a:rPr lang="de-DE" sz="2400" dirty="0" smtClean="0"/>
              <a:t> </a:t>
            </a:r>
            <a:r>
              <a:rPr lang="de-DE" sz="2400" dirty="0" err="1" smtClean="0"/>
              <a:t>loop</a:t>
            </a:r>
            <a:r>
              <a:rPr lang="de-DE" sz="2400" dirty="0" smtClean="0"/>
              <a:t> via </a:t>
            </a:r>
            <a:r>
              <a:rPr lang="de-DE" sz="2400" dirty="0" err="1" smtClean="0"/>
              <a:t>settings</a:t>
            </a:r>
            <a:r>
              <a:rPr lang="de-DE" sz="2400" dirty="0" smtClean="0"/>
              <a:t> </a:t>
            </a:r>
            <a:r>
              <a:rPr lang="de-DE" sz="2400" dirty="0" err="1" smtClean="0"/>
              <a:t>that</a:t>
            </a:r>
            <a:r>
              <a:rPr lang="de-DE" sz="2400" dirty="0" smtClean="0"/>
              <a:t> </a:t>
            </a:r>
            <a:r>
              <a:rPr lang="de-DE" sz="2400" dirty="0" err="1" smtClean="0"/>
              <a:t>influence</a:t>
            </a:r>
            <a:r>
              <a:rPr lang="de-DE" sz="2400" dirty="0" smtClean="0"/>
              <a:t> </a:t>
            </a:r>
            <a:r>
              <a:rPr lang="de-DE" sz="2400" dirty="0" err="1" smtClean="0"/>
              <a:t>the</a:t>
            </a:r>
            <a:r>
              <a:rPr lang="de-DE" sz="2400" dirty="0" smtClean="0"/>
              <a:t> max. SMB </a:t>
            </a:r>
            <a:r>
              <a:rPr lang="de-DE" sz="2400" dirty="0" err="1" smtClean="0"/>
              <a:t>or</a:t>
            </a:r>
            <a:r>
              <a:rPr lang="de-DE" sz="2400" dirty="0" smtClean="0"/>
              <a:t> Autobolus </a:t>
            </a:r>
            <a:r>
              <a:rPr lang="de-DE" sz="2400" dirty="0" err="1" smtClean="0"/>
              <a:t>size</a:t>
            </a:r>
            <a:r>
              <a:rPr lang="de-DE" sz="2400" dirty="0" smtClean="0"/>
              <a:t> </a:t>
            </a:r>
            <a:r>
              <a:rPr lang="de-DE" sz="2400" dirty="0" err="1" smtClean="0"/>
              <a:t>or</a:t>
            </a:r>
            <a:r>
              <a:rPr lang="de-DE" sz="2400" dirty="0" smtClean="0"/>
              <a:t> „</a:t>
            </a:r>
            <a:r>
              <a:rPr lang="de-DE" sz="2400" dirty="0" err="1" smtClean="0"/>
              <a:t>application</a:t>
            </a:r>
            <a:r>
              <a:rPr lang="de-DE" sz="2400" dirty="0" smtClean="0"/>
              <a:t> </a:t>
            </a:r>
            <a:r>
              <a:rPr lang="de-DE" sz="2400" dirty="0" err="1" smtClean="0"/>
              <a:t>frequency</a:t>
            </a:r>
            <a:r>
              <a:rPr lang="de-DE" sz="2400" dirty="0" smtClean="0"/>
              <a:t>“, and </a:t>
            </a:r>
            <a:r>
              <a:rPr lang="de-DE" sz="2400" dirty="0" err="1" smtClean="0"/>
              <a:t>changing</a:t>
            </a:r>
            <a:r>
              <a:rPr lang="de-DE" sz="2400" dirty="0" smtClean="0"/>
              <a:t> </a:t>
            </a:r>
            <a:r>
              <a:rPr lang="de-DE" sz="2400" dirty="0" err="1" smtClean="0"/>
              <a:t>settings</a:t>
            </a:r>
            <a:r>
              <a:rPr lang="de-DE" sz="2400" dirty="0" smtClean="0"/>
              <a:t> </a:t>
            </a:r>
            <a:r>
              <a:rPr lang="de-DE" sz="2400" dirty="0" err="1" smtClean="0"/>
              <a:t>related</a:t>
            </a:r>
            <a:r>
              <a:rPr lang="de-DE" sz="2400" dirty="0" smtClean="0"/>
              <a:t> </a:t>
            </a:r>
            <a:r>
              <a:rPr lang="de-DE" sz="2400" dirty="0" err="1" smtClean="0"/>
              <a:t>to</a:t>
            </a:r>
            <a:r>
              <a:rPr lang="de-DE" sz="2400" dirty="0" smtClean="0"/>
              <a:t> </a:t>
            </a:r>
            <a:r>
              <a:rPr lang="de-DE" sz="2400" dirty="0" err="1" smtClean="0"/>
              <a:t>carb</a:t>
            </a:r>
            <a:r>
              <a:rPr lang="de-DE" sz="2400" dirty="0" smtClean="0"/>
              <a:t> </a:t>
            </a:r>
            <a:r>
              <a:rPr lang="de-DE" sz="2400" dirty="0" err="1" smtClean="0"/>
              <a:t>absorption</a:t>
            </a:r>
            <a:r>
              <a:rPr lang="de-DE" sz="2400" dirty="0" smtClean="0"/>
              <a:t>, </a:t>
            </a:r>
            <a:r>
              <a:rPr lang="de-DE" sz="2400" dirty="0" err="1" smtClean="0">
                <a:solidFill>
                  <a:schemeClr val="tx1">
                    <a:lumMod val="85000"/>
                    <a:lumOff val="15000"/>
                  </a:schemeClr>
                </a:solidFill>
              </a:rPr>
              <a:t>can</a:t>
            </a:r>
            <a:r>
              <a:rPr lang="de-DE" sz="2400" dirty="0" smtClean="0">
                <a:solidFill>
                  <a:schemeClr val="tx1">
                    <a:lumMod val="85000"/>
                    <a:lumOff val="15000"/>
                  </a:schemeClr>
                </a:solidFill>
              </a:rPr>
              <a:t> also </a:t>
            </a:r>
            <a:r>
              <a:rPr lang="de-DE" sz="2400" dirty="0" err="1" smtClean="0">
                <a:solidFill>
                  <a:schemeClr val="tx1">
                    <a:lumMod val="85000"/>
                    <a:lumOff val="15000"/>
                  </a:schemeClr>
                </a:solidFill>
              </a:rPr>
              <a:t>contribute</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to</a:t>
            </a:r>
            <a:r>
              <a:rPr lang="de-DE" sz="2400" dirty="0" smtClean="0">
                <a:solidFill>
                  <a:schemeClr val="tx1">
                    <a:lumMod val="85000"/>
                    <a:lumOff val="15000"/>
                  </a:schemeClr>
                </a:solidFill>
              </a:rPr>
              <a:t> smoothen </a:t>
            </a:r>
            <a:r>
              <a:rPr lang="de-DE" sz="2400" dirty="0" err="1" smtClean="0">
                <a:solidFill>
                  <a:schemeClr val="tx1">
                    <a:lumMod val="85000"/>
                    <a:lumOff val="15000"/>
                  </a:schemeClr>
                </a:solidFill>
              </a:rPr>
              <a:t>the</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glucose</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curve</a:t>
            </a:r>
            <a:endParaRPr lang="de-DE" sz="2400" dirty="0">
              <a:solidFill>
                <a:schemeClr val="tx1">
                  <a:lumMod val="85000"/>
                  <a:lumOff val="15000"/>
                </a:schemeClr>
              </a:solidFill>
            </a:endParaRPr>
          </a:p>
          <a:p>
            <a:pPr marL="514350" indent="-514350">
              <a:buFont typeface="Arial" panose="020B0604020202020204" pitchFamily="34" charset="0"/>
              <a:buAutoNum type="arabicPeriod"/>
            </a:pPr>
            <a:r>
              <a:rPr lang="de-DE" sz="2400" b="1" dirty="0" smtClean="0">
                <a:solidFill>
                  <a:schemeClr val="accent1">
                    <a:lumMod val="75000"/>
                  </a:schemeClr>
                </a:solidFill>
              </a:rPr>
              <a:t>Automation</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integrated</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feature</a:t>
            </a:r>
            <a:r>
              <a:rPr lang="de-DE" sz="2400" dirty="0" smtClean="0">
                <a:solidFill>
                  <a:schemeClr val="tx1">
                    <a:lumMod val="85000"/>
                    <a:lumOff val="15000"/>
                  </a:schemeClr>
                </a:solidFill>
              </a:rPr>
              <a:t> in </a:t>
            </a:r>
            <a:r>
              <a:rPr lang="de-DE" sz="2400" dirty="0" err="1" smtClean="0">
                <a:solidFill>
                  <a:schemeClr val="tx1">
                    <a:lumMod val="85000"/>
                    <a:lumOff val="15000"/>
                  </a:schemeClr>
                </a:solidFill>
              </a:rPr>
              <a:t>AndroidAPS</a:t>
            </a:r>
            <a:r>
              <a:rPr lang="de-DE" sz="2400" dirty="0" smtClean="0">
                <a:solidFill>
                  <a:schemeClr val="tx1">
                    <a:lumMod val="85000"/>
                    <a:lumOff val="15000"/>
                  </a:schemeClr>
                </a:solidFill>
              </a:rPr>
              <a:t>) and, </a:t>
            </a:r>
            <a:r>
              <a:rPr lang="de-DE" sz="2400" dirty="0" err="1" smtClean="0">
                <a:solidFill>
                  <a:schemeClr val="tx1">
                    <a:lumMod val="85000"/>
                    <a:lumOff val="15000"/>
                  </a:schemeClr>
                </a:solidFill>
              </a:rPr>
              <a:t>likewise</a:t>
            </a:r>
            <a:r>
              <a:rPr lang="de-DE" sz="2400" dirty="0" smtClean="0">
                <a:solidFill>
                  <a:schemeClr val="accent1">
                    <a:lumMod val="75000"/>
                  </a:schemeClr>
                </a:solidFill>
              </a:rPr>
              <a:t>, </a:t>
            </a:r>
            <a:r>
              <a:rPr lang="de-DE" sz="2400" b="1" dirty="0" smtClean="0">
                <a:solidFill>
                  <a:schemeClr val="accent1">
                    <a:lumMod val="75000"/>
                  </a:schemeClr>
                </a:solidFill>
              </a:rPr>
              <a:t>IFTTT</a:t>
            </a:r>
            <a:r>
              <a:rPr lang="de-DE" sz="2400" dirty="0" smtClean="0">
                <a:solidFill>
                  <a:schemeClr val="accent1">
                    <a:lumMod val="75000"/>
                  </a:schemeClr>
                </a:solidFill>
              </a:rPr>
              <a:t> </a:t>
            </a:r>
            <a:r>
              <a:rPr lang="de-DE" sz="2400" dirty="0" err="1" smtClean="0">
                <a:solidFill>
                  <a:schemeClr val="tx1">
                    <a:lumMod val="85000"/>
                    <a:lumOff val="15000"/>
                  </a:schemeClr>
                </a:solidFill>
              </a:rPr>
              <a:t>or</a:t>
            </a:r>
            <a:r>
              <a:rPr lang="de-DE" sz="2400" dirty="0" smtClean="0">
                <a:solidFill>
                  <a:schemeClr val="tx1">
                    <a:lumMod val="85000"/>
                    <a:lumOff val="15000"/>
                  </a:schemeClr>
                </a:solidFill>
              </a:rPr>
              <a:t> </a:t>
            </a:r>
            <a:r>
              <a:rPr lang="de-DE" sz="2400" b="1" dirty="0" err="1" smtClean="0">
                <a:solidFill>
                  <a:schemeClr val="accent1">
                    <a:lumMod val="75000"/>
                  </a:schemeClr>
                </a:solidFill>
              </a:rPr>
              <a:t>Automate</a:t>
            </a:r>
            <a:r>
              <a:rPr lang="de-DE" sz="2400" b="1" dirty="0" smtClean="0">
                <a:solidFill>
                  <a:schemeClr val="accent1">
                    <a:lumMod val="75000"/>
                  </a:schemeClr>
                </a:solidFill>
              </a:rPr>
              <a:t>!</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add-ons</a:t>
            </a:r>
            <a:r>
              <a:rPr lang="de-DE" sz="2400" dirty="0" smtClean="0">
                <a:solidFill>
                  <a:schemeClr val="tx1">
                    <a:lumMod val="85000"/>
                    <a:lumOff val="15000"/>
                  </a:schemeClr>
                </a:solidFill>
              </a:rPr>
              <a:t> in iOS Loop </a:t>
            </a:r>
            <a:r>
              <a:rPr lang="de-DE" sz="2400" b="1" dirty="0" err="1" smtClean="0">
                <a:solidFill>
                  <a:schemeClr val="accent1">
                    <a:lumMod val="75000"/>
                  </a:schemeClr>
                </a:solidFill>
              </a:rPr>
              <a:t>allow</a:t>
            </a:r>
            <a:r>
              <a:rPr lang="de-DE" sz="2400" b="1" dirty="0" smtClean="0">
                <a:solidFill>
                  <a:schemeClr val="accent1">
                    <a:lumMod val="75000"/>
                  </a:schemeClr>
                </a:solidFill>
              </a:rPr>
              <a:t> „</a:t>
            </a:r>
            <a:r>
              <a:rPr lang="de-DE" sz="2400" b="1" dirty="0" err="1" smtClean="0">
                <a:solidFill>
                  <a:schemeClr val="accent1">
                    <a:lumMod val="75000"/>
                  </a:schemeClr>
                </a:solidFill>
              </a:rPr>
              <a:t>surgical</a:t>
            </a:r>
            <a:r>
              <a:rPr lang="de-DE" sz="2400" b="1" dirty="0" smtClean="0">
                <a:solidFill>
                  <a:schemeClr val="accent1">
                    <a:lumMod val="75000"/>
                  </a:schemeClr>
                </a:solidFill>
              </a:rPr>
              <a:t>“ </a:t>
            </a:r>
            <a:r>
              <a:rPr lang="de-DE" sz="2400" b="1" dirty="0" err="1" smtClean="0">
                <a:solidFill>
                  <a:schemeClr val="accent1">
                    <a:lumMod val="75000"/>
                  </a:schemeClr>
                </a:solidFill>
              </a:rPr>
              <a:t>tuning</a:t>
            </a:r>
            <a:r>
              <a:rPr lang="de-DE" sz="2400" dirty="0" smtClean="0">
                <a:solidFill>
                  <a:schemeClr val="tx1">
                    <a:lumMod val="85000"/>
                    <a:lumOff val="15000"/>
                  </a:schemeClr>
                </a:solidFill>
              </a:rPr>
              <a:t>:  Parameters </a:t>
            </a:r>
            <a:r>
              <a:rPr lang="de-DE" sz="2400" dirty="0" err="1" smtClean="0">
                <a:solidFill>
                  <a:schemeClr val="tx1">
                    <a:lumMod val="85000"/>
                    <a:lumOff val="15000"/>
                  </a:schemeClr>
                </a:solidFill>
              </a:rPr>
              <a:t>can</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be</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temporarily</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altered</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when</a:t>
            </a:r>
            <a:r>
              <a:rPr lang="de-DE" sz="2400" dirty="0" smtClean="0">
                <a:solidFill>
                  <a:schemeClr val="tx1">
                    <a:lumMod val="85000"/>
                    <a:lumOff val="15000"/>
                  </a:schemeClr>
                </a:solidFill>
              </a:rPr>
              <a:t> </a:t>
            </a:r>
            <a:r>
              <a:rPr lang="de-DE" sz="2400" i="1" dirty="0" smtClean="0">
                <a:solidFill>
                  <a:schemeClr val="tx1">
                    <a:lumMod val="85000"/>
                    <a:lumOff val="15000"/>
                  </a:schemeClr>
                </a:solidFill>
              </a:rPr>
              <a:t>and </a:t>
            </a:r>
            <a:r>
              <a:rPr lang="de-DE" sz="2400" i="1" dirty="0" err="1" smtClean="0">
                <a:solidFill>
                  <a:schemeClr val="tx1">
                    <a:lumMod val="85000"/>
                    <a:lumOff val="15000"/>
                  </a:schemeClr>
                </a:solidFill>
              </a:rPr>
              <a:t>as</a:t>
            </a:r>
            <a:r>
              <a:rPr lang="de-DE" sz="2400" i="1" dirty="0" smtClean="0">
                <a:solidFill>
                  <a:schemeClr val="tx1">
                    <a:lumMod val="85000"/>
                    <a:lumOff val="15000"/>
                  </a:schemeClr>
                </a:solidFill>
              </a:rPr>
              <a:t> </a:t>
            </a:r>
            <a:r>
              <a:rPr lang="de-DE" sz="2400" i="1" dirty="0" err="1" smtClean="0">
                <a:solidFill>
                  <a:schemeClr val="tx1">
                    <a:lumMod val="85000"/>
                    <a:lumOff val="15000"/>
                  </a:schemeClr>
                </a:solidFill>
              </a:rPr>
              <a:t>long</a:t>
            </a:r>
            <a:r>
              <a:rPr lang="de-DE" sz="2400" i="1" dirty="0" smtClean="0">
                <a:solidFill>
                  <a:schemeClr val="tx1">
                    <a:lumMod val="85000"/>
                    <a:lumOff val="15000"/>
                  </a:schemeClr>
                </a:solidFill>
              </a:rPr>
              <a:t> </a:t>
            </a:r>
            <a:r>
              <a:rPr lang="de-DE" sz="2400" i="1" dirty="0" err="1" smtClean="0">
                <a:solidFill>
                  <a:schemeClr val="tx1">
                    <a:lumMod val="85000"/>
                    <a:lumOff val="15000"/>
                  </a:schemeClr>
                </a:solidFill>
              </a:rPr>
              <a:t>as</a:t>
            </a:r>
            <a:r>
              <a:rPr lang="de-DE" sz="2400" i="1" dirty="0" smtClean="0">
                <a:solidFill>
                  <a:schemeClr val="tx1">
                    <a:lumMod val="85000"/>
                    <a:lumOff val="15000"/>
                  </a:schemeClr>
                </a:solidFill>
              </a:rPr>
              <a:t> </a:t>
            </a:r>
            <a:r>
              <a:rPr lang="de-DE" sz="2400" dirty="0" err="1" smtClean="0">
                <a:solidFill>
                  <a:schemeClr val="tx1">
                    <a:lumMod val="85000"/>
                    <a:lumOff val="15000"/>
                  </a:schemeClr>
                </a:solidFill>
              </a:rPr>
              <a:t>exactly</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some</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described</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conditions</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are</a:t>
            </a:r>
            <a:r>
              <a:rPr lang="de-DE" sz="2400" dirty="0" smtClean="0">
                <a:solidFill>
                  <a:schemeClr val="tx1">
                    <a:lumMod val="85000"/>
                    <a:lumOff val="15000"/>
                  </a:schemeClr>
                </a:solidFill>
              </a:rPr>
              <a:t> </a:t>
            </a:r>
            <a:r>
              <a:rPr lang="de-DE" sz="2400" dirty="0" err="1" smtClean="0">
                <a:solidFill>
                  <a:schemeClr val="tx1">
                    <a:lumMod val="85000"/>
                    <a:lumOff val="15000"/>
                  </a:schemeClr>
                </a:solidFill>
              </a:rPr>
              <a:t>met</a:t>
            </a:r>
            <a:r>
              <a:rPr lang="de-DE" sz="2400" dirty="0" smtClean="0">
                <a:solidFill>
                  <a:schemeClr val="tx1">
                    <a:lumMod val="85000"/>
                    <a:lumOff val="15000"/>
                  </a:schemeClr>
                </a:solidFill>
              </a:rPr>
              <a:t>. </a:t>
            </a:r>
            <a:r>
              <a:rPr lang="de-DE" sz="1800" i="1" u="sng" dirty="0">
                <a:solidFill>
                  <a:schemeClr val="bg1">
                    <a:lumMod val="50000"/>
                  </a:schemeClr>
                </a:solidFill>
                <a:latin typeface="Liberation Sans" panose="020B0604020202020204" pitchFamily="34" charset="0"/>
                <a:ea typeface="Liberation Sans" panose="020B0604020202020204" pitchFamily="34" charset="0"/>
                <a:cs typeface="Liberation Sans" panose="020B0604020202020204" pitchFamily="34" charset="0"/>
                <a:hlinkClick r:id="rId3"/>
              </a:rPr>
              <a:t>Automation, </a:t>
            </a:r>
            <a:r>
              <a:rPr lang="de-DE" sz="1800" i="1" u="sng" dirty="0" err="1">
                <a:solidFill>
                  <a:schemeClr val="bg1">
                    <a:lumMod val="50000"/>
                  </a:schemeClr>
                </a:solidFill>
                <a:latin typeface="Liberation Sans" panose="020B0604020202020204" pitchFamily="34" charset="0"/>
                <a:ea typeface="Liberation Sans" panose="020B0604020202020204" pitchFamily="34" charset="0"/>
                <a:cs typeface="Liberation Sans" panose="020B0604020202020204" pitchFamily="34" charset="0"/>
                <a:hlinkClick r:id="rId3"/>
              </a:rPr>
              <a:t>use</a:t>
            </a:r>
            <a:r>
              <a:rPr lang="de-DE" sz="1800" i="1" u="sng" dirty="0">
                <a:solidFill>
                  <a:schemeClr val="bg1">
                    <a:lumMod val="50000"/>
                  </a:schemeClr>
                </a:solidFill>
                <a:latin typeface="Liberation Sans" panose="020B0604020202020204" pitchFamily="34" charset="0"/>
                <a:ea typeface="Liberation Sans" panose="020B0604020202020204" pitchFamily="34" charset="0"/>
                <a:cs typeface="Liberation Sans" panose="020B0604020202020204" pitchFamily="34" charset="0"/>
                <a:hlinkClick r:id="rId3"/>
              </a:rPr>
              <a:t> </a:t>
            </a:r>
            <a:r>
              <a:rPr lang="de-DE" sz="1800" i="1" u="sng" dirty="0" err="1">
                <a:solidFill>
                  <a:schemeClr val="bg1">
                    <a:lumMod val="50000"/>
                  </a:schemeClr>
                </a:solidFill>
                <a:latin typeface="Liberation Sans" panose="020B0604020202020204" pitchFamily="34" charset="0"/>
                <a:ea typeface="Liberation Sans" panose="020B0604020202020204" pitchFamily="34" charset="0"/>
                <a:cs typeface="Liberation Sans" panose="020B0604020202020204" pitchFamily="34" charset="0"/>
                <a:hlinkClick r:id="rId3"/>
              </a:rPr>
              <a:t>it</a:t>
            </a:r>
            <a:r>
              <a:rPr lang="de-DE" sz="1800" i="1" u="sng" dirty="0">
                <a:solidFill>
                  <a:schemeClr val="bg1">
                    <a:lumMod val="50000"/>
                  </a:schemeClr>
                </a:solidFill>
                <a:latin typeface="Liberation Sans" panose="020B0604020202020204" pitchFamily="34" charset="0"/>
                <a:ea typeface="Liberation Sans" panose="020B0604020202020204" pitchFamily="34" charset="0"/>
                <a:cs typeface="Liberation Sans" panose="020B0604020202020204" pitchFamily="34" charset="0"/>
                <a:hlinkClick r:id="rId3"/>
              </a:rPr>
              <a:t> </a:t>
            </a:r>
            <a:r>
              <a:rPr lang="de-DE" sz="1800" i="1" u="sng" dirty="0" err="1">
                <a:solidFill>
                  <a:schemeClr val="bg1">
                    <a:lumMod val="50000"/>
                  </a:schemeClr>
                </a:solidFill>
                <a:latin typeface="Liberation Sans" panose="020B0604020202020204" pitchFamily="34" charset="0"/>
                <a:ea typeface="Liberation Sans" panose="020B0604020202020204" pitchFamily="34" charset="0"/>
                <a:cs typeface="Liberation Sans" panose="020B0604020202020204" pitchFamily="34" charset="0"/>
                <a:hlinkClick r:id="rId3"/>
              </a:rPr>
              <a:t>wisely</a:t>
            </a:r>
            <a:r>
              <a:rPr lang="de-DE" sz="1800" i="1" u="sng" dirty="0">
                <a:solidFill>
                  <a:schemeClr val="bg1">
                    <a:lumMod val="50000"/>
                  </a:schemeClr>
                </a:solidFill>
                <a:latin typeface="Liberation Sans" panose="020B0604020202020204" pitchFamily="34" charset="0"/>
                <a:ea typeface="Liberation Sans" panose="020B0604020202020204" pitchFamily="34" charset="0"/>
                <a:cs typeface="Liberation Sans" panose="020B0604020202020204" pitchFamily="34" charset="0"/>
                <a:hlinkClick r:id="rId3"/>
              </a:rPr>
              <a:t> | </a:t>
            </a:r>
            <a:r>
              <a:rPr lang="de-DE" sz="1800" i="1" u="sng" dirty="0" err="1" smtClean="0">
                <a:solidFill>
                  <a:schemeClr val="bg1">
                    <a:lumMod val="50000"/>
                  </a:schemeClr>
                </a:solidFill>
                <a:latin typeface="Liberation Sans" panose="020B0604020202020204" pitchFamily="34" charset="0"/>
                <a:ea typeface="Liberation Sans" panose="020B0604020202020204" pitchFamily="34" charset="0"/>
                <a:cs typeface="Liberation Sans" panose="020B0604020202020204" pitchFamily="34" charset="0"/>
                <a:hlinkClick r:id="rId3"/>
              </a:rPr>
              <a:t>Diawatch</a:t>
            </a:r>
            <a:endParaRPr lang="de-DE" sz="2400" dirty="0"/>
          </a:p>
          <a:p>
            <a:pPr marL="0" indent="0">
              <a:buNone/>
            </a:pPr>
            <a:endParaRPr lang="de-DE" sz="2400" dirty="0" smtClean="0"/>
          </a:p>
          <a:p>
            <a:pPr marL="0" indent="0">
              <a:buNone/>
            </a:pPr>
            <a:r>
              <a:rPr lang="de-DE" sz="2400" dirty="0" smtClean="0"/>
              <a:t>Note: </a:t>
            </a:r>
            <a:r>
              <a:rPr lang="de-DE" sz="2400" dirty="0" err="1" smtClean="0"/>
              <a:t>It</a:t>
            </a:r>
            <a:r>
              <a:rPr lang="de-DE" sz="2400" dirty="0" smtClean="0"/>
              <a:t> </a:t>
            </a:r>
            <a:r>
              <a:rPr lang="de-DE" sz="2400" dirty="0" err="1" smtClean="0"/>
              <a:t>can</a:t>
            </a:r>
            <a:r>
              <a:rPr lang="de-DE" sz="2400" dirty="0" smtClean="0"/>
              <a:t> </a:t>
            </a:r>
            <a:r>
              <a:rPr lang="de-DE" sz="2400" dirty="0" err="1" smtClean="0"/>
              <a:t>be</a:t>
            </a:r>
            <a:r>
              <a:rPr lang="de-DE" sz="2400" dirty="0" smtClean="0"/>
              <a:t> a </a:t>
            </a:r>
            <a:r>
              <a:rPr lang="de-DE" sz="2400" dirty="0" err="1" smtClean="0"/>
              <a:t>good</a:t>
            </a:r>
            <a:r>
              <a:rPr lang="de-DE" sz="2400" dirty="0" smtClean="0"/>
              <a:t> </a:t>
            </a:r>
            <a:r>
              <a:rPr lang="de-DE" sz="2400" dirty="0" err="1" smtClean="0"/>
              <a:t>idea</a:t>
            </a:r>
            <a:r>
              <a:rPr lang="de-DE" sz="2400" dirty="0" smtClean="0"/>
              <a:t> </a:t>
            </a:r>
            <a:r>
              <a:rPr lang="de-DE" sz="2400" dirty="0" err="1" smtClean="0"/>
              <a:t>to</a:t>
            </a:r>
            <a:r>
              <a:rPr lang="de-DE" sz="2400" dirty="0" smtClean="0"/>
              <a:t> </a:t>
            </a:r>
            <a:r>
              <a:rPr lang="de-DE" sz="2400" dirty="0" err="1" smtClean="0"/>
              <a:t>set</a:t>
            </a:r>
            <a:r>
              <a:rPr lang="de-DE" sz="2400" dirty="0" smtClean="0"/>
              <a:t> a </a:t>
            </a:r>
            <a:r>
              <a:rPr lang="de-DE" sz="2400" dirty="0" err="1" smtClean="0"/>
              <a:t>higher</a:t>
            </a:r>
            <a:r>
              <a:rPr lang="de-DE" sz="2400" dirty="0" smtClean="0"/>
              <a:t> </a:t>
            </a:r>
            <a:r>
              <a:rPr lang="de-DE" sz="2400" dirty="0" err="1" smtClean="0"/>
              <a:t>glucose</a:t>
            </a:r>
            <a:r>
              <a:rPr lang="de-DE" sz="2400" dirty="0" smtClean="0"/>
              <a:t> </a:t>
            </a:r>
            <a:r>
              <a:rPr lang="de-DE" sz="2400" dirty="0" err="1" smtClean="0"/>
              <a:t>target</a:t>
            </a:r>
            <a:r>
              <a:rPr lang="de-DE" sz="2400" dirty="0" smtClean="0"/>
              <a:t> </a:t>
            </a:r>
            <a:r>
              <a:rPr lang="de-DE" sz="2400" dirty="0" err="1" smtClean="0"/>
              <a:t>for</a:t>
            </a:r>
            <a:r>
              <a:rPr lang="de-DE" sz="2400" dirty="0" smtClean="0"/>
              <a:t> </a:t>
            </a:r>
            <a:r>
              <a:rPr lang="de-DE" sz="2400" dirty="0" err="1" smtClean="0"/>
              <a:t>times</a:t>
            </a:r>
            <a:r>
              <a:rPr lang="de-DE" sz="2400" dirty="0" smtClean="0"/>
              <a:t> </a:t>
            </a:r>
            <a:r>
              <a:rPr lang="de-DE" sz="2400" dirty="0" err="1" smtClean="0"/>
              <a:t>you</a:t>
            </a:r>
            <a:r>
              <a:rPr lang="de-DE" sz="2400" dirty="0" smtClean="0"/>
              <a:t> </a:t>
            </a:r>
            <a:r>
              <a:rPr lang="de-DE" sz="2400" dirty="0" err="1" smtClean="0"/>
              <a:t>try</a:t>
            </a:r>
            <a:r>
              <a:rPr lang="de-DE" sz="2400" dirty="0" smtClean="0"/>
              <a:t> </a:t>
            </a:r>
            <a:r>
              <a:rPr lang="de-DE" sz="2400" dirty="0" err="1" smtClean="0"/>
              <a:t>to</a:t>
            </a:r>
            <a:r>
              <a:rPr lang="de-DE" sz="2400" dirty="0" smtClean="0"/>
              <a:t> tune.   </a:t>
            </a:r>
          </a:p>
          <a:p>
            <a:pPr marL="0" indent="0">
              <a:buNone/>
            </a:pPr>
            <a:r>
              <a:rPr lang="de-DE" sz="2400" dirty="0" smtClean="0"/>
              <a:t>           And, </a:t>
            </a:r>
            <a:r>
              <a:rPr lang="de-DE" sz="2400" dirty="0" err="1" smtClean="0"/>
              <a:t>of</a:t>
            </a:r>
            <a:r>
              <a:rPr lang="de-DE" sz="2400" dirty="0" smtClean="0"/>
              <a:t> </a:t>
            </a:r>
            <a:r>
              <a:rPr lang="de-DE" sz="2400" dirty="0" err="1" smtClean="0"/>
              <a:t>course</a:t>
            </a:r>
            <a:r>
              <a:rPr lang="de-DE" sz="2400" dirty="0" smtClean="0"/>
              <a:t>, </a:t>
            </a:r>
            <a:r>
              <a:rPr lang="de-DE" sz="2400" dirty="0" err="1" smtClean="0"/>
              <a:t>alarms</a:t>
            </a:r>
            <a:r>
              <a:rPr lang="de-DE" sz="2400" dirty="0" smtClean="0"/>
              <a:t> must </a:t>
            </a:r>
            <a:r>
              <a:rPr lang="de-DE" sz="2400" dirty="0" err="1" smtClean="0"/>
              <a:t>be</a:t>
            </a:r>
            <a:r>
              <a:rPr lang="de-DE" sz="2400" dirty="0" smtClean="0"/>
              <a:t> „ON“.</a:t>
            </a:r>
            <a:endParaRPr lang="de-DE" sz="2400" dirty="0"/>
          </a:p>
        </p:txBody>
      </p:sp>
      <p:sp>
        <p:nvSpPr>
          <p:cNvPr id="4" name="Foliennummernplatzhalter 3"/>
          <p:cNvSpPr>
            <a:spLocks noGrp="1"/>
          </p:cNvSpPr>
          <p:nvPr>
            <p:ph type="sldNum" sz="quarter" idx="12"/>
          </p:nvPr>
        </p:nvSpPr>
        <p:spPr/>
        <p:txBody>
          <a:bodyPr/>
          <a:lstStyle/>
          <a:p>
            <a:r>
              <a:rPr lang="de-DE" dirty="0" smtClean="0"/>
              <a:t>55</a:t>
            </a:r>
            <a:endParaRPr lang="de-DE" dirty="0"/>
          </a:p>
        </p:txBody>
      </p:sp>
      <p:pic>
        <p:nvPicPr>
          <p:cNvPr id="13" name="Grafik 12"/>
          <p:cNvPicPr>
            <a:picLocks noChangeAspect="1"/>
          </p:cNvPicPr>
          <p:nvPr/>
        </p:nvPicPr>
        <p:blipFill rotWithShape="1">
          <a:blip r:embed="rId4"/>
          <a:srcRect l="30125" t="25555" r="45813" b="34667"/>
          <a:stretch/>
        </p:blipFill>
        <p:spPr>
          <a:xfrm>
            <a:off x="10353762" y="62573"/>
            <a:ext cx="1182099" cy="1099198"/>
          </a:xfrm>
          <a:prstGeom prst="rect">
            <a:avLst/>
          </a:prstGeom>
        </p:spPr>
      </p:pic>
    </p:spTree>
    <p:extLst>
      <p:ext uri="{BB962C8B-B14F-4D97-AF65-F5344CB8AC3E}">
        <p14:creationId xmlns:p14="http://schemas.microsoft.com/office/powerpoint/2010/main" val="3536668020"/>
      </p:ext>
    </p:extLst>
  </p:cSld>
  <p:clrMapOvr>
    <a:masterClrMapping/>
  </p:clrMapOvr>
  <mc:AlternateContent xmlns:mc="http://schemas.openxmlformats.org/markup-compatibility/2006" xmlns:p14="http://schemas.microsoft.com/office/powerpoint/2010/main">
    <mc:Choice Requires="p14">
      <p:transition spd="slow" p14:dur="2000" advTm="181716"/>
    </mc:Choice>
    <mc:Fallback xmlns="">
      <p:transition spd="slow" advTm="181716"/>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53242" y="-50611"/>
            <a:ext cx="10515600" cy="1325563"/>
          </a:xfrm>
        </p:spPr>
        <p:txBody>
          <a:bodyPr>
            <a:normAutofit/>
          </a:bodyPr>
          <a:lstStyle/>
          <a:p>
            <a:r>
              <a:rPr lang="de-DE" sz="3600" b="1" dirty="0">
                <a:solidFill>
                  <a:srgbClr val="7030A0"/>
                </a:solidFill>
              </a:rPr>
              <a:t>Tuning – </a:t>
            </a:r>
            <a:r>
              <a:rPr lang="de-DE" sz="3600" b="1" i="1" dirty="0">
                <a:solidFill>
                  <a:srgbClr val="7030A0"/>
                </a:solidFill>
              </a:rPr>
              <a:t> </a:t>
            </a:r>
            <a:r>
              <a:rPr lang="de-DE" sz="3600" b="1" i="1" dirty="0" smtClean="0">
                <a:solidFill>
                  <a:srgbClr val="7030A0"/>
                </a:solidFill>
              </a:rPr>
              <a:t>4. </a:t>
            </a:r>
            <a:r>
              <a:rPr lang="de-DE" sz="3600" b="1" i="1" dirty="0" err="1" smtClean="0">
                <a:solidFill>
                  <a:srgbClr val="7030A0"/>
                </a:solidFill>
              </a:rPr>
              <a:t>Automatic</a:t>
            </a:r>
            <a:r>
              <a:rPr lang="de-DE" sz="3600" b="1" i="1" dirty="0" smtClean="0">
                <a:solidFill>
                  <a:srgbClr val="7030A0"/>
                </a:solidFill>
              </a:rPr>
              <a:t> „</a:t>
            </a:r>
            <a:r>
              <a:rPr lang="de-DE" sz="3600" b="1" i="1" dirty="0" err="1" smtClean="0">
                <a:solidFill>
                  <a:srgbClr val="7030A0"/>
                </a:solidFill>
              </a:rPr>
              <a:t>self</a:t>
            </a:r>
            <a:r>
              <a:rPr lang="de-DE" sz="3600" b="1" i="1" dirty="0" smtClean="0">
                <a:solidFill>
                  <a:srgbClr val="7030A0"/>
                </a:solidFill>
              </a:rPr>
              <a:t>-“</a:t>
            </a:r>
            <a:r>
              <a:rPr lang="de-DE" sz="3600" b="1" i="1" dirty="0" err="1" smtClean="0">
                <a:solidFill>
                  <a:srgbClr val="7030A0"/>
                </a:solidFill>
              </a:rPr>
              <a:t>tuning</a:t>
            </a:r>
            <a:r>
              <a:rPr lang="de-DE" sz="3600" b="1" i="1" dirty="0" smtClean="0">
                <a:solidFill>
                  <a:srgbClr val="7030A0"/>
                </a:solidFill>
              </a:rPr>
              <a:t> </a:t>
            </a:r>
            <a:r>
              <a:rPr lang="de-DE" sz="3600" b="1" i="1" dirty="0" err="1" smtClean="0">
                <a:solidFill>
                  <a:srgbClr val="7030A0"/>
                </a:solidFill>
              </a:rPr>
              <a:t>capabilities</a:t>
            </a:r>
            <a:endParaRPr lang="de-DE" sz="3600" b="1" i="1" dirty="0">
              <a:solidFill>
                <a:srgbClr val="7030A0"/>
              </a:solidFill>
            </a:endParaRPr>
          </a:p>
        </p:txBody>
      </p:sp>
      <p:sp>
        <p:nvSpPr>
          <p:cNvPr id="3" name="Rechteck 2"/>
          <p:cNvSpPr/>
          <p:nvPr/>
        </p:nvSpPr>
        <p:spPr>
          <a:xfrm>
            <a:off x="816481" y="328591"/>
            <a:ext cx="1818190" cy="567160"/>
          </a:xfrm>
          <a:prstGeom prst="rect">
            <a:avLst/>
          </a:prstGeom>
          <a:solidFill>
            <a:srgbClr val="ADC1E5">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Inhaltsplatzhalter 2"/>
          <p:cNvSpPr txBox="1">
            <a:spLocks/>
          </p:cNvSpPr>
          <p:nvPr/>
        </p:nvSpPr>
        <p:spPr>
          <a:xfrm>
            <a:off x="285315" y="5797118"/>
            <a:ext cx="11741222" cy="23459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de-DE" sz="2400" dirty="0" smtClean="0"/>
          </a:p>
          <a:p>
            <a:pPr marL="0" indent="0">
              <a:buNone/>
            </a:pPr>
            <a:r>
              <a:rPr lang="de-DE" sz="2400" dirty="0" smtClean="0"/>
              <a:t> </a:t>
            </a:r>
            <a:endParaRPr lang="de-DE" sz="2400" dirty="0"/>
          </a:p>
        </p:txBody>
      </p:sp>
      <p:sp>
        <p:nvSpPr>
          <p:cNvPr id="9" name="Foliennummernplatzhalter 4"/>
          <p:cNvSpPr txBox="1">
            <a:spLocks/>
          </p:cNvSpPr>
          <p:nvPr/>
        </p:nvSpPr>
        <p:spPr>
          <a:xfrm>
            <a:off x="9283337" y="129953"/>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2000" dirty="0" smtClean="0"/>
              <a:t>56</a:t>
            </a:r>
            <a:endParaRPr lang="de-DE" sz="2000" dirty="0"/>
          </a:p>
        </p:txBody>
      </p:sp>
      <p:pic>
        <p:nvPicPr>
          <p:cNvPr id="13" name="Grafik 12"/>
          <p:cNvPicPr>
            <a:picLocks noChangeAspect="1"/>
          </p:cNvPicPr>
          <p:nvPr/>
        </p:nvPicPr>
        <p:blipFill rotWithShape="1">
          <a:blip r:embed="rId3"/>
          <a:srcRect l="30125" t="25555" r="45813" b="34667"/>
          <a:stretch/>
        </p:blipFill>
        <p:spPr>
          <a:xfrm>
            <a:off x="10353762" y="62573"/>
            <a:ext cx="1182099" cy="1099198"/>
          </a:xfrm>
          <a:prstGeom prst="rect">
            <a:avLst/>
          </a:prstGeom>
        </p:spPr>
      </p:pic>
      <p:sp>
        <p:nvSpPr>
          <p:cNvPr id="7" name="Textfeld 6"/>
          <p:cNvSpPr txBox="1"/>
          <p:nvPr/>
        </p:nvSpPr>
        <p:spPr>
          <a:xfrm>
            <a:off x="462566" y="957003"/>
            <a:ext cx="10733102" cy="707886"/>
          </a:xfrm>
          <a:prstGeom prst="rect">
            <a:avLst/>
          </a:prstGeom>
          <a:noFill/>
        </p:spPr>
        <p:txBody>
          <a:bodyPr wrap="square" rtlCol="0">
            <a:spAutoFit/>
          </a:bodyPr>
          <a:lstStyle/>
          <a:p>
            <a:r>
              <a:rPr lang="de-DE" sz="2000" dirty="0" err="1" smtClean="0"/>
              <a:t>Some</a:t>
            </a:r>
            <a:r>
              <a:rPr lang="de-DE" sz="2000" dirty="0" smtClean="0"/>
              <a:t> </a:t>
            </a:r>
            <a:r>
              <a:rPr lang="de-DE" sz="2000" dirty="0" err="1" smtClean="0"/>
              <a:t>loop</a:t>
            </a:r>
            <a:r>
              <a:rPr lang="de-DE" sz="2000" dirty="0" smtClean="0"/>
              <a:t> </a:t>
            </a:r>
            <a:r>
              <a:rPr lang="de-DE" sz="2000" dirty="0" err="1" smtClean="0"/>
              <a:t>algorithms</a:t>
            </a:r>
            <a:r>
              <a:rPr lang="de-DE" sz="2000" dirty="0" smtClean="0"/>
              <a:t> </a:t>
            </a:r>
            <a:r>
              <a:rPr lang="de-DE" sz="2000" dirty="0" err="1" smtClean="0"/>
              <a:t>have</a:t>
            </a:r>
            <a:r>
              <a:rPr lang="de-DE" sz="2000" dirty="0" smtClean="0"/>
              <a:t> </a:t>
            </a:r>
            <a:r>
              <a:rPr lang="de-DE" sz="2000" dirty="0" err="1" smtClean="0"/>
              <a:t>capabilities</a:t>
            </a:r>
            <a:r>
              <a:rPr lang="de-DE" sz="2000" dirty="0" smtClean="0"/>
              <a:t> </a:t>
            </a:r>
            <a:r>
              <a:rPr lang="de-DE" sz="2000" dirty="0" err="1" smtClean="0"/>
              <a:t>to</a:t>
            </a:r>
            <a:r>
              <a:rPr lang="de-DE" sz="2000" dirty="0" smtClean="0"/>
              <a:t> </a:t>
            </a:r>
            <a:r>
              <a:rPr lang="de-DE" sz="2000" dirty="0" err="1" smtClean="0"/>
              <a:t>analyze</a:t>
            </a:r>
            <a:r>
              <a:rPr lang="de-DE" sz="2000" dirty="0" smtClean="0"/>
              <a:t> </a:t>
            </a:r>
            <a:r>
              <a:rPr lang="de-DE" sz="2000" dirty="0" err="1" smtClean="0"/>
              <a:t>data</a:t>
            </a:r>
            <a:r>
              <a:rPr lang="de-DE" sz="2000" dirty="0" smtClean="0"/>
              <a:t> </a:t>
            </a:r>
            <a:r>
              <a:rPr lang="de-DE" sz="2000" dirty="0" err="1" smtClean="0"/>
              <a:t>from</a:t>
            </a:r>
            <a:r>
              <a:rPr lang="de-DE" sz="2000" dirty="0" smtClean="0"/>
              <a:t> </a:t>
            </a:r>
            <a:r>
              <a:rPr lang="de-DE" sz="2000" dirty="0" err="1" smtClean="0"/>
              <a:t>the</a:t>
            </a:r>
            <a:r>
              <a:rPr lang="de-DE" sz="2000" dirty="0" smtClean="0"/>
              <a:t> </a:t>
            </a:r>
            <a:r>
              <a:rPr lang="de-DE" sz="2000" dirty="0" err="1" smtClean="0"/>
              <a:t>very</a:t>
            </a:r>
            <a:r>
              <a:rPr lang="de-DE" sz="2000" dirty="0" smtClean="0"/>
              <a:t> </a:t>
            </a:r>
            <a:r>
              <a:rPr lang="de-DE" sz="2000" dirty="0" err="1" smtClean="0"/>
              <a:t>recent</a:t>
            </a:r>
            <a:r>
              <a:rPr lang="de-DE" sz="2000" dirty="0" smtClean="0"/>
              <a:t> </a:t>
            </a:r>
            <a:r>
              <a:rPr lang="de-DE" sz="2000" dirty="0" err="1" smtClean="0"/>
              <a:t>past</a:t>
            </a:r>
            <a:r>
              <a:rPr lang="de-DE" sz="2000" dirty="0" smtClean="0"/>
              <a:t> </a:t>
            </a:r>
            <a:r>
              <a:rPr lang="de-DE" dirty="0" smtClean="0">
                <a:solidFill>
                  <a:schemeClr val="bg1">
                    <a:lumMod val="50000"/>
                  </a:schemeClr>
                </a:solidFill>
              </a:rPr>
              <a:t>(</a:t>
            </a:r>
            <a:r>
              <a:rPr lang="de-DE" dirty="0" err="1" smtClean="0">
                <a:solidFill>
                  <a:schemeClr val="bg1">
                    <a:lumMod val="50000"/>
                  </a:schemeClr>
                </a:solidFill>
              </a:rPr>
              <a:t>minutes</a:t>
            </a:r>
            <a:r>
              <a:rPr lang="de-DE" dirty="0" smtClean="0">
                <a:solidFill>
                  <a:schemeClr val="bg1">
                    <a:lumMod val="50000"/>
                  </a:schemeClr>
                </a:solidFill>
              </a:rPr>
              <a:t>, </a:t>
            </a:r>
            <a:r>
              <a:rPr lang="de-DE" dirty="0" err="1" smtClean="0">
                <a:solidFill>
                  <a:schemeClr val="bg1">
                    <a:lumMod val="50000"/>
                  </a:schemeClr>
                </a:solidFill>
              </a:rPr>
              <a:t>hours</a:t>
            </a:r>
            <a:r>
              <a:rPr lang="de-DE" dirty="0" smtClean="0">
                <a:solidFill>
                  <a:schemeClr val="bg1">
                    <a:lumMod val="50000"/>
                  </a:schemeClr>
                </a:solidFill>
              </a:rPr>
              <a:t> </a:t>
            </a:r>
            <a:r>
              <a:rPr lang="de-DE" dirty="0" err="1" smtClean="0">
                <a:solidFill>
                  <a:schemeClr val="bg1">
                    <a:lumMod val="50000"/>
                  </a:schemeClr>
                </a:solidFill>
              </a:rPr>
              <a:t>or</a:t>
            </a:r>
            <a:r>
              <a:rPr lang="de-DE" dirty="0" smtClean="0">
                <a:solidFill>
                  <a:schemeClr val="bg1">
                    <a:lumMod val="50000"/>
                  </a:schemeClr>
                </a:solidFill>
              </a:rPr>
              <a:t> </a:t>
            </a:r>
            <a:r>
              <a:rPr lang="de-DE" dirty="0" err="1" smtClean="0">
                <a:solidFill>
                  <a:schemeClr val="bg1">
                    <a:lumMod val="50000"/>
                  </a:schemeClr>
                </a:solidFill>
              </a:rPr>
              <a:t>weeks</a:t>
            </a:r>
            <a:r>
              <a:rPr lang="de-DE" dirty="0" smtClean="0">
                <a:solidFill>
                  <a:schemeClr val="bg1">
                    <a:lumMod val="50000"/>
                  </a:schemeClr>
                </a:solidFill>
              </a:rPr>
              <a:t>,  </a:t>
            </a:r>
            <a:r>
              <a:rPr lang="de-DE" dirty="0" err="1" smtClean="0">
                <a:solidFill>
                  <a:schemeClr val="bg1">
                    <a:lumMod val="50000"/>
                  </a:schemeClr>
                </a:solidFill>
              </a:rPr>
              <a:t>see</a:t>
            </a:r>
            <a:r>
              <a:rPr lang="de-DE" dirty="0" smtClean="0">
                <a:solidFill>
                  <a:schemeClr val="bg1">
                    <a:lumMod val="50000"/>
                  </a:schemeClr>
                </a:solidFill>
              </a:rPr>
              <a:t> last </a:t>
            </a:r>
            <a:r>
              <a:rPr lang="de-DE" dirty="0" err="1" smtClean="0">
                <a:solidFill>
                  <a:schemeClr val="bg1">
                    <a:lumMod val="50000"/>
                  </a:schemeClr>
                </a:solidFill>
              </a:rPr>
              <a:t>column</a:t>
            </a:r>
            <a:r>
              <a:rPr lang="de-DE" dirty="0" smtClean="0">
                <a:solidFill>
                  <a:schemeClr val="bg1">
                    <a:lumMod val="50000"/>
                  </a:schemeClr>
                </a:solidFill>
              </a:rPr>
              <a:t>!)</a:t>
            </a:r>
            <a:r>
              <a:rPr lang="de-DE" sz="2000" dirty="0" smtClean="0"/>
              <a:t> </a:t>
            </a:r>
            <a:r>
              <a:rPr lang="de-DE" sz="2000" dirty="0" err="1" smtClean="0"/>
              <a:t>to</a:t>
            </a:r>
            <a:r>
              <a:rPr lang="de-DE" sz="2000" dirty="0" smtClean="0"/>
              <a:t> </a:t>
            </a:r>
            <a:r>
              <a:rPr lang="de-DE" dirty="0" smtClean="0">
                <a:solidFill>
                  <a:schemeClr val="bg1">
                    <a:lumMod val="50000"/>
                  </a:schemeClr>
                </a:solidFill>
              </a:rPr>
              <a:t>(</a:t>
            </a:r>
            <a:r>
              <a:rPr lang="de-DE" dirty="0" err="1" smtClean="0">
                <a:solidFill>
                  <a:schemeClr val="bg1">
                    <a:lumMod val="50000"/>
                  </a:schemeClr>
                </a:solidFill>
              </a:rPr>
              <a:t>quickly</a:t>
            </a:r>
            <a:r>
              <a:rPr lang="de-DE" dirty="0" smtClean="0">
                <a:solidFill>
                  <a:schemeClr val="bg1">
                    <a:lumMod val="50000"/>
                  </a:schemeClr>
                </a:solidFill>
              </a:rPr>
              <a:t>, </a:t>
            </a:r>
            <a:r>
              <a:rPr lang="de-DE" dirty="0" err="1" smtClean="0">
                <a:solidFill>
                  <a:schemeClr val="bg1">
                    <a:lumMod val="50000"/>
                  </a:schemeClr>
                </a:solidFill>
              </a:rPr>
              <a:t>or</a:t>
            </a:r>
            <a:r>
              <a:rPr lang="de-DE" dirty="0" smtClean="0">
                <a:solidFill>
                  <a:schemeClr val="bg1">
                    <a:lumMod val="50000"/>
                  </a:schemeClr>
                </a:solidFill>
              </a:rPr>
              <a:t> </a:t>
            </a:r>
            <a:r>
              <a:rPr lang="de-DE" dirty="0" err="1" smtClean="0">
                <a:solidFill>
                  <a:schemeClr val="bg1">
                    <a:lumMod val="50000"/>
                  </a:schemeClr>
                </a:solidFill>
              </a:rPr>
              <a:t>very</a:t>
            </a:r>
            <a:r>
              <a:rPr lang="de-DE" dirty="0" smtClean="0">
                <a:solidFill>
                  <a:schemeClr val="bg1">
                    <a:lumMod val="50000"/>
                  </a:schemeClr>
                </a:solidFill>
              </a:rPr>
              <a:t> </a:t>
            </a:r>
            <a:r>
              <a:rPr lang="de-DE" dirty="0" err="1" smtClean="0">
                <a:solidFill>
                  <a:schemeClr val="bg1">
                    <a:lumMod val="50000"/>
                  </a:schemeClr>
                </a:solidFill>
              </a:rPr>
              <a:t>slowly</a:t>
            </a:r>
            <a:r>
              <a:rPr lang="de-DE" dirty="0" smtClean="0">
                <a:solidFill>
                  <a:schemeClr val="bg1">
                    <a:lumMod val="50000"/>
                  </a:schemeClr>
                </a:solidFill>
              </a:rPr>
              <a:t>) </a:t>
            </a:r>
            <a:r>
              <a:rPr lang="de-DE" sz="2000" dirty="0" err="1" smtClean="0"/>
              <a:t>adjust</a:t>
            </a:r>
            <a:r>
              <a:rPr lang="de-DE" sz="2000" dirty="0" smtClean="0"/>
              <a:t> </a:t>
            </a:r>
            <a:r>
              <a:rPr lang="de-DE" sz="2000" dirty="0" err="1" smtClean="0"/>
              <a:t>certain</a:t>
            </a:r>
            <a:r>
              <a:rPr lang="de-DE" sz="2000" dirty="0" smtClean="0"/>
              <a:t> </a:t>
            </a:r>
            <a:r>
              <a:rPr lang="de-DE" sz="2000" dirty="0" err="1" smtClean="0"/>
              <a:t>parameters</a:t>
            </a:r>
            <a:r>
              <a:rPr lang="de-DE" sz="2000" dirty="0" smtClean="0"/>
              <a:t>:</a:t>
            </a:r>
            <a:endParaRPr lang="de-DE" sz="2000" dirty="0"/>
          </a:p>
        </p:txBody>
      </p:sp>
      <p:graphicFrame>
        <p:nvGraphicFramePr>
          <p:cNvPr id="8" name="Tabelle 7"/>
          <p:cNvGraphicFramePr>
            <a:graphicFrameLocks noGrp="1"/>
          </p:cNvGraphicFramePr>
          <p:nvPr>
            <p:extLst>
              <p:ext uri="{D42A27DB-BD31-4B8C-83A1-F6EECF244321}">
                <p14:modId xmlns:p14="http://schemas.microsoft.com/office/powerpoint/2010/main" val="1277586216"/>
              </p:ext>
            </p:extLst>
          </p:nvPr>
        </p:nvGraphicFramePr>
        <p:xfrm>
          <a:off x="462566" y="1686188"/>
          <a:ext cx="11012078" cy="5222240"/>
        </p:xfrm>
        <a:graphic>
          <a:graphicData uri="http://schemas.openxmlformats.org/drawingml/2006/table">
            <a:tbl>
              <a:tblPr firstRow="1" bandRow="1">
                <a:tableStyleId>{5C22544A-7EE6-4342-B048-85BDC9FD1C3A}</a:tableStyleId>
              </a:tblPr>
              <a:tblGrid>
                <a:gridCol w="2156579"/>
                <a:gridCol w="1461232"/>
                <a:gridCol w="1275394"/>
                <a:gridCol w="2089801"/>
                <a:gridCol w="3244069"/>
                <a:gridCol w="785003"/>
              </a:tblGrid>
              <a:tr h="370840">
                <a:tc>
                  <a:txBody>
                    <a:bodyPr/>
                    <a:lstStyle/>
                    <a:p>
                      <a:r>
                        <a:rPr lang="de-DE" dirty="0" smtClean="0"/>
                        <a:t>Parameter</a:t>
                      </a:r>
                      <a:endParaRPr lang="de-DE" dirty="0"/>
                    </a:p>
                  </a:txBody>
                  <a:tcPr/>
                </a:tc>
                <a:tc>
                  <a:txBody>
                    <a:bodyPr/>
                    <a:lstStyle/>
                    <a:p>
                      <a:r>
                        <a:rPr lang="de-DE" dirty="0" smtClean="0"/>
                        <a:t>Loop</a:t>
                      </a:r>
                      <a:endParaRPr lang="de-DE" dirty="0"/>
                    </a:p>
                  </a:txBody>
                  <a:tcPr/>
                </a:tc>
                <a:tc>
                  <a:txBody>
                    <a:bodyPr/>
                    <a:lstStyle/>
                    <a:p>
                      <a:r>
                        <a:rPr lang="de-DE" dirty="0" err="1" smtClean="0"/>
                        <a:t>integr</a:t>
                      </a:r>
                      <a:r>
                        <a:rPr lang="de-DE" dirty="0" smtClean="0"/>
                        <a:t>. </a:t>
                      </a:r>
                      <a:r>
                        <a:rPr lang="de-DE" dirty="0" err="1" smtClean="0"/>
                        <a:t>or</a:t>
                      </a:r>
                      <a:r>
                        <a:rPr lang="de-DE" dirty="0" smtClean="0"/>
                        <a:t> extra</a:t>
                      </a:r>
                      <a:endParaRPr lang="de-DE" dirty="0"/>
                    </a:p>
                  </a:txBody>
                  <a:tcPr/>
                </a:tc>
                <a:tc>
                  <a:txBody>
                    <a:bodyPr/>
                    <a:lstStyle/>
                    <a:p>
                      <a:r>
                        <a:rPr lang="de-DE" dirty="0" smtClean="0"/>
                        <a:t>Feature</a:t>
                      </a:r>
                      <a:r>
                        <a:rPr lang="de-DE" baseline="0" dirty="0" smtClean="0"/>
                        <a:t> </a:t>
                      </a:r>
                      <a:r>
                        <a:rPr lang="de-DE" baseline="0" dirty="0" err="1" smtClean="0"/>
                        <a:t>name</a:t>
                      </a:r>
                      <a:endParaRPr lang="de-DE" dirty="0"/>
                    </a:p>
                  </a:txBody>
                  <a:tcPr/>
                </a:tc>
                <a:tc>
                  <a:txBody>
                    <a:bodyPr/>
                    <a:lstStyle/>
                    <a:p>
                      <a:r>
                        <a:rPr lang="de-DE" dirty="0" err="1" smtClean="0"/>
                        <a:t>Remark</a:t>
                      </a:r>
                      <a:endParaRPr lang="de-DE" dirty="0"/>
                    </a:p>
                  </a:txBody>
                  <a:tcPr/>
                </a:tc>
                <a:tc>
                  <a:txBody>
                    <a:bodyPr/>
                    <a:lstStyle/>
                    <a:p>
                      <a:r>
                        <a:rPr lang="de-DE" dirty="0" smtClean="0"/>
                        <a:t>Time </a:t>
                      </a:r>
                      <a:r>
                        <a:rPr lang="de-DE" dirty="0" err="1" smtClean="0"/>
                        <a:t>scope</a:t>
                      </a:r>
                      <a:endParaRPr lang="de-DE" dirty="0"/>
                    </a:p>
                  </a:txBody>
                  <a:tcPr/>
                </a:tc>
              </a:tr>
              <a:tr h="370840">
                <a:tc>
                  <a:txBody>
                    <a:bodyPr/>
                    <a:lstStyle/>
                    <a:p>
                      <a:r>
                        <a:rPr lang="de-DE" dirty="0" smtClean="0"/>
                        <a:t>Basal rate, IC, ISF</a:t>
                      </a:r>
                      <a:endParaRPr lang="de-DE" dirty="0"/>
                    </a:p>
                  </a:txBody>
                  <a:tcPr/>
                </a:tc>
                <a:tc>
                  <a:txBody>
                    <a:bodyPr/>
                    <a:lstStyle/>
                    <a:p>
                      <a:r>
                        <a:rPr lang="de-DE" dirty="0" smtClean="0"/>
                        <a:t>Open APS, </a:t>
                      </a:r>
                      <a:r>
                        <a:rPr lang="de-DE" dirty="0" err="1" smtClean="0"/>
                        <a:t>AndroidAPS</a:t>
                      </a:r>
                      <a:endParaRPr lang="de-DE" dirty="0"/>
                    </a:p>
                  </a:txBody>
                  <a:tcPr/>
                </a:tc>
                <a:tc>
                  <a:txBody>
                    <a:bodyPr/>
                    <a:lstStyle/>
                    <a:p>
                      <a:r>
                        <a:rPr lang="de-DE" dirty="0" smtClean="0"/>
                        <a:t>&lt;- </a:t>
                      </a:r>
                      <a:r>
                        <a:rPr lang="de-DE" dirty="0" err="1" smtClean="0"/>
                        <a:t>integr</a:t>
                      </a:r>
                      <a:r>
                        <a:rPr lang="de-DE" dirty="0" smtClean="0"/>
                        <a:t>.  &lt;- </a:t>
                      </a:r>
                      <a:r>
                        <a:rPr lang="de-DE" dirty="0" err="1" smtClean="0"/>
                        <a:t>external</a:t>
                      </a:r>
                      <a:endParaRPr lang="de-DE" dirty="0"/>
                    </a:p>
                  </a:txBody>
                  <a:tcPr/>
                </a:tc>
                <a:tc>
                  <a:txBody>
                    <a:bodyPr/>
                    <a:lstStyle/>
                    <a:p>
                      <a:r>
                        <a:rPr lang="de-DE" dirty="0" err="1" smtClean="0"/>
                        <a:t>Autotune</a:t>
                      </a:r>
                      <a:endParaRPr lang="de-DE" dirty="0"/>
                    </a:p>
                  </a:txBody>
                  <a:tcPr/>
                </a:tc>
                <a:tc>
                  <a:txBody>
                    <a:bodyPr/>
                    <a:lstStyle/>
                    <a:p>
                      <a:r>
                        <a:rPr lang="de-DE" dirty="0" smtClean="0"/>
                        <a:t>IC,</a:t>
                      </a:r>
                      <a:r>
                        <a:rPr lang="de-DE" baseline="0" dirty="0" smtClean="0"/>
                        <a:t> ISF: </a:t>
                      </a:r>
                      <a:r>
                        <a:rPr lang="de-DE" baseline="0" dirty="0" err="1" smtClean="0"/>
                        <a:t>only</a:t>
                      </a:r>
                      <a:r>
                        <a:rPr lang="de-DE" baseline="0" dirty="0" smtClean="0"/>
                        <a:t> 24h </a:t>
                      </a:r>
                      <a:r>
                        <a:rPr lang="de-DE" baseline="0" dirty="0" err="1" smtClean="0"/>
                        <a:t>avg</a:t>
                      </a:r>
                      <a:r>
                        <a:rPr lang="de-DE" baseline="0" dirty="0" smtClean="0"/>
                        <a:t>.</a:t>
                      </a:r>
                      <a:endParaRPr lang="de-DE" dirty="0"/>
                    </a:p>
                  </a:txBody>
                  <a:tcPr/>
                </a:tc>
                <a:tc>
                  <a:txBody>
                    <a:bodyPr/>
                    <a:lstStyle/>
                    <a:p>
                      <a:r>
                        <a:rPr lang="de-DE" dirty="0" smtClean="0"/>
                        <a:t>&gt;24 h.</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&gt;2</a:t>
                      </a:r>
                      <a:r>
                        <a:rPr lang="de-DE" baseline="0" dirty="0" smtClean="0"/>
                        <a:t> w.</a:t>
                      </a:r>
                      <a:endParaRPr lang="de-DE" dirty="0" smtClean="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Basal rate, IC, ISF</a:t>
                      </a:r>
                    </a:p>
                    <a:p>
                      <a:endParaRPr lang="de-DE" dirty="0"/>
                    </a:p>
                  </a:txBody>
                  <a:tcPr/>
                </a:tc>
                <a:tc>
                  <a:txBody>
                    <a:bodyPr/>
                    <a:lstStyle/>
                    <a:p>
                      <a:r>
                        <a:rPr lang="de-DE" dirty="0" smtClean="0"/>
                        <a:t>Open APS, </a:t>
                      </a:r>
                      <a:r>
                        <a:rPr lang="de-DE" dirty="0" err="1" smtClean="0"/>
                        <a:t>AndroidAPS</a:t>
                      </a:r>
                      <a:endParaRPr lang="de-DE" dirty="0"/>
                    </a:p>
                  </a:txBody>
                  <a:tcPr/>
                </a:tc>
                <a:tc>
                  <a:txBody>
                    <a:bodyPr/>
                    <a:lstStyle/>
                    <a:p>
                      <a:r>
                        <a:rPr lang="de-DE" dirty="0" smtClean="0"/>
                        <a:t>&lt;- </a:t>
                      </a:r>
                      <a:r>
                        <a:rPr lang="de-DE" dirty="0" err="1" smtClean="0"/>
                        <a:t>integr</a:t>
                      </a:r>
                      <a:r>
                        <a:rPr lang="de-DE" dirty="0" smtClean="0"/>
                        <a:t>.  &lt;- </a:t>
                      </a:r>
                      <a:r>
                        <a:rPr lang="de-DE" dirty="0" err="1" smtClean="0"/>
                        <a:t>integr</a:t>
                      </a:r>
                      <a:r>
                        <a:rPr lang="de-DE" dirty="0" smtClean="0"/>
                        <a:t>.</a:t>
                      </a:r>
                      <a:endParaRPr lang="de-DE" dirty="0"/>
                    </a:p>
                  </a:txBody>
                  <a:tcPr/>
                </a:tc>
                <a:tc>
                  <a:txBody>
                    <a:bodyPr/>
                    <a:lstStyle/>
                    <a:p>
                      <a:r>
                        <a:rPr lang="de-DE" dirty="0" smtClean="0"/>
                        <a:t>Autosense</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detected</a:t>
                      </a:r>
                      <a:r>
                        <a:rPr lang="de-DE" dirty="0" smtClean="0"/>
                        <a:t> </a:t>
                      </a:r>
                      <a:r>
                        <a:rPr lang="de-DE" dirty="0" err="1" smtClean="0"/>
                        <a:t>insulin</a:t>
                      </a:r>
                      <a:r>
                        <a:rPr lang="de-DE" dirty="0" smtClean="0"/>
                        <a:t> </a:t>
                      </a:r>
                      <a:r>
                        <a:rPr lang="de-DE" dirty="0" err="1" smtClean="0"/>
                        <a:t>resistance</a:t>
                      </a:r>
                      <a:r>
                        <a:rPr lang="de-DE" dirty="0" smtClean="0"/>
                        <a:t> </a:t>
                      </a:r>
                      <a:r>
                        <a:rPr lang="de-DE" dirty="0" err="1" smtClean="0"/>
                        <a:t>from</a:t>
                      </a:r>
                      <a:r>
                        <a:rPr lang="de-DE" dirty="0" smtClean="0"/>
                        <a:t> last ~8 h </a:t>
                      </a:r>
                      <a:r>
                        <a:rPr lang="de-DE" dirty="0" err="1" smtClean="0"/>
                        <a:t>applied</a:t>
                      </a:r>
                      <a:r>
                        <a:rPr lang="de-DE" dirty="0" smtClean="0"/>
                        <a:t> </a:t>
                      </a:r>
                      <a:r>
                        <a:rPr lang="de-DE" dirty="0" err="1" smtClean="0"/>
                        <a:t>to</a:t>
                      </a:r>
                      <a:r>
                        <a:rPr lang="de-DE" dirty="0" smtClean="0"/>
                        <a:t> </a:t>
                      </a:r>
                      <a:r>
                        <a:rPr lang="de-DE" dirty="0" err="1" smtClean="0"/>
                        <a:t>the</a:t>
                      </a:r>
                      <a:r>
                        <a:rPr lang="de-DE" dirty="0" smtClean="0"/>
                        <a:t> </a:t>
                      </a:r>
                      <a:r>
                        <a:rPr lang="de-DE" dirty="0" err="1" smtClean="0"/>
                        <a:t>parameters</a:t>
                      </a:r>
                      <a:r>
                        <a:rPr lang="de-DE" dirty="0" smtClean="0"/>
                        <a:t> </a:t>
                      </a:r>
                    </a:p>
                  </a:txBody>
                  <a:tcPr/>
                </a:tc>
                <a:tc>
                  <a:txBody>
                    <a:bodyPr/>
                    <a:lstStyle/>
                    <a:p>
                      <a:r>
                        <a:rPr lang="de-DE" dirty="0" smtClean="0"/>
                        <a:t>~ 8 h.</a:t>
                      </a:r>
                    </a:p>
                    <a:p>
                      <a:r>
                        <a:rPr lang="de-DE" dirty="0" smtClean="0"/>
                        <a:t>~ 8 h.</a:t>
                      </a:r>
                      <a:endParaRPr lang="de-DE"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Basal rate, IC, ISF</a:t>
                      </a:r>
                    </a:p>
                  </a:txBody>
                  <a:tcPr/>
                </a:tc>
                <a:tc>
                  <a:txBody>
                    <a:bodyPr/>
                    <a:lstStyle/>
                    <a:p>
                      <a:r>
                        <a:rPr lang="de-DE" dirty="0" smtClean="0"/>
                        <a:t>iOS Loop</a:t>
                      </a:r>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r>
              <a:tr h="370840">
                <a:tc>
                  <a:txBody>
                    <a:bodyPr/>
                    <a:lstStyle/>
                    <a:p>
                      <a:r>
                        <a:rPr lang="de-DE" dirty="0" smtClean="0"/>
                        <a:t>IC, ISF</a:t>
                      </a:r>
                      <a:endParaRPr lang="de-DE" dirty="0"/>
                    </a:p>
                  </a:txBody>
                  <a:tcPr/>
                </a:tc>
                <a:tc>
                  <a:txBody>
                    <a:bodyPr/>
                    <a:lstStyle/>
                    <a:p>
                      <a:r>
                        <a:rPr lang="de-DE" dirty="0" err="1" smtClean="0"/>
                        <a:t>Diabeloop</a:t>
                      </a:r>
                      <a:endParaRPr lang="de-DE" dirty="0"/>
                    </a:p>
                  </a:txBody>
                  <a:tcPr/>
                </a:tc>
                <a:tc>
                  <a:txBody>
                    <a:bodyPr/>
                    <a:lstStyle/>
                    <a:p>
                      <a:r>
                        <a:rPr lang="de-DE" dirty="0" err="1" smtClean="0"/>
                        <a:t>Integr</a:t>
                      </a:r>
                      <a:r>
                        <a:rPr lang="de-DE" dirty="0" smtClean="0"/>
                        <a:t>.</a:t>
                      </a:r>
                      <a:endParaRPr lang="de-DE" dirty="0"/>
                    </a:p>
                  </a:txBody>
                  <a:tcPr/>
                </a:tc>
                <a:tc>
                  <a:txBody>
                    <a:bodyPr/>
                    <a:lstStyle/>
                    <a:p>
                      <a:r>
                        <a:rPr lang="de-DE" dirty="0" err="1" smtClean="0"/>
                        <a:t>Artificial</a:t>
                      </a:r>
                      <a:r>
                        <a:rPr lang="de-DE" dirty="0" smtClean="0"/>
                        <a:t> </a:t>
                      </a:r>
                      <a:r>
                        <a:rPr lang="de-DE" dirty="0" err="1" smtClean="0"/>
                        <a:t>Intellig</a:t>
                      </a:r>
                      <a:r>
                        <a:rPr lang="de-DE" dirty="0" smtClean="0"/>
                        <a:t>.</a:t>
                      </a:r>
                      <a:endParaRPr lang="de-DE" dirty="0"/>
                    </a:p>
                  </a:txBody>
                  <a:tcPr/>
                </a:tc>
                <a:tc>
                  <a:txBody>
                    <a:bodyPr/>
                    <a:lstStyle/>
                    <a:p>
                      <a:endParaRPr lang="de-DE" dirty="0"/>
                    </a:p>
                  </a:txBody>
                  <a:tcPr/>
                </a:tc>
                <a:tc>
                  <a:txBody>
                    <a:bodyPr/>
                    <a:lstStyle/>
                    <a:p>
                      <a:r>
                        <a:rPr lang="de-DE" dirty="0" smtClean="0"/>
                        <a:t>&gt;2 w.</a:t>
                      </a:r>
                      <a:endParaRPr lang="de-DE" dirty="0"/>
                    </a:p>
                  </a:txBody>
                  <a:tcPr/>
                </a:tc>
              </a:tr>
              <a:tr h="0">
                <a:tc>
                  <a:txBody>
                    <a:bodyPr/>
                    <a:lstStyle/>
                    <a:p>
                      <a:r>
                        <a:rPr lang="de-DE" dirty="0" smtClean="0"/>
                        <a:t>ISF</a:t>
                      </a:r>
                      <a:endParaRPr lang="de-DE" dirty="0"/>
                    </a:p>
                  </a:txBody>
                  <a:tcPr/>
                </a:tc>
                <a:tc>
                  <a:txBody>
                    <a:bodyPr/>
                    <a:lstStyle/>
                    <a:p>
                      <a:r>
                        <a:rPr lang="de-DE" dirty="0" err="1" smtClean="0"/>
                        <a:t>AndroidAPS</a:t>
                      </a:r>
                      <a:endParaRPr lang="de-DE" dirty="0"/>
                    </a:p>
                  </a:txBody>
                  <a:tcPr/>
                </a:tc>
                <a:tc>
                  <a:txBody>
                    <a:bodyPr/>
                    <a:lstStyle/>
                    <a:p>
                      <a:r>
                        <a:rPr lang="de-DE" dirty="0" smtClean="0"/>
                        <a:t>&lt;- </a:t>
                      </a:r>
                      <a:r>
                        <a:rPr lang="de-DE" dirty="0" err="1" smtClean="0"/>
                        <a:t>integr</a:t>
                      </a:r>
                      <a:r>
                        <a:rPr lang="de-DE" dirty="0" smtClean="0"/>
                        <a:t>. (in </a:t>
                      </a:r>
                      <a:r>
                        <a:rPr lang="de-DE" dirty="0" err="1" smtClean="0"/>
                        <a:t>dev</a:t>
                      </a:r>
                      <a:r>
                        <a:rPr lang="de-DE" dirty="0" smtClean="0"/>
                        <a:t>.)</a:t>
                      </a:r>
                      <a:endParaRPr lang="de-DE" dirty="0"/>
                    </a:p>
                  </a:txBody>
                  <a:tcPr/>
                </a:tc>
                <a:tc>
                  <a:txBody>
                    <a:bodyPr/>
                    <a:lstStyle/>
                    <a:p>
                      <a:r>
                        <a:rPr lang="de-DE" dirty="0" err="1" smtClean="0"/>
                        <a:t>AutoISF</a:t>
                      </a:r>
                      <a:r>
                        <a:rPr lang="de-DE" dirty="0" smtClean="0"/>
                        <a:t> </a:t>
                      </a:r>
                      <a:endParaRPr lang="de-DE" dirty="0"/>
                    </a:p>
                  </a:txBody>
                  <a:tcPr/>
                </a:tc>
                <a:tc>
                  <a:txBody>
                    <a:bodyPr/>
                    <a:lstStyle/>
                    <a:p>
                      <a:r>
                        <a:rPr lang="de-DE" dirty="0" smtClean="0"/>
                        <a:t>rapid </a:t>
                      </a:r>
                      <a:r>
                        <a:rPr lang="de-DE" dirty="0" err="1" smtClean="0"/>
                        <a:t>modulation</a:t>
                      </a:r>
                      <a:r>
                        <a:rPr lang="de-DE" dirty="0" smtClean="0"/>
                        <a:t> </a:t>
                      </a:r>
                      <a:r>
                        <a:rPr lang="de-DE" dirty="0" err="1" smtClean="0"/>
                        <a:t>depending</a:t>
                      </a:r>
                      <a:r>
                        <a:rPr lang="de-DE" dirty="0" smtClean="0"/>
                        <a:t> on </a:t>
                      </a:r>
                      <a:r>
                        <a:rPr lang="de-DE" dirty="0" err="1" smtClean="0"/>
                        <a:t>glucose</a:t>
                      </a:r>
                      <a:r>
                        <a:rPr lang="de-DE" baseline="0" dirty="0" smtClean="0"/>
                        <a:t> </a:t>
                      </a:r>
                      <a:r>
                        <a:rPr lang="de-DE" baseline="0" dirty="0" err="1" smtClean="0"/>
                        <a:t>curve</a:t>
                      </a:r>
                      <a:r>
                        <a:rPr lang="de-DE" baseline="0" dirty="0" smtClean="0"/>
                        <a:t>, </a:t>
                      </a:r>
                      <a:r>
                        <a:rPr lang="de-DE" baseline="0" dirty="0" err="1" smtClean="0"/>
                        <a:t>settings</a:t>
                      </a:r>
                      <a:r>
                        <a:rPr lang="de-DE" baseline="0" dirty="0" smtClean="0"/>
                        <a:t> </a:t>
                      </a:r>
                      <a:endParaRPr lang="de-DE" dirty="0"/>
                    </a:p>
                  </a:txBody>
                  <a:tcPr/>
                </a:tc>
                <a:tc>
                  <a:txBody>
                    <a:bodyPr/>
                    <a:lstStyle/>
                    <a:p>
                      <a:r>
                        <a:rPr lang="de-DE" dirty="0" smtClean="0"/>
                        <a:t>&gt;15 m.</a:t>
                      </a:r>
                      <a:endParaRPr lang="de-DE" dirty="0"/>
                    </a:p>
                  </a:txBody>
                  <a:tcPr/>
                </a:tc>
              </a:tr>
              <a:tr h="273050">
                <a:tc>
                  <a:txBody>
                    <a:bodyPr/>
                    <a:lstStyle/>
                    <a:p>
                      <a:r>
                        <a:rPr lang="de-DE" dirty="0" err="1" smtClean="0"/>
                        <a:t>Carb</a:t>
                      </a:r>
                      <a:r>
                        <a:rPr lang="de-DE" dirty="0" smtClean="0"/>
                        <a:t> </a:t>
                      </a:r>
                      <a:r>
                        <a:rPr lang="de-DE" dirty="0" err="1" smtClean="0"/>
                        <a:t>absorption</a:t>
                      </a:r>
                      <a:endParaRPr lang="de-DE" dirty="0"/>
                    </a:p>
                  </a:txBody>
                  <a:tcPr/>
                </a:tc>
                <a:tc>
                  <a:txBody>
                    <a:bodyPr/>
                    <a:lstStyle/>
                    <a:p>
                      <a:r>
                        <a:rPr lang="de-DE" dirty="0" smtClean="0"/>
                        <a:t>iOS Loop</a:t>
                      </a:r>
                      <a:endParaRPr lang="de-DE" dirty="0"/>
                    </a:p>
                  </a:txBody>
                  <a:tcPr/>
                </a:tc>
                <a:tc>
                  <a:txBody>
                    <a:bodyPr/>
                    <a:lstStyle/>
                    <a:p>
                      <a:r>
                        <a:rPr lang="de-DE" dirty="0" smtClean="0"/>
                        <a:t>&lt;- extra</a:t>
                      </a:r>
                      <a:endParaRPr lang="de-DE" dirty="0"/>
                    </a:p>
                  </a:txBody>
                  <a:tcPr/>
                </a:tc>
                <a:tc>
                  <a:txBody>
                    <a:bodyPr/>
                    <a:lstStyle/>
                    <a:p>
                      <a:endParaRPr lang="de-DE" dirty="0"/>
                    </a:p>
                  </a:txBody>
                  <a:tcPr/>
                </a:tc>
                <a:tc>
                  <a:txBody>
                    <a:bodyPr/>
                    <a:lstStyle/>
                    <a:p>
                      <a:r>
                        <a:rPr lang="de-DE" dirty="0" err="1" smtClean="0"/>
                        <a:t>connectable</a:t>
                      </a:r>
                      <a:r>
                        <a:rPr lang="de-DE" dirty="0" smtClean="0"/>
                        <a:t> </a:t>
                      </a:r>
                      <a:r>
                        <a:rPr lang="de-DE" dirty="0" err="1" smtClean="0"/>
                        <a:t>food</a:t>
                      </a:r>
                      <a:r>
                        <a:rPr lang="de-DE" dirty="0" smtClean="0"/>
                        <a:t> </a:t>
                      </a:r>
                      <a:r>
                        <a:rPr lang="de-DE" dirty="0" err="1" smtClean="0"/>
                        <a:t>databases</a:t>
                      </a:r>
                      <a:endParaRPr lang="de-DE" dirty="0"/>
                    </a:p>
                  </a:txBody>
                  <a:tcPr/>
                </a:tc>
                <a:tc>
                  <a:txBody>
                    <a:bodyPr/>
                    <a:lstStyle/>
                    <a:p>
                      <a:r>
                        <a:rPr lang="de-DE" dirty="0" smtClean="0"/>
                        <a:t>real-t.</a:t>
                      </a:r>
                      <a:endParaRPr lang="de-DE" dirty="0"/>
                    </a:p>
                  </a:txBody>
                  <a:tcPr/>
                </a:tc>
              </a:tr>
              <a:tr h="1803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smtClean="0"/>
                        <a:t>Carb</a:t>
                      </a:r>
                      <a:r>
                        <a:rPr lang="de-DE" dirty="0" smtClean="0"/>
                        <a:t> </a:t>
                      </a:r>
                      <a:r>
                        <a:rPr lang="de-DE" dirty="0" err="1" smtClean="0"/>
                        <a:t>absorption</a:t>
                      </a:r>
                      <a:endParaRPr lang="de-DE" dirty="0" smtClean="0"/>
                    </a:p>
                    <a:p>
                      <a:endParaRPr lang="de-DE" dirty="0"/>
                    </a:p>
                  </a:txBody>
                  <a:tcPr/>
                </a:tc>
                <a:tc>
                  <a:txBody>
                    <a:bodyPr/>
                    <a:lstStyle/>
                    <a:p>
                      <a:r>
                        <a:rPr lang="de-DE" dirty="0" err="1" smtClean="0"/>
                        <a:t>OpenAPS</a:t>
                      </a:r>
                      <a:r>
                        <a:rPr lang="de-DE" dirty="0" smtClean="0"/>
                        <a:t>, </a:t>
                      </a:r>
                      <a:r>
                        <a:rPr lang="de-DE" dirty="0" err="1" smtClean="0"/>
                        <a:t>AndroidAPS</a:t>
                      </a:r>
                      <a:r>
                        <a:rPr lang="de-DE" dirty="0" smtClean="0"/>
                        <a:t> Free-APS-X</a:t>
                      </a:r>
                      <a:endParaRPr lang="de-DE" dirty="0"/>
                    </a:p>
                  </a:txBody>
                  <a:tcPr/>
                </a:tc>
                <a:tc>
                  <a:txBody>
                    <a:bodyPr/>
                    <a:lstStyle/>
                    <a:p>
                      <a:r>
                        <a:rPr lang="de-DE" dirty="0" err="1" smtClean="0"/>
                        <a:t>eliminated</a:t>
                      </a:r>
                      <a:r>
                        <a:rPr lang="de-DE" dirty="0" smtClean="0"/>
                        <a:t> </a:t>
                      </a:r>
                      <a:r>
                        <a:rPr lang="de-DE" dirty="0" err="1" smtClean="0"/>
                        <a:t>need</a:t>
                      </a:r>
                      <a:r>
                        <a:rPr lang="de-DE" dirty="0" smtClean="0"/>
                        <a:t> </a:t>
                      </a:r>
                      <a:r>
                        <a:rPr lang="de-DE" dirty="0" err="1" smtClean="0"/>
                        <a:t>to</a:t>
                      </a:r>
                      <a:r>
                        <a:rPr lang="de-DE" dirty="0" smtClean="0"/>
                        <a:t> tune</a:t>
                      </a:r>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oref</a:t>
                      </a:r>
                      <a:r>
                        <a:rPr lang="de-DE" baseline="0" dirty="0" smtClean="0"/>
                        <a:t>(1) </a:t>
                      </a:r>
                      <a:r>
                        <a:rPr lang="de-DE" dirty="0" smtClean="0"/>
                        <a:t>SMB+UAM</a:t>
                      </a:r>
                      <a:r>
                        <a:rPr lang="de-DE" baseline="0" dirty="0" smtClean="0"/>
                        <a:t> (</a:t>
                      </a:r>
                      <a:r>
                        <a:rPr lang="de-DE" baseline="0" dirty="0" err="1" smtClean="0"/>
                        <a:t>un-announced</a:t>
                      </a:r>
                      <a:r>
                        <a:rPr lang="de-DE" baseline="0" dirty="0" smtClean="0"/>
                        <a:t> </a:t>
                      </a:r>
                      <a:r>
                        <a:rPr lang="de-DE" baseline="0" dirty="0" err="1" smtClean="0"/>
                        <a:t>meals</a:t>
                      </a:r>
                      <a:r>
                        <a:rPr lang="de-DE" baseline="0" dirty="0" smtClean="0"/>
                        <a:t>)  </a:t>
                      </a:r>
                      <a:endParaRPr lang="de-DE" dirty="0"/>
                    </a:p>
                  </a:txBody>
                  <a:tcPr/>
                </a:tc>
                <a:tc>
                  <a:txBody>
                    <a:bodyPr/>
                    <a:lstStyle/>
                    <a:p>
                      <a:endParaRPr lang="de-DE" dirty="0"/>
                    </a:p>
                  </a:txBody>
                  <a:tcPr/>
                </a:tc>
                <a:tc>
                  <a:txBody>
                    <a:bodyPr/>
                    <a:lstStyle/>
                    <a:p>
                      <a:r>
                        <a:rPr lang="de-DE" dirty="0" smtClean="0"/>
                        <a:t>n/a</a:t>
                      </a:r>
                    </a:p>
                    <a:p>
                      <a:r>
                        <a:rPr lang="de-DE" dirty="0" smtClean="0"/>
                        <a:t>n/a</a:t>
                      </a:r>
                    </a:p>
                    <a:p>
                      <a:r>
                        <a:rPr lang="de-DE" dirty="0" smtClean="0"/>
                        <a:t>n/a</a:t>
                      </a:r>
                      <a:endParaRPr lang="de-DE" dirty="0"/>
                    </a:p>
                  </a:txBody>
                  <a:tcPr/>
                </a:tc>
              </a:tr>
              <a:tr h="0">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r>
            </a:tbl>
          </a:graphicData>
        </a:graphic>
      </p:graphicFrame>
    </p:spTree>
    <p:extLst>
      <p:ext uri="{BB962C8B-B14F-4D97-AF65-F5344CB8AC3E}">
        <p14:creationId xmlns:p14="http://schemas.microsoft.com/office/powerpoint/2010/main" val="464625060"/>
      </p:ext>
    </p:extLst>
  </p:cSld>
  <p:clrMapOvr>
    <a:masterClrMapping/>
  </p:clrMapOvr>
  <mc:AlternateContent xmlns:mc="http://schemas.openxmlformats.org/markup-compatibility/2006" xmlns:p14="http://schemas.microsoft.com/office/powerpoint/2010/main">
    <mc:Choice Requires="p14">
      <p:transition spd="slow" p14:dur="2000" advTm="181716"/>
    </mc:Choice>
    <mc:Fallback xmlns="">
      <p:transition spd="slow" advTm="181716"/>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893146" y="-536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solidFill>
                  <a:srgbClr val="7030A0"/>
                </a:solidFill>
              </a:rPr>
              <a:t>                    </a:t>
            </a:r>
            <a:r>
              <a:rPr lang="de-DE" sz="3600" b="1" dirty="0" err="1">
                <a:solidFill>
                  <a:srgbClr val="7030A0"/>
                </a:solidFill>
              </a:rPr>
              <a:t>To</a:t>
            </a:r>
            <a:r>
              <a:rPr lang="de-DE" sz="3600" b="1" dirty="0">
                <a:solidFill>
                  <a:srgbClr val="7030A0"/>
                </a:solidFill>
              </a:rPr>
              <a:t> tune </a:t>
            </a:r>
            <a:r>
              <a:rPr lang="de-DE" sz="3600" b="1" dirty="0" err="1">
                <a:solidFill>
                  <a:srgbClr val="7030A0"/>
                </a:solidFill>
              </a:rPr>
              <a:t>or</a:t>
            </a:r>
            <a:r>
              <a:rPr lang="de-DE" sz="3600" b="1" dirty="0">
                <a:solidFill>
                  <a:srgbClr val="7030A0"/>
                </a:solidFill>
              </a:rPr>
              <a:t> not </a:t>
            </a:r>
            <a:r>
              <a:rPr lang="de-DE" sz="3600" b="1" dirty="0" err="1">
                <a:solidFill>
                  <a:srgbClr val="7030A0"/>
                </a:solidFill>
              </a:rPr>
              <a:t>to</a:t>
            </a:r>
            <a:r>
              <a:rPr lang="de-DE" sz="3600" b="1" dirty="0">
                <a:solidFill>
                  <a:srgbClr val="7030A0"/>
                </a:solidFill>
              </a:rPr>
              <a:t> tune … </a:t>
            </a:r>
            <a:endParaRPr lang="de-DE" sz="3600" b="1" i="1" dirty="0">
              <a:solidFill>
                <a:srgbClr val="7030A0"/>
              </a:solidFill>
            </a:endParaRPr>
          </a:p>
        </p:txBody>
      </p:sp>
      <p:sp>
        <p:nvSpPr>
          <p:cNvPr id="6" name="Textfeld 5"/>
          <p:cNvSpPr txBox="1"/>
          <p:nvPr/>
        </p:nvSpPr>
        <p:spPr>
          <a:xfrm>
            <a:off x="382807" y="4351953"/>
            <a:ext cx="10746748" cy="2308324"/>
          </a:xfrm>
          <a:prstGeom prst="rect">
            <a:avLst/>
          </a:prstGeom>
          <a:solidFill>
            <a:srgbClr val="CC99FF">
              <a:alpha val="18824"/>
            </a:srgbClr>
          </a:solidFill>
        </p:spPr>
        <p:txBody>
          <a:bodyPr wrap="square" rtlCol="0">
            <a:spAutoFit/>
          </a:bodyPr>
          <a:lstStyle/>
          <a:p>
            <a:r>
              <a:rPr lang="de-DE" sz="2400" dirty="0" err="1" smtClean="0"/>
              <a:t>You</a:t>
            </a:r>
            <a:r>
              <a:rPr lang="de-DE" sz="2400" dirty="0" smtClean="0"/>
              <a:t> will </a:t>
            </a:r>
            <a:r>
              <a:rPr lang="de-DE" sz="2400" dirty="0" err="1" smtClean="0"/>
              <a:t>eventually</a:t>
            </a:r>
            <a:r>
              <a:rPr lang="de-DE" sz="2400" dirty="0" smtClean="0"/>
              <a:t> </a:t>
            </a:r>
            <a:r>
              <a:rPr lang="de-DE" sz="2400" dirty="0" err="1" smtClean="0"/>
              <a:t>get</a:t>
            </a:r>
            <a:r>
              <a:rPr lang="de-DE" sz="2400" dirty="0" smtClean="0"/>
              <a:t> </a:t>
            </a:r>
            <a:r>
              <a:rPr lang="de-DE" sz="2400" dirty="0" err="1" smtClean="0"/>
              <a:t>to</a:t>
            </a:r>
            <a:r>
              <a:rPr lang="de-DE" sz="2400" dirty="0" smtClean="0"/>
              <a:t> a </a:t>
            </a:r>
            <a:r>
              <a:rPr lang="de-DE" sz="2400" dirty="0" err="1" smtClean="0"/>
              <a:t>point</a:t>
            </a:r>
            <a:r>
              <a:rPr lang="de-DE" sz="2400" dirty="0" smtClean="0"/>
              <a:t> </a:t>
            </a:r>
            <a:r>
              <a:rPr lang="de-DE" sz="2400" dirty="0" err="1" smtClean="0"/>
              <a:t>where</a:t>
            </a:r>
            <a:r>
              <a:rPr lang="de-DE" sz="2400" dirty="0" smtClean="0"/>
              <a:t> </a:t>
            </a:r>
            <a:r>
              <a:rPr lang="de-DE" sz="2400" dirty="0" err="1" smtClean="0"/>
              <a:t>further</a:t>
            </a:r>
            <a:r>
              <a:rPr lang="de-DE" sz="2400" dirty="0" smtClean="0"/>
              <a:t> </a:t>
            </a:r>
            <a:r>
              <a:rPr lang="de-DE" sz="2400" dirty="0" err="1" smtClean="0"/>
              <a:t>optimization</a:t>
            </a:r>
            <a:r>
              <a:rPr lang="de-DE" sz="2400" dirty="0" smtClean="0"/>
              <a:t> </a:t>
            </a:r>
            <a:r>
              <a:rPr lang="de-DE" sz="2400" dirty="0" err="1" smtClean="0"/>
              <a:t>is</a:t>
            </a:r>
            <a:r>
              <a:rPr lang="de-DE" sz="2400" dirty="0" smtClean="0"/>
              <a:t> </a:t>
            </a:r>
            <a:r>
              <a:rPr lang="de-DE" sz="2400" dirty="0" err="1" smtClean="0"/>
              <a:t>no</a:t>
            </a:r>
            <a:r>
              <a:rPr lang="de-DE" sz="2400" dirty="0" smtClean="0"/>
              <a:t> </a:t>
            </a:r>
            <a:r>
              <a:rPr lang="de-DE" sz="2400" dirty="0" err="1" smtClean="0"/>
              <a:t>longer</a:t>
            </a:r>
            <a:r>
              <a:rPr lang="de-DE" sz="2400" dirty="0" smtClean="0"/>
              <a:t> sensible. </a:t>
            </a:r>
            <a:r>
              <a:rPr lang="de-DE" sz="2400" dirty="0" err="1" smtClean="0"/>
              <a:t>Because</a:t>
            </a:r>
            <a:r>
              <a:rPr lang="de-DE" sz="2400" dirty="0" smtClean="0"/>
              <a:t> </a:t>
            </a:r>
            <a:r>
              <a:rPr lang="de-DE" sz="2400" dirty="0" err="1" smtClean="0"/>
              <a:t>what</a:t>
            </a:r>
            <a:r>
              <a:rPr lang="de-DE" sz="2400" dirty="0" smtClean="0"/>
              <a:t> </a:t>
            </a:r>
            <a:r>
              <a:rPr lang="de-DE" sz="2400" dirty="0" err="1" smtClean="0"/>
              <a:t>you</a:t>
            </a:r>
            <a:r>
              <a:rPr lang="de-DE" sz="2400" dirty="0" smtClean="0"/>
              <a:t> </a:t>
            </a:r>
            <a:r>
              <a:rPr lang="de-DE" sz="2400" dirty="0" err="1" smtClean="0"/>
              <a:t>optimize</a:t>
            </a:r>
            <a:r>
              <a:rPr lang="de-DE" sz="2400" dirty="0" smtClean="0"/>
              <a:t> will </a:t>
            </a:r>
            <a:r>
              <a:rPr lang="de-DE" sz="2400" dirty="0" err="1" smtClean="0"/>
              <a:t>have</a:t>
            </a:r>
            <a:r>
              <a:rPr lang="de-DE" sz="2400" dirty="0" smtClean="0"/>
              <a:t> </a:t>
            </a:r>
            <a:r>
              <a:rPr lang="de-DE" sz="2400" dirty="0" err="1" smtClean="0"/>
              <a:t>effects</a:t>
            </a:r>
            <a:r>
              <a:rPr lang="de-DE" sz="2400" dirty="0" smtClean="0"/>
              <a:t> also on </a:t>
            </a:r>
            <a:r>
              <a:rPr lang="de-DE" sz="2400" dirty="0" err="1" smtClean="0"/>
              <a:t>other</a:t>
            </a:r>
            <a:r>
              <a:rPr lang="de-DE" sz="2400" dirty="0" smtClean="0"/>
              <a:t> </a:t>
            </a:r>
            <a:r>
              <a:rPr lang="de-DE" sz="2400" dirty="0" err="1" smtClean="0"/>
              <a:t>situations</a:t>
            </a:r>
            <a:r>
              <a:rPr lang="de-DE" sz="2400" dirty="0" smtClean="0"/>
              <a:t>            (</a:t>
            </a:r>
            <a:r>
              <a:rPr lang="de-DE" sz="2400" dirty="0" err="1" smtClean="0"/>
              <a:t>unless</a:t>
            </a:r>
            <a:r>
              <a:rPr lang="de-DE" sz="2400" dirty="0" smtClean="0"/>
              <a:t> </a:t>
            </a:r>
            <a:r>
              <a:rPr lang="de-DE" sz="2400" dirty="0" err="1" smtClean="0"/>
              <a:t>you</a:t>
            </a:r>
            <a:r>
              <a:rPr lang="de-DE" sz="2400" dirty="0" smtClean="0"/>
              <a:t> </a:t>
            </a:r>
            <a:r>
              <a:rPr lang="de-DE" sz="2400" dirty="0" err="1" smtClean="0"/>
              <a:t>really</a:t>
            </a:r>
            <a:r>
              <a:rPr lang="de-DE" sz="2400" dirty="0" smtClean="0"/>
              <a:t> find a „</a:t>
            </a:r>
            <a:r>
              <a:rPr lang="de-DE" sz="2400" dirty="0" err="1" smtClean="0"/>
              <a:t>surgical</a:t>
            </a:r>
            <a:r>
              <a:rPr lang="de-DE" sz="2400" dirty="0" smtClean="0"/>
              <a:t>“ </a:t>
            </a:r>
            <a:r>
              <a:rPr lang="de-DE" sz="2400" dirty="0" err="1" smtClean="0"/>
              <a:t>approach</a:t>
            </a:r>
            <a:r>
              <a:rPr lang="de-DE" sz="2400" dirty="0" smtClean="0"/>
              <a:t> </a:t>
            </a:r>
            <a:r>
              <a:rPr lang="de-DE" sz="2400" dirty="0" err="1" smtClean="0"/>
              <a:t>to</a:t>
            </a:r>
            <a:r>
              <a:rPr lang="de-DE" sz="2400" dirty="0" smtClean="0"/>
              <a:t> an </a:t>
            </a:r>
            <a:r>
              <a:rPr lang="de-DE" sz="2400" dirty="0" err="1" smtClean="0"/>
              <a:t>automation</a:t>
            </a:r>
            <a:r>
              <a:rPr lang="de-DE" sz="2400" dirty="0" smtClean="0"/>
              <a:t>) </a:t>
            </a:r>
          </a:p>
          <a:p>
            <a:endParaRPr lang="de-DE" sz="2400" dirty="0"/>
          </a:p>
          <a:p>
            <a:r>
              <a:rPr lang="de-DE" sz="2400" dirty="0" err="1" smtClean="0"/>
              <a:t>Good</a:t>
            </a:r>
            <a:r>
              <a:rPr lang="de-DE" sz="2400" dirty="0" smtClean="0"/>
              <a:t> </a:t>
            </a:r>
            <a:r>
              <a:rPr lang="de-DE" sz="2400" dirty="0" err="1" smtClean="0"/>
              <a:t>practice</a:t>
            </a:r>
            <a:r>
              <a:rPr lang="de-DE" sz="2400" dirty="0" smtClean="0"/>
              <a:t> </a:t>
            </a:r>
            <a:r>
              <a:rPr lang="de-DE" sz="2400" dirty="0" err="1" smtClean="0"/>
              <a:t>is</a:t>
            </a:r>
            <a:r>
              <a:rPr lang="de-DE" sz="2400" dirty="0" smtClean="0"/>
              <a:t> </a:t>
            </a:r>
            <a:r>
              <a:rPr lang="de-DE" sz="2400" dirty="0" err="1" smtClean="0"/>
              <a:t>to</a:t>
            </a:r>
            <a:r>
              <a:rPr lang="de-DE" sz="2400" dirty="0" smtClean="0"/>
              <a:t> </a:t>
            </a:r>
            <a:r>
              <a:rPr lang="de-DE" sz="2400" b="1" dirty="0" err="1" smtClean="0">
                <a:solidFill>
                  <a:srgbClr val="7030A0"/>
                </a:solidFill>
              </a:rPr>
              <a:t>develop</a:t>
            </a:r>
            <a:r>
              <a:rPr lang="de-DE" sz="2400" b="1" dirty="0" smtClean="0">
                <a:solidFill>
                  <a:srgbClr val="7030A0"/>
                </a:solidFill>
              </a:rPr>
              <a:t> </a:t>
            </a:r>
            <a:r>
              <a:rPr lang="de-DE" sz="2400" b="1" dirty="0" err="1" smtClean="0">
                <a:solidFill>
                  <a:srgbClr val="7030A0"/>
                </a:solidFill>
              </a:rPr>
              <a:t>settings</a:t>
            </a:r>
            <a:r>
              <a:rPr lang="de-DE" sz="2400" b="1" dirty="0" smtClean="0">
                <a:solidFill>
                  <a:srgbClr val="7030A0"/>
                </a:solidFill>
              </a:rPr>
              <a:t> </a:t>
            </a:r>
            <a:r>
              <a:rPr lang="de-DE" sz="2400" b="1" dirty="0" err="1" smtClean="0">
                <a:solidFill>
                  <a:srgbClr val="7030A0"/>
                </a:solidFill>
              </a:rPr>
              <a:t>that</a:t>
            </a:r>
            <a:r>
              <a:rPr lang="de-DE" sz="2400" b="1" dirty="0" smtClean="0">
                <a:solidFill>
                  <a:srgbClr val="7030A0"/>
                </a:solidFill>
              </a:rPr>
              <a:t> </a:t>
            </a:r>
            <a:r>
              <a:rPr lang="de-DE" sz="2400" b="1" dirty="0" err="1" smtClean="0">
                <a:solidFill>
                  <a:srgbClr val="7030A0"/>
                </a:solidFill>
              </a:rPr>
              <a:t>manouvre</a:t>
            </a:r>
            <a:r>
              <a:rPr lang="de-DE" sz="2400" b="1" dirty="0" smtClean="0">
                <a:solidFill>
                  <a:srgbClr val="7030A0"/>
                </a:solidFill>
              </a:rPr>
              <a:t> </a:t>
            </a:r>
            <a:r>
              <a:rPr lang="de-DE" sz="2400" b="1" dirty="0" err="1" smtClean="0">
                <a:solidFill>
                  <a:srgbClr val="7030A0"/>
                </a:solidFill>
              </a:rPr>
              <a:t>you</a:t>
            </a:r>
            <a:r>
              <a:rPr lang="de-DE" sz="2400" b="1" dirty="0" smtClean="0">
                <a:solidFill>
                  <a:srgbClr val="7030A0"/>
                </a:solidFill>
              </a:rPr>
              <a:t> </a:t>
            </a:r>
            <a:r>
              <a:rPr lang="de-DE" sz="2400" b="1" dirty="0" err="1" smtClean="0">
                <a:solidFill>
                  <a:srgbClr val="7030A0"/>
                </a:solidFill>
              </a:rPr>
              <a:t>good-enough</a:t>
            </a:r>
            <a:r>
              <a:rPr lang="de-DE" sz="2400" b="1" dirty="0" smtClean="0">
                <a:solidFill>
                  <a:srgbClr val="7030A0"/>
                </a:solidFill>
              </a:rPr>
              <a:t> </a:t>
            </a:r>
            <a:r>
              <a:rPr lang="de-DE" sz="2400" b="1" dirty="0" err="1" smtClean="0">
                <a:solidFill>
                  <a:srgbClr val="7030A0"/>
                </a:solidFill>
              </a:rPr>
              <a:t>through</a:t>
            </a:r>
            <a:r>
              <a:rPr lang="de-DE" sz="2400" b="1" dirty="0" smtClean="0">
                <a:solidFill>
                  <a:srgbClr val="7030A0"/>
                </a:solidFill>
              </a:rPr>
              <a:t> all </a:t>
            </a:r>
            <a:r>
              <a:rPr lang="de-DE" sz="2400" b="1" dirty="0" err="1" smtClean="0">
                <a:solidFill>
                  <a:srgbClr val="7030A0"/>
                </a:solidFill>
              </a:rPr>
              <a:t>situations</a:t>
            </a:r>
            <a:r>
              <a:rPr lang="de-DE" sz="2400" dirty="0" smtClean="0"/>
              <a:t>. So, do not </a:t>
            </a:r>
            <a:r>
              <a:rPr lang="de-DE" sz="2400" dirty="0" err="1" smtClean="0"/>
              <a:t>to</a:t>
            </a:r>
            <a:r>
              <a:rPr lang="de-DE" sz="2400" dirty="0" smtClean="0"/>
              <a:t> </a:t>
            </a:r>
            <a:r>
              <a:rPr lang="de-DE" sz="2400" dirty="0" err="1" smtClean="0"/>
              <a:t>get</a:t>
            </a:r>
            <a:r>
              <a:rPr lang="de-DE" sz="2400" dirty="0" smtClean="0"/>
              <a:t> lost in </a:t>
            </a:r>
            <a:r>
              <a:rPr lang="de-DE" sz="2400" dirty="0" err="1" smtClean="0"/>
              <a:t>optimization</a:t>
            </a:r>
            <a:r>
              <a:rPr lang="de-DE" sz="2400" dirty="0" smtClean="0"/>
              <a:t> </a:t>
            </a:r>
            <a:r>
              <a:rPr lang="de-DE" sz="2400" dirty="0" err="1" smtClean="0"/>
              <a:t>of</a:t>
            </a:r>
            <a:r>
              <a:rPr lang="de-DE" sz="2400" dirty="0" smtClean="0"/>
              <a:t> a </a:t>
            </a:r>
            <a:r>
              <a:rPr lang="de-DE" sz="2400" dirty="0" err="1" smtClean="0"/>
              <a:t>single</a:t>
            </a:r>
            <a:r>
              <a:rPr lang="de-DE" sz="2400" dirty="0" smtClean="0"/>
              <a:t> </a:t>
            </a:r>
            <a:r>
              <a:rPr lang="de-DE" sz="2400" dirty="0" err="1" smtClean="0"/>
              <a:t>situation</a:t>
            </a:r>
            <a:r>
              <a:rPr lang="de-DE" sz="2400" dirty="0" smtClean="0"/>
              <a:t>.</a:t>
            </a:r>
            <a:endParaRPr lang="de-DE" sz="2400" dirty="0"/>
          </a:p>
        </p:txBody>
      </p:sp>
      <p:sp>
        <p:nvSpPr>
          <p:cNvPr id="5" name="Textfeld 4"/>
          <p:cNvSpPr txBox="1"/>
          <p:nvPr/>
        </p:nvSpPr>
        <p:spPr>
          <a:xfrm>
            <a:off x="11474734" y="273846"/>
            <a:ext cx="444352" cy="400110"/>
          </a:xfrm>
          <a:prstGeom prst="rect">
            <a:avLst/>
          </a:prstGeom>
          <a:noFill/>
        </p:spPr>
        <p:txBody>
          <a:bodyPr wrap="none" rtlCol="0">
            <a:spAutoFit/>
          </a:bodyPr>
          <a:lstStyle/>
          <a:p>
            <a:r>
              <a:rPr lang="de-DE" sz="2000" dirty="0" smtClean="0">
                <a:solidFill>
                  <a:schemeClr val="bg1">
                    <a:lumMod val="50000"/>
                  </a:schemeClr>
                </a:solidFill>
              </a:rPr>
              <a:t>57</a:t>
            </a:r>
            <a:endParaRPr lang="de-DE" sz="2000" dirty="0">
              <a:solidFill>
                <a:schemeClr val="bg1">
                  <a:lumMod val="50000"/>
                </a:schemeClr>
              </a:solidFill>
            </a:endParaRPr>
          </a:p>
        </p:txBody>
      </p:sp>
      <p:sp>
        <p:nvSpPr>
          <p:cNvPr id="7" name="Textfeld 6"/>
          <p:cNvSpPr txBox="1"/>
          <p:nvPr/>
        </p:nvSpPr>
        <p:spPr>
          <a:xfrm>
            <a:off x="382806" y="1186447"/>
            <a:ext cx="10746748" cy="1569660"/>
          </a:xfrm>
          <a:prstGeom prst="rect">
            <a:avLst/>
          </a:prstGeom>
          <a:solidFill>
            <a:srgbClr val="CC99FF">
              <a:alpha val="18824"/>
            </a:srgbClr>
          </a:solidFill>
        </p:spPr>
        <p:txBody>
          <a:bodyPr wrap="square" rtlCol="0">
            <a:spAutoFit/>
          </a:bodyPr>
          <a:lstStyle/>
          <a:p>
            <a:r>
              <a:rPr lang="de-DE" sz="2400" dirty="0" smtClean="0"/>
              <a:t>Errors (e.g. </a:t>
            </a:r>
            <a:r>
              <a:rPr lang="de-DE" sz="2400" dirty="0"/>
              <a:t>in </a:t>
            </a:r>
            <a:r>
              <a:rPr lang="de-DE" sz="2400" dirty="0" err="1" smtClean="0"/>
              <a:t>the</a:t>
            </a:r>
            <a:r>
              <a:rPr lang="de-DE" sz="2400" dirty="0" smtClean="0"/>
              <a:t> basal rate</a:t>
            </a:r>
            <a:r>
              <a:rPr lang="de-DE" sz="2400" dirty="0"/>
              <a:t>) </a:t>
            </a:r>
            <a:r>
              <a:rPr lang="de-DE" sz="2400" dirty="0" err="1" smtClean="0"/>
              <a:t>can</a:t>
            </a:r>
            <a:r>
              <a:rPr lang="de-DE" sz="2400" dirty="0" smtClean="0"/>
              <a:t> </a:t>
            </a:r>
            <a:r>
              <a:rPr lang="de-DE" sz="2400" dirty="0" err="1" smtClean="0"/>
              <a:t>be</a:t>
            </a:r>
            <a:r>
              <a:rPr lang="de-DE" sz="2400" dirty="0" smtClean="0"/>
              <a:t> </a:t>
            </a:r>
            <a:r>
              <a:rPr lang="de-DE" sz="2400" dirty="0" err="1" smtClean="0"/>
              <a:t>balanced</a:t>
            </a:r>
            <a:r>
              <a:rPr lang="de-DE" sz="2400" dirty="0" smtClean="0"/>
              <a:t> </a:t>
            </a:r>
            <a:r>
              <a:rPr lang="de-DE" sz="2400" dirty="0" err="1" smtClean="0"/>
              <a:t>by</a:t>
            </a:r>
            <a:r>
              <a:rPr lang="de-DE" sz="2400" dirty="0" smtClean="0"/>
              <a:t> counter-errors (e.g. in IC).                   </a:t>
            </a:r>
            <a:r>
              <a:rPr lang="de-DE" sz="2400" dirty="0" err="1" smtClean="0"/>
              <a:t>Therefore</a:t>
            </a:r>
            <a:r>
              <a:rPr lang="de-DE" sz="2400" dirty="0" smtClean="0"/>
              <a:t> </a:t>
            </a:r>
            <a:r>
              <a:rPr lang="de-DE" sz="2400" dirty="0" err="1" smtClean="0"/>
              <a:t>it</a:t>
            </a:r>
            <a:r>
              <a:rPr lang="de-DE" sz="2400" dirty="0" smtClean="0"/>
              <a:t> </a:t>
            </a:r>
            <a:r>
              <a:rPr lang="de-DE" sz="2400" dirty="0" err="1" smtClean="0"/>
              <a:t>is</a:t>
            </a:r>
            <a:r>
              <a:rPr lang="de-DE" sz="2400" dirty="0" smtClean="0"/>
              <a:t> </a:t>
            </a:r>
            <a:r>
              <a:rPr lang="de-DE" sz="2400" dirty="0" err="1" smtClean="0"/>
              <a:t>important</a:t>
            </a:r>
            <a:r>
              <a:rPr lang="de-DE" sz="2400" dirty="0" smtClean="0"/>
              <a:t> </a:t>
            </a:r>
            <a:r>
              <a:rPr lang="de-DE" sz="2400" dirty="0" err="1" smtClean="0"/>
              <a:t>to</a:t>
            </a:r>
            <a:r>
              <a:rPr lang="de-DE" sz="2400" dirty="0" smtClean="0"/>
              <a:t> </a:t>
            </a:r>
            <a:r>
              <a:rPr lang="de-DE" sz="2400" dirty="0" err="1" smtClean="0"/>
              <a:t>consider</a:t>
            </a:r>
            <a:r>
              <a:rPr lang="de-DE" sz="2400" dirty="0" smtClean="0"/>
              <a:t> </a:t>
            </a:r>
            <a:r>
              <a:rPr lang="de-DE" sz="2400" dirty="0" err="1" smtClean="0"/>
              <a:t>the</a:t>
            </a:r>
            <a:r>
              <a:rPr lang="de-DE" sz="2400" dirty="0" smtClean="0"/>
              <a:t> </a:t>
            </a:r>
            <a:r>
              <a:rPr lang="de-DE" sz="2400" b="1" dirty="0" smtClean="0">
                <a:solidFill>
                  <a:srgbClr val="7030A0"/>
                </a:solidFill>
              </a:rPr>
              <a:t>„</a:t>
            </a:r>
            <a:r>
              <a:rPr lang="de-DE" sz="2400" b="1" dirty="0" err="1" smtClean="0">
                <a:solidFill>
                  <a:srgbClr val="7030A0"/>
                </a:solidFill>
              </a:rPr>
              <a:t>hierarchy</a:t>
            </a:r>
            <a:r>
              <a:rPr lang="de-DE" sz="2400" b="1" dirty="0" smtClean="0">
                <a:solidFill>
                  <a:srgbClr val="7030A0"/>
                </a:solidFill>
              </a:rPr>
              <a:t>“ </a:t>
            </a:r>
            <a:r>
              <a:rPr lang="de-DE" sz="2400" b="1" dirty="0" err="1" smtClean="0">
                <a:solidFill>
                  <a:srgbClr val="7030A0"/>
                </a:solidFill>
              </a:rPr>
              <a:t>of</a:t>
            </a:r>
            <a:r>
              <a:rPr lang="de-DE" sz="2400" b="1" dirty="0" smtClean="0">
                <a:solidFill>
                  <a:srgbClr val="7030A0"/>
                </a:solidFill>
              </a:rPr>
              <a:t> </a:t>
            </a:r>
            <a:r>
              <a:rPr lang="de-DE" sz="2400" b="1" dirty="0" err="1" smtClean="0">
                <a:solidFill>
                  <a:srgbClr val="7030A0"/>
                </a:solidFill>
              </a:rPr>
              <a:t>influencing</a:t>
            </a:r>
            <a:r>
              <a:rPr lang="de-DE" sz="2400" b="1" dirty="0" smtClean="0">
                <a:solidFill>
                  <a:srgbClr val="7030A0"/>
                </a:solidFill>
              </a:rPr>
              <a:t> </a:t>
            </a:r>
            <a:r>
              <a:rPr lang="de-DE" sz="2400" b="1" dirty="0" err="1" smtClean="0">
                <a:solidFill>
                  <a:srgbClr val="7030A0"/>
                </a:solidFill>
              </a:rPr>
              <a:t>factors</a:t>
            </a:r>
            <a:r>
              <a:rPr lang="de-DE" sz="2400" dirty="0" smtClean="0"/>
              <a:t>.                             Do not </a:t>
            </a:r>
            <a:r>
              <a:rPr lang="de-DE" sz="2400" dirty="0" err="1" smtClean="0"/>
              <a:t>try</a:t>
            </a:r>
            <a:r>
              <a:rPr lang="de-DE" sz="2400" dirty="0" smtClean="0"/>
              <a:t> </a:t>
            </a:r>
            <a:r>
              <a:rPr lang="de-DE" sz="2400" dirty="0" err="1" smtClean="0"/>
              <a:t>to</a:t>
            </a:r>
            <a:r>
              <a:rPr lang="de-DE" sz="2400" dirty="0" smtClean="0"/>
              <a:t> </a:t>
            </a:r>
            <a:r>
              <a:rPr lang="de-DE" sz="2400" dirty="0" err="1" smtClean="0"/>
              <a:t>optimize</a:t>
            </a:r>
            <a:r>
              <a:rPr lang="de-DE" sz="2400" dirty="0" smtClean="0"/>
              <a:t> </a:t>
            </a:r>
            <a:r>
              <a:rPr lang="de-DE" sz="2400" dirty="0" err="1" smtClean="0"/>
              <a:t>something</a:t>
            </a:r>
            <a:r>
              <a:rPr lang="de-DE" sz="2400" dirty="0" smtClean="0"/>
              <a:t> </a:t>
            </a:r>
            <a:r>
              <a:rPr lang="de-DE" sz="2400" dirty="0" err="1" smtClean="0"/>
              <a:t>that</a:t>
            </a:r>
            <a:r>
              <a:rPr lang="de-DE" sz="2400" dirty="0" smtClean="0"/>
              <a:t> </a:t>
            </a:r>
            <a:r>
              <a:rPr lang="de-DE" sz="2400" dirty="0" err="1" smtClean="0"/>
              <a:t>maybe</a:t>
            </a:r>
            <a:r>
              <a:rPr lang="de-DE" sz="2400" dirty="0" smtClean="0"/>
              <a:t> a </a:t>
            </a:r>
            <a:r>
              <a:rPr lang="de-DE" sz="2400" dirty="0" err="1" smtClean="0"/>
              <a:t>secondary</a:t>
            </a:r>
            <a:r>
              <a:rPr lang="de-DE" sz="2400" dirty="0" smtClean="0"/>
              <a:t> </a:t>
            </a:r>
            <a:r>
              <a:rPr lang="de-DE" sz="2400" dirty="0" err="1" smtClean="0"/>
              <a:t>effect</a:t>
            </a:r>
            <a:r>
              <a:rPr lang="de-DE" sz="2400" dirty="0" smtClean="0"/>
              <a:t> </a:t>
            </a:r>
            <a:r>
              <a:rPr lang="de-DE" sz="2400" dirty="0" err="1" smtClean="0"/>
              <a:t>only</a:t>
            </a:r>
            <a:r>
              <a:rPr lang="de-DE" sz="2400" dirty="0" smtClean="0"/>
              <a:t> </a:t>
            </a:r>
            <a:r>
              <a:rPr lang="de-DE" sz="2400" dirty="0" err="1" smtClean="0"/>
              <a:t>to</a:t>
            </a:r>
            <a:r>
              <a:rPr lang="de-DE" sz="2400" dirty="0" smtClean="0"/>
              <a:t> </a:t>
            </a:r>
            <a:r>
              <a:rPr lang="de-DE" sz="2400" dirty="0" err="1" smtClean="0"/>
              <a:t>something</a:t>
            </a:r>
            <a:r>
              <a:rPr lang="de-DE" sz="2400" dirty="0" smtClean="0"/>
              <a:t> </a:t>
            </a:r>
            <a:r>
              <a:rPr lang="de-DE" sz="2400" dirty="0" err="1" smtClean="0"/>
              <a:t>more</a:t>
            </a:r>
            <a:r>
              <a:rPr lang="de-DE" sz="2400" dirty="0" smtClean="0"/>
              <a:t> </a:t>
            </a:r>
            <a:r>
              <a:rPr lang="de-DE" sz="2400" dirty="0" err="1" smtClean="0"/>
              <a:t>important</a:t>
            </a:r>
            <a:r>
              <a:rPr lang="de-DE" sz="2400" dirty="0" smtClean="0"/>
              <a:t> </a:t>
            </a:r>
            <a:r>
              <a:rPr lang="de-DE" sz="2400" dirty="0" err="1" smtClean="0"/>
              <a:t>to</a:t>
            </a:r>
            <a:r>
              <a:rPr lang="de-DE" sz="2400" dirty="0" smtClean="0"/>
              <a:t> </a:t>
            </a:r>
            <a:r>
              <a:rPr lang="de-DE" sz="2400" dirty="0" err="1" smtClean="0"/>
              <a:t>sort</a:t>
            </a:r>
            <a:r>
              <a:rPr lang="de-DE" sz="2400" dirty="0" smtClean="0"/>
              <a:t> out </a:t>
            </a:r>
            <a:r>
              <a:rPr lang="de-DE" sz="2400" dirty="0" err="1" smtClean="0"/>
              <a:t>first</a:t>
            </a:r>
            <a:r>
              <a:rPr lang="de-DE" sz="2400" dirty="0" smtClean="0"/>
              <a:t>..</a:t>
            </a:r>
            <a:endParaRPr lang="de-DE" sz="2400" dirty="0"/>
          </a:p>
        </p:txBody>
      </p:sp>
      <p:sp>
        <p:nvSpPr>
          <p:cNvPr id="2" name="Rechteck 1"/>
          <p:cNvSpPr/>
          <p:nvPr/>
        </p:nvSpPr>
        <p:spPr>
          <a:xfrm>
            <a:off x="382806" y="2756107"/>
            <a:ext cx="11025940" cy="1877437"/>
          </a:xfrm>
          <a:prstGeom prst="rect">
            <a:avLst/>
          </a:prstGeom>
        </p:spPr>
        <p:txBody>
          <a:bodyPr wrap="square">
            <a:spAutoFit/>
          </a:bodyPr>
          <a:lstStyle/>
          <a:p>
            <a:r>
              <a:rPr lang="de-DE" sz="2400" dirty="0" err="1" smtClean="0"/>
              <a:t>Especially</a:t>
            </a:r>
            <a:r>
              <a:rPr lang="de-DE" sz="2400" dirty="0" smtClean="0"/>
              <a:t> </a:t>
            </a:r>
            <a:r>
              <a:rPr lang="de-DE" sz="2400" dirty="0" err="1" smtClean="0"/>
              <a:t>try</a:t>
            </a:r>
            <a:r>
              <a:rPr lang="de-DE" sz="2400" dirty="0" smtClean="0"/>
              <a:t> </a:t>
            </a:r>
            <a:r>
              <a:rPr lang="de-DE" sz="2400" dirty="0" err="1" smtClean="0"/>
              <a:t>to</a:t>
            </a:r>
            <a:r>
              <a:rPr lang="de-DE" sz="2400" dirty="0" smtClean="0"/>
              <a:t> </a:t>
            </a:r>
            <a:r>
              <a:rPr lang="de-DE" sz="2400" dirty="0" err="1" smtClean="0"/>
              <a:t>avoid</a:t>
            </a:r>
            <a:r>
              <a:rPr lang="de-DE" sz="2400" dirty="0" smtClean="0"/>
              <a:t> </a:t>
            </a:r>
          </a:p>
          <a:p>
            <a:pPr marL="342900" indent="-342900">
              <a:buFont typeface="Arial" panose="020B0604020202020204" pitchFamily="34" charset="0"/>
              <a:buChar char="•"/>
            </a:pPr>
            <a:r>
              <a:rPr lang="de-DE" sz="2400" dirty="0" err="1" smtClean="0"/>
              <a:t>to</a:t>
            </a:r>
            <a:r>
              <a:rPr lang="de-DE" sz="2400" dirty="0" smtClean="0"/>
              <a:t> „</a:t>
            </a:r>
            <a:r>
              <a:rPr lang="de-DE" sz="2400" dirty="0" err="1" smtClean="0"/>
              <a:t>cheat</a:t>
            </a:r>
            <a:r>
              <a:rPr lang="de-DE" sz="2400" dirty="0" smtClean="0"/>
              <a:t>“ </a:t>
            </a:r>
            <a:r>
              <a:rPr lang="de-DE" sz="2400" dirty="0" err="1" smtClean="0"/>
              <a:t>your</a:t>
            </a:r>
            <a:r>
              <a:rPr lang="de-DE" sz="2400" dirty="0" smtClean="0"/>
              <a:t> </a:t>
            </a:r>
            <a:r>
              <a:rPr lang="de-DE" sz="2400" dirty="0" err="1" smtClean="0"/>
              <a:t>loop</a:t>
            </a:r>
            <a:r>
              <a:rPr lang="de-DE" sz="2400" dirty="0" smtClean="0"/>
              <a:t> </a:t>
            </a:r>
            <a:r>
              <a:rPr lang="de-DE" sz="2400" dirty="0" err="1" smtClean="0"/>
              <a:t>with</a:t>
            </a:r>
            <a:r>
              <a:rPr lang="de-DE" sz="2400" dirty="0" smtClean="0"/>
              <a:t> </a:t>
            </a:r>
            <a:r>
              <a:rPr lang="de-DE" sz="2400" dirty="0" err="1" smtClean="0"/>
              <a:t>consciously</a:t>
            </a:r>
            <a:r>
              <a:rPr lang="de-DE" sz="2400" dirty="0" smtClean="0"/>
              <a:t> </a:t>
            </a:r>
            <a:r>
              <a:rPr lang="de-DE" sz="2400" dirty="0" err="1" smtClean="0"/>
              <a:t>false</a:t>
            </a:r>
            <a:r>
              <a:rPr lang="de-DE" sz="2400" dirty="0" smtClean="0"/>
              <a:t> </a:t>
            </a:r>
            <a:r>
              <a:rPr lang="de-DE" sz="2400" dirty="0" err="1" smtClean="0"/>
              <a:t>information</a:t>
            </a:r>
            <a:r>
              <a:rPr lang="de-DE" sz="2400" dirty="0" smtClean="0"/>
              <a:t> (</a:t>
            </a:r>
            <a:r>
              <a:rPr lang="de-DE" sz="2400" dirty="0" err="1" smtClean="0"/>
              <a:t>to</a:t>
            </a:r>
            <a:r>
              <a:rPr lang="de-DE" sz="2400" dirty="0" smtClean="0"/>
              <a:t> </a:t>
            </a:r>
            <a:r>
              <a:rPr lang="de-DE" sz="2400" dirty="0" err="1" smtClean="0"/>
              <a:t>produce</a:t>
            </a:r>
            <a:r>
              <a:rPr lang="de-DE" sz="2400" dirty="0" smtClean="0"/>
              <a:t> a </a:t>
            </a:r>
            <a:r>
              <a:rPr lang="de-DE" sz="2400" dirty="0" err="1" smtClean="0"/>
              <a:t>desired</a:t>
            </a:r>
            <a:r>
              <a:rPr lang="de-DE" sz="2400" dirty="0" smtClean="0"/>
              <a:t> „</a:t>
            </a:r>
            <a:r>
              <a:rPr lang="de-DE" sz="2400" dirty="0" err="1" smtClean="0"/>
              <a:t>behaviour</a:t>
            </a:r>
            <a:r>
              <a:rPr lang="de-DE" sz="2400" dirty="0" smtClean="0"/>
              <a:t>“)</a:t>
            </a:r>
          </a:p>
          <a:p>
            <a:pPr marL="342900" indent="-342900">
              <a:buFont typeface="Arial" panose="020B0604020202020204" pitchFamily="34" charset="0"/>
              <a:buChar char="•"/>
            </a:pPr>
            <a:r>
              <a:rPr lang="de-DE" sz="2400" dirty="0" err="1" smtClean="0"/>
              <a:t>to</a:t>
            </a:r>
            <a:r>
              <a:rPr lang="de-DE" sz="2400" dirty="0" smtClean="0"/>
              <a:t> </a:t>
            </a:r>
            <a:r>
              <a:rPr lang="de-DE" sz="2400" dirty="0" err="1"/>
              <a:t>define</a:t>
            </a:r>
            <a:r>
              <a:rPr lang="de-DE" sz="2400" dirty="0"/>
              <a:t> Automation </a:t>
            </a:r>
            <a:r>
              <a:rPr lang="de-DE" sz="2400" dirty="0" err="1"/>
              <a:t>routines</a:t>
            </a:r>
            <a:r>
              <a:rPr lang="de-DE" sz="2400" dirty="0"/>
              <a:t> </a:t>
            </a:r>
            <a:r>
              <a:rPr lang="de-DE" sz="2400" dirty="0" err="1"/>
              <a:t>as</a:t>
            </a:r>
            <a:r>
              <a:rPr lang="de-DE" sz="2400" dirty="0"/>
              <a:t> „</a:t>
            </a:r>
            <a:r>
              <a:rPr lang="de-DE" sz="2400" dirty="0" err="1"/>
              <a:t>loop</a:t>
            </a:r>
            <a:r>
              <a:rPr lang="de-DE" sz="2400" dirty="0"/>
              <a:t> </a:t>
            </a:r>
            <a:r>
              <a:rPr lang="de-DE" sz="2400" dirty="0" err="1"/>
              <a:t>bandaids</a:t>
            </a:r>
            <a:r>
              <a:rPr lang="de-DE" sz="2000" dirty="0"/>
              <a:t>“ </a:t>
            </a:r>
          </a:p>
          <a:p>
            <a:pPr marL="342900" indent="-342900">
              <a:buFont typeface="Arial" panose="020B0604020202020204" pitchFamily="34" charset="0"/>
              <a:buChar char="•"/>
            </a:pPr>
            <a:endParaRPr lang="de-DE" sz="2000" dirty="0"/>
          </a:p>
        </p:txBody>
      </p:sp>
      <p:pic>
        <p:nvPicPr>
          <p:cNvPr id="10" name="Grafik 9"/>
          <p:cNvPicPr>
            <a:picLocks noChangeAspect="1"/>
          </p:cNvPicPr>
          <p:nvPr/>
        </p:nvPicPr>
        <p:blipFill rotWithShape="1">
          <a:blip r:embed="rId3"/>
          <a:srcRect l="30125" t="25555" r="45813" b="34667"/>
          <a:stretch/>
        </p:blipFill>
        <p:spPr>
          <a:xfrm>
            <a:off x="10335378" y="536176"/>
            <a:ext cx="1280840" cy="1191014"/>
          </a:xfrm>
          <a:prstGeom prst="rect">
            <a:avLst/>
          </a:prstGeom>
        </p:spPr>
      </p:pic>
    </p:spTree>
    <p:extLst>
      <p:ext uri="{BB962C8B-B14F-4D97-AF65-F5344CB8AC3E}">
        <p14:creationId xmlns:p14="http://schemas.microsoft.com/office/powerpoint/2010/main" val="1482282578"/>
      </p:ext>
    </p:extLst>
  </p:cSld>
  <p:clrMapOvr>
    <a:masterClrMapping/>
  </p:clrMapOvr>
  <mc:AlternateContent xmlns:mc="http://schemas.openxmlformats.org/markup-compatibility/2006" xmlns:p14="http://schemas.microsoft.com/office/powerpoint/2010/main">
    <mc:Choice Requires="p14">
      <p:transition spd="slow" p14:dur="2000" advTm="101855"/>
    </mc:Choice>
    <mc:Fallback xmlns="">
      <p:transition spd="slow" advTm="101855"/>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1250197" y="-619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solidFill>
                  <a:srgbClr val="7030A0"/>
                </a:solidFill>
              </a:rPr>
              <a:t>                    </a:t>
            </a:r>
            <a:r>
              <a:rPr lang="de-DE" sz="3600" b="1" dirty="0" smtClean="0">
                <a:solidFill>
                  <a:srgbClr val="7030A0"/>
                </a:solidFill>
              </a:rPr>
              <a:t>IC </a:t>
            </a:r>
            <a:r>
              <a:rPr lang="de-DE" sz="3600" b="1" dirty="0" err="1" smtClean="0">
                <a:solidFill>
                  <a:srgbClr val="7030A0"/>
                </a:solidFill>
              </a:rPr>
              <a:t>factor</a:t>
            </a:r>
            <a:r>
              <a:rPr lang="de-DE" sz="3600" b="1" dirty="0" smtClean="0">
                <a:solidFill>
                  <a:srgbClr val="7030A0"/>
                </a:solidFill>
              </a:rPr>
              <a:t> (</a:t>
            </a:r>
            <a:r>
              <a:rPr lang="de-DE" sz="3600" b="1" dirty="0" err="1" smtClean="0">
                <a:solidFill>
                  <a:srgbClr val="7030A0"/>
                </a:solidFill>
              </a:rPr>
              <a:t>carb</a:t>
            </a:r>
            <a:r>
              <a:rPr lang="de-DE" sz="3600" b="1" dirty="0" smtClean="0">
                <a:solidFill>
                  <a:srgbClr val="7030A0"/>
                </a:solidFill>
              </a:rPr>
              <a:t> </a:t>
            </a:r>
            <a:r>
              <a:rPr lang="de-DE" sz="3600" b="1" dirty="0" err="1" smtClean="0">
                <a:solidFill>
                  <a:srgbClr val="7030A0"/>
                </a:solidFill>
              </a:rPr>
              <a:t>ratio</a:t>
            </a:r>
            <a:r>
              <a:rPr lang="de-DE" sz="3600" b="1" dirty="0" smtClean="0">
                <a:solidFill>
                  <a:srgbClr val="7030A0"/>
                </a:solidFill>
              </a:rPr>
              <a:t>)</a:t>
            </a:r>
            <a:endParaRPr lang="de-DE" sz="3600" b="1" i="1" dirty="0">
              <a:solidFill>
                <a:srgbClr val="7030A0"/>
              </a:solidFill>
            </a:endParaRPr>
          </a:p>
        </p:txBody>
      </p:sp>
      <p:sp>
        <p:nvSpPr>
          <p:cNvPr id="6" name="Textfeld 5"/>
          <p:cNvSpPr txBox="1"/>
          <p:nvPr/>
        </p:nvSpPr>
        <p:spPr>
          <a:xfrm>
            <a:off x="321846" y="968419"/>
            <a:ext cx="10746748" cy="1754326"/>
          </a:xfrm>
          <a:prstGeom prst="rect">
            <a:avLst/>
          </a:prstGeom>
          <a:solidFill>
            <a:srgbClr val="CC99FF">
              <a:alpha val="18824"/>
            </a:srgbClr>
          </a:solidFill>
        </p:spPr>
        <p:txBody>
          <a:bodyPr wrap="square" rtlCol="0">
            <a:spAutoFit/>
          </a:bodyPr>
          <a:lstStyle/>
          <a:p>
            <a:r>
              <a:rPr lang="de-DE" dirty="0" err="1"/>
              <a:t>You</a:t>
            </a:r>
            <a:r>
              <a:rPr lang="de-DE" dirty="0"/>
              <a:t> </a:t>
            </a:r>
            <a:r>
              <a:rPr lang="de-DE" dirty="0" err="1"/>
              <a:t>can</a:t>
            </a:r>
            <a:r>
              <a:rPr lang="de-DE" dirty="0"/>
              <a:t> </a:t>
            </a:r>
            <a:r>
              <a:rPr lang="de-DE" b="1" dirty="0" smtClean="0"/>
              <a:t>ESTIMATE</a:t>
            </a:r>
            <a:r>
              <a:rPr lang="de-DE" dirty="0" smtClean="0"/>
              <a:t> </a:t>
            </a:r>
            <a:r>
              <a:rPr lang="de-DE" dirty="0" err="1"/>
              <a:t>your</a:t>
            </a:r>
            <a:r>
              <a:rPr lang="de-DE" dirty="0"/>
              <a:t> </a:t>
            </a:r>
            <a:r>
              <a:rPr lang="de-DE" b="1" dirty="0" err="1"/>
              <a:t>daily</a:t>
            </a:r>
            <a:r>
              <a:rPr lang="de-DE" b="1" dirty="0"/>
              <a:t> </a:t>
            </a:r>
            <a:r>
              <a:rPr lang="de-DE" b="1" dirty="0" err="1"/>
              <a:t>average</a:t>
            </a:r>
            <a:r>
              <a:rPr lang="de-DE" b="1" dirty="0"/>
              <a:t> IC</a:t>
            </a:r>
            <a:r>
              <a:rPr lang="de-DE" dirty="0"/>
              <a:t> </a:t>
            </a:r>
            <a:r>
              <a:rPr lang="de-DE" dirty="0" err="1"/>
              <a:t>if</a:t>
            </a:r>
            <a:r>
              <a:rPr lang="de-DE" dirty="0"/>
              <a:t> </a:t>
            </a:r>
            <a:r>
              <a:rPr lang="de-DE" dirty="0" err="1"/>
              <a:t>you</a:t>
            </a:r>
            <a:r>
              <a:rPr lang="de-DE" dirty="0"/>
              <a:t> (1) </a:t>
            </a:r>
            <a:r>
              <a:rPr lang="de-DE" dirty="0" err="1"/>
              <a:t>count</a:t>
            </a:r>
            <a:r>
              <a:rPr lang="de-DE" dirty="0"/>
              <a:t> </a:t>
            </a:r>
            <a:r>
              <a:rPr lang="de-DE" dirty="0" err="1"/>
              <a:t>up</a:t>
            </a:r>
            <a:r>
              <a:rPr lang="de-DE" dirty="0"/>
              <a:t> </a:t>
            </a:r>
            <a:r>
              <a:rPr lang="de-DE" dirty="0" err="1"/>
              <a:t>the</a:t>
            </a:r>
            <a:r>
              <a:rPr lang="de-DE" dirty="0"/>
              <a:t> g </a:t>
            </a:r>
            <a:r>
              <a:rPr lang="de-DE" dirty="0" err="1"/>
              <a:t>carbs</a:t>
            </a:r>
            <a:r>
              <a:rPr lang="de-DE" dirty="0"/>
              <a:t> in 24 </a:t>
            </a:r>
            <a:r>
              <a:rPr lang="de-DE" dirty="0" err="1"/>
              <a:t>hrs</a:t>
            </a:r>
            <a:r>
              <a:rPr lang="de-DE" dirty="0"/>
              <a:t> and (2) </a:t>
            </a:r>
            <a:r>
              <a:rPr lang="de-DE" dirty="0" err="1"/>
              <a:t>divide</a:t>
            </a:r>
            <a:r>
              <a:rPr lang="de-DE" dirty="0"/>
              <a:t> </a:t>
            </a:r>
            <a:r>
              <a:rPr lang="de-DE" dirty="0" err="1"/>
              <a:t>it</a:t>
            </a:r>
            <a:r>
              <a:rPr lang="de-DE" dirty="0"/>
              <a:t> </a:t>
            </a:r>
            <a:r>
              <a:rPr lang="de-DE" dirty="0" err="1"/>
              <a:t>by</a:t>
            </a:r>
            <a:r>
              <a:rPr lang="de-DE" dirty="0"/>
              <a:t> </a:t>
            </a:r>
            <a:r>
              <a:rPr lang="de-DE" dirty="0" err="1"/>
              <a:t>the</a:t>
            </a:r>
            <a:r>
              <a:rPr lang="de-DE" dirty="0"/>
              <a:t> </a:t>
            </a:r>
            <a:r>
              <a:rPr lang="de-DE" dirty="0" smtClean="0"/>
              <a:t>            </a:t>
            </a:r>
            <a:r>
              <a:rPr lang="de-DE" dirty="0" err="1" smtClean="0"/>
              <a:t>amount</a:t>
            </a:r>
            <a:r>
              <a:rPr lang="de-DE" dirty="0" smtClean="0"/>
              <a:t> </a:t>
            </a:r>
            <a:r>
              <a:rPr lang="de-DE" dirty="0" err="1"/>
              <a:t>of</a:t>
            </a:r>
            <a:r>
              <a:rPr lang="de-DE" dirty="0"/>
              <a:t> 24 </a:t>
            </a:r>
            <a:r>
              <a:rPr lang="de-DE" dirty="0" err="1"/>
              <a:t>hr</a:t>
            </a:r>
            <a:r>
              <a:rPr lang="de-DE" dirty="0"/>
              <a:t> </a:t>
            </a:r>
            <a:r>
              <a:rPr lang="de-DE" dirty="0" err="1"/>
              <a:t>bolus</a:t>
            </a:r>
            <a:r>
              <a:rPr lang="de-DE" dirty="0"/>
              <a:t> </a:t>
            </a:r>
            <a:r>
              <a:rPr lang="de-DE" dirty="0" err="1"/>
              <a:t>insulin</a:t>
            </a:r>
            <a:r>
              <a:rPr lang="de-DE" dirty="0"/>
              <a:t>. </a:t>
            </a:r>
            <a:r>
              <a:rPr lang="de-DE" dirty="0" err="1" smtClean="0"/>
              <a:t>For</a:t>
            </a:r>
            <a:r>
              <a:rPr lang="de-DE" dirty="0" smtClean="0"/>
              <a:t> </a:t>
            </a:r>
            <a:r>
              <a:rPr lang="de-DE" dirty="0" err="1" smtClean="0"/>
              <a:t>the</a:t>
            </a:r>
            <a:r>
              <a:rPr lang="de-DE" dirty="0" smtClean="0"/>
              <a:t> </a:t>
            </a:r>
            <a:r>
              <a:rPr lang="de-DE" dirty="0" err="1" smtClean="0"/>
              <a:t>latter</a:t>
            </a:r>
            <a:r>
              <a:rPr lang="de-DE" dirty="0" smtClean="0"/>
              <a:t>, </a:t>
            </a:r>
            <a:r>
              <a:rPr lang="de-DE" dirty="0" err="1"/>
              <a:t>look</a:t>
            </a:r>
            <a:r>
              <a:rPr lang="de-DE" dirty="0"/>
              <a:t> </a:t>
            </a:r>
            <a:r>
              <a:rPr lang="de-DE" dirty="0" err="1"/>
              <a:t>up</a:t>
            </a:r>
            <a:r>
              <a:rPr lang="de-DE" dirty="0"/>
              <a:t> </a:t>
            </a:r>
            <a:r>
              <a:rPr lang="de-DE" dirty="0" err="1"/>
              <a:t>the</a:t>
            </a:r>
            <a:r>
              <a:rPr lang="de-DE" dirty="0"/>
              <a:t> </a:t>
            </a:r>
            <a:r>
              <a:rPr lang="de-DE" b="1" dirty="0"/>
              <a:t>TDD </a:t>
            </a:r>
            <a:r>
              <a:rPr lang="de-DE" dirty="0"/>
              <a:t>(total </a:t>
            </a:r>
            <a:r>
              <a:rPr lang="de-DE" dirty="0" err="1"/>
              <a:t>daily</a:t>
            </a:r>
            <a:r>
              <a:rPr lang="de-DE" dirty="0"/>
              <a:t> </a:t>
            </a:r>
            <a:r>
              <a:rPr lang="de-DE" dirty="0" err="1"/>
              <a:t>insulin</a:t>
            </a:r>
            <a:r>
              <a:rPr lang="de-DE" dirty="0"/>
              <a:t> </a:t>
            </a:r>
            <a:r>
              <a:rPr lang="de-DE" dirty="0" err="1" smtClean="0"/>
              <a:t>given</a:t>
            </a:r>
            <a:r>
              <a:rPr lang="de-DE" dirty="0" smtClean="0"/>
              <a:t>), </a:t>
            </a:r>
            <a:r>
              <a:rPr lang="de-DE" dirty="0" err="1" smtClean="0"/>
              <a:t>then</a:t>
            </a:r>
            <a:r>
              <a:rPr lang="de-DE" dirty="0" smtClean="0"/>
              <a:t> </a:t>
            </a:r>
            <a:r>
              <a:rPr lang="de-DE" dirty="0" err="1"/>
              <a:t>substract</a:t>
            </a:r>
            <a:r>
              <a:rPr lang="de-DE" dirty="0"/>
              <a:t> </a:t>
            </a:r>
            <a:r>
              <a:rPr lang="de-DE" dirty="0" err="1"/>
              <a:t>the</a:t>
            </a:r>
            <a:r>
              <a:rPr lang="de-DE" dirty="0"/>
              <a:t> "real" 24hr basal </a:t>
            </a:r>
            <a:r>
              <a:rPr lang="de-DE" dirty="0" err="1"/>
              <a:t>need</a:t>
            </a:r>
            <a:r>
              <a:rPr lang="de-DE" dirty="0"/>
              <a:t> </a:t>
            </a:r>
            <a:r>
              <a:rPr lang="de-DE" u="sng" dirty="0" err="1"/>
              <a:t>as</a:t>
            </a:r>
            <a:r>
              <a:rPr lang="de-DE" u="sng" dirty="0"/>
              <a:t> in </a:t>
            </a:r>
            <a:r>
              <a:rPr lang="de-DE" u="sng" dirty="0" err="1"/>
              <a:t>your</a:t>
            </a:r>
            <a:r>
              <a:rPr lang="de-DE" u="sng" dirty="0"/>
              <a:t> </a:t>
            </a:r>
            <a:r>
              <a:rPr lang="de-DE" u="sng" dirty="0" err="1" smtClean="0"/>
              <a:t>profile</a:t>
            </a:r>
            <a:r>
              <a:rPr lang="de-DE" dirty="0" smtClean="0"/>
              <a:t>: </a:t>
            </a:r>
            <a:r>
              <a:rPr lang="de-DE" b="1" dirty="0" smtClean="0"/>
              <a:t> </a:t>
            </a:r>
            <a:r>
              <a:rPr lang="de-DE" b="1" dirty="0"/>
              <a:t>IC (g/U) = </a:t>
            </a:r>
            <a:r>
              <a:rPr lang="de-DE" b="1" dirty="0" smtClean="0"/>
              <a:t>(</a:t>
            </a:r>
            <a:r>
              <a:rPr lang="de-DE" b="1" dirty="0" err="1"/>
              <a:t>daily</a:t>
            </a:r>
            <a:r>
              <a:rPr lang="de-DE" b="1" dirty="0"/>
              <a:t> g </a:t>
            </a:r>
            <a:r>
              <a:rPr lang="de-DE" b="1" dirty="0" err="1"/>
              <a:t>carb</a:t>
            </a:r>
            <a:r>
              <a:rPr lang="de-DE" b="1" dirty="0"/>
              <a:t>) / ( TDD - 24h Basal </a:t>
            </a:r>
            <a:r>
              <a:rPr lang="de-DE" b="1" dirty="0" err="1"/>
              <a:t>as</a:t>
            </a:r>
            <a:r>
              <a:rPr lang="de-DE" b="1" dirty="0"/>
              <a:t> in </a:t>
            </a:r>
            <a:r>
              <a:rPr lang="de-DE" b="1" dirty="0" err="1" smtClean="0"/>
              <a:t>profile</a:t>
            </a:r>
            <a:r>
              <a:rPr lang="de-DE" b="1" dirty="0"/>
              <a:t>).</a:t>
            </a:r>
            <a:endParaRPr lang="de-DE" dirty="0"/>
          </a:p>
          <a:p>
            <a:r>
              <a:rPr lang="de-DE" i="1" dirty="0" smtClean="0"/>
              <a:t>     Adult </a:t>
            </a:r>
            <a:r>
              <a:rPr lang="de-DE" i="1" dirty="0" err="1"/>
              <a:t>example</a:t>
            </a:r>
            <a:r>
              <a:rPr lang="de-DE" i="1" dirty="0"/>
              <a:t>: TDD = 37U;  Profile Basal = 16U;  </a:t>
            </a:r>
            <a:r>
              <a:rPr lang="de-DE" i="1" dirty="0" err="1"/>
              <a:t>daily</a:t>
            </a:r>
            <a:r>
              <a:rPr lang="de-DE" i="1" dirty="0"/>
              <a:t> </a:t>
            </a:r>
            <a:r>
              <a:rPr lang="de-DE" i="1" dirty="0" err="1"/>
              <a:t>carbs</a:t>
            </a:r>
            <a:r>
              <a:rPr lang="de-DE" i="1" dirty="0"/>
              <a:t>  200g </a:t>
            </a:r>
            <a:r>
              <a:rPr lang="de-DE" dirty="0"/>
              <a:t> </a:t>
            </a:r>
            <a:r>
              <a:rPr lang="de-DE" i="1" dirty="0" smtClean="0"/>
              <a:t>=&gt; </a:t>
            </a:r>
            <a:r>
              <a:rPr lang="de-DE" i="1" dirty="0"/>
              <a:t>IC = 200 g / (37U-16U) </a:t>
            </a:r>
            <a:r>
              <a:rPr lang="de-DE" i="1" dirty="0" smtClean="0"/>
              <a:t> ~  9.5 </a:t>
            </a:r>
            <a:r>
              <a:rPr lang="de-DE" i="1" dirty="0"/>
              <a:t>g/U</a:t>
            </a:r>
            <a:endParaRPr lang="de-DE" dirty="0"/>
          </a:p>
          <a:p>
            <a:r>
              <a:rPr lang="de-DE" dirty="0" smtClean="0"/>
              <a:t>Average </a:t>
            </a:r>
            <a:r>
              <a:rPr lang="de-DE" dirty="0" err="1" smtClean="0"/>
              <a:t>data</a:t>
            </a:r>
            <a:r>
              <a:rPr lang="de-DE" dirty="0" smtClean="0"/>
              <a:t> </a:t>
            </a:r>
            <a:r>
              <a:rPr lang="de-DE" dirty="0" err="1" smtClean="0"/>
              <a:t>from</a:t>
            </a:r>
            <a:r>
              <a:rPr lang="de-DE" dirty="0" smtClean="0"/>
              <a:t> </a:t>
            </a:r>
            <a:r>
              <a:rPr lang="de-DE" dirty="0" err="1"/>
              <a:t>days</a:t>
            </a:r>
            <a:r>
              <a:rPr lang="de-DE" dirty="0"/>
              <a:t> </a:t>
            </a:r>
            <a:r>
              <a:rPr lang="de-DE" dirty="0" err="1" smtClean="0"/>
              <a:t>without</a:t>
            </a:r>
            <a:r>
              <a:rPr lang="de-DE" dirty="0" smtClean="0"/>
              <a:t> </a:t>
            </a:r>
            <a:r>
              <a:rPr lang="de-DE" dirty="0"/>
              <a:t>extreme </a:t>
            </a:r>
            <a:r>
              <a:rPr lang="de-DE" dirty="0" err="1"/>
              <a:t>sports</a:t>
            </a:r>
            <a:r>
              <a:rPr lang="de-DE" dirty="0"/>
              <a:t>, </a:t>
            </a:r>
            <a:r>
              <a:rPr lang="de-DE" dirty="0" err="1"/>
              <a:t>unusual</a:t>
            </a:r>
            <a:r>
              <a:rPr lang="de-DE" dirty="0"/>
              <a:t> stress, </a:t>
            </a:r>
            <a:r>
              <a:rPr lang="de-DE" dirty="0" err="1"/>
              <a:t>or</a:t>
            </a:r>
            <a:r>
              <a:rPr lang="de-DE" dirty="0"/>
              <a:t> </a:t>
            </a:r>
            <a:r>
              <a:rPr lang="de-DE" dirty="0" err="1"/>
              <a:t>infection</a:t>
            </a:r>
            <a:r>
              <a:rPr lang="de-DE" dirty="0"/>
              <a:t> </a:t>
            </a:r>
            <a:r>
              <a:rPr lang="de-DE" dirty="0" err="1" smtClean="0"/>
              <a:t>from</a:t>
            </a:r>
            <a:r>
              <a:rPr lang="de-DE" dirty="0" smtClean="0"/>
              <a:t> </a:t>
            </a:r>
            <a:r>
              <a:rPr lang="de-DE" dirty="0" err="1"/>
              <a:t>that</a:t>
            </a:r>
            <a:r>
              <a:rPr lang="de-DE" dirty="0"/>
              <a:t> </a:t>
            </a:r>
            <a:r>
              <a:rPr lang="de-DE" dirty="0" err="1"/>
              <a:t>evaluation</a:t>
            </a:r>
            <a:r>
              <a:rPr lang="de-DE" dirty="0"/>
              <a:t>. </a:t>
            </a:r>
            <a:r>
              <a:rPr lang="de-DE" dirty="0" err="1"/>
              <a:t>Later</a:t>
            </a:r>
            <a:r>
              <a:rPr lang="de-DE" dirty="0"/>
              <a:t> </a:t>
            </a:r>
            <a:r>
              <a:rPr lang="de-DE" dirty="0" err="1"/>
              <a:t>you</a:t>
            </a:r>
            <a:r>
              <a:rPr lang="de-DE" dirty="0"/>
              <a:t> will </a:t>
            </a:r>
            <a:r>
              <a:rPr lang="de-DE" dirty="0" err="1"/>
              <a:t>modify</a:t>
            </a:r>
            <a:r>
              <a:rPr lang="de-DE" dirty="0"/>
              <a:t> </a:t>
            </a:r>
            <a:r>
              <a:rPr lang="de-DE" dirty="0" err="1"/>
              <a:t>insulin</a:t>
            </a:r>
            <a:r>
              <a:rPr lang="de-DE" dirty="0"/>
              <a:t> </a:t>
            </a:r>
            <a:r>
              <a:rPr lang="de-DE" dirty="0" err="1"/>
              <a:t>delivery</a:t>
            </a:r>
            <a:r>
              <a:rPr lang="de-DE" dirty="0"/>
              <a:t> </a:t>
            </a:r>
            <a:r>
              <a:rPr lang="de-DE" dirty="0" err="1"/>
              <a:t>for</a:t>
            </a:r>
            <a:r>
              <a:rPr lang="de-DE" dirty="0"/>
              <a:t> such </a:t>
            </a:r>
            <a:r>
              <a:rPr lang="de-DE" dirty="0" err="1"/>
              <a:t>scenarios</a:t>
            </a:r>
            <a:r>
              <a:rPr lang="de-DE" dirty="0"/>
              <a:t> </a:t>
            </a:r>
            <a:r>
              <a:rPr lang="de-DE" dirty="0" smtClean="0">
                <a:solidFill>
                  <a:schemeClr val="bg1">
                    <a:lumMod val="65000"/>
                  </a:schemeClr>
                </a:solidFill>
              </a:rPr>
              <a:t>(via %</a:t>
            </a:r>
            <a:r>
              <a:rPr lang="de-DE" dirty="0" err="1" smtClean="0">
                <a:solidFill>
                  <a:schemeClr val="bg1">
                    <a:lumMod val="65000"/>
                  </a:schemeClr>
                </a:solidFill>
              </a:rPr>
              <a:t>profile</a:t>
            </a:r>
            <a:r>
              <a:rPr lang="de-DE" dirty="0" smtClean="0">
                <a:solidFill>
                  <a:schemeClr val="bg1">
                    <a:lumMod val="65000"/>
                  </a:schemeClr>
                </a:solidFill>
              </a:rPr>
              <a:t> </a:t>
            </a:r>
            <a:r>
              <a:rPr lang="de-DE" dirty="0" err="1" smtClean="0">
                <a:solidFill>
                  <a:schemeClr val="bg1">
                    <a:lumMod val="65000"/>
                  </a:schemeClr>
                </a:solidFill>
              </a:rPr>
              <a:t>switch</a:t>
            </a:r>
            <a:r>
              <a:rPr lang="de-DE" dirty="0" smtClean="0">
                <a:solidFill>
                  <a:schemeClr val="bg1">
                    <a:lumMod val="65000"/>
                  </a:schemeClr>
                </a:solidFill>
              </a:rPr>
              <a:t>, </a:t>
            </a:r>
            <a:r>
              <a:rPr lang="de-DE" dirty="0" err="1" smtClean="0">
                <a:solidFill>
                  <a:schemeClr val="bg1">
                    <a:lumMod val="65000"/>
                  </a:schemeClr>
                </a:solidFill>
              </a:rPr>
              <a:t>override</a:t>
            </a:r>
            <a:r>
              <a:rPr lang="de-DE" dirty="0" smtClean="0">
                <a:solidFill>
                  <a:schemeClr val="bg1">
                    <a:lumMod val="65000"/>
                  </a:schemeClr>
                </a:solidFill>
              </a:rPr>
              <a:t>, </a:t>
            </a:r>
            <a:r>
              <a:rPr lang="de-DE" dirty="0" err="1" smtClean="0">
                <a:solidFill>
                  <a:schemeClr val="bg1">
                    <a:lumMod val="65000"/>
                  </a:schemeClr>
                </a:solidFill>
              </a:rPr>
              <a:t>aggressivness</a:t>
            </a:r>
            <a:r>
              <a:rPr lang="de-DE" dirty="0" smtClean="0">
                <a:solidFill>
                  <a:schemeClr val="bg1">
                    <a:lumMod val="65000"/>
                  </a:schemeClr>
                </a:solidFill>
              </a:rPr>
              <a:t>).</a:t>
            </a:r>
            <a:endParaRPr lang="de-DE" dirty="0">
              <a:solidFill>
                <a:schemeClr val="bg1">
                  <a:lumMod val="65000"/>
                </a:schemeClr>
              </a:solidFill>
            </a:endParaRPr>
          </a:p>
        </p:txBody>
      </p:sp>
      <p:sp>
        <p:nvSpPr>
          <p:cNvPr id="5" name="Textfeld 4"/>
          <p:cNvSpPr txBox="1"/>
          <p:nvPr/>
        </p:nvSpPr>
        <p:spPr>
          <a:xfrm>
            <a:off x="11474734" y="273846"/>
            <a:ext cx="444352" cy="400110"/>
          </a:xfrm>
          <a:prstGeom prst="rect">
            <a:avLst/>
          </a:prstGeom>
          <a:noFill/>
        </p:spPr>
        <p:txBody>
          <a:bodyPr wrap="none" rtlCol="0">
            <a:spAutoFit/>
          </a:bodyPr>
          <a:lstStyle/>
          <a:p>
            <a:r>
              <a:rPr lang="de-DE" sz="2000" dirty="0" smtClean="0">
                <a:solidFill>
                  <a:schemeClr val="bg1">
                    <a:lumMod val="50000"/>
                  </a:schemeClr>
                </a:solidFill>
              </a:rPr>
              <a:t>58</a:t>
            </a:r>
            <a:endParaRPr lang="de-DE" sz="2000" dirty="0">
              <a:solidFill>
                <a:schemeClr val="bg1">
                  <a:lumMod val="50000"/>
                </a:schemeClr>
              </a:solidFill>
            </a:endParaRPr>
          </a:p>
        </p:txBody>
      </p:sp>
      <p:sp>
        <p:nvSpPr>
          <p:cNvPr id="7" name="Textfeld 6"/>
          <p:cNvSpPr txBox="1"/>
          <p:nvPr/>
        </p:nvSpPr>
        <p:spPr>
          <a:xfrm>
            <a:off x="321846" y="2837310"/>
            <a:ext cx="10746748" cy="2308324"/>
          </a:xfrm>
          <a:prstGeom prst="rect">
            <a:avLst/>
          </a:prstGeom>
          <a:solidFill>
            <a:srgbClr val="CC99FF">
              <a:alpha val="18824"/>
            </a:srgbClr>
          </a:solidFill>
        </p:spPr>
        <p:txBody>
          <a:bodyPr wrap="square" rtlCol="0">
            <a:spAutoFit/>
          </a:bodyPr>
          <a:lstStyle/>
          <a:p>
            <a:r>
              <a:rPr lang="de-DE" b="1" dirty="0" smtClean="0"/>
              <a:t>DETERMINE, </a:t>
            </a:r>
            <a:r>
              <a:rPr lang="de-DE" b="1" dirty="0" err="1" smtClean="0"/>
              <a:t>for</a:t>
            </a:r>
            <a:r>
              <a:rPr lang="de-DE" b="1" dirty="0" smtClean="0"/>
              <a:t> </a:t>
            </a:r>
            <a:r>
              <a:rPr lang="de-DE" b="1" dirty="0" err="1" smtClean="0"/>
              <a:t>each</a:t>
            </a:r>
            <a:r>
              <a:rPr lang="de-DE" b="1" dirty="0" smtClean="0"/>
              <a:t> relevant </a:t>
            </a:r>
            <a:r>
              <a:rPr lang="de-DE" b="1" dirty="0" err="1" smtClean="0"/>
              <a:t>meal</a:t>
            </a:r>
            <a:r>
              <a:rPr lang="de-DE" b="1" dirty="0" smtClean="0"/>
              <a:t> time, </a:t>
            </a:r>
            <a:r>
              <a:rPr lang="de-DE" b="1" dirty="0" err="1" smtClean="0"/>
              <a:t>your</a:t>
            </a:r>
            <a:r>
              <a:rPr lang="de-DE" b="1" dirty="0" smtClean="0"/>
              <a:t> IC </a:t>
            </a:r>
            <a:r>
              <a:rPr lang="de-DE" dirty="0" smtClean="0"/>
              <a:t>on </a:t>
            </a:r>
            <a:r>
              <a:rPr lang="de-DE" dirty="0" err="1" smtClean="0"/>
              <a:t>days</a:t>
            </a:r>
            <a:r>
              <a:rPr lang="de-DE" dirty="0" smtClean="0"/>
              <a:t> </a:t>
            </a:r>
            <a:r>
              <a:rPr lang="de-DE" dirty="0" err="1"/>
              <a:t>without</a:t>
            </a:r>
            <a:r>
              <a:rPr lang="de-DE" dirty="0"/>
              <a:t> </a:t>
            </a:r>
            <a:r>
              <a:rPr lang="de-DE" dirty="0" err="1"/>
              <a:t>preceding</a:t>
            </a:r>
            <a:r>
              <a:rPr lang="de-DE" dirty="0"/>
              <a:t> </a:t>
            </a:r>
            <a:r>
              <a:rPr lang="de-DE" dirty="0" err="1"/>
              <a:t>major</a:t>
            </a:r>
            <a:r>
              <a:rPr lang="de-DE" dirty="0"/>
              <a:t> </a:t>
            </a:r>
            <a:r>
              <a:rPr lang="de-DE" dirty="0" err="1"/>
              <a:t>activity</a:t>
            </a:r>
            <a:r>
              <a:rPr lang="de-DE" dirty="0"/>
              <a:t>, stress, </a:t>
            </a:r>
            <a:r>
              <a:rPr lang="de-DE" dirty="0" err="1"/>
              <a:t>infection</a:t>
            </a:r>
            <a:r>
              <a:rPr lang="de-DE" dirty="0"/>
              <a:t>, and </a:t>
            </a:r>
            <a:r>
              <a:rPr lang="de-DE" dirty="0" smtClean="0"/>
              <a:t>relative </a:t>
            </a:r>
            <a:r>
              <a:rPr lang="de-DE" dirty="0" err="1"/>
              <a:t>steady</a:t>
            </a:r>
            <a:r>
              <a:rPr lang="de-DE" dirty="0"/>
              <a:t> </a:t>
            </a:r>
            <a:r>
              <a:rPr lang="de-DE" dirty="0" err="1" smtClean="0"/>
              <a:t>glucose</a:t>
            </a:r>
            <a:r>
              <a:rPr lang="de-DE" dirty="0" smtClean="0"/>
              <a:t> in </a:t>
            </a:r>
            <a:r>
              <a:rPr lang="de-DE" dirty="0" err="1"/>
              <a:t>the</a:t>
            </a:r>
            <a:r>
              <a:rPr lang="de-DE" dirty="0"/>
              <a:t> normal </a:t>
            </a:r>
            <a:r>
              <a:rPr lang="de-DE" dirty="0" err="1"/>
              <a:t>range</a:t>
            </a:r>
            <a:r>
              <a:rPr lang="de-DE" dirty="0"/>
              <a:t> (and </a:t>
            </a:r>
            <a:r>
              <a:rPr lang="de-DE" dirty="0" err="1"/>
              <a:t>cob</a:t>
            </a:r>
            <a:r>
              <a:rPr lang="de-DE" dirty="0"/>
              <a:t>=0):  </a:t>
            </a:r>
            <a:r>
              <a:rPr lang="de-DE" dirty="0" err="1"/>
              <a:t>Shut</a:t>
            </a:r>
            <a:r>
              <a:rPr lang="de-DE" dirty="0"/>
              <a:t> </a:t>
            </a:r>
            <a:r>
              <a:rPr lang="de-DE" dirty="0" err="1"/>
              <a:t>closed</a:t>
            </a:r>
            <a:r>
              <a:rPr lang="de-DE" dirty="0"/>
              <a:t> </a:t>
            </a:r>
            <a:r>
              <a:rPr lang="de-DE" dirty="0" err="1"/>
              <a:t>loop</a:t>
            </a:r>
            <a:r>
              <a:rPr lang="de-DE" dirty="0"/>
              <a:t> off.  </a:t>
            </a:r>
            <a:r>
              <a:rPr lang="de-DE" dirty="0" err="1"/>
              <a:t>Eat</a:t>
            </a:r>
            <a:r>
              <a:rPr lang="de-DE" dirty="0"/>
              <a:t> a </a:t>
            </a:r>
            <a:r>
              <a:rPr lang="de-DE" dirty="0" err="1"/>
              <a:t>well</a:t>
            </a:r>
            <a:r>
              <a:rPr lang="de-DE" dirty="0"/>
              <a:t> </a:t>
            </a:r>
            <a:r>
              <a:rPr lang="de-DE" dirty="0" err="1"/>
              <a:t>defined</a:t>
            </a:r>
            <a:r>
              <a:rPr lang="de-DE" dirty="0"/>
              <a:t> </a:t>
            </a:r>
            <a:r>
              <a:rPr lang="de-DE" b="1" dirty="0" err="1"/>
              <a:t>smaller</a:t>
            </a:r>
            <a:r>
              <a:rPr lang="de-DE" b="1" dirty="0"/>
              <a:t> </a:t>
            </a:r>
            <a:r>
              <a:rPr lang="de-DE" b="1" dirty="0" err="1"/>
              <a:t>meal</a:t>
            </a:r>
            <a:r>
              <a:rPr lang="de-DE" dirty="0"/>
              <a:t> (20 .. 45 g </a:t>
            </a:r>
            <a:r>
              <a:rPr lang="de-DE" dirty="0" err="1"/>
              <a:t>of</a:t>
            </a:r>
            <a:r>
              <a:rPr lang="de-DE" dirty="0"/>
              <a:t> </a:t>
            </a:r>
            <a:r>
              <a:rPr lang="de-DE" dirty="0" err="1"/>
              <a:t>preferably</a:t>
            </a:r>
            <a:r>
              <a:rPr lang="de-DE" dirty="0"/>
              <a:t> „rapid“ </a:t>
            </a:r>
            <a:r>
              <a:rPr lang="de-DE" dirty="0" err="1"/>
              <a:t>carbs</a:t>
            </a:r>
            <a:r>
              <a:rPr lang="de-DE" dirty="0"/>
              <a:t>) and </a:t>
            </a:r>
            <a:r>
              <a:rPr lang="de-DE" dirty="0" err="1" smtClean="0"/>
              <a:t>divide</a:t>
            </a:r>
            <a:r>
              <a:rPr lang="de-DE" dirty="0" smtClean="0"/>
              <a:t> </a:t>
            </a:r>
            <a:r>
              <a:rPr lang="de-DE" dirty="0" err="1" smtClean="0"/>
              <a:t>by</a:t>
            </a:r>
            <a:r>
              <a:rPr lang="de-DE" dirty="0" smtClean="0"/>
              <a:t> </a:t>
            </a:r>
            <a:r>
              <a:rPr lang="de-DE" dirty="0" err="1" smtClean="0"/>
              <a:t>your</a:t>
            </a:r>
            <a:r>
              <a:rPr lang="de-DE" dirty="0" smtClean="0"/>
              <a:t> </a:t>
            </a:r>
            <a:r>
              <a:rPr lang="de-DE" dirty="0" err="1" smtClean="0"/>
              <a:t>estimated</a:t>
            </a:r>
            <a:r>
              <a:rPr lang="de-DE" dirty="0" smtClean="0"/>
              <a:t> </a:t>
            </a:r>
            <a:r>
              <a:rPr lang="de-DE" dirty="0"/>
              <a:t>IC </a:t>
            </a:r>
            <a:r>
              <a:rPr lang="de-DE" dirty="0" err="1"/>
              <a:t>to</a:t>
            </a:r>
            <a:r>
              <a:rPr lang="de-DE" dirty="0"/>
              <a:t> </a:t>
            </a:r>
            <a:r>
              <a:rPr lang="de-DE" dirty="0" err="1"/>
              <a:t>determine</a:t>
            </a:r>
            <a:r>
              <a:rPr lang="de-DE" dirty="0"/>
              <a:t> </a:t>
            </a:r>
            <a:r>
              <a:rPr lang="de-DE" dirty="0" err="1"/>
              <a:t>the</a:t>
            </a:r>
            <a:r>
              <a:rPr lang="de-DE" dirty="0"/>
              <a:t> </a:t>
            </a:r>
            <a:r>
              <a:rPr lang="de-DE" dirty="0" err="1"/>
              <a:t>amount</a:t>
            </a:r>
            <a:r>
              <a:rPr lang="de-DE" dirty="0"/>
              <a:t> </a:t>
            </a:r>
            <a:r>
              <a:rPr lang="de-DE" dirty="0" err="1"/>
              <a:t>of</a:t>
            </a:r>
            <a:r>
              <a:rPr lang="de-DE" dirty="0"/>
              <a:t> </a:t>
            </a:r>
            <a:r>
              <a:rPr lang="de-DE" b="1" dirty="0" err="1"/>
              <a:t>insulin</a:t>
            </a:r>
            <a:r>
              <a:rPr lang="de-DE" dirty="0"/>
              <a:t> </a:t>
            </a:r>
            <a:r>
              <a:rPr lang="de-DE" dirty="0" err="1"/>
              <a:t>for</a:t>
            </a:r>
            <a:r>
              <a:rPr lang="de-DE" dirty="0"/>
              <a:t> </a:t>
            </a:r>
            <a:r>
              <a:rPr lang="de-DE" dirty="0" err="1"/>
              <a:t>this</a:t>
            </a:r>
            <a:r>
              <a:rPr lang="de-DE" dirty="0"/>
              <a:t> </a:t>
            </a:r>
            <a:r>
              <a:rPr lang="de-DE" dirty="0" err="1"/>
              <a:t>meal</a:t>
            </a:r>
            <a:r>
              <a:rPr lang="de-DE" dirty="0"/>
              <a:t>.  </a:t>
            </a:r>
            <a:r>
              <a:rPr lang="de-DE" i="1" dirty="0" err="1" smtClean="0"/>
              <a:t>Example</a:t>
            </a:r>
            <a:r>
              <a:rPr lang="de-DE" i="1" dirty="0" smtClean="0"/>
              <a:t>: 38g / 9.5 g/U = 4.0 U</a:t>
            </a:r>
          </a:p>
          <a:p>
            <a:r>
              <a:rPr lang="de-DE" dirty="0" err="1" smtClean="0"/>
              <a:t>With</a:t>
            </a:r>
            <a:r>
              <a:rPr lang="de-DE" dirty="0" smtClean="0"/>
              <a:t> </a:t>
            </a:r>
            <a:r>
              <a:rPr lang="de-DE" dirty="0" err="1"/>
              <a:t>ClosedLoop</a:t>
            </a:r>
            <a:r>
              <a:rPr lang="de-DE" dirty="0"/>
              <a:t> off, but </a:t>
            </a:r>
            <a:r>
              <a:rPr lang="de-DE" dirty="0" err="1"/>
              <a:t>profile</a:t>
            </a:r>
            <a:r>
              <a:rPr lang="de-DE" dirty="0"/>
              <a:t> basal </a:t>
            </a:r>
            <a:r>
              <a:rPr lang="de-DE" dirty="0" err="1"/>
              <a:t>running</a:t>
            </a:r>
            <a:r>
              <a:rPr lang="de-DE" dirty="0"/>
              <a:t>, </a:t>
            </a:r>
            <a:r>
              <a:rPr lang="de-DE" dirty="0" err="1"/>
              <a:t>watch</a:t>
            </a:r>
            <a:r>
              <a:rPr lang="de-DE" dirty="0"/>
              <a:t> </a:t>
            </a:r>
            <a:r>
              <a:rPr lang="de-DE" dirty="0" err="1"/>
              <a:t>for</a:t>
            </a:r>
            <a:r>
              <a:rPr lang="de-DE" dirty="0"/>
              <a:t> 3 </a:t>
            </a:r>
            <a:r>
              <a:rPr lang="de-DE" dirty="0" err="1" smtClean="0"/>
              <a:t>hours</a:t>
            </a:r>
            <a:r>
              <a:rPr lang="de-DE" dirty="0" smtClean="0"/>
              <a:t> (</a:t>
            </a:r>
            <a:r>
              <a:rPr lang="de-DE" dirty="0" err="1" smtClean="0"/>
              <a:t>Lyumjev</a:t>
            </a:r>
            <a:r>
              <a:rPr lang="de-DE" dirty="0" smtClean="0"/>
              <a:t> </a:t>
            </a:r>
            <a:r>
              <a:rPr lang="de-DE" dirty="0" err="1" smtClean="0"/>
              <a:t>or</a:t>
            </a:r>
            <a:r>
              <a:rPr lang="de-DE" dirty="0" smtClean="0"/>
              <a:t> </a:t>
            </a:r>
            <a:r>
              <a:rPr lang="de-DE" dirty="0" err="1" smtClean="0"/>
              <a:t>Fiasp</a:t>
            </a:r>
            <a:r>
              <a:rPr lang="de-DE" dirty="0" smtClean="0"/>
              <a:t>).</a:t>
            </a:r>
            <a:endParaRPr lang="de-DE" dirty="0"/>
          </a:p>
          <a:p>
            <a:pPr lvl="0"/>
            <a:r>
              <a:rPr lang="de-DE" dirty="0" err="1"/>
              <a:t>If</a:t>
            </a:r>
            <a:r>
              <a:rPr lang="de-DE" dirty="0"/>
              <a:t> </a:t>
            </a:r>
            <a:r>
              <a:rPr lang="de-DE" dirty="0" err="1"/>
              <a:t>your</a:t>
            </a:r>
            <a:r>
              <a:rPr lang="de-DE" dirty="0"/>
              <a:t> </a:t>
            </a:r>
            <a:r>
              <a:rPr lang="de-DE" dirty="0" err="1"/>
              <a:t>glucose</a:t>
            </a:r>
            <a:r>
              <a:rPr lang="de-DE" dirty="0"/>
              <a:t> </a:t>
            </a:r>
            <a:r>
              <a:rPr lang="de-DE" dirty="0" err="1"/>
              <a:t>levels</a:t>
            </a:r>
            <a:r>
              <a:rPr lang="de-DE" dirty="0"/>
              <a:t> </a:t>
            </a:r>
            <a:r>
              <a:rPr lang="de-DE" dirty="0" err="1"/>
              <a:t>about</a:t>
            </a:r>
            <a:r>
              <a:rPr lang="de-DE" dirty="0"/>
              <a:t> </a:t>
            </a:r>
            <a:r>
              <a:rPr lang="de-DE" dirty="0" err="1"/>
              <a:t>where</a:t>
            </a:r>
            <a:r>
              <a:rPr lang="de-DE" dirty="0"/>
              <a:t> </a:t>
            </a:r>
            <a:r>
              <a:rPr lang="de-DE" dirty="0" err="1"/>
              <a:t>you</a:t>
            </a:r>
            <a:r>
              <a:rPr lang="de-DE" dirty="0"/>
              <a:t> </a:t>
            </a:r>
            <a:r>
              <a:rPr lang="de-DE" dirty="0" err="1"/>
              <a:t>started</a:t>
            </a:r>
            <a:r>
              <a:rPr lang="de-DE" dirty="0"/>
              <a:t>, </a:t>
            </a:r>
            <a:r>
              <a:rPr lang="de-DE" dirty="0" err="1"/>
              <a:t>the</a:t>
            </a:r>
            <a:r>
              <a:rPr lang="de-DE" dirty="0"/>
              <a:t> IC </a:t>
            </a:r>
            <a:r>
              <a:rPr lang="de-DE" dirty="0" err="1"/>
              <a:t>can</a:t>
            </a:r>
            <a:r>
              <a:rPr lang="de-DE" dirty="0"/>
              <a:t> </a:t>
            </a:r>
            <a:r>
              <a:rPr lang="de-DE" dirty="0" err="1"/>
              <a:t>be</a:t>
            </a:r>
            <a:r>
              <a:rPr lang="de-DE" dirty="0"/>
              <a:t> </a:t>
            </a:r>
            <a:r>
              <a:rPr lang="de-DE" dirty="0" err="1"/>
              <a:t>used</a:t>
            </a:r>
            <a:r>
              <a:rPr lang="de-DE" dirty="0"/>
              <a:t>. </a:t>
            </a:r>
          </a:p>
          <a:p>
            <a:pPr lvl="0"/>
            <a:r>
              <a:rPr lang="de-DE" dirty="0" err="1"/>
              <a:t>If</a:t>
            </a:r>
            <a:r>
              <a:rPr lang="de-DE" dirty="0"/>
              <a:t> </a:t>
            </a:r>
            <a:r>
              <a:rPr lang="de-DE" dirty="0" err="1"/>
              <a:t>curve</a:t>
            </a:r>
            <a:r>
              <a:rPr lang="de-DE" dirty="0"/>
              <a:t> </a:t>
            </a:r>
            <a:r>
              <a:rPr lang="de-DE" dirty="0" err="1"/>
              <a:t>goes</a:t>
            </a:r>
            <a:r>
              <a:rPr lang="de-DE" dirty="0"/>
              <a:t> </a:t>
            </a:r>
            <a:r>
              <a:rPr lang="de-DE" dirty="0" err="1"/>
              <a:t>too</a:t>
            </a:r>
            <a:r>
              <a:rPr lang="de-DE" dirty="0"/>
              <a:t> </a:t>
            </a:r>
            <a:r>
              <a:rPr lang="de-DE" dirty="0" err="1"/>
              <a:t>low</a:t>
            </a:r>
            <a:r>
              <a:rPr lang="de-DE" dirty="0"/>
              <a:t> (</a:t>
            </a:r>
            <a:r>
              <a:rPr lang="de-DE" dirty="0" err="1"/>
              <a:t>eat</a:t>
            </a:r>
            <a:r>
              <a:rPr lang="de-DE" dirty="0"/>
              <a:t> </a:t>
            </a:r>
            <a:r>
              <a:rPr lang="de-DE" dirty="0" err="1"/>
              <a:t>some</a:t>
            </a:r>
            <a:r>
              <a:rPr lang="de-DE" dirty="0"/>
              <a:t> </a:t>
            </a:r>
            <a:r>
              <a:rPr lang="de-DE" dirty="0" err="1"/>
              <a:t>carbs</a:t>
            </a:r>
            <a:r>
              <a:rPr lang="de-DE" dirty="0"/>
              <a:t> and) </a:t>
            </a:r>
            <a:r>
              <a:rPr lang="de-DE" dirty="0" err="1"/>
              <a:t>try</a:t>
            </a:r>
            <a:r>
              <a:rPr lang="de-DE" dirty="0"/>
              <a:t> </a:t>
            </a:r>
            <a:r>
              <a:rPr lang="de-DE" dirty="0" err="1"/>
              <a:t>again</a:t>
            </a:r>
            <a:r>
              <a:rPr lang="de-DE" dirty="0"/>
              <a:t> </a:t>
            </a:r>
            <a:r>
              <a:rPr lang="de-DE" dirty="0" err="1" smtClean="0"/>
              <a:t>next</a:t>
            </a:r>
            <a:r>
              <a:rPr lang="de-DE" dirty="0" smtClean="0"/>
              <a:t> </a:t>
            </a:r>
            <a:r>
              <a:rPr lang="de-DE" dirty="0" err="1" smtClean="0"/>
              <a:t>day</a:t>
            </a:r>
            <a:r>
              <a:rPr lang="de-DE" dirty="0" smtClean="0"/>
              <a:t> </a:t>
            </a:r>
            <a:r>
              <a:rPr lang="de-DE" dirty="0" err="1" smtClean="0"/>
              <a:t>with</a:t>
            </a:r>
            <a:r>
              <a:rPr lang="de-DE" dirty="0" smtClean="0"/>
              <a:t> </a:t>
            </a:r>
            <a:r>
              <a:rPr lang="de-DE" dirty="0"/>
              <a:t>a </a:t>
            </a:r>
            <a:r>
              <a:rPr lang="de-DE" dirty="0" err="1"/>
              <a:t>higher</a:t>
            </a:r>
            <a:r>
              <a:rPr lang="de-DE" dirty="0"/>
              <a:t> IC </a:t>
            </a:r>
            <a:r>
              <a:rPr lang="de-DE" dirty="0" err="1"/>
              <a:t>value</a:t>
            </a:r>
            <a:r>
              <a:rPr lang="de-DE" dirty="0"/>
              <a:t>. </a:t>
            </a:r>
          </a:p>
          <a:p>
            <a:pPr lvl="0"/>
            <a:r>
              <a:rPr lang="de-DE" dirty="0" err="1"/>
              <a:t>If</a:t>
            </a:r>
            <a:r>
              <a:rPr lang="de-DE" dirty="0"/>
              <a:t> </a:t>
            </a:r>
            <a:r>
              <a:rPr lang="de-DE" dirty="0" err="1"/>
              <a:t>curve</a:t>
            </a:r>
            <a:r>
              <a:rPr lang="de-DE" dirty="0"/>
              <a:t> </a:t>
            </a:r>
            <a:r>
              <a:rPr lang="de-DE" dirty="0" err="1"/>
              <a:t>remains</a:t>
            </a:r>
            <a:r>
              <a:rPr lang="de-DE" dirty="0"/>
              <a:t> </a:t>
            </a:r>
            <a:r>
              <a:rPr lang="de-DE" dirty="0" err="1"/>
              <a:t>too</a:t>
            </a:r>
            <a:r>
              <a:rPr lang="de-DE" dirty="0"/>
              <a:t> high, </a:t>
            </a:r>
            <a:r>
              <a:rPr lang="de-DE" dirty="0" err="1"/>
              <a:t>the</a:t>
            </a:r>
            <a:r>
              <a:rPr lang="de-DE" dirty="0"/>
              <a:t> IC was </a:t>
            </a:r>
            <a:r>
              <a:rPr lang="de-DE" dirty="0" err="1"/>
              <a:t>too</a:t>
            </a:r>
            <a:r>
              <a:rPr lang="de-DE" dirty="0"/>
              <a:t> </a:t>
            </a:r>
            <a:r>
              <a:rPr lang="de-DE" dirty="0" err="1"/>
              <a:t>weak</a:t>
            </a:r>
            <a:r>
              <a:rPr lang="de-DE" dirty="0"/>
              <a:t> and </a:t>
            </a:r>
            <a:r>
              <a:rPr lang="de-DE" dirty="0" err="1"/>
              <a:t>needs</a:t>
            </a:r>
            <a:r>
              <a:rPr lang="de-DE" dirty="0"/>
              <a:t> </a:t>
            </a:r>
            <a:r>
              <a:rPr lang="de-DE" dirty="0" err="1"/>
              <a:t>to</a:t>
            </a:r>
            <a:r>
              <a:rPr lang="de-DE" dirty="0"/>
              <a:t> </a:t>
            </a:r>
            <a:r>
              <a:rPr lang="de-DE" dirty="0" err="1"/>
              <a:t>be</a:t>
            </a:r>
            <a:r>
              <a:rPr lang="de-DE" dirty="0"/>
              <a:t> </a:t>
            </a:r>
            <a:r>
              <a:rPr lang="de-DE" dirty="0" err="1"/>
              <a:t>lowered</a:t>
            </a:r>
            <a:r>
              <a:rPr lang="de-DE" dirty="0"/>
              <a:t>.</a:t>
            </a:r>
          </a:p>
        </p:txBody>
      </p:sp>
      <p:sp>
        <p:nvSpPr>
          <p:cNvPr id="2" name="Rechteck 1"/>
          <p:cNvSpPr/>
          <p:nvPr/>
        </p:nvSpPr>
        <p:spPr>
          <a:xfrm>
            <a:off x="1536691" y="5921931"/>
            <a:ext cx="8317057" cy="461665"/>
          </a:xfrm>
          <a:prstGeom prst="rect">
            <a:avLst/>
          </a:prstGeom>
        </p:spPr>
        <p:txBody>
          <a:bodyPr wrap="square">
            <a:spAutoFit/>
          </a:bodyPr>
          <a:lstStyle/>
          <a:p>
            <a:r>
              <a:rPr lang="de-DE" dirty="0" smtClean="0">
                <a:hlinkClick r:id="rId3"/>
              </a:rPr>
              <a:t>https</a:t>
            </a:r>
            <a:r>
              <a:rPr lang="de-DE" dirty="0">
                <a:hlinkClick r:id="rId3"/>
              </a:rPr>
              <a:t>://www.facebook.com/groups/AndroidAPSUsers/permalink/3092045561016840</a:t>
            </a:r>
            <a:r>
              <a:rPr lang="de-DE" sz="2400" dirty="0" smtClean="0">
                <a:hlinkClick r:id="rId3"/>
              </a:rPr>
              <a:t>/</a:t>
            </a:r>
            <a:r>
              <a:rPr lang="de-DE" sz="2400" dirty="0" smtClean="0"/>
              <a:t> </a:t>
            </a:r>
            <a:endParaRPr lang="de-DE" sz="2000" dirty="0"/>
          </a:p>
        </p:txBody>
      </p:sp>
      <p:pic>
        <p:nvPicPr>
          <p:cNvPr id="10" name="Grafik 9"/>
          <p:cNvPicPr>
            <a:picLocks noChangeAspect="1"/>
          </p:cNvPicPr>
          <p:nvPr/>
        </p:nvPicPr>
        <p:blipFill rotWithShape="1">
          <a:blip r:embed="rId4"/>
          <a:srcRect l="30125" t="25555" r="45813" b="34667"/>
          <a:stretch/>
        </p:blipFill>
        <p:spPr>
          <a:xfrm>
            <a:off x="10384312" y="257914"/>
            <a:ext cx="1090422" cy="1013950"/>
          </a:xfrm>
          <a:prstGeom prst="rect">
            <a:avLst/>
          </a:prstGeom>
        </p:spPr>
      </p:pic>
      <p:sp>
        <p:nvSpPr>
          <p:cNvPr id="8" name="Textfeld 7"/>
          <p:cNvSpPr txBox="1"/>
          <p:nvPr/>
        </p:nvSpPr>
        <p:spPr>
          <a:xfrm>
            <a:off x="321846" y="5260199"/>
            <a:ext cx="10746748" cy="646331"/>
          </a:xfrm>
          <a:prstGeom prst="rect">
            <a:avLst/>
          </a:prstGeom>
          <a:solidFill>
            <a:srgbClr val="CC99FF">
              <a:alpha val="18824"/>
            </a:srgbClr>
          </a:solidFill>
        </p:spPr>
        <p:txBody>
          <a:bodyPr wrap="square" rtlCol="0">
            <a:spAutoFit/>
          </a:bodyPr>
          <a:lstStyle/>
          <a:p>
            <a:r>
              <a:rPr lang="de-DE" b="1" dirty="0" smtClean="0"/>
              <a:t>TUNE</a:t>
            </a:r>
            <a:r>
              <a:rPr lang="de-DE" dirty="0" smtClean="0"/>
              <a:t> </a:t>
            </a:r>
            <a:r>
              <a:rPr lang="de-DE" dirty="0" err="1" smtClean="0"/>
              <a:t>your</a:t>
            </a:r>
            <a:r>
              <a:rPr lang="de-DE" dirty="0" smtClean="0"/>
              <a:t> IC in hybrid </a:t>
            </a:r>
            <a:r>
              <a:rPr lang="de-DE" dirty="0" err="1" smtClean="0"/>
              <a:t>closed</a:t>
            </a:r>
            <a:r>
              <a:rPr lang="de-DE" dirty="0" smtClean="0"/>
              <a:t> </a:t>
            </a:r>
            <a:r>
              <a:rPr lang="de-DE" dirty="0" err="1" smtClean="0"/>
              <a:t>loop</a:t>
            </a:r>
            <a:r>
              <a:rPr lang="de-DE" dirty="0" smtClean="0"/>
              <a:t> so </a:t>
            </a:r>
            <a:r>
              <a:rPr lang="de-DE" dirty="0" err="1" smtClean="0"/>
              <a:t>glucose</a:t>
            </a:r>
            <a:r>
              <a:rPr lang="de-DE" dirty="0" smtClean="0"/>
              <a:t> </a:t>
            </a:r>
            <a:r>
              <a:rPr lang="de-DE" dirty="0" err="1" smtClean="0"/>
              <a:t>is</a:t>
            </a:r>
            <a:r>
              <a:rPr lang="de-DE" dirty="0" smtClean="0"/>
              <a:t> in </a:t>
            </a:r>
            <a:r>
              <a:rPr lang="de-DE" dirty="0" err="1" smtClean="0"/>
              <a:t>low</a:t>
            </a:r>
            <a:r>
              <a:rPr lang="de-DE" dirty="0" smtClean="0"/>
              <a:t> </a:t>
            </a:r>
            <a:r>
              <a:rPr lang="de-DE" dirty="0" err="1" smtClean="0"/>
              <a:t>part</a:t>
            </a:r>
            <a:r>
              <a:rPr lang="de-DE" dirty="0" smtClean="0"/>
              <a:t> </a:t>
            </a:r>
            <a:r>
              <a:rPr lang="de-DE" dirty="0" err="1" smtClean="0"/>
              <a:t>of</a:t>
            </a:r>
            <a:r>
              <a:rPr lang="de-DE" dirty="0" smtClean="0"/>
              <a:t> </a:t>
            </a:r>
            <a:r>
              <a:rPr lang="de-DE" dirty="0" err="1" smtClean="0"/>
              <a:t>desired</a:t>
            </a:r>
            <a:r>
              <a:rPr lang="de-DE" dirty="0" smtClean="0"/>
              <a:t> </a:t>
            </a:r>
            <a:r>
              <a:rPr lang="de-DE" dirty="0" err="1" smtClean="0"/>
              <a:t>range</a:t>
            </a:r>
            <a:r>
              <a:rPr lang="de-DE" dirty="0" smtClean="0"/>
              <a:t> after </a:t>
            </a:r>
            <a:r>
              <a:rPr lang="de-DE" dirty="0" err="1" smtClean="0"/>
              <a:t>maximum</a:t>
            </a:r>
            <a:r>
              <a:rPr lang="de-DE" dirty="0" smtClean="0"/>
              <a:t> </a:t>
            </a:r>
            <a:r>
              <a:rPr lang="de-DE" dirty="0" err="1" smtClean="0"/>
              <a:t>activity</a:t>
            </a:r>
            <a:r>
              <a:rPr lang="de-DE" dirty="0" smtClean="0"/>
              <a:t> </a:t>
            </a:r>
            <a:r>
              <a:rPr lang="de-DE" dirty="0" err="1" smtClean="0"/>
              <a:t>from</a:t>
            </a:r>
            <a:r>
              <a:rPr lang="de-DE" dirty="0" smtClean="0"/>
              <a:t> </a:t>
            </a:r>
            <a:r>
              <a:rPr lang="de-DE" dirty="0" err="1" smtClean="0"/>
              <a:t>your</a:t>
            </a:r>
            <a:r>
              <a:rPr lang="de-DE" dirty="0" smtClean="0"/>
              <a:t> </a:t>
            </a:r>
            <a:r>
              <a:rPr lang="de-DE" dirty="0" err="1" smtClean="0"/>
              <a:t>bolus</a:t>
            </a:r>
            <a:r>
              <a:rPr lang="de-DE" dirty="0" smtClean="0"/>
              <a:t>  </a:t>
            </a:r>
            <a:endParaRPr lang="de-DE" dirty="0"/>
          </a:p>
        </p:txBody>
      </p:sp>
      <p:sp>
        <p:nvSpPr>
          <p:cNvPr id="9" name="Textfeld 8"/>
          <p:cNvSpPr txBox="1"/>
          <p:nvPr/>
        </p:nvSpPr>
        <p:spPr>
          <a:xfrm>
            <a:off x="321845" y="6014264"/>
            <a:ext cx="1132485" cy="369332"/>
          </a:xfrm>
          <a:prstGeom prst="rect">
            <a:avLst/>
          </a:prstGeom>
          <a:solidFill>
            <a:srgbClr val="CC99FF">
              <a:alpha val="18824"/>
            </a:srgbClr>
          </a:solidFill>
        </p:spPr>
        <p:txBody>
          <a:bodyPr wrap="square" rtlCol="0">
            <a:spAutoFit/>
          </a:bodyPr>
          <a:lstStyle/>
          <a:p>
            <a:r>
              <a:rPr lang="de-DE" dirty="0" smtClean="0"/>
              <a:t>More </a:t>
            </a:r>
            <a:r>
              <a:rPr lang="de-DE" dirty="0" err="1" smtClean="0"/>
              <a:t>see</a:t>
            </a:r>
            <a:r>
              <a:rPr lang="de-DE" dirty="0" smtClean="0"/>
              <a:t>:</a:t>
            </a:r>
            <a:endParaRPr lang="de-DE" dirty="0"/>
          </a:p>
        </p:txBody>
      </p:sp>
    </p:spTree>
    <p:extLst>
      <p:ext uri="{BB962C8B-B14F-4D97-AF65-F5344CB8AC3E}">
        <p14:creationId xmlns:p14="http://schemas.microsoft.com/office/powerpoint/2010/main" val="978145272"/>
      </p:ext>
    </p:extLst>
  </p:cSld>
  <p:clrMapOvr>
    <a:masterClrMapping/>
  </p:clrMapOvr>
  <mc:AlternateContent xmlns:mc="http://schemas.openxmlformats.org/markup-compatibility/2006" xmlns:p14="http://schemas.microsoft.com/office/powerpoint/2010/main">
    <mc:Choice Requires="p14">
      <p:transition spd="slow" p14:dur="2000" advTm="101855"/>
    </mc:Choice>
    <mc:Fallback xmlns="">
      <p:transition spd="slow" advTm="101855"/>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nvSpPr>
        <p:spPr>
          <a:xfrm>
            <a:off x="1403486" y="-849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solidFill>
                  <a:srgbClr val="7030A0"/>
                </a:solidFill>
              </a:rPr>
              <a:t>                    </a:t>
            </a:r>
            <a:r>
              <a:rPr lang="de-DE" sz="3600" b="1" dirty="0" smtClean="0">
                <a:solidFill>
                  <a:srgbClr val="7030A0"/>
                </a:solidFill>
              </a:rPr>
              <a:t>ISF </a:t>
            </a:r>
            <a:r>
              <a:rPr lang="de-DE" sz="3600" b="1" dirty="0" err="1" smtClean="0">
                <a:solidFill>
                  <a:srgbClr val="7030A0"/>
                </a:solidFill>
              </a:rPr>
              <a:t>determination</a:t>
            </a:r>
            <a:endParaRPr lang="de-DE" sz="3600" b="1" i="1" dirty="0">
              <a:solidFill>
                <a:srgbClr val="7030A0"/>
              </a:solidFill>
            </a:endParaRPr>
          </a:p>
        </p:txBody>
      </p:sp>
      <p:sp>
        <p:nvSpPr>
          <p:cNvPr id="6" name="Textfeld 5"/>
          <p:cNvSpPr txBox="1"/>
          <p:nvPr/>
        </p:nvSpPr>
        <p:spPr>
          <a:xfrm>
            <a:off x="321846" y="968419"/>
            <a:ext cx="10746748" cy="646331"/>
          </a:xfrm>
          <a:prstGeom prst="rect">
            <a:avLst/>
          </a:prstGeom>
          <a:solidFill>
            <a:srgbClr val="CC99FF">
              <a:alpha val="18824"/>
            </a:srgbClr>
          </a:solidFill>
        </p:spPr>
        <p:txBody>
          <a:bodyPr wrap="square" rtlCol="0">
            <a:spAutoFit/>
          </a:bodyPr>
          <a:lstStyle/>
          <a:p>
            <a:r>
              <a:rPr lang="de-DE" dirty="0" err="1"/>
              <a:t>You</a:t>
            </a:r>
            <a:r>
              <a:rPr lang="de-DE" dirty="0"/>
              <a:t> </a:t>
            </a:r>
            <a:r>
              <a:rPr lang="de-DE" dirty="0" err="1"/>
              <a:t>can</a:t>
            </a:r>
            <a:r>
              <a:rPr lang="de-DE" dirty="0"/>
              <a:t> </a:t>
            </a:r>
            <a:r>
              <a:rPr lang="de-DE" b="1" dirty="0" smtClean="0"/>
              <a:t>ESTIMATE</a:t>
            </a:r>
            <a:r>
              <a:rPr lang="de-DE" dirty="0" smtClean="0"/>
              <a:t> </a:t>
            </a:r>
            <a:r>
              <a:rPr lang="de-DE" dirty="0" err="1"/>
              <a:t>your</a:t>
            </a:r>
            <a:r>
              <a:rPr lang="de-DE" dirty="0"/>
              <a:t> </a:t>
            </a:r>
            <a:r>
              <a:rPr lang="de-DE" b="1" dirty="0" err="1"/>
              <a:t>daily</a:t>
            </a:r>
            <a:r>
              <a:rPr lang="de-DE" b="1" dirty="0"/>
              <a:t> </a:t>
            </a:r>
            <a:r>
              <a:rPr lang="de-DE" b="1" dirty="0" err="1"/>
              <a:t>average</a:t>
            </a:r>
            <a:r>
              <a:rPr lang="de-DE" b="1" dirty="0"/>
              <a:t> </a:t>
            </a:r>
            <a:r>
              <a:rPr lang="de-DE" b="1" dirty="0" smtClean="0"/>
              <a:t>ISF</a:t>
            </a:r>
            <a:r>
              <a:rPr lang="de-DE" dirty="0" smtClean="0"/>
              <a:t> </a:t>
            </a:r>
            <a:r>
              <a:rPr lang="de-DE" dirty="0" err="1" smtClean="0"/>
              <a:t>using</a:t>
            </a:r>
            <a:r>
              <a:rPr lang="de-DE" dirty="0" smtClean="0"/>
              <a:t>:  </a:t>
            </a:r>
            <a:r>
              <a:rPr lang="de-DE" i="1" dirty="0" smtClean="0"/>
              <a:t>ISF</a:t>
            </a:r>
            <a:r>
              <a:rPr lang="de-DE" dirty="0" smtClean="0"/>
              <a:t>=1700 </a:t>
            </a:r>
            <a:r>
              <a:rPr lang="de-DE" dirty="0"/>
              <a:t>/ </a:t>
            </a:r>
            <a:r>
              <a:rPr lang="de-DE" i="1" dirty="0" smtClean="0"/>
              <a:t>TDD</a:t>
            </a:r>
            <a:r>
              <a:rPr lang="de-DE" dirty="0" smtClean="0"/>
              <a:t>, </a:t>
            </a:r>
            <a:r>
              <a:rPr lang="de-DE" dirty="0" err="1" smtClean="0"/>
              <a:t>where</a:t>
            </a:r>
            <a:r>
              <a:rPr lang="de-DE" dirty="0" smtClean="0"/>
              <a:t> </a:t>
            </a:r>
            <a:r>
              <a:rPr lang="de-DE" i="1" dirty="0"/>
              <a:t>TDD</a:t>
            </a:r>
            <a:r>
              <a:rPr lang="de-DE" dirty="0"/>
              <a:t> </a:t>
            </a:r>
            <a:r>
              <a:rPr lang="de-DE" dirty="0" err="1"/>
              <a:t>is</a:t>
            </a:r>
            <a:r>
              <a:rPr lang="de-DE" dirty="0"/>
              <a:t> </a:t>
            </a:r>
            <a:r>
              <a:rPr lang="de-DE" dirty="0" err="1"/>
              <a:t>the</a:t>
            </a:r>
            <a:r>
              <a:rPr lang="de-DE" dirty="0"/>
              <a:t> total </a:t>
            </a:r>
            <a:r>
              <a:rPr lang="de-DE" dirty="0" err="1"/>
              <a:t>daily</a:t>
            </a:r>
            <a:r>
              <a:rPr lang="de-DE" dirty="0"/>
              <a:t> </a:t>
            </a:r>
            <a:r>
              <a:rPr lang="de-DE" dirty="0" err="1" smtClean="0"/>
              <a:t>insulin</a:t>
            </a:r>
            <a:r>
              <a:rPr lang="de-DE" dirty="0" smtClean="0"/>
              <a:t>.</a:t>
            </a:r>
            <a:endParaRPr lang="de-DE" dirty="0"/>
          </a:p>
          <a:p>
            <a:r>
              <a:rPr lang="de-DE" i="1" dirty="0" err="1"/>
              <a:t>Example</a:t>
            </a:r>
            <a:r>
              <a:rPr lang="de-DE" i="1" dirty="0"/>
              <a:t> </a:t>
            </a:r>
            <a:r>
              <a:rPr lang="de-DE" i="1" dirty="0" smtClean="0"/>
              <a:t> TDD = 40 U; ISF </a:t>
            </a:r>
            <a:r>
              <a:rPr lang="de-DE" i="1" dirty="0"/>
              <a:t>= </a:t>
            </a:r>
            <a:r>
              <a:rPr lang="de-DE" i="1" dirty="0" smtClean="0"/>
              <a:t>1700 / 40 = </a:t>
            </a:r>
            <a:r>
              <a:rPr lang="de-DE" i="1" dirty="0"/>
              <a:t>42 mg/dl/U </a:t>
            </a:r>
            <a:r>
              <a:rPr lang="de-DE" i="1" dirty="0" smtClean="0"/>
              <a:t> </a:t>
            </a:r>
            <a:r>
              <a:rPr lang="de-DE" i="1" dirty="0"/>
              <a:t>(</a:t>
            </a:r>
            <a:r>
              <a:rPr lang="de-DE" i="1" dirty="0" err="1"/>
              <a:t>or</a:t>
            </a:r>
            <a:r>
              <a:rPr lang="de-DE" i="1" dirty="0"/>
              <a:t> </a:t>
            </a:r>
            <a:r>
              <a:rPr lang="de-DE" i="1" dirty="0" err="1"/>
              <a:t>divided</a:t>
            </a:r>
            <a:r>
              <a:rPr lang="de-DE" i="1" dirty="0"/>
              <a:t> </a:t>
            </a:r>
            <a:r>
              <a:rPr lang="de-DE" i="1" dirty="0" err="1"/>
              <a:t>by</a:t>
            </a:r>
            <a:r>
              <a:rPr lang="de-DE" i="1" dirty="0"/>
              <a:t> 18 </a:t>
            </a:r>
            <a:r>
              <a:rPr lang="de-DE" i="1" dirty="0" err="1"/>
              <a:t>for</a:t>
            </a:r>
            <a:r>
              <a:rPr lang="de-DE" i="1" dirty="0"/>
              <a:t> mmol</a:t>
            </a:r>
            <a:r>
              <a:rPr lang="de-DE" i="1" dirty="0" smtClean="0"/>
              <a:t>).</a:t>
            </a:r>
            <a:endParaRPr lang="de-DE" dirty="0"/>
          </a:p>
        </p:txBody>
      </p:sp>
      <p:sp>
        <p:nvSpPr>
          <p:cNvPr id="5" name="Textfeld 4"/>
          <p:cNvSpPr txBox="1"/>
          <p:nvPr/>
        </p:nvSpPr>
        <p:spPr>
          <a:xfrm>
            <a:off x="11474734" y="273846"/>
            <a:ext cx="444352" cy="400110"/>
          </a:xfrm>
          <a:prstGeom prst="rect">
            <a:avLst/>
          </a:prstGeom>
          <a:noFill/>
        </p:spPr>
        <p:txBody>
          <a:bodyPr wrap="none" rtlCol="0">
            <a:spAutoFit/>
          </a:bodyPr>
          <a:lstStyle/>
          <a:p>
            <a:r>
              <a:rPr lang="de-DE" sz="2000" dirty="0" smtClean="0">
                <a:solidFill>
                  <a:schemeClr val="bg1">
                    <a:lumMod val="50000"/>
                  </a:schemeClr>
                </a:solidFill>
              </a:rPr>
              <a:t>59</a:t>
            </a:r>
            <a:endParaRPr lang="de-DE" sz="2000" dirty="0">
              <a:solidFill>
                <a:schemeClr val="bg1">
                  <a:lumMod val="50000"/>
                </a:schemeClr>
              </a:solidFill>
            </a:endParaRPr>
          </a:p>
        </p:txBody>
      </p:sp>
      <p:sp>
        <p:nvSpPr>
          <p:cNvPr id="7" name="Textfeld 6"/>
          <p:cNvSpPr txBox="1"/>
          <p:nvPr/>
        </p:nvSpPr>
        <p:spPr>
          <a:xfrm>
            <a:off x="321846" y="1775481"/>
            <a:ext cx="10746748" cy="2862322"/>
          </a:xfrm>
          <a:prstGeom prst="rect">
            <a:avLst/>
          </a:prstGeom>
          <a:solidFill>
            <a:srgbClr val="CC99FF">
              <a:alpha val="18824"/>
            </a:srgbClr>
          </a:solidFill>
        </p:spPr>
        <p:txBody>
          <a:bodyPr wrap="square" rtlCol="0">
            <a:spAutoFit/>
          </a:bodyPr>
          <a:lstStyle/>
          <a:p>
            <a:r>
              <a:rPr lang="de-DE" b="1" dirty="0" smtClean="0"/>
              <a:t>DETERMINE, </a:t>
            </a:r>
            <a:r>
              <a:rPr lang="de-DE" b="1" dirty="0" err="1" smtClean="0"/>
              <a:t>for</a:t>
            </a:r>
            <a:r>
              <a:rPr lang="de-DE" b="1" dirty="0" smtClean="0"/>
              <a:t> </a:t>
            </a:r>
            <a:r>
              <a:rPr lang="de-DE" b="1" dirty="0" err="1" smtClean="0"/>
              <a:t>several</a:t>
            </a:r>
            <a:r>
              <a:rPr lang="de-DE" b="1" dirty="0" smtClean="0"/>
              <a:t> </a:t>
            </a:r>
            <a:r>
              <a:rPr lang="de-DE" b="1" dirty="0" err="1" smtClean="0"/>
              <a:t>times</a:t>
            </a:r>
            <a:r>
              <a:rPr lang="de-DE" b="1" dirty="0" smtClean="0"/>
              <a:t> </a:t>
            </a:r>
            <a:r>
              <a:rPr lang="de-DE" b="1" dirty="0" err="1" smtClean="0"/>
              <a:t>during</a:t>
            </a:r>
            <a:r>
              <a:rPr lang="de-DE" b="1" dirty="0" smtClean="0"/>
              <a:t> </a:t>
            </a:r>
            <a:r>
              <a:rPr lang="de-DE" b="1" dirty="0" err="1" smtClean="0"/>
              <a:t>day</a:t>
            </a:r>
            <a:r>
              <a:rPr lang="de-DE" b="1" dirty="0" smtClean="0"/>
              <a:t> and </a:t>
            </a:r>
            <a:r>
              <a:rPr lang="de-DE" b="1" dirty="0" err="1" smtClean="0"/>
              <a:t>night</a:t>
            </a:r>
            <a:r>
              <a:rPr lang="de-DE" dirty="0" smtClean="0"/>
              <a:t>, </a:t>
            </a:r>
            <a:r>
              <a:rPr lang="de-DE" dirty="0" err="1" smtClean="0"/>
              <a:t>your</a:t>
            </a:r>
            <a:r>
              <a:rPr lang="de-DE" dirty="0" smtClean="0"/>
              <a:t> ISF: Do </a:t>
            </a:r>
            <a:r>
              <a:rPr lang="de-DE" dirty="0"/>
              <a:t>a </a:t>
            </a:r>
            <a:r>
              <a:rPr lang="de-DE" dirty="0" err="1"/>
              <a:t>determination</a:t>
            </a:r>
            <a:r>
              <a:rPr lang="de-DE" dirty="0"/>
              <a:t> </a:t>
            </a:r>
            <a:r>
              <a:rPr lang="de-DE" dirty="0" err="1"/>
              <a:t>of</a:t>
            </a:r>
            <a:r>
              <a:rPr lang="de-DE" dirty="0"/>
              <a:t> </a:t>
            </a:r>
            <a:r>
              <a:rPr lang="de-DE" dirty="0" err="1"/>
              <a:t>your</a:t>
            </a:r>
            <a:r>
              <a:rPr lang="de-DE" dirty="0"/>
              <a:t> </a:t>
            </a:r>
            <a:r>
              <a:rPr lang="de-DE" b="1" dirty="0" err="1"/>
              <a:t>CarbRiseRatio</a:t>
            </a:r>
            <a:r>
              <a:rPr lang="de-DE" b="1" dirty="0"/>
              <a:t> CRR</a:t>
            </a:r>
            <a:r>
              <a:rPr lang="de-DE" dirty="0"/>
              <a:t> </a:t>
            </a:r>
            <a:r>
              <a:rPr lang="de-DE" dirty="0" err="1" smtClean="0"/>
              <a:t>first</a:t>
            </a:r>
            <a:r>
              <a:rPr lang="de-DE" dirty="0" smtClean="0"/>
              <a:t>:´Take </a:t>
            </a:r>
            <a:r>
              <a:rPr lang="de-DE" dirty="0"/>
              <a:t>a </a:t>
            </a:r>
            <a:r>
              <a:rPr lang="de-DE" dirty="0" err="1"/>
              <a:t>sweet</a:t>
            </a:r>
            <a:r>
              <a:rPr lang="de-DE" dirty="0"/>
              <a:t> </a:t>
            </a:r>
            <a:r>
              <a:rPr lang="de-DE" dirty="0" err="1"/>
              <a:t>drink</a:t>
            </a:r>
            <a:r>
              <a:rPr lang="de-DE" dirty="0"/>
              <a:t> </a:t>
            </a:r>
            <a:r>
              <a:rPr lang="de-DE" dirty="0" err="1"/>
              <a:t>with</a:t>
            </a:r>
            <a:r>
              <a:rPr lang="de-DE" dirty="0"/>
              <a:t> a </a:t>
            </a:r>
            <a:r>
              <a:rPr lang="de-DE" dirty="0" err="1"/>
              <a:t>known</a:t>
            </a:r>
            <a:r>
              <a:rPr lang="de-DE" dirty="0"/>
              <a:t> </a:t>
            </a:r>
            <a:r>
              <a:rPr lang="de-DE" dirty="0" err="1"/>
              <a:t>carb</a:t>
            </a:r>
            <a:r>
              <a:rPr lang="de-DE" dirty="0"/>
              <a:t> </a:t>
            </a:r>
            <a:r>
              <a:rPr lang="de-DE" dirty="0" err="1"/>
              <a:t>content</a:t>
            </a:r>
            <a:r>
              <a:rPr lang="de-DE" dirty="0"/>
              <a:t>, and </a:t>
            </a:r>
            <a:r>
              <a:rPr lang="de-DE" dirty="0" err="1"/>
              <a:t>watch</a:t>
            </a:r>
            <a:r>
              <a:rPr lang="de-DE" dirty="0"/>
              <a:t> (in Open Loop, not </a:t>
            </a:r>
            <a:r>
              <a:rPr lang="de-DE" dirty="0" err="1"/>
              <a:t>giving</a:t>
            </a:r>
            <a:r>
              <a:rPr lang="de-DE" dirty="0"/>
              <a:t> </a:t>
            </a:r>
            <a:r>
              <a:rPr lang="de-DE" dirty="0" err="1"/>
              <a:t>any</a:t>
            </a:r>
            <a:r>
              <a:rPr lang="de-DE" dirty="0"/>
              <a:t> </a:t>
            </a:r>
            <a:r>
              <a:rPr lang="de-DE" dirty="0" err="1"/>
              <a:t>insulin</a:t>
            </a:r>
            <a:r>
              <a:rPr lang="de-DE" dirty="0"/>
              <a:t> </a:t>
            </a:r>
            <a:r>
              <a:rPr lang="de-DE" dirty="0" err="1"/>
              <a:t>except</a:t>
            </a:r>
            <a:r>
              <a:rPr lang="de-DE" dirty="0"/>
              <a:t> </a:t>
            </a:r>
            <a:r>
              <a:rPr lang="de-DE" dirty="0" err="1"/>
              <a:t>profile</a:t>
            </a:r>
            <a:r>
              <a:rPr lang="de-DE" dirty="0"/>
              <a:t> basal rate) </a:t>
            </a:r>
            <a:r>
              <a:rPr lang="de-DE" dirty="0" err="1"/>
              <a:t>by</a:t>
            </a:r>
            <a:r>
              <a:rPr lang="de-DE" dirty="0"/>
              <a:t> </a:t>
            </a:r>
            <a:r>
              <a:rPr lang="de-DE" dirty="0" err="1"/>
              <a:t>how</a:t>
            </a:r>
            <a:r>
              <a:rPr lang="de-DE" dirty="0"/>
              <a:t> </a:t>
            </a:r>
            <a:r>
              <a:rPr lang="de-DE" dirty="0" err="1"/>
              <a:t>many</a:t>
            </a:r>
            <a:r>
              <a:rPr lang="de-DE" dirty="0"/>
              <a:t> (mg/dl) </a:t>
            </a:r>
            <a:r>
              <a:rPr lang="de-DE" dirty="0" err="1"/>
              <a:t>glucose</a:t>
            </a:r>
            <a:r>
              <a:rPr lang="de-DE" dirty="0"/>
              <a:t> </a:t>
            </a:r>
            <a:r>
              <a:rPr lang="de-DE" dirty="0" err="1"/>
              <a:t>rises</a:t>
            </a:r>
            <a:r>
              <a:rPr lang="de-DE" dirty="0"/>
              <a:t>, </a:t>
            </a:r>
            <a:r>
              <a:rPr lang="de-DE" dirty="0" err="1"/>
              <a:t>until</a:t>
            </a:r>
            <a:r>
              <a:rPr lang="de-DE" dirty="0"/>
              <a:t> </a:t>
            </a:r>
            <a:r>
              <a:rPr lang="de-DE" dirty="0" err="1"/>
              <a:t>reaching</a:t>
            </a:r>
            <a:r>
              <a:rPr lang="de-DE" dirty="0"/>
              <a:t> a </a:t>
            </a:r>
            <a:r>
              <a:rPr lang="de-DE" dirty="0" err="1"/>
              <a:t>plateau</a:t>
            </a:r>
            <a:r>
              <a:rPr lang="de-DE" dirty="0"/>
              <a:t> (in </a:t>
            </a:r>
            <a:r>
              <a:rPr lang="de-DE" dirty="0" err="1"/>
              <a:t>about</a:t>
            </a:r>
            <a:r>
              <a:rPr lang="de-DE" dirty="0"/>
              <a:t> 1 </a:t>
            </a:r>
            <a:r>
              <a:rPr lang="de-DE" dirty="0" err="1"/>
              <a:t>hour</a:t>
            </a:r>
            <a:r>
              <a:rPr lang="de-DE" dirty="0"/>
              <a:t>). </a:t>
            </a:r>
          </a:p>
          <a:p>
            <a:r>
              <a:rPr lang="de-DE" dirty="0"/>
              <a:t> </a:t>
            </a:r>
            <a:r>
              <a:rPr lang="de-DE" i="1" dirty="0" err="1" smtClean="0"/>
              <a:t>Example</a:t>
            </a:r>
            <a:r>
              <a:rPr lang="de-DE" i="1" dirty="0"/>
              <a:t>: After </a:t>
            </a:r>
            <a:r>
              <a:rPr lang="de-DE" i="1" dirty="0" err="1"/>
              <a:t>consuming</a:t>
            </a:r>
            <a:r>
              <a:rPr lang="de-DE" i="1" dirty="0"/>
              <a:t> 20g, </a:t>
            </a:r>
            <a:r>
              <a:rPr lang="de-DE" i="1" dirty="0" err="1"/>
              <a:t>my</a:t>
            </a:r>
            <a:r>
              <a:rPr lang="de-DE" i="1" dirty="0"/>
              <a:t> </a:t>
            </a:r>
            <a:r>
              <a:rPr lang="de-DE" i="1" dirty="0" err="1"/>
              <a:t>glucose</a:t>
            </a:r>
            <a:r>
              <a:rPr lang="de-DE" i="1" dirty="0"/>
              <a:t> </a:t>
            </a:r>
            <a:r>
              <a:rPr lang="de-DE" i="1" dirty="0" err="1"/>
              <a:t>rises</a:t>
            </a:r>
            <a:r>
              <a:rPr lang="de-DE" i="1" dirty="0"/>
              <a:t> </a:t>
            </a:r>
            <a:r>
              <a:rPr lang="de-DE" i="1" dirty="0" err="1"/>
              <a:t>from</a:t>
            </a:r>
            <a:r>
              <a:rPr lang="de-DE" i="1" dirty="0"/>
              <a:t> 90 </a:t>
            </a:r>
            <a:r>
              <a:rPr lang="de-DE" i="1" dirty="0" err="1"/>
              <a:t>to</a:t>
            </a:r>
            <a:r>
              <a:rPr lang="de-DE" i="1" dirty="0"/>
              <a:t> 190 mg/dl.  </a:t>
            </a:r>
            <a:r>
              <a:rPr lang="de-DE" i="1" dirty="0" smtClean="0"/>
              <a:t>CRR </a:t>
            </a:r>
            <a:r>
              <a:rPr lang="de-DE" i="1" dirty="0"/>
              <a:t>= (190-90)mg/dl / 20g = 5 mg/dl / g </a:t>
            </a:r>
            <a:endParaRPr lang="de-DE" dirty="0"/>
          </a:p>
          <a:p>
            <a:r>
              <a:rPr lang="de-DE" dirty="0" err="1" smtClean="0"/>
              <a:t>Now</a:t>
            </a:r>
            <a:r>
              <a:rPr lang="de-DE" dirty="0"/>
              <a:t>, </a:t>
            </a:r>
            <a:r>
              <a:rPr lang="de-DE" dirty="0" err="1"/>
              <a:t>having</a:t>
            </a:r>
            <a:r>
              <a:rPr lang="de-DE" dirty="0"/>
              <a:t> </a:t>
            </a:r>
            <a:r>
              <a:rPr lang="de-DE" dirty="0" err="1"/>
              <a:t>reached</a:t>
            </a:r>
            <a:r>
              <a:rPr lang="de-DE" dirty="0"/>
              <a:t> a high </a:t>
            </a:r>
            <a:r>
              <a:rPr lang="de-DE" dirty="0" err="1"/>
              <a:t>plateau</a:t>
            </a:r>
            <a:r>
              <a:rPr lang="de-DE" i="1" dirty="0"/>
              <a:t> – at 190 mg/dl in </a:t>
            </a:r>
            <a:r>
              <a:rPr lang="de-DE" i="1" dirty="0" err="1"/>
              <a:t>our</a:t>
            </a:r>
            <a:r>
              <a:rPr lang="de-DE" i="1" dirty="0"/>
              <a:t> </a:t>
            </a:r>
            <a:r>
              <a:rPr lang="de-DE" i="1" dirty="0" err="1"/>
              <a:t>example</a:t>
            </a:r>
            <a:r>
              <a:rPr lang="de-DE" i="1" dirty="0"/>
              <a:t>  ,-</a:t>
            </a:r>
            <a:r>
              <a:rPr lang="de-DE" dirty="0" err="1"/>
              <a:t>we</a:t>
            </a:r>
            <a:r>
              <a:rPr lang="de-DE" dirty="0"/>
              <a:t> </a:t>
            </a:r>
            <a:r>
              <a:rPr lang="de-DE" dirty="0" err="1"/>
              <a:t>move</a:t>
            </a:r>
            <a:r>
              <a:rPr lang="de-DE" dirty="0"/>
              <a:t> on </a:t>
            </a:r>
            <a:r>
              <a:rPr lang="de-DE" dirty="0" err="1"/>
              <a:t>to</a:t>
            </a:r>
            <a:r>
              <a:rPr lang="de-DE" dirty="0"/>
              <a:t> </a:t>
            </a:r>
            <a:r>
              <a:rPr lang="de-DE" dirty="0" err="1"/>
              <a:t>determine</a:t>
            </a:r>
            <a:r>
              <a:rPr lang="de-DE" dirty="0"/>
              <a:t> </a:t>
            </a:r>
            <a:r>
              <a:rPr lang="de-DE" b="1" dirty="0" err="1"/>
              <a:t>the</a:t>
            </a:r>
            <a:r>
              <a:rPr lang="de-DE" b="1" dirty="0"/>
              <a:t> ISF</a:t>
            </a:r>
            <a:r>
              <a:rPr lang="de-DE" i="1" dirty="0"/>
              <a:t>. </a:t>
            </a:r>
            <a:endParaRPr lang="de-DE" dirty="0"/>
          </a:p>
          <a:p>
            <a:r>
              <a:rPr lang="de-DE" b="1" dirty="0" err="1"/>
              <a:t>Inject</a:t>
            </a:r>
            <a:r>
              <a:rPr lang="de-DE" dirty="0"/>
              <a:t> (still in Open Loop, </a:t>
            </a:r>
            <a:r>
              <a:rPr lang="de-DE" dirty="0" err="1"/>
              <a:t>with</a:t>
            </a:r>
            <a:r>
              <a:rPr lang="de-DE" dirty="0"/>
              <a:t> </a:t>
            </a:r>
            <a:r>
              <a:rPr lang="de-DE" dirty="0" err="1"/>
              <a:t>profile</a:t>
            </a:r>
            <a:r>
              <a:rPr lang="de-DE" dirty="0"/>
              <a:t> basal </a:t>
            </a:r>
            <a:r>
              <a:rPr lang="de-DE" dirty="0" err="1"/>
              <a:t>running</a:t>
            </a:r>
            <a:r>
              <a:rPr lang="de-DE" dirty="0"/>
              <a:t>), an </a:t>
            </a:r>
            <a:r>
              <a:rPr lang="de-DE" dirty="0" err="1"/>
              <a:t>amount</a:t>
            </a:r>
            <a:r>
              <a:rPr lang="de-DE" dirty="0"/>
              <a:t> </a:t>
            </a:r>
            <a:r>
              <a:rPr lang="de-DE" dirty="0" err="1"/>
              <a:t>of</a:t>
            </a:r>
            <a:r>
              <a:rPr lang="de-DE" dirty="0"/>
              <a:t> </a:t>
            </a:r>
            <a:r>
              <a:rPr lang="de-DE" b="1" dirty="0" err="1"/>
              <a:t>insulin</a:t>
            </a:r>
            <a:r>
              <a:rPr lang="de-DE" dirty="0"/>
              <a:t> </a:t>
            </a:r>
            <a:r>
              <a:rPr lang="de-DE" dirty="0" err="1"/>
              <a:t>as</a:t>
            </a:r>
            <a:r>
              <a:rPr lang="de-DE" dirty="0"/>
              <a:t> </a:t>
            </a:r>
            <a:r>
              <a:rPr lang="de-DE" dirty="0" err="1"/>
              <a:t>you</a:t>
            </a:r>
            <a:r>
              <a:rPr lang="de-DE" dirty="0"/>
              <a:t> </a:t>
            </a:r>
            <a:r>
              <a:rPr lang="de-DE" dirty="0" err="1"/>
              <a:t>typically</a:t>
            </a:r>
            <a:r>
              <a:rPr lang="de-DE" dirty="0"/>
              <a:t> </a:t>
            </a:r>
            <a:r>
              <a:rPr lang="de-DE" dirty="0" err="1"/>
              <a:t>would</a:t>
            </a:r>
            <a:r>
              <a:rPr lang="de-DE" dirty="0"/>
              <a:t> (</a:t>
            </a:r>
            <a:r>
              <a:rPr lang="de-DE" dirty="0" err="1"/>
              <a:t>considering</a:t>
            </a:r>
            <a:r>
              <a:rPr lang="de-DE" dirty="0"/>
              <a:t> </a:t>
            </a:r>
            <a:r>
              <a:rPr lang="de-DE" dirty="0" err="1"/>
              <a:t>your</a:t>
            </a:r>
            <a:r>
              <a:rPr lang="de-DE" dirty="0"/>
              <a:t> personal </a:t>
            </a:r>
            <a:r>
              <a:rPr lang="de-DE" dirty="0" err="1"/>
              <a:t>insulin</a:t>
            </a:r>
            <a:r>
              <a:rPr lang="de-DE" dirty="0"/>
              <a:t> </a:t>
            </a:r>
            <a:r>
              <a:rPr lang="de-DE" dirty="0" err="1"/>
              <a:t>sensitivity</a:t>
            </a:r>
            <a:r>
              <a:rPr lang="de-DE" dirty="0"/>
              <a:t>).  </a:t>
            </a:r>
            <a:r>
              <a:rPr lang="de-DE" i="1" dirty="0" err="1"/>
              <a:t>Example</a:t>
            </a:r>
            <a:r>
              <a:rPr lang="de-DE" i="1" dirty="0"/>
              <a:t>:  </a:t>
            </a:r>
            <a:r>
              <a:rPr lang="de-DE" i="1" dirty="0" smtClean="0"/>
              <a:t>At 42 mg/dl, </a:t>
            </a:r>
            <a:r>
              <a:rPr lang="de-DE" i="1" u="sng" dirty="0" smtClean="0"/>
              <a:t>2 </a:t>
            </a:r>
            <a:r>
              <a:rPr lang="de-DE" i="1" u="sng" dirty="0" err="1" smtClean="0"/>
              <a:t>units</a:t>
            </a:r>
            <a:r>
              <a:rPr lang="de-DE" i="1" u="sng" dirty="0" smtClean="0"/>
              <a:t> </a:t>
            </a:r>
            <a:r>
              <a:rPr lang="de-DE" i="1" dirty="0" err="1" smtClean="0"/>
              <a:t>should</a:t>
            </a:r>
            <a:r>
              <a:rPr lang="de-DE" i="1" dirty="0" smtClean="0"/>
              <a:t> bring </a:t>
            </a:r>
            <a:r>
              <a:rPr lang="de-DE" i="1" dirty="0" err="1" smtClean="0"/>
              <a:t>glucose</a:t>
            </a:r>
            <a:r>
              <a:rPr lang="de-DE" i="1" dirty="0" smtClean="0"/>
              <a:t> down </a:t>
            </a:r>
            <a:r>
              <a:rPr lang="de-DE" i="1" dirty="0" err="1" smtClean="0"/>
              <a:t>by</a:t>
            </a:r>
            <a:r>
              <a:rPr lang="de-DE" i="1" dirty="0" smtClean="0"/>
              <a:t> 84 mg/dl.</a:t>
            </a:r>
            <a:endParaRPr lang="de-DE" dirty="0"/>
          </a:p>
          <a:p>
            <a:r>
              <a:rPr lang="de-DE" dirty="0" err="1"/>
              <a:t>Then</a:t>
            </a:r>
            <a:r>
              <a:rPr lang="de-DE" dirty="0"/>
              <a:t> </a:t>
            </a:r>
            <a:r>
              <a:rPr lang="de-DE" dirty="0" err="1"/>
              <a:t>watch</a:t>
            </a:r>
            <a:r>
              <a:rPr lang="de-DE" dirty="0"/>
              <a:t> </a:t>
            </a:r>
            <a:r>
              <a:rPr lang="de-DE" dirty="0" err="1"/>
              <a:t>for</a:t>
            </a:r>
            <a:r>
              <a:rPr lang="de-DE" dirty="0"/>
              <a:t> </a:t>
            </a:r>
            <a:r>
              <a:rPr lang="de-DE" dirty="0" err="1"/>
              <a:t>about</a:t>
            </a:r>
            <a:r>
              <a:rPr lang="de-DE" dirty="0"/>
              <a:t> </a:t>
            </a:r>
            <a:r>
              <a:rPr lang="de-DE" dirty="0" err="1"/>
              <a:t>three</a:t>
            </a:r>
            <a:r>
              <a:rPr lang="de-DE" dirty="0"/>
              <a:t> </a:t>
            </a:r>
            <a:r>
              <a:rPr lang="de-DE" dirty="0" err="1"/>
              <a:t>hours</a:t>
            </a:r>
            <a:r>
              <a:rPr lang="de-DE" dirty="0"/>
              <a:t> </a:t>
            </a:r>
            <a:r>
              <a:rPr lang="de-DE" dirty="0" err="1"/>
              <a:t>until</a:t>
            </a:r>
            <a:r>
              <a:rPr lang="de-DE" dirty="0"/>
              <a:t> a </a:t>
            </a:r>
            <a:r>
              <a:rPr lang="de-DE" dirty="0" err="1"/>
              <a:t>deeper</a:t>
            </a:r>
            <a:r>
              <a:rPr lang="de-DE" dirty="0"/>
              <a:t> </a:t>
            </a:r>
            <a:r>
              <a:rPr lang="de-DE" dirty="0" err="1"/>
              <a:t>plateau</a:t>
            </a:r>
            <a:r>
              <a:rPr lang="de-DE" dirty="0"/>
              <a:t> </a:t>
            </a:r>
            <a:r>
              <a:rPr lang="de-DE" dirty="0" err="1"/>
              <a:t>is</a:t>
            </a:r>
            <a:r>
              <a:rPr lang="de-DE" dirty="0"/>
              <a:t> </a:t>
            </a:r>
            <a:r>
              <a:rPr lang="de-DE" dirty="0" err="1"/>
              <a:t>reached</a:t>
            </a:r>
            <a:r>
              <a:rPr lang="de-DE" dirty="0"/>
              <a:t>, </a:t>
            </a:r>
            <a:r>
              <a:rPr lang="de-DE" i="1" dirty="0" err="1"/>
              <a:t>for</a:t>
            </a:r>
            <a:r>
              <a:rPr lang="de-DE" i="1" dirty="0"/>
              <a:t> </a:t>
            </a:r>
            <a:r>
              <a:rPr lang="de-DE" i="1" dirty="0" err="1"/>
              <a:t>example</a:t>
            </a:r>
            <a:r>
              <a:rPr lang="de-DE" i="1" dirty="0"/>
              <a:t> at</a:t>
            </a:r>
            <a:r>
              <a:rPr lang="de-DE" dirty="0"/>
              <a:t> </a:t>
            </a:r>
            <a:r>
              <a:rPr lang="de-DE" i="1" dirty="0"/>
              <a:t>110 mg/dl. </a:t>
            </a:r>
            <a:r>
              <a:rPr lang="de-DE" dirty="0" err="1"/>
              <a:t>Then</a:t>
            </a:r>
            <a:r>
              <a:rPr lang="de-DE" dirty="0"/>
              <a:t> </a:t>
            </a:r>
            <a:r>
              <a:rPr lang="de-DE" dirty="0" err="1"/>
              <a:t>you</a:t>
            </a:r>
            <a:r>
              <a:rPr lang="de-DE" dirty="0"/>
              <a:t> </a:t>
            </a:r>
            <a:r>
              <a:rPr lang="de-DE" dirty="0" err="1"/>
              <a:t>can</a:t>
            </a:r>
            <a:r>
              <a:rPr lang="de-DE" dirty="0"/>
              <a:t> </a:t>
            </a:r>
            <a:r>
              <a:rPr lang="de-DE" dirty="0" err="1"/>
              <a:t>evaluate</a:t>
            </a:r>
            <a:r>
              <a:rPr lang="de-DE" dirty="0"/>
              <a:t>:</a:t>
            </a:r>
            <a:r>
              <a:rPr lang="de-DE" i="1" dirty="0"/>
              <a:t> </a:t>
            </a:r>
            <a:r>
              <a:rPr lang="de-DE" dirty="0"/>
              <a:t> </a:t>
            </a:r>
            <a:r>
              <a:rPr lang="de-DE" i="1" dirty="0" err="1" smtClean="0"/>
              <a:t>Example</a:t>
            </a:r>
            <a:r>
              <a:rPr lang="de-DE" i="1" dirty="0"/>
              <a:t>: 2 U </a:t>
            </a:r>
            <a:r>
              <a:rPr lang="de-DE" i="1" dirty="0" err="1"/>
              <a:t>of</a:t>
            </a:r>
            <a:r>
              <a:rPr lang="de-DE" i="1" dirty="0"/>
              <a:t> </a:t>
            </a:r>
            <a:r>
              <a:rPr lang="de-DE" i="1" dirty="0" err="1"/>
              <a:t>insulin</a:t>
            </a:r>
            <a:r>
              <a:rPr lang="de-DE" i="1" dirty="0"/>
              <a:t> </a:t>
            </a:r>
            <a:r>
              <a:rPr lang="de-DE" i="1" dirty="0" err="1"/>
              <a:t>lowered</a:t>
            </a:r>
            <a:r>
              <a:rPr lang="de-DE" i="1" dirty="0"/>
              <a:t> </a:t>
            </a:r>
            <a:r>
              <a:rPr lang="de-DE" i="1" dirty="0" err="1"/>
              <a:t>my</a:t>
            </a:r>
            <a:r>
              <a:rPr lang="de-DE" i="1" dirty="0"/>
              <a:t> </a:t>
            </a:r>
            <a:r>
              <a:rPr lang="de-DE" i="1" dirty="0" err="1"/>
              <a:t>glucose</a:t>
            </a:r>
            <a:r>
              <a:rPr lang="de-DE" i="1" dirty="0"/>
              <a:t> </a:t>
            </a:r>
            <a:r>
              <a:rPr lang="de-DE" i="1" dirty="0" err="1"/>
              <a:t>by</a:t>
            </a:r>
            <a:r>
              <a:rPr lang="de-DE" i="1" dirty="0"/>
              <a:t> 80 mg/dl . </a:t>
            </a:r>
            <a:r>
              <a:rPr lang="de-DE" i="1" dirty="0" err="1"/>
              <a:t>Hence</a:t>
            </a:r>
            <a:r>
              <a:rPr lang="de-DE" i="1" dirty="0"/>
              <a:t>, ISF = 40 mg/dl / U </a:t>
            </a:r>
            <a:endParaRPr lang="de-DE" dirty="0"/>
          </a:p>
          <a:p>
            <a:r>
              <a:rPr lang="de-DE" b="1" dirty="0" smtClean="0">
                <a:solidFill>
                  <a:schemeClr val="bg1">
                    <a:lumMod val="65000"/>
                  </a:schemeClr>
                </a:solidFill>
              </a:rPr>
              <a:t>Note</a:t>
            </a:r>
            <a:r>
              <a:rPr lang="de-DE" dirty="0" smtClean="0">
                <a:solidFill>
                  <a:schemeClr val="bg1">
                    <a:lumMod val="65000"/>
                  </a:schemeClr>
                </a:solidFill>
              </a:rPr>
              <a:t>: As IC = ISF / </a:t>
            </a:r>
            <a:r>
              <a:rPr lang="de-DE" dirty="0">
                <a:solidFill>
                  <a:schemeClr val="bg1">
                    <a:lumMod val="65000"/>
                  </a:schemeClr>
                </a:solidFill>
              </a:rPr>
              <a:t>CRR </a:t>
            </a:r>
            <a:r>
              <a:rPr lang="de-DE" dirty="0" smtClean="0">
                <a:solidFill>
                  <a:schemeClr val="bg1">
                    <a:lumMod val="65000"/>
                  </a:schemeClr>
                </a:solidFill>
              </a:rPr>
              <a:t> </a:t>
            </a:r>
            <a:r>
              <a:rPr lang="de-DE" dirty="0" err="1" smtClean="0">
                <a:solidFill>
                  <a:schemeClr val="bg1">
                    <a:lumMod val="65000"/>
                  </a:schemeClr>
                </a:solidFill>
              </a:rPr>
              <a:t>you</a:t>
            </a:r>
            <a:r>
              <a:rPr lang="de-DE" dirty="0" smtClean="0">
                <a:solidFill>
                  <a:schemeClr val="bg1">
                    <a:lumMod val="65000"/>
                  </a:schemeClr>
                </a:solidFill>
              </a:rPr>
              <a:t> </a:t>
            </a:r>
            <a:r>
              <a:rPr lang="de-DE" dirty="0" err="1">
                <a:solidFill>
                  <a:schemeClr val="bg1">
                    <a:lumMod val="65000"/>
                  </a:schemeClr>
                </a:solidFill>
              </a:rPr>
              <a:t>can</a:t>
            </a:r>
            <a:r>
              <a:rPr lang="de-DE" dirty="0">
                <a:solidFill>
                  <a:schemeClr val="bg1">
                    <a:lumMod val="65000"/>
                  </a:schemeClr>
                </a:solidFill>
              </a:rPr>
              <a:t> also </a:t>
            </a:r>
            <a:r>
              <a:rPr lang="de-DE" dirty="0" err="1">
                <a:solidFill>
                  <a:schemeClr val="bg1">
                    <a:lumMod val="65000"/>
                  </a:schemeClr>
                </a:solidFill>
              </a:rPr>
              <a:t>calculate</a:t>
            </a:r>
            <a:r>
              <a:rPr lang="de-DE" dirty="0">
                <a:solidFill>
                  <a:schemeClr val="bg1">
                    <a:lumMod val="65000"/>
                  </a:schemeClr>
                </a:solidFill>
              </a:rPr>
              <a:t> </a:t>
            </a:r>
            <a:r>
              <a:rPr lang="de-DE" dirty="0" smtClean="0">
                <a:solidFill>
                  <a:schemeClr val="bg1">
                    <a:lumMod val="65000"/>
                  </a:schemeClr>
                </a:solidFill>
              </a:rPr>
              <a:t>IC, </a:t>
            </a:r>
            <a:r>
              <a:rPr lang="de-DE" i="1" dirty="0" smtClean="0">
                <a:solidFill>
                  <a:schemeClr val="bg1">
                    <a:lumMod val="65000"/>
                  </a:schemeClr>
                </a:solidFill>
              </a:rPr>
              <a:t>in </a:t>
            </a:r>
            <a:r>
              <a:rPr lang="de-DE" i="1" dirty="0" err="1">
                <a:solidFill>
                  <a:schemeClr val="bg1">
                    <a:lumMod val="65000"/>
                  </a:schemeClr>
                </a:solidFill>
              </a:rPr>
              <a:t>the</a:t>
            </a:r>
            <a:r>
              <a:rPr lang="de-DE" i="1" dirty="0">
                <a:solidFill>
                  <a:schemeClr val="bg1">
                    <a:lumMod val="65000"/>
                  </a:schemeClr>
                </a:solidFill>
              </a:rPr>
              <a:t> </a:t>
            </a:r>
            <a:r>
              <a:rPr lang="de-DE" i="1" dirty="0" err="1" smtClean="0">
                <a:solidFill>
                  <a:schemeClr val="bg1">
                    <a:lumMod val="65000"/>
                  </a:schemeClr>
                </a:solidFill>
              </a:rPr>
              <a:t>example</a:t>
            </a:r>
            <a:r>
              <a:rPr lang="de-DE" i="1" dirty="0" smtClean="0">
                <a:solidFill>
                  <a:schemeClr val="bg1">
                    <a:lumMod val="65000"/>
                  </a:schemeClr>
                </a:solidFill>
              </a:rPr>
              <a:t>    </a:t>
            </a:r>
            <a:r>
              <a:rPr lang="de-DE" i="1" dirty="0">
                <a:solidFill>
                  <a:schemeClr val="bg1">
                    <a:lumMod val="65000"/>
                  </a:schemeClr>
                </a:solidFill>
              </a:rPr>
              <a:t>ISF / CRR = 40 (mg/dl)/U  /  5 (mg/dl)/g = 8 g/U </a:t>
            </a:r>
            <a:r>
              <a:rPr lang="de-DE" i="1" dirty="0" smtClean="0">
                <a:solidFill>
                  <a:schemeClr val="bg1">
                    <a:lumMod val="65000"/>
                  </a:schemeClr>
                </a:solidFill>
              </a:rPr>
              <a:t> </a:t>
            </a:r>
            <a:endParaRPr lang="de-DE" dirty="0">
              <a:solidFill>
                <a:schemeClr val="bg1">
                  <a:lumMod val="65000"/>
                </a:schemeClr>
              </a:solidFill>
            </a:endParaRPr>
          </a:p>
        </p:txBody>
      </p:sp>
      <p:pic>
        <p:nvPicPr>
          <p:cNvPr id="10" name="Grafik 9"/>
          <p:cNvPicPr>
            <a:picLocks noChangeAspect="1"/>
          </p:cNvPicPr>
          <p:nvPr/>
        </p:nvPicPr>
        <p:blipFill rotWithShape="1">
          <a:blip r:embed="rId3"/>
          <a:srcRect l="30125" t="25555" r="45813" b="34667"/>
          <a:stretch/>
        </p:blipFill>
        <p:spPr>
          <a:xfrm>
            <a:off x="10384312" y="257914"/>
            <a:ext cx="1090422" cy="1013950"/>
          </a:xfrm>
          <a:prstGeom prst="rect">
            <a:avLst/>
          </a:prstGeom>
        </p:spPr>
      </p:pic>
      <p:sp>
        <p:nvSpPr>
          <p:cNvPr id="8" name="Textfeld 7"/>
          <p:cNvSpPr txBox="1"/>
          <p:nvPr/>
        </p:nvSpPr>
        <p:spPr>
          <a:xfrm>
            <a:off x="321846" y="4844700"/>
            <a:ext cx="10746748" cy="1477328"/>
          </a:xfrm>
          <a:prstGeom prst="rect">
            <a:avLst/>
          </a:prstGeom>
          <a:solidFill>
            <a:srgbClr val="CC99FF">
              <a:alpha val="18824"/>
            </a:srgbClr>
          </a:solidFill>
        </p:spPr>
        <p:txBody>
          <a:bodyPr wrap="square" rtlCol="0">
            <a:spAutoFit/>
          </a:bodyPr>
          <a:lstStyle/>
          <a:p>
            <a:r>
              <a:rPr lang="de-DE" b="1" dirty="0" smtClean="0"/>
              <a:t>TUNE</a:t>
            </a:r>
            <a:r>
              <a:rPr lang="de-DE" dirty="0" smtClean="0"/>
              <a:t> </a:t>
            </a:r>
            <a:r>
              <a:rPr lang="de-DE" dirty="0" err="1" smtClean="0"/>
              <a:t>your</a:t>
            </a:r>
            <a:r>
              <a:rPr lang="de-DE" dirty="0" smtClean="0"/>
              <a:t> ISF in hybrid </a:t>
            </a:r>
            <a:r>
              <a:rPr lang="de-DE" dirty="0" err="1" smtClean="0"/>
              <a:t>closed</a:t>
            </a:r>
            <a:r>
              <a:rPr lang="de-DE" dirty="0" smtClean="0"/>
              <a:t> </a:t>
            </a:r>
            <a:r>
              <a:rPr lang="de-DE" dirty="0" err="1" smtClean="0"/>
              <a:t>loop</a:t>
            </a:r>
            <a:r>
              <a:rPr lang="de-DE" dirty="0" smtClean="0"/>
              <a:t> so </a:t>
            </a:r>
            <a:r>
              <a:rPr lang="de-DE" dirty="0" err="1" smtClean="0"/>
              <a:t>corrections</a:t>
            </a:r>
            <a:r>
              <a:rPr lang="de-DE" dirty="0" smtClean="0"/>
              <a:t> </a:t>
            </a:r>
            <a:r>
              <a:rPr lang="de-DE" dirty="0" err="1" smtClean="0"/>
              <a:t>of</a:t>
            </a:r>
            <a:r>
              <a:rPr lang="de-DE" dirty="0" smtClean="0"/>
              <a:t> high </a:t>
            </a:r>
            <a:r>
              <a:rPr lang="de-DE" dirty="0" err="1" smtClean="0"/>
              <a:t>values</a:t>
            </a:r>
            <a:r>
              <a:rPr lang="de-DE" dirty="0" smtClean="0"/>
              <a:t> after </a:t>
            </a:r>
            <a:r>
              <a:rPr lang="de-DE" dirty="0" err="1" smtClean="0"/>
              <a:t>meals</a:t>
            </a:r>
            <a:r>
              <a:rPr lang="de-DE" dirty="0" smtClean="0"/>
              <a:t>, and </a:t>
            </a:r>
            <a:r>
              <a:rPr lang="de-DE" dirty="0" err="1" smtClean="0"/>
              <a:t>notably</a:t>
            </a:r>
            <a:r>
              <a:rPr lang="de-DE" dirty="0" smtClean="0"/>
              <a:t> also in </a:t>
            </a:r>
            <a:r>
              <a:rPr lang="de-DE" dirty="0" err="1" smtClean="0"/>
              <a:t>the</a:t>
            </a:r>
            <a:r>
              <a:rPr lang="de-DE" dirty="0" smtClean="0"/>
              <a:t> </a:t>
            </a:r>
            <a:r>
              <a:rPr lang="de-DE" dirty="0" err="1" smtClean="0"/>
              <a:t>night</a:t>
            </a:r>
            <a:r>
              <a:rPr lang="de-DE" dirty="0" smtClean="0"/>
              <a:t>, bring </a:t>
            </a:r>
            <a:r>
              <a:rPr lang="de-DE" dirty="0" err="1" smtClean="0"/>
              <a:t>glucose</a:t>
            </a:r>
            <a:r>
              <a:rPr lang="de-DE" dirty="0" smtClean="0"/>
              <a:t> </a:t>
            </a:r>
            <a:r>
              <a:rPr lang="de-DE" dirty="0" err="1" smtClean="0"/>
              <a:t>to</a:t>
            </a:r>
            <a:r>
              <a:rPr lang="de-DE" dirty="0" smtClean="0"/>
              <a:t> </a:t>
            </a:r>
            <a:r>
              <a:rPr lang="de-DE" dirty="0" err="1" smtClean="0"/>
              <a:t>target</a:t>
            </a:r>
            <a:r>
              <a:rPr lang="de-DE" dirty="0" smtClean="0"/>
              <a:t>. Not </a:t>
            </a:r>
            <a:r>
              <a:rPr lang="de-DE" dirty="0" err="1" smtClean="0"/>
              <a:t>reaching</a:t>
            </a:r>
            <a:r>
              <a:rPr lang="de-DE" dirty="0" smtClean="0"/>
              <a:t> </a:t>
            </a:r>
            <a:r>
              <a:rPr lang="de-DE" dirty="0" err="1" smtClean="0"/>
              <a:t>target</a:t>
            </a:r>
            <a:r>
              <a:rPr lang="de-DE" dirty="0" smtClean="0"/>
              <a:t> </a:t>
            </a:r>
            <a:r>
              <a:rPr lang="de-DE" dirty="0" err="1" smtClean="0"/>
              <a:t>is</a:t>
            </a:r>
            <a:r>
              <a:rPr lang="de-DE" dirty="0" smtClean="0"/>
              <a:t> a </a:t>
            </a:r>
            <a:r>
              <a:rPr lang="de-DE" dirty="0" err="1" smtClean="0"/>
              <a:t>sign</a:t>
            </a:r>
            <a:r>
              <a:rPr lang="de-DE" dirty="0" smtClean="0"/>
              <a:t> </a:t>
            </a:r>
            <a:r>
              <a:rPr lang="de-DE" dirty="0" err="1" smtClean="0"/>
              <a:t>for</a:t>
            </a:r>
            <a:r>
              <a:rPr lang="de-DE" dirty="0" smtClean="0"/>
              <a:t> </a:t>
            </a:r>
            <a:r>
              <a:rPr lang="de-DE" dirty="0" err="1" smtClean="0"/>
              <a:t>too</a:t>
            </a:r>
            <a:r>
              <a:rPr lang="de-DE" dirty="0" smtClean="0"/>
              <a:t> </a:t>
            </a:r>
            <a:r>
              <a:rPr lang="de-DE" dirty="0" err="1" smtClean="0"/>
              <a:t>big</a:t>
            </a:r>
            <a:r>
              <a:rPr lang="de-DE" dirty="0" smtClean="0"/>
              <a:t> (mild) ISF, </a:t>
            </a:r>
            <a:r>
              <a:rPr lang="de-DE" dirty="0" err="1" smtClean="0"/>
              <a:t>rollercoasters</a:t>
            </a:r>
            <a:r>
              <a:rPr lang="de-DE" dirty="0" smtClean="0"/>
              <a:t> </a:t>
            </a:r>
            <a:r>
              <a:rPr lang="de-DE" dirty="0" err="1" smtClean="0"/>
              <a:t>speak</a:t>
            </a:r>
            <a:r>
              <a:rPr lang="de-DE" dirty="0" smtClean="0"/>
              <a:t> </a:t>
            </a:r>
            <a:r>
              <a:rPr lang="de-DE" dirty="0" err="1" smtClean="0"/>
              <a:t>for</a:t>
            </a:r>
            <a:r>
              <a:rPr lang="de-DE" dirty="0" smtClean="0"/>
              <a:t> </a:t>
            </a:r>
            <a:r>
              <a:rPr lang="de-DE" dirty="0" err="1" smtClean="0"/>
              <a:t>too</a:t>
            </a:r>
            <a:r>
              <a:rPr lang="de-DE" dirty="0" smtClean="0"/>
              <a:t> </a:t>
            </a:r>
            <a:r>
              <a:rPr lang="de-DE" dirty="0" err="1" smtClean="0"/>
              <a:t>low</a:t>
            </a:r>
            <a:r>
              <a:rPr lang="de-DE" dirty="0" smtClean="0"/>
              <a:t> (aggressive) </a:t>
            </a:r>
            <a:r>
              <a:rPr lang="de-DE" dirty="0" err="1" smtClean="0"/>
              <a:t>values</a:t>
            </a:r>
            <a:r>
              <a:rPr lang="de-DE" dirty="0" smtClean="0"/>
              <a:t>.</a:t>
            </a:r>
          </a:p>
          <a:p>
            <a:r>
              <a:rPr lang="de-DE" dirty="0" smtClean="0"/>
              <a:t>Special </a:t>
            </a:r>
            <a:r>
              <a:rPr lang="de-DE" b="1" dirty="0" err="1" smtClean="0"/>
              <a:t>boosting</a:t>
            </a:r>
            <a:r>
              <a:rPr lang="de-DE" b="1" dirty="0" smtClean="0"/>
              <a:t> </a:t>
            </a:r>
            <a:r>
              <a:rPr lang="de-DE" b="1" dirty="0" err="1" smtClean="0"/>
              <a:t>of</a:t>
            </a:r>
            <a:r>
              <a:rPr lang="de-DE" b="1" dirty="0" smtClean="0"/>
              <a:t> ISF </a:t>
            </a:r>
            <a:r>
              <a:rPr lang="de-DE" dirty="0" err="1" smtClean="0"/>
              <a:t>potency</a:t>
            </a:r>
            <a:r>
              <a:rPr lang="de-DE" dirty="0" smtClean="0"/>
              <a:t> </a:t>
            </a:r>
            <a:r>
              <a:rPr lang="de-DE" dirty="0" err="1" smtClean="0"/>
              <a:t>for</a:t>
            </a:r>
            <a:r>
              <a:rPr lang="de-DE" dirty="0" smtClean="0"/>
              <a:t> a </a:t>
            </a:r>
            <a:r>
              <a:rPr lang="de-DE" dirty="0" err="1" smtClean="0"/>
              <a:t>couple</a:t>
            </a:r>
            <a:r>
              <a:rPr lang="de-DE" dirty="0" smtClean="0"/>
              <a:t> </a:t>
            </a:r>
            <a:r>
              <a:rPr lang="de-DE" dirty="0" err="1" smtClean="0"/>
              <a:t>of</a:t>
            </a:r>
            <a:r>
              <a:rPr lang="de-DE" dirty="0" smtClean="0"/>
              <a:t> </a:t>
            </a:r>
            <a:r>
              <a:rPr lang="de-DE" dirty="0" err="1" smtClean="0"/>
              <a:t>minutes</a:t>
            </a:r>
            <a:r>
              <a:rPr lang="de-DE" dirty="0" smtClean="0"/>
              <a:t> </a:t>
            </a:r>
            <a:r>
              <a:rPr lang="de-DE" dirty="0" err="1" smtClean="0"/>
              <a:t>when</a:t>
            </a:r>
            <a:r>
              <a:rPr lang="de-DE" dirty="0" smtClean="0"/>
              <a:t>, and </a:t>
            </a:r>
            <a:r>
              <a:rPr lang="de-DE" dirty="0" err="1" smtClean="0"/>
              <a:t>as</a:t>
            </a:r>
            <a:r>
              <a:rPr lang="de-DE" dirty="0" smtClean="0"/>
              <a:t> </a:t>
            </a:r>
            <a:r>
              <a:rPr lang="de-DE" dirty="0" err="1" smtClean="0"/>
              <a:t>long</a:t>
            </a:r>
            <a:r>
              <a:rPr lang="de-DE" dirty="0" smtClean="0"/>
              <a:t> </a:t>
            </a:r>
            <a:r>
              <a:rPr lang="de-DE" dirty="0" err="1" smtClean="0"/>
              <a:t>as</a:t>
            </a:r>
            <a:r>
              <a:rPr lang="de-DE" dirty="0" smtClean="0"/>
              <a:t>,  </a:t>
            </a:r>
            <a:r>
              <a:rPr lang="de-DE" dirty="0" err="1" smtClean="0"/>
              <a:t>glucose</a:t>
            </a:r>
            <a:r>
              <a:rPr lang="de-DE" dirty="0" smtClean="0"/>
              <a:t> </a:t>
            </a:r>
            <a:r>
              <a:rPr lang="de-DE" dirty="0" err="1" smtClean="0"/>
              <a:t>is</a:t>
            </a:r>
            <a:r>
              <a:rPr lang="de-DE" dirty="0" smtClean="0"/>
              <a:t> high after a </a:t>
            </a:r>
            <a:r>
              <a:rPr lang="de-DE" dirty="0" err="1" smtClean="0"/>
              <a:t>fatty</a:t>
            </a:r>
            <a:r>
              <a:rPr lang="de-DE" dirty="0" smtClean="0"/>
              <a:t> </a:t>
            </a:r>
            <a:r>
              <a:rPr lang="de-DE" dirty="0" err="1" smtClean="0"/>
              <a:t>meal</a:t>
            </a:r>
            <a:r>
              <a:rPr lang="de-DE" dirty="0" smtClean="0"/>
              <a:t> </a:t>
            </a:r>
            <a:r>
              <a:rPr lang="de-DE" dirty="0" err="1" smtClean="0"/>
              <a:t>can</a:t>
            </a:r>
            <a:r>
              <a:rPr lang="de-DE" dirty="0" smtClean="0"/>
              <a:t> </a:t>
            </a:r>
            <a:r>
              <a:rPr lang="de-DE" dirty="0" err="1" smtClean="0"/>
              <a:t>be</a:t>
            </a:r>
            <a:r>
              <a:rPr lang="de-DE" dirty="0" smtClean="0"/>
              <a:t> </a:t>
            </a:r>
            <a:r>
              <a:rPr lang="de-DE" dirty="0" err="1" smtClean="0"/>
              <a:t>helpful</a:t>
            </a:r>
            <a:r>
              <a:rPr lang="de-DE" dirty="0" smtClean="0"/>
              <a:t>, and </a:t>
            </a:r>
            <a:r>
              <a:rPr lang="de-DE" dirty="0" err="1" smtClean="0"/>
              <a:t>can</a:t>
            </a:r>
            <a:r>
              <a:rPr lang="de-DE" dirty="0" smtClean="0"/>
              <a:t> </a:t>
            </a:r>
            <a:r>
              <a:rPr lang="de-DE" dirty="0" err="1" smtClean="0"/>
              <a:t>be</a:t>
            </a:r>
            <a:r>
              <a:rPr lang="de-DE" dirty="0" smtClean="0"/>
              <a:t> </a:t>
            </a:r>
            <a:r>
              <a:rPr lang="de-DE" dirty="0" err="1" smtClean="0"/>
              <a:t>automated</a:t>
            </a:r>
            <a:r>
              <a:rPr lang="de-DE" dirty="0" smtClean="0"/>
              <a:t> in </a:t>
            </a:r>
            <a:r>
              <a:rPr lang="de-DE" dirty="0" err="1" smtClean="0"/>
              <a:t>AndroidAPS</a:t>
            </a:r>
            <a:r>
              <a:rPr lang="de-DE" dirty="0" smtClean="0"/>
              <a:t>, </a:t>
            </a:r>
            <a:r>
              <a:rPr lang="de-DE" dirty="0" err="1" smtClean="0"/>
              <a:t>or</a:t>
            </a:r>
            <a:r>
              <a:rPr lang="de-DE" dirty="0" smtClean="0"/>
              <a:t> via </a:t>
            </a:r>
            <a:r>
              <a:rPr lang="de-DE" dirty="0" err="1" smtClean="0"/>
              <a:t>using</a:t>
            </a:r>
            <a:r>
              <a:rPr lang="de-DE" dirty="0" smtClean="0"/>
              <a:t> </a:t>
            </a:r>
            <a:r>
              <a:rPr lang="de-DE" dirty="0" err="1" smtClean="0"/>
              <a:t>add-ons</a:t>
            </a:r>
            <a:r>
              <a:rPr lang="de-DE" dirty="0" smtClean="0"/>
              <a:t> like IFTTT also in </a:t>
            </a:r>
            <a:r>
              <a:rPr lang="de-DE" dirty="0" err="1" smtClean="0"/>
              <a:t>other</a:t>
            </a:r>
            <a:r>
              <a:rPr lang="de-DE" dirty="0" smtClean="0"/>
              <a:t> DIY </a:t>
            </a:r>
            <a:r>
              <a:rPr lang="de-DE" dirty="0" err="1" smtClean="0"/>
              <a:t>loops</a:t>
            </a:r>
            <a:r>
              <a:rPr lang="de-DE" dirty="0" smtClean="0"/>
              <a:t>.</a:t>
            </a:r>
            <a:endParaRPr lang="de-DE" dirty="0"/>
          </a:p>
        </p:txBody>
      </p:sp>
      <p:sp>
        <p:nvSpPr>
          <p:cNvPr id="9" name="Textfeld 8"/>
          <p:cNvSpPr txBox="1"/>
          <p:nvPr/>
        </p:nvSpPr>
        <p:spPr>
          <a:xfrm>
            <a:off x="326903" y="6344259"/>
            <a:ext cx="1132485" cy="369332"/>
          </a:xfrm>
          <a:prstGeom prst="rect">
            <a:avLst/>
          </a:prstGeom>
          <a:solidFill>
            <a:srgbClr val="CC99FF">
              <a:alpha val="18824"/>
            </a:srgbClr>
          </a:solidFill>
        </p:spPr>
        <p:txBody>
          <a:bodyPr wrap="square" rtlCol="0">
            <a:spAutoFit/>
          </a:bodyPr>
          <a:lstStyle/>
          <a:p>
            <a:r>
              <a:rPr lang="de-DE" dirty="0" smtClean="0"/>
              <a:t>More </a:t>
            </a:r>
            <a:r>
              <a:rPr lang="de-DE" dirty="0" err="1" smtClean="0"/>
              <a:t>see</a:t>
            </a:r>
            <a:r>
              <a:rPr lang="de-DE" dirty="0" smtClean="0"/>
              <a:t>:</a:t>
            </a:r>
            <a:endParaRPr lang="de-DE" dirty="0"/>
          </a:p>
        </p:txBody>
      </p:sp>
      <p:sp>
        <p:nvSpPr>
          <p:cNvPr id="11" name="Rechteck 10"/>
          <p:cNvSpPr/>
          <p:nvPr/>
        </p:nvSpPr>
        <p:spPr>
          <a:xfrm>
            <a:off x="1459388" y="6322028"/>
            <a:ext cx="8308348" cy="369332"/>
          </a:xfrm>
          <a:prstGeom prst="rect">
            <a:avLst/>
          </a:prstGeom>
        </p:spPr>
        <p:txBody>
          <a:bodyPr wrap="square">
            <a:spAutoFit/>
          </a:bodyPr>
          <a:lstStyle/>
          <a:p>
            <a:r>
              <a:rPr lang="de-DE" dirty="0">
                <a:hlinkClick r:id="rId4"/>
              </a:rPr>
              <a:t>https://www.facebook.com/groups/AndroidAPSUsers/permalink/3091340191087377</a:t>
            </a:r>
            <a:r>
              <a:rPr lang="de-DE" dirty="0" smtClean="0">
                <a:hlinkClick r:id="rId4"/>
              </a:rPr>
              <a:t>/</a:t>
            </a:r>
            <a:r>
              <a:rPr lang="de-DE" dirty="0" smtClean="0"/>
              <a:t> </a:t>
            </a:r>
            <a:endParaRPr lang="de-DE" dirty="0"/>
          </a:p>
        </p:txBody>
      </p:sp>
    </p:spTree>
    <p:extLst>
      <p:ext uri="{BB962C8B-B14F-4D97-AF65-F5344CB8AC3E}">
        <p14:creationId xmlns:p14="http://schemas.microsoft.com/office/powerpoint/2010/main" val="1052112134"/>
      </p:ext>
    </p:extLst>
  </p:cSld>
  <p:clrMapOvr>
    <a:masterClrMapping/>
  </p:clrMapOvr>
  <mc:AlternateContent xmlns:mc="http://schemas.openxmlformats.org/markup-compatibility/2006" xmlns:p14="http://schemas.microsoft.com/office/powerpoint/2010/main">
    <mc:Choice Requires="p14">
      <p:transition spd="slow" p14:dur="2000" advTm="101855"/>
    </mc:Choice>
    <mc:Fallback xmlns="">
      <p:transition spd="slow" advTm="101855"/>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3960" y="-111020"/>
            <a:ext cx="9816840" cy="1325563"/>
          </a:xfrm>
        </p:spPr>
        <p:txBody>
          <a:bodyPr>
            <a:normAutofit/>
          </a:bodyPr>
          <a:lstStyle/>
          <a:p>
            <a:pPr algn="ctr"/>
            <a:r>
              <a:rPr lang="de-DE" sz="3600" b="1" dirty="0" err="1" smtClean="0">
                <a:solidFill>
                  <a:srgbClr val="7030A0"/>
                </a:solidFill>
              </a:rPr>
              <a:t>Delayed</a:t>
            </a:r>
            <a:r>
              <a:rPr lang="de-DE" sz="3600" b="1" dirty="0" smtClean="0">
                <a:solidFill>
                  <a:srgbClr val="7030A0"/>
                </a:solidFill>
              </a:rPr>
              <a:t> </a:t>
            </a:r>
            <a:r>
              <a:rPr lang="de-DE" sz="3600" b="1" dirty="0" err="1" smtClean="0">
                <a:solidFill>
                  <a:srgbClr val="7030A0"/>
                </a:solidFill>
              </a:rPr>
              <a:t>control</a:t>
            </a:r>
            <a:r>
              <a:rPr lang="de-DE" sz="3600" b="1" dirty="0" smtClean="0">
                <a:solidFill>
                  <a:srgbClr val="7030A0"/>
                </a:solidFill>
              </a:rPr>
              <a:t>  </a:t>
            </a:r>
            <a:endParaRPr lang="de-DE" sz="3600" b="1" dirty="0">
              <a:solidFill>
                <a:srgbClr val="7030A0"/>
              </a:solidFill>
            </a:endParaRPr>
          </a:p>
        </p:txBody>
      </p:sp>
      <p:sp>
        <p:nvSpPr>
          <p:cNvPr id="3" name="Inhaltsplatzhalter 2"/>
          <p:cNvSpPr>
            <a:spLocks noGrp="1"/>
          </p:cNvSpPr>
          <p:nvPr>
            <p:ph idx="1"/>
          </p:nvPr>
        </p:nvSpPr>
        <p:spPr>
          <a:xfrm>
            <a:off x="393960" y="1137383"/>
            <a:ext cx="11424229" cy="6389588"/>
          </a:xfrm>
        </p:spPr>
        <p:txBody>
          <a:bodyPr lIns="0">
            <a:normAutofit/>
          </a:bodyPr>
          <a:lstStyle/>
          <a:p>
            <a:r>
              <a:rPr lang="de-DE" sz="2400" dirty="0" err="1" smtClean="0"/>
              <a:t>When</a:t>
            </a:r>
            <a:r>
              <a:rPr lang="de-DE" sz="2400" dirty="0" smtClean="0"/>
              <a:t> </a:t>
            </a:r>
            <a:r>
              <a:rPr lang="de-DE" sz="2400" dirty="0" err="1" smtClean="0"/>
              <a:t>we</a:t>
            </a:r>
            <a:r>
              <a:rPr lang="de-DE" sz="2400" dirty="0" smtClean="0"/>
              <a:t> </a:t>
            </a:r>
            <a:r>
              <a:rPr lang="de-DE" sz="2400" dirty="0" err="1" smtClean="0"/>
              <a:t>eat</a:t>
            </a:r>
            <a:r>
              <a:rPr lang="de-DE" sz="2400" dirty="0" smtClean="0"/>
              <a:t>, </a:t>
            </a:r>
            <a:r>
              <a:rPr lang="de-DE" sz="2400" dirty="0" err="1" smtClean="0"/>
              <a:t>it</a:t>
            </a:r>
            <a:r>
              <a:rPr lang="de-DE" sz="2400" dirty="0" smtClean="0"/>
              <a:t> </a:t>
            </a:r>
            <a:r>
              <a:rPr lang="de-DE" sz="2400" dirty="0" err="1" smtClean="0"/>
              <a:t>takes</a:t>
            </a:r>
            <a:r>
              <a:rPr lang="de-DE" sz="2400" dirty="0" smtClean="0"/>
              <a:t> </a:t>
            </a:r>
            <a:r>
              <a:rPr lang="de-DE" sz="2400" dirty="0" err="1" smtClean="0"/>
              <a:t>around</a:t>
            </a:r>
            <a:r>
              <a:rPr lang="de-DE" sz="2400" dirty="0" smtClean="0"/>
              <a:t> 10 </a:t>
            </a:r>
            <a:r>
              <a:rPr lang="de-DE" sz="2400" dirty="0" err="1" smtClean="0"/>
              <a:t>minutes</a:t>
            </a:r>
            <a:r>
              <a:rPr lang="de-DE" sz="2400" dirty="0" smtClean="0"/>
              <a:t> </a:t>
            </a:r>
            <a:r>
              <a:rPr lang="de-DE" sz="2400" dirty="0" err="1" smtClean="0"/>
              <a:t>until</a:t>
            </a:r>
            <a:r>
              <a:rPr lang="de-DE" sz="2400" dirty="0" smtClean="0"/>
              <a:t> </a:t>
            </a:r>
            <a:r>
              <a:rPr lang="de-DE" sz="2400" dirty="0" err="1" smtClean="0"/>
              <a:t>the</a:t>
            </a:r>
            <a:r>
              <a:rPr lang="de-DE" sz="2400" dirty="0" smtClean="0"/>
              <a:t> </a:t>
            </a:r>
            <a:r>
              <a:rPr lang="de-DE" sz="2400" dirty="0" err="1" smtClean="0"/>
              <a:t>very</a:t>
            </a:r>
            <a:r>
              <a:rPr lang="de-DE" sz="2400" dirty="0" smtClean="0"/>
              <a:t> </a:t>
            </a:r>
            <a:r>
              <a:rPr lang="de-DE" sz="2400" dirty="0" err="1" smtClean="0"/>
              <a:t>first</a:t>
            </a:r>
            <a:r>
              <a:rPr lang="de-DE" sz="2400" dirty="0" smtClean="0"/>
              <a:t> „fast“ </a:t>
            </a:r>
            <a:r>
              <a:rPr lang="de-DE" sz="2400" dirty="0" err="1" smtClean="0"/>
              <a:t>carbs</a:t>
            </a:r>
            <a:r>
              <a:rPr lang="de-DE" sz="2400" dirty="0" smtClean="0"/>
              <a:t> </a:t>
            </a:r>
            <a:r>
              <a:rPr lang="de-DE" sz="2400" dirty="0" err="1" smtClean="0"/>
              <a:t>provide</a:t>
            </a:r>
            <a:r>
              <a:rPr lang="de-DE" sz="2400" dirty="0" smtClean="0"/>
              <a:t> </a:t>
            </a:r>
            <a:r>
              <a:rPr lang="de-DE" sz="2400" dirty="0" err="1" smtClean="0"/>
              <a:t>glucose</a:t>
            </a:r>
            <a:r>
              <a:rPr lang="de-DE" sz="2400" dirty="0" smtClean="0"/>
              <a:t> </a:t>
            </a:r>
            <a:r>
              <a:rPr lang="de-DE" sz="2400" dirty="0" err="1" smtClean="0"/>
              <a:t>to</a:t>
            </a:r>
            <a:r>
              <a:rPr lang="de-DE" sz="2400" dirty="0" smtClean="0"/>
              <a:t> </a:t>
            </a:r>
            <a:r>
              <a:rPr lang="de-DE" sz="2400" dirty="0" err="1" smtClean="0"/>
              <a:t>our</a:t>
            </a:r>
            <a:r>
              <a:rPr lang="de-DE" sz="2400" dirty="0" smtClean="0"/>
              <a:t> </a:t>
            </a:r>
            <a:r>
              <a:rPr lang="de-DE" sz="2400" dirty="0" err="1" smtClean="0"/>
              <a:t>cells</a:t>
            </a:r>
            <a:r>
              <a:rPr lang="de-DE" sz="2400" dirty="0" smtClean="0"/>
              <a:t> (</a:t>
            </a:r>
            <a:r>
              <a:rPr lang="de-DE" sz="2400" dirty="0" err="1" smtClean="0"/>
              <a:t>as</a:t>
            </a:r>
            <a:r>
              <a:rPr lang="de-DE" sz="2400" dirty="0" smtClean="0"/>
              <a:t> also </a:t>
            </a:r>
            <a:r>
              <a:rPr lang="de-DE" sz="2400" dirty="0" err="1" smtClean="0"/>
              <a:t>experienced</a:t>
            </a:r>
            <a:r>
              <a:rPr lang="de-DE" sz="2400" dirty="0" smtClean="0"/>
              <a:t> in </a:t>
            </a:r>
            <a:r>
              <a:rPr lang="de-DE" sz="2400" dirty="0" err="1" smtClean="0"/>
              <a:t>hypo</a:t>
            </a:r>
            <a:r>
              <a:rPr lang="de-DE" sz="2400" dirty="0" smtClean="0"/>
              <a:t> </a:t>
            </a:r>
            <a:r>
              <a:rPr lang="de-DE" sz="2400" dirty="0" err="1" smtClean="0"/>
              <a:t>treatment</a:t>
            </a:r>
            <a:r>
              <a:rPr lang="de-DE" sz="2400" dirty="0" smtClean="0"/>
              <a:t>). </a:t>
            </a:r>
            <a:r>
              <a:rPr lang="de-DE" sz="2400" dirty="0" err="1" smtClean="0"/>
              <a:t>Depending</a:t>
            </a:r>
            <a:r>
              <a:rPr lang="de-DE" sz="2400" dirty="0" smtClean="0"/>
              <a:t> on </a:t>
            </a:r>
            <a:r>
              <a:rPr lang="de-DE" sz="2400" dirty="0" err="1" smtClean="0"/>
              <a:t>quantity</a:t>
            </a:r>
            <a:r>
              <a:rPr lang="de-DE" sz="2400" dirty="0" smtClean="0"/>
              <a:t>, but also </a:t>
            </a:r>
            <a:r>
              <a:rPr lang="de-DE" sz="2400" dirty="0" err="1" smtClean="0"/>
              <a:t>kind</a:t>
            </a:r>
            <a:r>
              <a:rPr lang="de-DE" sz="2400" dirty="0" smtClean="0"/>
              <a:t> </a:t>
            </a:r>
            <a:r>
              <a:rPr lang="de-DE" sz="2400" dirty="0" err="1" smtClean="0"/>
              <a:t>of</a:t>
            </a:r>
            <a:r>
              <a:rPr lang="de-DE" sz="2400" dirty="0" smtClean="0"/>
              <a:t> </a:t>
            </a:r>
            <a:r>
              <a:rPr lang="de-DE" sz="2400" dirty="0" err="1" smtClean="0"/>
              <a:t>diet</a:t>
            </a:r>
            <a:r>
              <a:rPr lang="de-DE" sz="2400" dirty="0" smtClean="0"/>
              <a:t>, </a:t>
            </a:r>
            <a:r>
              <a:rPr lang="de-DE" sz="2400" dirty="0" err="1" smtClean="0"/>
              <a:t>the</a:t>
            </a:r>
            <a:r>
              <a:rPr lang="de-DE" sz="2400" dirty="0" smtClean="0"/>
              <a:t> </a:t>
            </a:r>
            <a:r>
              <a:rPr lang="de-DE" sz="2400" dirty="0" err="1" smtClean="0"/>
              <a:t>glucose-elevating</a:t>
            </a:r>
            <a:r>
              <a:rPr lang="de-DE" sz="2400" dirty="0" smtClean="0"/>
              <a:t> </a:t>
            </a:r>
            <a:r>
              <a:rPr lang="de-DE" sz="2400" dirty="0" err="1" smtClean="0"/>
              <a:t>effect</a:t>
            </a:r>
            <a:r>
              <a:rPr lang="de-DE" sz="2400" dirty="0" smtClean="0"/>
              <a:t> </a:t>
            </a:r>
            <a:r>
              <a:rPr lang="de-DE" sz="2400" dirty="0" err="1" smtClean="0"/>
              <a:t>from</a:t>
            </a:r>
            <a:r>
              <a:rPr lang="de-DE" sz="2400" dirty="0" smtClean="0"/>
              <a:t> a </a:t>
            </a:r>
            <a:r>
              <a:rPr lang="de-DE" sz="2400" dirty="0" err="1" smtClean="0"/>
              <a:t>meal</a:t>
            </a:r>
            <a:r>
              <a:rPr lang="de-DE" sz="2400" dirty="0" smtClean="0"/>
              <a:t> </a:t>
            </a:r>
            <a:r>
              <a:rPr lang="de-DE" sz="2400" dirty="0" err="1" smtClean="0"/>
              <a:t>can</a:t>
            </a:r>
            <a:r>
              <a:rPr lang="de-DE" sz="2400" dirty="0" smtClean="0"/>
              <a:t> </a:t>
            </a:r>
            <a:r>
              <a:rPr lang="de-DE" sz="2400" dirty="0" err="1" smtClean="0"/>
              <a:t>be</a:t>
            </a:r>
            <a:r>
              <a:rPr lang="de-DE" sz="2400" dirty="0" smtClean="0"/>
              <a:t> </a:t>
            </a:r>
            <a:r>
              <a:rPr lang="de-DE" sz="2400" dirty="0" err="1" smtClean="0"/>
              <a:t>uneven</a:t>
            </a:r>
            <a:r>
              <a:rPr lang="de-DE" sz="2400" dirty="0" smtClean="0"/>
              <a:t>, and last </a:t>
            </a:r>
            <a:r>
              <a:rPr lang="de-DE" sz="2400" dirty="0" err="1" smtClean="0"/>
              <a:t>for</a:t>
            </a:r>
            <a:r>
              <a:rPr lang="de-DE" sz="2400" dirty="0" smtClean="0"/>
              <a:t> </a:t>
            </a:r>
            <a:r>
              <a:rPr lang="de-DE" sz="2400" dirty="0" err="1" smtClean="0"/>
              <a:t>hours</a:t>
            </a:r>
            <a:r>
              <a:rPr lang="de-DE" sz="2400" dirty="0" smtClean="0"/>
              <a:t>. </a:t>
            </a:r>
            <a:r>
              <a:rPr lang="de-DE" sz="2400" dirty="0" err="1" smtClean="0"/>
              <a:t>Fat</a:t>
            </a:r>
            <a:r>
              <a:rPr lang="de-DE" sz="2400" dirty="0" smtClean="0"/>
              <a:t> </a:t>
            </a:r>
            <a:r>
              <a:rPr lang="de-DE" sz="2400" dirty="0" err="1" smtClean="0"/>
              <a:t>stretches</a:t>
            </a:r>
            <a:r>
              <a:rPr lang="de-DE" sz="2400" dirty="0" smtClean="0"/>
              <a:t> </a:t>
            </a:r>
            <a:r>
              <a:rPr lang="de-DE" sz="2400" dirty="0" err="1" smtClean="0"/>
              <a:t>absorption</a:t>
            </a:r>
            <a:r>
              <a:rPr lang="de-DE" sz="2400" dirty="0" smtClean="0"/>
              <a:t> </a:t>
            </a:r>
            <a:r>
              <a:rPr lang="de-DE" sz="2400" dirty="0" err="1" smtClean="0"/>
              <a:t>further</a:t>
            </a:r>
            <a:r>
              <a:rPr lang="de-DE" sz="2400" dirty="0" smtClean="0"/>
              <a:t> out, and </a:t>
            </a:r>
            <a:r>
              <a:rPr lang="de-DE" sz="2400" dirty="0" err="1" smtClean="0"/>
              <a:t>often</a:t>
            </a:r>
            <a:r>
              <a:rPr lang="de-DE" sz="2400" dirty="0" smtClean="0"/>
              <a:t> </a:t>
            </a:r>
            <a:r>
              <a:rPr lang="de-DE" sz="2400" dirty="0" err="1" smtClean="0"/>
              <a:t>requires</a:t>
            </a:r>
            <a:r>
              <a:rPr lang="de-DE" sz="2400" dirty="0" smtClean="0"/>
              <a:t> </a:t>
            </a:r>
            <a:r>
              <a:rPr lang="de-DE" sz="2400" dirty="0" err="1" smtClean="0"/>
              <a:t>insulin</a:t>
            </a:r>
            <a:r>
              <a:rPr lang="de-DE" sz="2400" dirty="0" smtClean="0"/>
              <a:t> </a:t>
            </a:r>
            <a:r>
              <a:rPr lang="de-DE" sz="2400" dirty="0" err="1" smtClean="0"/>
              <a:t>boosts</a:t>
            </a:r>
            <a:r>
              <a:rPr lang="de-DE" sz="2400" dirty="0" smtClean="0"/>
              <a:t> due </a:t>
            </a:r>
            <a:r>
              <a:rPr lang="de-DE" sz="2400" dirty="0" err="1" smtClean="0"/>
              <a:t>to</a:t>
            </a:r>
            <a:r>
              <a:rPr lang="de-DE" sz="2400" dirty="0" smtClean="0"/>
              <a:t> </a:t>
            </a:r>
            <a:r>
              <a:rPr lang="de-DE" sz="2400" dirty="0" err="1" smtClean="0"/>
              <a:t>short</a:t>
            </a:r>
            <a:r>
              <a:rPr lang="de-DE" sz="2400" dirty="0" smtClean="0"/>
              <a:t>-term </a:t>
            </a:r>
            <a:r>
              <a:rPr lang="de-DE" sz="2400" dirty="0" err="1" smtClean="0"/>
              <a:t>insulin</a:t>
            </a:r>
            <a:r>
              <a:rPr lang="de-DE" sz="2400" dirty="0" smtClean="0"/>
              <a:t> </a:t>
            </a:r>
            <a:r>
              <a:rPr lang="de-DE" sz="2400" dirty="0" err="1" smtClean="0"/>
              <a:t>resistance</a:t>
            </a:r>
            <a:r>
              <a:rPr lang="de-DE" sz="2400" dirty="0" smtClean="0"/>
              <a:t>.</a:t>
            </a:r>
          </a:p>
          <a:p>
            <a:r>
              <a:rPr lang="de-DE" sz="2400" dirty="0" smtClean="0"/>
              <a:t>Insulin </a:t>
            </a:r>
            <a:r>
              <a:rPr lang="de-DE" sz="2400" dirty="0" err="1" smtClean="0"/>
              <a:t>administered</a:t>
            </a:r>
            <a:r>
              <a:rPr lang="de-DE" sz="2400" dirty="0" smtClean="0"/>
              <a:t> </a:t>
            </a:r>
            <a:r>
              <a:rPr lang="de-DE" sz="2400" dirty="0" err="1" smtClean="0"/>
              <a:t>needs</a:t>
            </a:r>
            <a:r>
              <a:rPr lang="de-DE" sz="2400" dirty="0" smtClean="0"/>
              <a:t> at least 20 </a:t>
            </a:r>
            <a:r>
              <a:rPr lang="de-DE" sz="2400" dirty="0" err="1" smtClean="0"/>
              <a:t>minutes</a:t>
            </a:r>
            <a:r>
              <a:rPr lang="de-DE" sz="2400" dirty="0" smtClean="0"/>
              <a:t> </a:t>
            </a:r>
            <a:r>
              <a:rPr lang="de-DE" sz="2400" dirty="0" err="1" smtClean="0"/>
              <a:t>to</a:t>
            </a:r>
            <a:r>
              <a:rPr lang="de-DE" sz="2400" dirty="0" smtClean="0"/>
              <a:t> </a:t>
            </a:r>
            <a:r>
              <a:rPr lang="de-DE" sz="2400" dirty="0" err="1" smtClean="0"/>
              <a:t>get</a:t>
            </a:r>
            <a:r>
              <a:rPr lang="de-DE" sz="2400" dirty="0" smtClean="0"/>
              <a:t> </a:t>
            </a:r>
            <a:r>
              <a:rPr lang="de-DE" sz="2400" dirty="0" err="1" smtClean="0"/>
              <a:t>into</a:t>
            </a:r>
            <a:r>
              <a:rPr lang="de-DE" sz="2400" dirty="0" smtClean="0"/>
              <a:t> </a:t>
            </a:r>
            <a:r>
              <a:rPr lang="de-DE" sz="2400" dirty="0" err="1" smtClean="0"/>
              <a:t>our</a:t>
            </a:r>
            <a:r>
              <a:rPr lang="de-DE" sz="2400" dirty="0" smtClean="0"/>
              <a:t> </a:t>
            </a:r>
            <a:r>
              <a:rPr lang="de-DE" sz="2400" dirty="0" err="1" smtClean="0"/>
              <a:t>cells</a:t>
            </a:r>
            <a:r>
              <a:rPr lang="de-DE" sz="2400" dirty="0" smtClean="0"/>
              <a:t> </a:t>
            </a:r>
            <a:r>
              <a:rPr lang="de-DE" sz="2400" dirty="0" err="1" smtClean="0"/>
              <a:t>to</a:t>
            </a:r>
            <a:r>
              <a:rPr lang="de-DE" sz="2400" dirty="0" smtClean="0"/>
              <a:t> </a:t>
            </a:r>
            <a:r>
              <a:rPr lang="de-DE" sz="2400" dirty="0" err="1" smtClean="0"/>
              <a:t>produce</a:t>
            </a:r>
            <a:r>
              <a:rPr lang="de-DE" sz="2400" dirty="0" smtClean="0"/>
              <a:t> a </a:t>
            </a:r>
            <a:r>
              <a:rPr lang="de-DE" sz="2400" dirty="0" err="1" smtClean="0"/>
              <a:t>first</a:t>
            </a:r>
            <a:r>
              <a:rPr lang="de-DE" sz="2400" dirty="0" smtClean="0"/>
              <a:t> </a:t>
            </a:r>
            <a:r>
              <a:rPr lang="de-DE" sz="2400" dirty="0" err="1" smtClean="0"/>
              <a:t>small</a:t>
            </a:r>
            <a:r>
              <a:rPr lang="de-DE" sz="2400" dirty="0" smtClean="0"/>
              <a:t> </a:t>
            </a:r>
            <a:r>
              <a:rPr lang="de-DE" sz="2400" dirty="0" err="1" smtClean="0"/>
              <a:t>effect</a:t>
            </a:r>
            <a:r>
              <a:rPr lang="de-DE" sz="2400" dirty="0" smtClean="0"/>
              <a:t> (</a:t>
            </a:r>
            <a:r>
              <a:rPr lang="de-DE" sz="2400" dirty="0" err="1" smtClean="0"/>
              <a:t>lowering</a:t>
            </a:r>
            <a:r>
              <a:rPr lang="de-DE" sz="2400" dirty="0" smtClean="0"/>
              <a:t> </a:t>
            </a:r>
            <a:r>
              <a:rPr lang="de-DE" sz="2400" dirty="0" err="1" smtClean="0"/>
              <a:t>tissue</a:t>
            </a:r>
            <a:r>
              <a:rPr lang="de-DE" sz="2400" dirty="0" smtClean="0"/>
              <a:t> </a:t>
            </a:r>
            <a:r>
              <a:rPr lang="de-DE" sz="2400" dirty="0" err="1" smtClean="0"/>
              <a:t>glucose</a:t>
            </a:r>
            <a:r>
              <a:rPr lang="de-DE" sz="2400" dirty="0" smtClean="0"/>
              <a:t> </a:t>
            </a:r>
            <a:r>
              <a:rPr lang="de-DE" sz="2400" dirty="0" err="1" smtClean="0"/>
              <a:t>only</a:t>
            </a:r>
            <a:r>
              <a:rPr lang="de-DE" sz="2400" dirty="0" smtClean="0"/>
              <a:t> after a </a:t>
            </a:r>
            <a:r>
              <a:rPr lang="de-DE" sz="2400" dirty="0" err="1" smtClean="0"/>
              <a:t>couple</a:t>
            </a:r>
            <a:r>
              <a:rPr lang="de-DE" sz="2400" dirty="0" smtClean="0"/>
              <a:t> </a:t>
            </a:r>
            <a:r>
              <a:rPr lang="de-DE" sz="2400" dirty="0" err="1" smtClean="0"/>
              <a:t>of</a:t>
            </a:r>
            <a:r>
              <a:rPr lang="de-DE" sz="2400" dirty="0" smtClean="0"/>
              <a:t> </a:t>
            </a:r>
            <a:r>
              <a:rPr lang="de-DE" sz="2400" dirty="0" err="1" smtClean="0"/>
              <a:t>more</a:t>
            </a:r>
            <a:r>
              <a:rPr lang="de-DE" sz="2400" dirty="0" smtClean="0"/>
              <a:t> </a:t>
            </a:r>
            <a:r>
              <a:rPr lang="de-DE" sz="2400" dirty="0" err="1" smtClean="0"/>
              <a:t>minutes</a:t>
            </a:r>
            <a:r>
              <a:rPr lang="de-DE" sz="2400" dirty="0" smtClean="0"/>
              <a:t>). The </a:t>
            </a:r>
            <a:r>
              <a:rPr lang="de-DE" sz="2400" dirty="0" err="1" smtClean="0"/>
              <a:t>unfolding</a:t>
            </a:r>
            <a:r>
              <a:rPr lang="de-DE" sz="2400" dirty="0" smtClean="0"/>
              <a:t> </a:t>
            </a:r>
            <a:r>
              <a:rPr lang="de-DE" sz="2400" dirty="0" err="1" smtClean="0"/>
              <a:t>activity</a:t>
            </a:r>
            <a:r>
              <a:rPr lang="de-DE" sz="2400" dirty="0" smtClean="0"/>
              <a:t> </a:t>
            </a:r>
            <a:r>
              <a:rPr lang="de-DE" sz="2400" dirty="0" err="1" smtClean="0"/>
              <a:t>is</a:t>
            </a:r>
            <a:r>
              <a:rPr lang="de-DE" sz="2400" dirty="0" smtClean="0"/>
              <a:t> </a:t>
            </a:r>
            <a:r>
              <a:rPr lang="de-DE" sz="2400" dirty="0" err="1" smtClean="0"/>
              <a:t>characteristic</a:t>
            </a:r>
            <a:r>
              <a:rPr lang="de-DE" sz="2400" dirty="0" smtClean="0"/>
              <a:t> </a:t>
            </a:r>
            <a:r>
              <a:rPr lang="de-DE" sz="2400" dirty="0" err="1" smtClean="0"/>
              <a:t>for</a:t>
            </a:r>
            <a:r>
              <a:rPr lang="de-DE" sz="2400" dirty="0" smtClean="0"/>
              <a:t> </a:t>
            </a:r>
            <a:r>
              <a:rPr lang="de-DE" sz="2400" dirty="0" err="1" smtClean="0"/>
              <a:t>the</a:t>
            </a:r>
            <a:r>
              <a:rPr lang="de-DE" sz="2400" dirty="0" smtClean="0"/>
              <a:t> </a:t>
            </a:r>
            <a:r>
              <a:rPr lang="de-DE" sz="2400" dirty="0" err="1" smtClean="0"/>
              <a:t>insulin</a:t>
            </a:r>
            <a:r>
              <a:rPr lang="de-DE" sz="2400" dirty="0" smtClean="0"/>
              <a:t> in </a:t>
            </a:r>
            <a:r>
              <a:rPr lang="de-DE" sz="2400" dirty="0" err="1" smtClean="0"/>
              <a:t>use</a:t>
            </a:r>
            <a:r>
              <a:rPr lang="de-DE" sz="2400" dirty="0" smtClean="0"/>
              <a:t> (time-</a:t>
            </a:r>
            <a:r>
              <a:rPr lang="de-DE" sz="2400" dirty="0" err="1" smtClean="0"/>
              <a:t>to</a:t>
            </a:r>
            <a:r>
              <a:rPr lang="de-DE" sz="2400" dirty="0" smtClean="0"/>
              <a:t>-peak</a:t>
            </a:r>
            <a:r>
              <a:rPr lang="de-DE" sz="2400" dirty="0"/>
              <a:t>, </a:t>
            </a:r>
            <a:r>
              <a:rPr lang="de-DE" sz="2400" dirty="0" err="1"/>
              <a:t>duration</a:t>
            </a:r>
            <a:r>
              <a:rPr lang="de-DE" sz="2400" dirty="0"/>
              <a:t> </a:t>
            </a:r>
            <a:r>
              <a:rPr lang="de-DE" sz="2400" dirty="0" err="1"/>
              <a:t>of</a:t>
            </a:r>
            <a:r>
              <a:rPr lang="de-DE" sz="2400" dirty="0"/>
              <a:t> </a:t>
            </a:r>
            <a:r>
              <a:rPr lang="de-DE" sz="2400" dirty="0" err="1"/>
              <a:t>action</a:t>
            </a:r>
            <a:r>
              <a:rPr lang="de-DE" sz="2400" dirty="0"/>
              <a:t> (</a:t>
            </a:r>
            <a:r>
              <a:rPr lang="de-DE" sz="2400" dirty="0" smtClean="0"/>
              <a:t>DIA)). </a:t>
            </a:r>
            <a:endParaRPr lang="de-DE" sz="2400" dirty="0"/>
          </a:p>
          <a:p>
            <a:r>
              <a:rPr lang="de-DE" sz="2400" dirty="0" err="1"/>
              <a:t>F</a:t>
            </a:r>
            <a:r>
              <a:rPr lang="de-DE" sz="2400" dirty="0" err="1" smtClean="0"/>
              <a:t>or</a:t>
            </a:r>
            <a:r>
              <a:rPr lang="de-DE" sz="2400" dirty="0" smtClean="0"/>
              <a:t> all </a:t>
            </a:r>
            <a:r>
              <a:rPr lang="de-DE" sz="2400" dirty="0" err="1" smtClean="0"/>
              <a:t>the</a:t>
            </a:r>
            <a:r>
              <a:rPr lang="de-DE" sz="2400" dirty="0" smtClean="0"/>
              <a:t> </a:t>
            </a:r>
            <a:r>
              <a:rPr lang="de-DE" sz="2400" dirty="0" err="1" smtClean="0"/>
              <a:t>insulin</a:t>
            </a:r>
            <a:r>
              <a:rPr lang="de-DE" sz="2400" dirty="0" smtClean="0"/>
              <a:t> </a:t>
            </a:r>
            <a:r>
              <a:rPr lang="de-DE" sz="2400" dirty="0" err="1" smtClean="0"/>
              <a:t>given</a:t>
            </a:r>
            <a:r>
              <a:rPr lang="de-DE" sz="2400" dirty="0" smtClean="0"/>
              <a:t> </a:t>
            </a:r>
            <a:r>
              <a:rPr lang="de-DE" sz="2400" dirty="0" err="1" smtClean="0"/>
              <a:t>by</a:t>
            </a:r>
            <a:r>
              <a:rPr lang="de-DE" sz="2400" dirty="0" smtClean="0"/>
              <a:t> </a:t>
            </a:r>
            <a:r>
              <a:rPr lang="de-DE" sz="2400" dirty="0" err="1" smtClean="0"/>
              <a:t>the</a:t>
            </a:r>
            <a:r>
              <a:rPr lang="de-DE" sz="2400" dirty="0" smtClean="0"/>
              <a:t> </a:t>
            </a:r>
            <a:r>
              <a:rPr lang="de-DE" sz="2400" dirty="0" err="1" smtClean="0"/>
              <a:t>user</a:t>
            </a:r>
            <a:r>
              <a:rPr lang="de-DE" sz="2400" dirty="0" smtClean="0"/>
              <a:t> </a:t>
            </a:r>
            <a:r>
              <a:rPr lang="de-DE" sz="2400" dirty="0" err="1" smtClean="0"/>
              <a:t>or</a:t>
            </a:r>
            <a:r>
              <a:rPr lang="de-DE" sz="2400" dirty="0" smtClean="0"/>
              <a:t> </a:t>
            </a:r>
            <a:r>
              <a:rPr lang="de-DE" sz="2400" dirty="0" err="1" smtClean="0"/>
              <a:t>by</a:t>
            </a:r>
            <a:r>
              <a:rPr lang="de-DE" sz="2400" dirty="0" smtClean="0"/>
              <a:t> </a:t>
            </a:r>
            <a:r>
              <a:rPr lang="de-DE" sz="2400" dirty="0" err="1" smtClean="0"/>
              <a:t>the</a:t>
            </a:r>
            <a:r>
              <a:rPr lang="de-DE" sz="2400" dirty="0" smtClean="0"/>
              <a:t> </a:t>
            </a:r>
            <a:r>
              <a:rPr lang="de-DE" sz="2400" dirty="0" err="1" smtClean="0"/>
              <a:t>loop</a:t>
            </a:r>
            <a:r>
              <a:rPr lang="de-DE" sz="2400" dirty="0" smtClean="0"/>
              <a:t>, </a:t>
            </a:r>
            <a:r>
              <a:rPr lang="de-DE" sz="2400" dirty="0" err="1" smtClean="0"/>
              <a:t>these</a:t>
            </a:r>
            <a:r>
              <a:rPr lang="de-DE" sz="2400" dirty="0" smtClean="0"/>
              <a:t> </a:t>
            </a:r>
            <a:r>
              <a:rPr lang="de-DE" sz="2400" dirty="0" err="1"/>
              <a:t>activity</a:t>
            </a:r>
            <a:r>
              <a:rPr lang="de-DE" sz="2400" dirty="0"/>
              <a:t> </a:t>
            </a:r>
            <a:r>
              <a:rPr lang="de-DE" sz="2400" dirty="0" err="1"/>
              <a:t>curves</a:t>
            </a:r>
            <a:r>
              <a:rPr lang="de-DE" sz="2400" dirty="0"/>
              <a:t> </a:t>
            </a:r>
            <a:r>
              <a:rPr lang="de-DE" sz="2400" dirty="0" err="1"/>
              <a:t>stack</a:t>
            </a:r>
            <a:r>
              <a:rPr lang="de-DE" sz="2400" dirty="0"/>
              <a:t> </a:t>
            </a:r>
            <a:r>
              <a:rPr lang="de-DE" sz="2400" dirty="0" err="1" smtClean="0"/>
              <a:t>up</a:t>
            </a:r>
            <a:r>
              <a:rPr lang="de-DE" sz="2400" dirty="0" smtClean="0"/>
              <a:t>, and </a:t>
            </a:r>
            <a:r>
              <a:rPr lang="de-DE" sz="2400" dirty="0" err="1" smtClean="0"/>
              <a:t>make</a:t>
            </a:r>
            <a:r>
              <a:rPr lang="de-DE" sz="2400" dirty="0" smtClean="0"/>
              <a:t> </a:t>
            </a:r>
            <a:r>
              <a:rPr lang="de-DE" sz="2400" dirty="0" err="1" smtClean="0"/>
              <a:t>up</a:t>
            </a:r>
            <a:r>
              <a:rPr lang="de-DE" sz="2400" dirty="0" smtClean="0"/>
              <a:t> a </a:t>
            </a:r>
            <a:r>
              <a:rPr lang="de-DE" sz="2400" dirty="0" err="1" smtClean="0"/>
              <a:t>complex</a:t>
            </a:r>
            <a:r>
              <a:rPr lang="de-DE" sz="2400" dirty="0" smtClean="0"/>
              <a:t> </a:t>
            </a:r>
            <a:r>
              <a:rPr lang="de-DE" sz="2400" dirty="0" err="1" smtClean="0"/>
              <a:t>pattern</a:t>
            </a:r>
            <a:r>
              <a:rPr lang="de-DE" sz="2400" dirty="0" smtClean="0"/>
              <a:t> </a:t>
            </a:r>
            <a:r>
              <a:rPr lang="de-DE" sz="2400" dirty="0" err="1" smtClean="0"/>
              <a:t>of</a:t>
            </a:r>
            <a:r>
              <a:rPr lang="de-DE" sz="2400" dirty="0" smtClean="0"/>
              <a:t> </a:t>
            </a:r>
            <a:r>
              <a:rPr lang="de-DE" sz="2400" dirty="0" err="1" smtClean="0"/>
              <a:t>insulin</a:t>
            </a:r>
            <a:r>
              <a:rPr lang="de-DE" sz="2400" dirty="0" smtClean="0"/>
              <a:t> </a:t>
            </a:r>
            <a:r>
              <a:rPr lang="de-DE" sz="2400" dirty="0" err="1" smtClean="0"/>
              <a:t>activity</a:t>
            </a:r>
            <a:r>
              <a:rPr lang="de-DE" sz="2400" dirty="0" smtClean="0"/>
              <a:t>. </a:t>
            </a:r>
            <a:r>
              <a:rPr lang="de-DE" sz="2400" dirty="0" err="1" smtClean="0"/>
              <a:t>It</a:t>
            </a:r>
            <a:r>
              <a:rPr lang="de-DE" sz="2400" dirty="0" smtClean="0"/>
              <a:t> </a:t>
            </a:r>
            <a:r>
              <a:rPr lang="de-DE" sz="2400" dirty="0" err="1" smtClean="0"/>
              <a:t>is</a:t>
            </a:r>
            <a:r>
              <a:rPr lang="de-DE" sz="2400" dirty="0" smtClean="0"/>
              <a:t> </a:t>
            </a:r>
            <a:r>
              <a:rPr lang="de-DE" sz="2400" dirty="0" err="1" smtClean="0"/>
              <a:t>problematic</a:t>
            </a:r>
            <a:r>
              <a:rPr lang="de-DE" sz="2400" dirty="0" smtClean="0"/>
              <a:t> </a:t>
            </a:r>
            <a:r>
              <a:rPr lang="de-DE" sz="2400" dirty="0" err="1" smtClean="0"/>
              <a:t>to</a:t>
            </a:r>
            <a:r>
              <a:rPr lang="de-DE" sz="2400" dirty="0" smtClean="0"/>
              <a:t> </a:t>
            </a:r>
            <a:r>
              <a:rPr lang="de-DE" sz="2400" dirty="0" err="1" smtClean="0"/>
              <a:t>supply</a:t>
            </a:r>
            <a:r>
              <a:rPr lang="de-DE" sz="2400" dirty="0" smtClean="0"/>
              <a:t> additional </a:t>
            </a:r>
            <a:r>
              <a:rPr lang="de-DE" sz="2400" dirty="0" err="1" smtClean="0"/>
              <a:t>activity</a:t>
            </a:r>
            <a:r>
              <a:rPr lang="de-DE" sz="2400" dirty="0" smtClean="0"/>
              <a:t> </a:t>
            </a:r>
            <a:r>
              <a:rPr lang="de-DE" sz="2400" dirty="0" err="1" smtClean="0"/>
              <a:t>for</a:t>
            </a:r>
            <a:r>
              <a:rPr lang="de-DE" sz="2400" dirty="0" smtClean="0"/>
              <a:t> </a:t>
            </a:r>
            <a:r>
              <a:rPr lang="de-DE" sz="2400" dirty="0" err="1" smtClean="0"/>
              <a:t>any</a:t>
            </a:r>
            <a:r>
              <a:rPr lang="de-DE" sz="2400" dirty="0" smtClean="0"/>
              <a:t> </a:t>
            </a:r>
            <a:r>
              <a:rPr lang="de-DE" sz="2400" dirty="0" err="1" smtClean="0"/>
              <a:t>moment</a:t>
            </a:r>
            <a:r>
              <a:rPr lang="de-DE" sz="2400" dirty="0" smtClean="0"/>
              <a:t> </a:t>
            </a:r>
            <a:r>
              <a:rPr lang="de-DE" sz="2400" dirty="0" err="1" smtClean="0"/>
              <a:t>of</a:t>
            </a:r>
            <a:r>
              <a:rPr lang="de-DE" sz="2400" dirty="0" smtClean="0"/>
              <a:t> extra </a:t>
            </a:r>
            <a:r>
              <a:rPr lang="de-DE" sz="2400" dirty="0" err="1" smtClean="0"/>
              <a:t>need</a:t>
            </a:r>
            <a:r>
              <a:rPr lang="de-DE" sz="2400" dirty="0"/>
              <a:t> </a:t>
            </a:r>
            <a:r>
              <a:rPr lang="de-DE" sz="1800" dirty="0" smtClean="0">
                <a:solidFill>
                  <a:schemeClr val="bg1">
                    <a:lumMod val="50000"/>
                  </a:schemeClr>
                </a:solidFill>
              </a:rPr>
              <a:t>(</a:t>
            </a:r>
            <a:r>
              <a:rPr lang="de-DE" sz="1800" dirty="0" err="1" smtClean="0">
                <a:solidFill>
                  <a:schemeClr val="bg1">
                    <a:lumMod val="50000"/>
                  </a:schemeClr>
                </a:solidFill>
              </a:rPr>
              <a:t>as</a:t>
            </a:r>
            <a:r>
              <a:rPr lang="de-DE" sz="1800" dirty="0" smtClean="0">
                <a:solidFill>
                  <a:schemeClr val="bg1">
                    <a:lumMod val="50000"/>
                  </a:schemeClr>
                </a:solidFill>
              </a:rPr>
              <a:t> </a:t>
            </a:r>
            <a:r>
              <a:rPr lang="de-DE" sz="1800" dirty="0" err="1" smtClean="0">
                <a:solidFill>
                  <a:schemeClr val="bg1">
                    <a:lumMod val="50000"/>
                  </a:schemeClr>
                </a:solidFill>
              </a:rPr>
              <a:t>everybody</a:t>
            </a:r>
            <a:r>
              <a:rPr lang="de-DE" sz="1800" dirty="0" smtClean="0">
                <a:solidFill>
                  <a:schemeClr val="bg1">
                    <a:lumMod val="50000"/>
                  </a:schemeClr>
                </a:solidFill>
              </a:rPr>
              <a:t> </a:t>
            </a:r>
            <a:r>
              <a:rPr lang="de-DE" sz="1800" dirty="0" err="1" smtClean="0">
                <a:solidFill>
                  <a:schemeClr val="bg1">
                    <a:lumMod val="50000"/>
                  </a:schemeClr>
                </a:solidFill>
              </a:rPr>
              <a:t>knows</a:t>
            </a:r>
            <a:r>
              <a:rPr lang="de-DE" sz="1800" dirty="0" smtClean="0">
                <a:solidFill>
                  <a:schemeClr val="bg1">
                    <a:lumMod val="50000"/>
                  </a:schemeClr>
                </a:solidFill>
              </a:rPr>
              <a:t> </a:t>
            </a:r>
            <a:r>
              <a:rPr lang="de-DE" sz="1800" dirty="0" err="1" smtClean="0">
                <a:solidFill>
                  <a:schemeClr val="bg1">
                    <a:lumMod val="50000"/>
                  </a:schemeClr>
                </a:solidFill>
              </a:rPr>
              <a:t>from</a:t>
            </a:r>
            <a:r>
              <a:rPr lang="de-DE" sz="1800" dirty="0" smtClean="0">
                <a:solidFill>
                  <a:schemeClr val="bg1">
                    <a:lumMod val="50000"/>
                  </a:schemeClr>
                </a:solidFill>
              </a:rPr>
              <a:t> „rage“ </a:t>
            </a:r>
            <a:r>
              <a:rPr lang="de-DE" sz="1800" dirty="0" err="1" smtClean="0">
                <a:solidFill>
                  <a:schemeClr val="bg1">
                    <a:lumMod val="50000"/>
                  </a:schemeClr>
                </a:solidFill>
              </a:rPr>
              <a:t>bolussing</a:t>
            </a:r>
            <a:r>
              <a:rPr lang="de-DE" sz="1800" dirty="0" smtClean="0">
                <a:solidFill>
                  <a:schemeClr val="bg1">
                    <a:lumMod val="50000"/>
                  </a:schemeClr>
                </a:solidFill>
              </a:rPr>
              <a:t> </a:t>
            </a:r>
            <a:r>
              <a:rPr lang="de-DE" sz="1800" dirty="0" err="1" smtClean="0">
                <a:solidFill>
                  <a:schemeClr val="bg1">
                    <a:lumMod val="50000"/>
                  </a:schemeClr>
                </a:solidFill>
              </a:rPr>
              <a:t>when</a:t>
            </a:r>
            <a:r>
              <a:rPr lang="de-DE" sz="1800" dirty="0" smtClean="0">
                <a:solidFill>
                  <a:schemeClr val="bg1">
                    <a:lumMod val="50000"/>
                  </a:schemeClr>
                </a:solidFill>
              </a:rPr>
              <a:t> </a:t>
            </a:r>
            <a:r>
              <a:rPr lang="de-DE" sz="1800" dirty="0" err="1" smtClean="0">
                <a:solidFill>
                  <a:schemeClr val="bg1">
                    <a:lumMod val="50000"/>
                  </a:schemeClr>
                </a:solidFill>
              </a:rPr>
              <a:t>values</a:t>
            </a:r>
            <a:r>
              <a:rPr lang="de-DE" sz="1800" dirty="0" smtClean="0">
                <a:solidFill>
                  <a:schemeClr val="bg1">
                    <a:lumMod val="50000"/>
                  </a:schemeClr>
                </a:solidFill>
              </a:rPr>
              <a:t> </a:t>
            </a:r>
            <a:r>
              <a:rPr lang="de-DE" sz="1800" dirty="0" err="1" smtClean="0">
                <a:solidFill>
                  <a:schemeClr val="bg1">
                    <a:lumMod val="50000"/>
                  </a:schemeClr>
                </a:solidFill>
              </a:rPr>
              <a:t>are</a:t>
            </a:r>
            <a:r>
              <a:rPr lang="de-DE" sz="1800" dirty="0" smtClean="0">
                <a:solidFill>
                  <a:schemeClr val="bg1">
                    <a:lumMod val="50000"/>
                  </a:schemeClr>
                </a:solidFill>
              </a:rPr>
              <a:t> high: First not </a:t>
            </a:r>
            <a:r>
              <a:rPr lang="de-DE" sz="1800" dirty="0" err="1" smtClean="0">
                <a:solidFill>
                  <a:schemeClr val="bg1">
                    <a:lumMod val="50000"/>
                  </a:schemeClr>
                </a:solidFill>
              </a:rPr>
              <a:t>much</a:t>
            </a:r>
            <a:r>
              <a:rPr lang="de-DE" sz="1800" dirty="0" smtClean="0">
                <a:solidFill>
                  <a:schemeClr val="bg1">
                    <a:lumMod val="50000"/>
                  </a:schemeClr>
                </a:solidFill>
              </a:rPr>
              <a:t> </a:t>
            </a:r>
            <a:r>
              <a:rPr lang="de-DE" sz="1800" dirty="0" err="1" smtClean="0">
                <a:solidFill>
                  <a:schemeClr val="bg1">
                    <a:lumMod val="50000"/>
                  </a:schemeClr>
                </a:solidFill>
              </a:rPr>
              <a:t>happens</a:t>
            </a:r>
            <a:r>
              <a:rPr lang="de-DE" sz="1800" dirty="0" smtClean="0">
                <a:solidFill>
                  <a:schemeClr val="bg1">
                    <a:lumMod val="50000"/>
                  </a:schemeClr>
                </a:solidFill>
              </a:rPr>
              <a:t>, </a:t>
            </a:r>
            <a:r>
              <a:rPr lang="de-DE" sz="1800" dirty="0" err="1" smtClean="0">
                <a:solidFill>
                  <a:schemeClr val="bg1">
                    <a:lumMod val="50000"/>
                  </a:schemeClr>
                </a:solidFill>
              </a:rPr>
              <a:t>until</a:t>
            </a:r>
            <a:r>
              <a:rPr lang="de-DE" sz="1800" dirty="0" smtClean="0">
                <a:solidFill>
                  <a:schemeClr val="bg1">
                    <a:lumMod val="50000"/>
                  </a:schemeClr>
                </a:solidFill>
              </a:rPr>
              <a:t> max. </a:t>
            </a:r>
            <a:r>
              <a:rPr lang="de-DE" sz="1800" dirty="0" err="1" smtClean="0">
                <a:solidFill>
                  <a:schemeClr val="bg1">
                    <a:lumMod val="50000"/>
                  </a:schemeClr>
                </a:solidFill>
              </a:rPr>
              <a:t>activity</a:t>
            </a:r>
            <a:r>
              <a:rPr lang="de-DE" sz="1800" dirty="0" smtClean="0">
                <a:solidFill>
                  <a:schemeClr val="bg1">
                    <a:lumMod val="50000"/>
                  </a:schemeClr>
                </a:solidFill>
              </a:rPr>
              <a:t> </a:t>
            </a:r>
            <a:r>
              <a:rPr lang="de-DE" sz="1800" dirty="0" err="1" smtClean="0">
                <a:solidFill>
                  <a:schemeClr val="bg1">
                    <a:lumMod val="50000"/>
                  </a:schemeClr>
                </a:solidFill>
              </a:rPr>
              <a:t>of</a:t>
            </a:r>
            <a:r>
              <a:rPr lang="de-DE" sz="1800" dirty="0" smtClean="0">
                <a:solidFill>
                  <a:schemeClr val="bg1">
                    <a:lumMod val="50000"/>
                  </a:schemeClr>
                </a:solidFill>
              </a:rPr>
              <a:t> </a:t>
            </a:r>
            <a:r>
              <a:rPr lang="de-DE" sz="1800" dirty="0" err="1" smtClean="0">
                <a:solidFill>
                  <a:schemeClr val="bg1">
                    <a:lumMod val="50000"/>
                  </a:schemeClr>
                </a:solidFill>
              </a:rPr>
              <a:t>the</a:t>
            </a:r>
            <a:r>
              <a:rPr lang="de-DE" sz="1800" dirty="0" smtClean="0">
                <a:solidFill>
                  <a:schemeClr val="bg1">
                    <a:lumMod val="50000"/>
                  </a:schemeClr>
                </a:solidFill>
              </a:rPr>
              <a:t> </a:t>
            </a:r>
            <a:r>
              <a:rPr lang="de-DE" sz="1800" dirty="0" err="1" smtClean="0">
                <a:solidFill>
                  <a:schemeClr val="bg1">
                    <a:lumMod val="50000"/>
                  </a:schemeClr>
                </a:solidFill>
              </a:rPr>
              <a:t>new</a:t>
            </a:r>
            <a:r>
              <a:rPr lang="de-DE" sz="1800" dirty="0" smtClean="0">
                <a:solidFill>
                  <a:schemeClr val="bg1">
                    <a:lumMod val="50000"/>
                  </a:schemeClr>
                </a:solidFill>
              </a:rPr>
              <a:t> </a:t>
            </a:r>
            <a:r>
              <a:rPr lang="de-DE" sz="1800" dirty="0" err="1" smtClean="0">
                <a:solidFill>
                  <a:schemeClr val="bg1">
                    <a:lumMod val="50000"/>
                  </a:schemeClr>
                </a:solidFill>
              </a:rPr>
              <a:t>bolus</a:t>
            </a:r>
            <a:r>
              <a:rPr lang="de-DE" sz="1800" dirty="0" smtClean="0">
                <a:solidFill>
                  <a:schemeClr val="bg1">
                    <a:lumMod val="50000"/>
                  </a:schemeClr>
                </a:solidFill>
              </a:rPr>
              <a:t> </a:t>
            </a:r>
            <a:r>
              <a:rPr lang="de-DE" sz="1800" dirty="0" err="1" smtClean="0">
                <a:solidFill>
                  <a:schemeClr val="bg1">
                    <a:lumMod val="50000"/>
                  </a:schemeClr>
                </a:solidFill>
              </a:rPr>
              <a:t>is</a:t>
            </a:r>
            <a:r>
              <a:rPr lang="de-DE" sz="1800" dirty="0" smtClean="0">
                <a:solidFill>
                  <a:schemeClr val="bg1">
                    <a:lumMod val="50000"/>
                  </a:schemeClr>
                </a:solidFill>
              </a:rPr>
              <a:t> </a:t>
            </a:r>
            <a:r>
              <a:rPr lang="de-DE" sz="1800" dirty="0" err="1" smtClean="0">
                <a:solidFill>
                  <a:schemeClr val="bg1">
                    <a:lumMod val="50000"/>
                  </a:schemeClr>
                </a:solidFill>
              </a:rPr>
              <a:t>approached</a:t>
            </a:r>
            <a:r>
              <a:rPr lang="de-DE" sz="1800" dirty="0" smtClean="0">
                <a:solidFill>
                  <a:schemeClr val="bg1">
                    <a:lumMod val="50000"/>
                  </a:schemeClr>
                </a:solidFill>
              </a:rPr>
              <a:t>; </a:t>
            </a:r>
            <a:r>
              <a:rPr lang="de-DE" sz="1800" dirty="0" err="1" smtClean="0">
                <a:solidFill>
                  <a:schemeClr val="bg1">
                    <a:lumMod val="50000"/>
                  </a:schemeClr>
                </a:solidFill>
              </a:rPr>
              <a:t>then</a:t>
            </a:r>
            <a:r>
              <a:rPr lang="de-DE" sz="1800" dirty="0" smtClean="0">
                <a:solidFill>
                  <a:schemeClr val="bg1">
                    <a:lumMod val="50000"/>
                  </a:schemeClr>
                </a:solidFill>
              </a:rPr>
              <a:t>, </a:t>
            </a:r>
            <a:r>
              <a:rPr lang="de-DE" sz="1800" dirty="0" err="1" smtClean="0">
                <a:solidFill>
                  <a:schemeClr val="bg1">
                    <a:lumMod val="50000"/>
                  </a:schemeClr>
                </a:solidFill>
              </a:rPr>
              <a:t>for</a:t>
            </a:r>
            <a:r>
              <a:rPr lang="de-DE" sz="1800" dirty="0" smtClean="0">
                <a:solidFill>
                  <a:schemeClr val="bg1">
                    <a:lumMod val="50000"/>
                  </a:schemeClr>
                </a:solidFill>
              </a:rPr>
              <a:t> </a:t>
            </a:r>
            <a:r>
              <a:rPr lang="de-DE" sz="1800" dirty="0" err="1" smtClean="0">
                <a:solidFill>
                  <a:schemeClr val="bg1">
                    <a:lumMod val="50000"/>
                  </a:schemeClr>
                </a:solidFill>
              </a:rPr>
              <a:t>hours</a:t>
            </a:r>
            <a:r>
              <a:rPr lang="de-DE" sz="1800" dirty="0" smtClean="0">
                <a:solidFill>
                  <a:schemeClr val="bg1">
                    <a:lumMod val="50000"/>
                  </a:schemeClr>
                </a:solidFill>
              </a:rPr>
              <a:t>, </a:t>
            </a:r>
            <a:r>
              <a:rPr lang="de-DE" sz="1800" dirty="0" err="1" smtClean="0">
                <a:solidFill>
                  <a:schemeClr val="bg1">
                    <a:lumMod val="50000"/>
                  </a:schemeClr>
                </a:solidFill>
              </a:rPr>
              <a:t>further</a:t>
            </a:r>
            <a:r>
              <a:rPr lang="de-DE" sz="1800" dirty="0" smtClean="0">
                <a:solidFill>
                  <a:schemeClr val="bg1">
                    <a:lumMod val="50000"/>
                  </a:schemeClr>
                </a:solidFill>
              </a:rPr>
              <a:t> </a:t>
            </a:r>
            <a:r>
              <a:rPr lang="de-DE" sz="1800" dirty="0" err="1" smtClean="0">
                <a:solidFill>
                  <a:schemeClr val="bg1">
                    <a:lumMod val="50000"/>
                  </a:schemeClr>
                </a:solidFill>
              </a:rPr>
              <a:t>activity</a:t>
            </a:r>
            <a:r>
              <a:rPr lang="de-DE" sz="1800" dirty="0" smtClean="0">
                <a:solidFill>
                  <a:schemeClr val="bg1">
                    <a:lumMod val="50000"/>
                  </a:schemeClr>
                </a:solidFill>
              </a:rPr>
              <a:t> </a:t>
            </a:r>
            <a:r>
              <a:rPr lang="de-DE" sz="1800" dirty="0" err="1" smtClean="0">
                <a:solidFill>
                  <a:schemeClr val="bg1">
                    <a:lumMod val="50000"/>
                  </a:schemeClr>
                </a:solidFill>
              </a:rPr>
              <a:t>is</a:t>
            </a:r>
            <a:r>
              <a:rPr lang="de-DE" sz="1800" dirty="0" smtClean="0">
                <a:solidFill>
                  <a:schemeClr val="bg1">
                    <a:lumMod val="50000"/>
                  </a:schemeClr>
                </a:solidFill>
              </a:rPr>
              <a:t> </a:t>
            </a:r>
            <a:r>
              <a:rPr lang="de-DE" sz="1800" dirty="0" err="1" smtClean="0">
                <a:solidFill>
                  <a:schemeClr val="bg1">
                    <a:lumMod val="50000"/>
                  </a:schemeClr>
                </a:solidFill>
              </a:rPr>
              <a:t>likely</a:t>
            </a:r>
            <a:r>
              <a:rPr lang="de-DE" sz="1800" dirty="0" smtClean="0">
                <a:solidFill>
                  <a:schemeClr val="bg1">
                    <a:lumMod val="50000"/>
                  </a:schemeClr>
                </a:solidFill>
              </a:rPr>
              <a:t> </a:t>
            </a:r>
            <a:r>
              <a:rPr lang="de-DE" sz="1800" dirty="0" err="1" smtClean="0">
                <a:solidFill>
                  <a:schemeClr val="bg1">
                    <a:lumMod val="50000"/>
                  </a:schemeClr>
                </a:solidFill>
              </a:rPr>
              <a:t>to</a:t>
            </a:r>
            <a:r>
              <a:rPr lang="de-DE" sz="1800" dirty="0" smtClean="0">
                <a:solidFill>
                  <a:schemeClr val="bg1">
                    <a:lumMod val="50000"/>
                  </a:schemeClr>
                </a:solidFill>
              </a:rPr>
              <a:t> </a:t>
            </a:r>
            <a:r>
              <a:rPr lang="de-DE" sz="1800" dirty="0" err="1" smtClean="0">
                <a:solidFill>
                  <a:schemeClr val="bg1">
                    <a:lumMod val="50000"/>
                  </a:schemeClr>
                </a:solidFill>
              </a:rPr>
              <a:t>drive</a:t>
            </a:r>
            <a:r>
              <a:rPr lang="de-DE" sz="1800" dirty="0" smtClean="0">
                <a:solidFill>
                  <a:schemeClr val="bg1">
                    <a:lumMod val="50000"/>
                  </a:schemeClr>
                </a:solidFill>
              </a:rPr>
              <a:t> </a:t>
            </a:r>
            <a:r>
              <a:rPr lang="de-DE" sz="1800" dirty="0" err="1" smtClean="0">
                <a:solidFill>
                  <a:schemeClr val="bg1">
                    <a:lumMod val="50000"/>
                  </a:schemeClr>
                </a:solidFill>
              </a:rPr>
              <a:t>glucose</a:t>
            </a:r>
            <a:r>
              <a:rPr lang="de-DE" sz="1800" dirty="0" smtClean="0">
                <a:solidFill>
                  <a:schemeClr val="bg1">
                    <a:lumMod val="50000"/>
                  </a:schemeClr>
                </a:solidFill>
              </a:rPr>
              <a:t> </a:t>
            </a:r>
            <a:r>
              <a:rPr lang="de-DE" sz="1800" dirty="0" err="1" smtClean="0">
                <a:solidFill>
                  <a:schemeClr val="bg1">
                    <a:lumMod val="50000"/>
                  </a:schemeClr>
                </a:solidFill>
              </a:rPr>
              <a:t>towards</a:t>
            </a:r>
            <a:r>
              <a:rPr lang="de-DE" sz="1800" dirty="0" smtClean="0">
                <a:solidFill>
                  <a:schemeClr val="bg1">
                    <a:lumMod val="50000"/>
                  </a:schemeClr>
                </a:solidFill>
              </a:rPr>
              <a:t> a </a:t>
            </a:r>
            <a:r>
              <a:rPr lang="de-DE" sz="1800" dirty="0" err="1" smtClean="0">
                <a:solidFill>
                  <a:schemeClr val="bg1">
                    <a:lumMod val="50000"/>
                  </a:schemeClr>
                </a:solidFill>
              </a:rPr>
              <a:t>hypo</a:t>
            </a:r>
            <a:r>
              <a:rPr lang="de-DE" sz="1800" dirty="0" smtClean="0">
                <a:solidFill>
                  <a:schemeClr val="bg1">
                    <a:lumMod val="50000"/>
                  </a:schemeClr>
                </a:solidFill>
              </a:rPr>
              <a:t>, </a:t>
            </a:r>
            <a:r>
              <a:rPr lang="de-DE" sz="1800" dirty="0" err="1" smtClean="0">
                <a:solidFill>
                  <a:schemeClr val="bg1">
                    <a:lumMod val="50000"/>
                  </a:schemeClr>
                </a:solidFill>
              </a:rPr>
              <a:t>despite</a:t>
            </a:r>
            <a:r>
              <a:rPr lang="de-DE" sz="1800" dirty="0" smtClean="0">
                <a:solidFill>
                  <a:schemeClr val="bg1">
                    <a:lumMod val="50000"/>
                  </a:schemeClr>
                </a:solidFill>
              </a:rPr>
              <a:t> </a:t>
            </a:r>
            <a:r>
              <a:rPr lang="de-DE" sz="1800" dirty="0" err="1" smtClean="0">
                <a:solidFill>
                  <a:schemeClr val="bg1">
                    <a:lumMod val="50000"/>
                  </a:schemeClr>
                </a:solidFill>
              </a:rPr>
              <a:t>the</a:t>
            </a:r>
            <a:r>
              <a:rPr lang="de-DE" sz="1800" dirty="0" smtClean="0">
                <a:solidFill>
                  <a:schemeClr val="bg1">
                    <a:lumMod val="50000"/>
                  </a:schemeClr>
                </a:solidFill>
              </a:rPr>
              <a:t> </a:t>
            </a:r>
            <a:r>
              <a:rPr lang="de-DE" sz="1800" dirty="0" err="1" smtClean="0">
                <a:solidFill>
                  <a:schemeClr val="bg1">
                    <a:lumMod val="50000"/>
                  </a:schemeClr>
                </a:solidFill>
              </a:rPr>
              <a:t>loop</a:t>
            </a:r>
            <a:r>
              <a:rPr lang="de-DE" sz="1800" dirty="0" smtClean="0">
                <a:solidFill>
                  <a:schemeClr val="bg1">
                    <a:lumMod val="50000"/>
                  </a:schemeClr>
                </a:solidFill>
              </a:rPr>
              <a:t> </a:t>
            </a:r>
            <a:r>
              <a:rPr lang="de-DE" sz="1800" dirty="0" err="1" smtClean="0">
                <a:solidFill>
                  <a:schemeClr val="bg1">
                    <a:lumMod val="50000"/>
                  </a:schemeClr>
                </a:solidFill>
              </a:rPr>
              <a:t>countering</a:t>
            </a:r>
            <a:r>
              <a:rPr lang="de-DE" sz="1800" dirty="0" smtClean="0">
                <a:solidFill>
                  <a:schemeClr val="bg1">
                    <a:lumMod val="50000"/>
                  </a:schemeClr>
                </a:solidFill>
              </a:rPr>
              <a:t> </a:t>
            </a:r>
            <a:r>
              <a:rPr lang="de-DE" sz="1800" dirty="0" err="1" smtClean="0">
                <a:solidFill>
                  <a:schemeClr val="bg1">
                    <a:lumMod val="50000"/>
                  </a:schemeClr>
                </a:solidFill>
              </a:rPr>
              <a:t>with</a:t>
            </a:r>
            <a:r>
              <a:rPr lang="de-DE" sz="1800" dirty="0" smtClean="0">
                <a:solidFill>
                  <a:schemeClr val="bg1">
                    <a:lumMod val="50000"/>
                  </a:schemeClr>
                </a:solidFill>
              </a:rPr>
              <a:t> zero-</a:t>
            </a:r>
            <a:r>
              <a:rPr lang="de-DE" sz="1800" dirty="0" err="1" smtClean="0">
                <a:solidFill>
                  <a:schemeClr val="bg1">
                    <a:lumMod val="50000"/>
                  </a:schemeClr>
                </a:solidFill>
              </a:rPr>
              <a:t>temping</a:t>
            </a:r>
            <a:r>
              <a:rPr lang="de-DE" sz="1800" dirty="0" smtClean="0">
                <a:solidFill>
                  <a:schemeClr val="bg1">
                    <a:lumMod val="50000"/>
                  </a:schemeClr>
                </a:solidFill>
              </a:rPr>
              <a:t>).</a:t>
            </a:r>
          </a:p>
          <a:p>
            <a:r>
              <a:rPr lang="de-DE" sz="2400" dirty="0" err="1" smtClean="0"/>
              <a:t>Meal</a:t>
            </a:r>
            <a:r>
              <a:rPr lang="de-DE" sz="2400" dirty="0" smtClean="0"/>
              <a:t> </a:t>
            </a:r>
            <a:r>
              <a:rPr lang="de-DE" sz="2400" dirty="0"/>
              <a:t>Management </a:t>
            </a:r>
            <a:r>
              <a:rPr lang="de-DE" sz="2400" dirty="0" smtClean="0"/>
              <a:t>(=</a:t>
            </a:r>
            <a:r>
              <a:rPr lang="de-DE" sz="2400" dirty="0" err="1" smtClean="0"/>
              <a:t>balancing</a:t>
            </a:r>
            <a:r>
              <a:rPr lang="de-DE" sz="2400" dirty="0" smtClean="0"/>
              <a:t> </a:t>
            </a:r>
            <a:r>
              <a:rPr lang="de-DE" sz="2400" dirty="0" err="1"/>
              <a:t>carb</a:t>
            </a:r>
            <a:r>
              <a:rPr lang="de-DE" sz="2400" dirty="0"/>
              <a:t> </a:t>
            </a:r>
            <a:r>
              <a:rPr lang="de-DE" sz="2400" dirty="0" err="1" smtClean="0"/>
              <a:t>digestion</a:t>
            </a:r>
            <a:r>
              <a:rPr lang="de-DE" sz="2400" dirty="0" smtClean="0"/>
              <a:t> </a:t>
            </a:r>
            <a:r>
              <a:rPr lang="de-DE" sz="2400" dirty="0" err="1"/>
              <a:t>with</a:t>
            </a:r>
            <a:r>
              <a:rPr lang="de-DE" sz="2400" dirty="0"/>
              <a:t> </a:t>
            </a:r>
            <a:r>
              <a:rPr lang="de-DE" sz="2400" dirty="0" err="1"/>
              <a:t>insulin</a:t>
            </a:r>
            <a:r>
              <a:rPr lang="de-DE" sz="2400" dirty="0"/>
              <a:t> </a:t>
            </a:r>
            <a:r>
              <a:rPr lang="de-DE" sz="2400" dirty="0" err="1" smtClean="0"/>
              <a:t>activity</a:t>
            </a:r>
            <a:r>
              <a:rPr lang="de-DE" sz="2400" dirty="0" smtClean="0"/>
              <a:t>) </a:t>
            </a:r>
            <a:r>
              <a:rPr lang="de-DE" sz="2400" dirty="0" err="1"/>
              <a:t>is</a:t>
            </a:r>
            <a:r>
              <a:rPr lang="de-DE" sz="2400" dirty="0"/>
              <a:t> </a:t>
            </a:r>
            <a:r>
              <a:rPr lang="de-DE" sz="2400" dirty="0" err="1" smtClean="0"/>
              <a:t>therefore</a:t>
            </a:r>
            <a:r>
              <a:rPr lang="de-DE" sz="2400" dirty="0" smtClean="0"/>
              <a:t> a </a:t>
            </a:r>
            <a:r>
              <a:rPr lang="de-DE" sz="2400" dirty="0" err="1" smtClean="0"/>
              <a:t>very</a:t>
            </a:r>
            <a:r>
              <a:rPr lang="de-DE" sz="2400" dirty="0" smtClean="0"/>
              <a:t> </a:t>
            </a:r>
            <a:r>
              <a:rPr lang="de-DE" sz="2400" dirty="0" err="1" smtClean="0"/>
              <a:t>difficult</a:t>
            </a:r>
            <a:r>
              <a:rPr lang="de-DE" sz="2400" dirty="0" smtClean="0"/>
              <a:t> „</a:t>
            </a:r>
            <a:r>
              <a:rPr lang="de-DE" sz="2400" dirty="0" err="1" smtClean="0"/>
              <a:t>sluggish</a:t>
            </a:r>
            <a:r>
              <a:rPr lang="de-DE" sz="2400" dirty="0" smtClean="0"/>
              <a:t>“ </a:t>
            </a:r>
            <a:r>
              <a:rPr lang="de-DE" sz="2400" dirty="0" err="1" smtClean="0"/>
              <a:t>control</a:t>
            </a:r>
            <a:r>
              <a:rPr lang="de-DE" sz="2400" dirty="0" smtClean="0"/>
              <a:t> </a:t>
            </a:r>
            <a:r>
              <a:rPr lang="de-DE" sz="2400" dirty="0" err="1" smtClean="0"/>
              <a:t>problem</a:t>
            </a:r>
            <a:r>
              <a:rPr lang="de-DE" sz="2400" dirty="0" smtClean="0"/>
              <a:t> - </a:t>
            </a:r>
            <a:r>
              <a:rPr lang="de-DE" sz="2400" dirty="0" err="1" smtClean="0"/>
              <a:t>very</a:t>
            </a:r>
            <a:r>
              <a:rPr lang="de-DE" sz="2400" dirty="0" smtClean="0"/>
              <a:t> </a:t>
            </a:r>
            <a:r>
              <a:rPr lang="de-DE" sz="2400" dirty="0" err="1" smtClean="0"/>
              <a:t>much</a:t>
            </a:r>
            <a:r>
              <a:rPr lang="de-DE" sz="2400" dirty="0" smtClean="0"/>
              <a:t> like </a:t>
            </a:r>
            <a:r>
              <a:rPr lang="de-DE" sz="2400" dirty="0" err="1" smtClean="0"/>
              <a:t>boating</a:t>
            </a:r>
            <a:r>
              <a:rPr lang="de-DE" sz="2400" dirty="0" smtClean="0"/>
              <a:t> -. </a:t>
            </a:r>
            <a:r>
              <a:rPr lang="de-DE" sz="2400" dirty="0" err="1" smtClean="0"/>
              <a:t>Foresight</a:t>
            </a:r>
            <a:r>
              <a:rPr lang="de-DE" sz="2400" dirty="0" smtClean="0"/>
              <a:t>, </a:t>
            </a:r>
            <a:r>
              <a:rPr lang="de-DE" sz="2400" dirty="0" err="1" smtClean="0"/>
              <a:t>patience</a:t>
            </a:r>
            <a:r>
              <a:rPr lang="de-DE" sz="2400" dirty="0" smtClean="0"/>
              <a:t>, and </a:t>
            </a:r>
            <a:r>
              <a:rPr lang="de-DE" sz="2400" dirty="0" err="1" smtClean="0"/>
              <a:t>experience</a:t>
            </a:r>
            <a:r>
              <a:rPr lang="de-DE" sz="2400" dirty="0" smtClean="0"/>
              <a:t> </a:t>
            </a:r>
            <a:r>
              <a:rPr lang="de-DE" sz="2400" dirty="0" err="1" smtClean="0"/>
              <a:t>are</a:t>
            </a:r>
            <a:r>
              <a:rPr lang="de-DE" sz="2400" dirty="0" smtClean="0"/>
              <a:t> </a:t>
            </a:r>
            <a:r>
              <a:rPr lang="de-DE" sz="2400" dirty="0" err="1" smtClean="0"/>
              <a:t>needed</a:t>
            </a:r>
            <a:r>
              <a:rPr lang="de-DE" sz="2400" dirty="0" smtClean="0"/>
              <a:t> </a:t>
            </a:r>
            <a:r>
              <a:rPr lang="de-DE" sz="2400" dirty="0" err="1" smtClean="0"/>
              <a:t>to</a:t>
            </a:r>
            <a:r>
              <a:rPr lang="de-DE" sz="2400" dirty="0" smtClean="0"/>
              <a:t> </a:t>
            </a:r>
            <a:r>
              <a:rPr lang="de-DE" sz="2400" dirty="0" err="1" smtClean="0"/>
              <a:t>manouever</a:t>
            </a:r>
            <a:r>
              <a:rPr lang="de-DE" sz="2400" dirty="0" smtClean="0"/>
              <a:t> on a </a:t>
            </a:r>
            <a:r>
              <a:rPr lang="de-DE" sz="2400" dirty="0" err="1" smtClean="0"/>
              <a:t>good</a:t>
            </a:r>
            <a:r>
              <a:rPr lang="de-DE" sz="2400" dirty="0" smtClean="0"/>
              <a:t> </a:t>
            </a:r>
            <a:r>
              <a:rPr lang="de-DE" sz="2400" dirty="0" err="1" smtClean="0"/>
              <a:t>course</a:t>
            </a:r>
            <a:r>
              <a:rPr lang="de-DE" sz="2400" dirty="0" smtClean="0"/>
              <a:t>. </a:t>
            </a:r>
            <a:r>
              <a:rPr lang="de-DE" sz="1800" dirty="0" smtClean="0">
                <a:solidFill>
                  <a:schemeClr val="bg1">
                    <a:lumMod val="50000"/>
                  </a:schemeClr>
                </a:solidFill>
              </a:rPr>
              <a:t> </a:t>
            </a:r>
          </a:p>
          <a:p>
            <a:pPr marL="0" indent="0">
              <a:buNone/>
            </a:pPr>
            <a:endParaRPr lang="de-DE" dirty="0"/>
          </a:p>
        </p:txBody>
      </p:sp>
      <p:sp>
        <p:nvSpPr>
          <p:cNvPr id="9" name="Foliennummernplatzhalter 3"/>
          <p:cNvSpPr txBox="1">
            <a:spLocks/>
          </p:cNvSpPr>
          <p:nvPr/>
        </p:nvSpPr>
        <p:spPr>
          <a:xfrm>
            <a:off x="9026871" y="263264"/>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6</a:t>
            </a:r>
            <a:endParaRPr lang="de-DE" sz="1800" dirty="0">
              <a:solidFill>
                <a:schemeClr val="tx1"/>
              </a:solidFill>
            </a:endParaRPr>
          </a:p>
        </p:txBody>
      </p:sp>
      <p:pic>
        <p:nvPicPr>
          <p:cNvPr id="10" name="Grafik 9"/>
          <p:cNvPicPr>
            <a:picLocks noChangeAspect="1"/>
          </p:cNvPicPr>
          <p:nvPr/>
        </p:nvPicPr>
        <p:blipFill rotWithShape="1">
          <a:blip r:embed="rId3"/>
          <a:srcRect l="30125" t="25555" r="45813" b="34667"/>
          <a:stretch/>
        </p:blipFill>
        <p:spPr>
          <a:xfrm>
            <a:off x="10321191" y="184883"/>
            <a:ext cx="1024337" cy="952500"/>
          </a:xfrm>
          <a:prstGeom prst="rect">
            <a:avLst/>
          </a:prstGeom>
        </p:spPr>
      </p:pic>
    </p:spTree>
    <p:extLst>
      <p:ext uri="{BB962C8B-B14F-4D97-AF65-F5344CB8AC3E}">
        <p14:creationId xmlns:p14="http://schemas.microsoft.com/office/powerpoint/2010/main" val="5713527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98251" y="-174681"/>
            <a:ext cx="5141651" cy="2778711"/>
          </a:xfrm>
        </p:spPr>
        <p:txBody>
          <a:bodyPr/>
          <a:lstStyle/>
          <a:p>
            <a:r>
              <a:rPr lang="de-DE" sz="3600" b="1" dirty="0" smtClean="0">
                <a:solidFill>
                  <a:srgbClr val="7030A0"/>
                </a:solidFill>
              </a:rPr>
              <a:t>Nobody </a:t>
            </a:r>
            <a:r>
              <a:rPr lang="de-DE" sz="3600" b="1" dirty="0" err="1" smtClean="0">
                <a:solidFill>
                  <a:srgbClr val="7030A0"/>
                </a:solidFill>
              </a:rPr>
              <a:t>is</a:t>
            </a:r>
            <a:r>
              <a:rPr lang="de-DE" sz="3600" b="1" dirty="0" smtClean="0">
                <a:solidFill>
                  <a:srgbClr val="7030A0"/>
                </a:solidFill>
              </a:rPr>
              <a:t> </a:t>
            </a:r>
            <a:r>
              <a:rPr lang="de-DE" sz="3600" b="1" dirty="0" err="1" smtClean="0">
                <a:solidFill>
                  <a:srgbClr val="7030A0"/>
                </a:solidFill>
              </a:rPr>
              <a:t>perfect</a:t>
            </a:r>
            <a:r>
              <a:rPr lang="de-DE" sz="3600" b="1" dirty="0" smtClean="0">
                <a:solidFill>
                  <a:srgbClr val="7030A0"/>
                </a:solidFill>
              </a:rPr>
              <a:t>                    &amp; </a:t>
            </a:r>
            <a:r>
              <a:rPr lang="de-DE" sz="3600" b="1" dirty="0" err="1" smtClean="0">
                <a:solidFill>
                  <a:srgbClr val="7030A0"/>
                </a:solidFill>
              </a:rPr>
              <a:t>situations</a:t>
            </a:r>
            <a:r>
              <a:rPr lang="de-DE" sz="3600" b="1" dirty="0" smtClean="0">
                <a:solidFill>
                  <a:srgbClr val="7030A0"/>
                </a:solidFill>
              </a:rPr>
              <a:t> </a:t>
            </a:r>
            <a:r>
              <a:rPr lang="de-DE" sz="3600" b="1" dirty="0" err="1" smtClean="0">
                <a:solidFill>
                  <a:srgbClr val="7030A0"/>
                </a:solidFill>
              </a:rPr>
              <a:t>vary</a:t>
            </a:r>
            <a:r>
              <a:rPr lang="de-DE" dirty="0"/>
              <a:t/>
            </a:r>
            <a:br>
              <a:rPr lang="de-DE" dirty="0"/>
            </a:br>
            <a:endParaRPr lang="de-DE" dirty="0"/>
          </a:p>
        </p:txBody>
      </p:sp>
      <p:sp>
        <p:nvSpPr>
          <p:cNvPr id="3" name="Inhaltsplatzhalter 2"/>
          <p:cNvSpPr>
            <a:spLocks noGrp="1"/>
          </p:cNvSpPr>
          <p:nvPr>
            <p:ph idx="1"/>
          </p:nvPr>
        </p:nvSpPr>
        <p:spPr>
          <a:xfrm>
            <a:off x="798251" y="1611143"/>
            <a:ext cx="4224016" cy="4351338"/>
          </a:xfrm>
        </p:spPr>
        <p:txBody>
          <a:bodyPr>
            <a:normAutofit fontScale="92500" lnSpcReduction="10000"/>
          </a:bodyPr>
          <a:lstStyle/>
          <a:p>
            <a:pPr marL="0" indent="0">
              <a:buNone/>
            </a:pPr>
            <a:r>
              <a:rPr lang="de-DE" dirty="0" err="1" smtClean="0"/>
              <a:t>We</a:t>
            </a:r>
            <a:r>
              <a:rPr lang="de-DE" dirty="0" smtClean="0"/>
              <a:t>, and </a:t>
            </a:r>
            <a:r>
              <a:rPr lang="de-DE" dirty="0" err="1" smtClean="0"/>
              <a:t>our</a:t>
            </a:r>
            <a:r>
              <a:rPr lang="de-DE" dirty="0" smtClean="0"/>
              <a:t> </a:t>
            </a:r>
            <a:r>
              <a:rPr lang="de-DE" dirty="0" err="1" smtClean="0"/>
              <a:t>loop</a:t>
            </a:r>
            <a:r>
              <a:rPr lang="de-DE" dirty="0" smtClean="0"/>
              <a:t>,  </a:t>
            </a:r>
            <a:r>
              <a:rPr lang="de-DE" dirty="0" err="1" smtClean="0"/>
              <a:t>are</a:t>
            </a:r>
            <a:r>
              <a:rPr lang="de-DE" dirty="0" smtClean="0"/>
              <a:t> all </a:t>
            </a:r>
            <a:r>
              <a:rPr lang="de-DE" dirty="0" err="1" smtClean="0"/>
              <a:t>up</a:t>
            </a:r>
            <a:r>
              <a:rPr lang="de-DE" dirty="0" smtClean="0"/>
              <a:t> </a:t>
            </a:r>
            <a:r>
              <a:rPr lang="de-DE" dirty="0" err="1" smtClean="0"/>
              <a:t>against</a:t>
            </a:r>
            <a:r>
              <a:rPr lang="de-DE" dirty="0"/>
              <a:t>: </a:t>
            </a:r>
            <a:endParaRPr lang="de-DE" dirty="0" smtClean="0"/>
          </a:p>
          <a:p>
            <a:pPr marL="0" indent="0">
              <a:buNone/>
            </a:pPr>
            <a:endParaRPr lang="de-DE" dirty="0"/>
          </a:p>
          <a:p>
            <a:pPr marL="0" indent="0">
              <a:buNone/>
            </a:pPr>
            <a:r>
              <a:rPr lang="de-DE" sz="4000" b="1" dirty="0" smtClean="0"/>
              <a:t>42 </a:t>
            </a:r>
            <a:r>
              <a:rPr lang="de-DE" sz="4000" dirty="0" smtClean="0">
                <a:solidFill>
                  <a:srgbClr val="7030A0"/>
                </a:solidFill>
              </a:rPr>
              <a:t>(43) </a:t>
            </a:r>
            <a:r>
              <a:rPr lang="de-DE" sz="4000" b="1" dirty="0" err="1" smtClean="0"/>
              <a:t>factors</a:t>
            </a:r>
            <a:endParaRPr lang="de-DE" sz="4000" b="1" dirty="0" smtClean="0"/>
          </a:p>
          <a:p>
            <a:pPr marL="0" indent="0">
              <a:buNone/>
            </a:pPr>
            <a:r>
              <a:rPr lang="de-DE" sz="4000" b="1" dirty="0" err="1" smtClean="0"/>
              <a:t>that</a:t>
            </a:r>
            <a:r>
              <a:rPr lang="de-DE" sz="4000" b="1" dirty="0" smtClean="0"/>
              <a:t> </a:t>
            </a:r>
            <a:r>
              <a:rPr lang="de-DE" sz="4000" b="1" dirty="0" err="1" smtClean="0"/>
              <a:t>influence</a:t>
            </a:r>
            <a:r>
              <a:rPr lang="de-DE" sz="4000" b="1" dirty="0" smtClean="0"/>
              <a:t> </a:t>
            </a:r>
            <a:r>
              <a:rPr lang="de-DE" sz="4000" b="1" dirty="0" err="1" smtClean="0"/>
              <a:t>our</a:t>
            </a:r>
            <a:r>
              <a:rPr lang="de-DE" sz="4000" b="1" dirty="0" smtClean="0"/>
              <a:t> </a:t>
            </a:r>
            <a:r>
              <a:rPr lang="de-DE" sz="4000" b="1" dirty="0" err="1" smtClean="0"/>
              <a:t>glucose</a:t>
            </a:r>
            <a:endParaRPr lang="de-DE" sz="4000" b="1" dirty="0" smtClean="0"/>
          </a:p>
          <a:p>
            <a:pPr marL="0" indent="0">
              <a:buNone/>
            </a:pPr>
            <a:endParaRPr lang="de-DE" dirty="0" smtClean="0">
              <a:hlinkClick r:id="rId3"/>
            </a:endParaRPr>
          </a:p>
          <a:p>
            <a:pPr marL="0" indent="0">
              <a:buNone/>
            </a:pPr>
            <a:r>
              <a:rPr lang="de-DE" sz="1700" dirty="0" smtClean="0">
                <a:hlinkClick r:id="rId3"/>
              </a:rPr>
              <a:t>https</a:t>
            </a:r>
            <a:r>
              <a:rPr lang="de-DE" sz="1700" dirty="0">
                <a:hlinkClick r:id="rId3"/>
              </a:rPr>
              <a:t>://</a:t>
            </a:r>
            <a:r>
              <a:rPr lang="de-DE" sz="1700" dirty="0" smtClean="0">
                <a:hlinkClick r:id="rId3"/>
              </a:rPr>
              <a:t>diatribe.org/poster-now-available-42-factors-affect-blood-glucose</a:t>
            </a:r>
            <a:r>
              <a:rPr lang="de-DE" sz="1700" dirty="0" smtClean="0"/>
              <a:t> </a:t>
            </a:r>
          </a:p>
          <a:p>
            <a:pPr marL="0" indent="0">
              <a:buNone/>
            </a:pPr>
            <a:r>
              <a:rPr lang="de-DE" sz="1700" dirty="0">
                <a:hlinkClick r:id="rId4"/>
              </a:rPr>
              <a:t>https://</a:t>
            </a:r>
            <a:r>
              <a:rPr lang="de-DE" sz="1700" dirty="0" smtClean="0">
                <a:hlinkClick r:id="rId4"/>
              </a:rPr>
              <a:t>www.diabetes.co.uk/blood-glucose/what-affects-blood-glucose-levels.html</a:t>
            </a:r>
            <a:endParaRPr lang="de-DE" sz="1700" dirty="0" smtClean="0"/>
          </a:p>
          <a:p>
            <a:pPr marL="0" indent="0">
              <a:buNone/>
            </a:pPr>
            <a:endParaRPr lang="de-DE" sz="2000" dirty="0"/>
          </a:p>
        </p:txBody>
      </p:sp>
      <p:pic>
        <p:nvPicPr>
          <p:cNvPr id="6" name="Grafi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6556" y="-62144"/>
            <a:ext cx="4186692" cy="6024625"/>
          </a:xfrm>
          <a:prstGeom prst="rect">
            <a:avLst/>
          </a:prstGeom>
        </p:spPr>
      </p:pic>
      <p:sp>
        <p:nvSpPr>
          <p:cNvPr id="7" name="Flussdiagramm: Verbindungsstelle zu einer anderen Seite 6"/>
          <p:cNvSpPr/>
          <p:nvPr/>
        </p:nvSpPr>
        <p:spPr>
          <a:xfrm rot="16200000">
            <a:off x="1767673" y="1511591"/>
            <a:ext cx="2014258" cy="4199137"/>
          </a:xfrm>
          <a:prstGeom prst="flowChartOffpageConnector">
            <a:avLst/>
          </a:prstGeom>
          <a:solidFill>
            <a:srgbClr val="FFFF00">
              <a:alpha val="32157"/>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11474734" y="273846"/>
            <a:ext cx="444352" cy="400110"/>
          </a:xfrm>
          <a:prstGeom prst="rect">
            <a:avLst/>
          </a:prstGeom>
          <a:noFill/>
        </p:spPr>
        <p:txBody>
          <a:bodyPr wrap="none" rtlCol="0">
            <a:spAutoFit/>
          </a:bodyPr>
          <a:lstStyle/>
          <a:p>
            <a:r>
              <a:rPr lang="de-DE" sz="2000" dirty="0" smtClean="0">
                <a:solidFill>
                  <a:schemeClr val="bg1">
                    <a:lumMod val="50000"/>
                  </a:schemeClr>
                </a:solidFill>
              </a:rPr>
              <a:t>60</a:t>
            </a:r>
            <a:endParaRPr lang="de-DE" sz="2000" dirty="0">
              <a:solidFill>
                <a:schemeClr val="bg1">
                  <a:lumMod val="50000"/>
                </a:schemeClr>
              </a:solidFill>
            </a:endParaRPr>
          </a:p>
        </p:txBody>
      </p:sp>
      <p:sp>
        <p:nvSpPr>
          <p:cNvPr id="4" name="Textfeld 3"/>
          <p:cNvSpPr txBox="1"/>
          <p:nvPr/>
        </p:nvSpPr>
        <p:spPr>
          <a:xfrm>
            <a:off x="798251" y="5923016"/>
            <a:ext cx="10497278" cy="923330"/>
          </a:xfrm>
          <a:prstGeom prst="rect">
            <a:avLst/>
          </a:prstGeom>
          <a:noFill/>
        </p:spPr>
        <p:txBody>
          <a:bodyPr wrap="square" rtlCol="0">
            <a:spAutoFit/>
          </a:bodyPr>
          <a:lstStyle/>
          <a:p>
            <a:r>
              <a:rPr lang="de-DE" dirty="0" smtClean="0"/>
              <a:t>As a </a:t>
            </a:r>
            <a:r>
              <a:rPr lang="de-DE" b="1" dirty="0" smtClean="0">
                <a:solidFill>
                  <a:srgbClr val="7030A0"/>
                </a:solidFill>
              </a:rPr>
              <a:t>43rd </a:t>
            </a:r>
            <a:r>
              <a:rPr lang="de-DE" b="1" dirty="0" err="1" smtClean="0">
                <a:solidFill>
                  <a:srgbClr val="7030A0"/>
                </a:solidFill>
              </a:rPr>
              <a:t>factor</a:t>
            </a:r>
            <a:r>
              <a:rPr lang="de-DE" dirty="0" smtClean="0"/>
              <a:t>, </a:t>
            </a:r>
            <a:r>
              <a:rPr lang="de-DE" dirty="0" err="1" smtClean="0"/>
              <a:t>the</a:t>
            </a:r>
            <a:r>
              <a:rPr lang="de-DE" dirty="0" smtClean="0"/>
              <a:t> </a:t>
            </a:r>
            <a:r>
              <a:rPr lang="de-DE" dirty="0" err="1" smtClean="0"/>
              <a:t>testine‘s</a:t>
            </a:r>
            <a:r>
              <a:rPr lang="de-DE" dirty="0" smtClean="0"/>
              <a:t> </a:t>
            </a:r>
            <a:r>
              <a:rPr lang="de-DE" dirty="0" err="1" smtClean="0">
                <a:solidFill>
                  <a:srgbClr val="7030A0"/>
                </a:solidFill>
              </a:rPr>
              <a:t>microbiome</a:t>
            </a:r>
            <a:r>
              <a:rPr lang="de-DE" dirty="0" smtClean="0"/>
              <a:t> </a:t>
            </a:r>
            <a:r>
              <a:rPr lang="de-DE" dirty="0" err="1" smtClean="0"/>
              <a:t>should</a:t>
            </a:r>
            <a:r>
              <a:rPr lang="de-DE" dirty="0" smtClean="0"/>
              <a:t> </a:t>
            </a:r>
            <a:r>
              <a:rPr lang="de-DE" dirty="0" err="1" smtClean="0"/>
              <a:t>be</a:t>
            </a:r>
            <a:r>
              <a:rPr lang="de-DE" dirty="0" smtClean="0"/>
              <a:t> </a:t>
            </a:r>
            <a:r>
              <a:rPr lang="de-DE" dirty="0" err="1" smtClean="0"/>
              <a:t>entered</a:t>
            </a:r>
            <a:r>
              <a:rPr lang="de-DE" dirty="0" smtClean="0"/>
              <a:t> </a:t>
            </a:r>
            <a:r>
              <a:rPr lang="de-DE" dirty="0" err="1" smtClean="0"/>
              <a:t>under</a:t>
            </a:r>
            <a:r>
              <a:rPr lang="de-DE" dirty="0" smtClean="0"/>
              <a:t> „Biological“.                                  Reference: https</a:t>
            </a:r>
            <a:r>
              <a:rPr lang="de-DE" dirty="0"/>
              <a:t>://www.ardmediathek.de/video/Y3JpZDovL3dkci5kZS9CZWl0cmFnLTUwOWRlNDU5LTBiY2ItNDkxYi1iNWExLTkxMDBkNzUxMThmMQ</a:t>
            </a:r>
          </a:p>
        </p:txBody>
      </p:sp>
    </p:spTree>
    <p:extLst>
      <p:ext uri="{BB962C8B-B14F-4D97-AF65-F5344CB8AC3E}">
        <p14:creationId xmlns:p14="http://schemas.microsoft.com/office/powerpoint/2010/main" val="2284504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BAA3D4B-910D-49F8-AFF9-5679323B694D}"/>
              </a:ext>
            </a:extLst>
          </p:cNvPr>
          <p:cNvSpPr>
            <a:spLocks noGrp="1"/>
          </p:cNvSpPr>
          <p:nvPr>
            <p:ph type="title"/>
          </p:nvPr>
        </p:nvSpPr>
        <p:spPr>
          <a:xfrm>
            <a:off x="4052078" y="0"/>
            <a:ext cx="4025122" cy="1325563"/>
          </a:xfrm>
        </p:spPr>
        <p:txBody>
          <a:bodyPr>
            <a:normAutofit/>
          </a:bodyPr>
          <a:lstStyle/>
          <a:p>
            <a:r>
              <a:rPr lang="de-DE" sz="1800" b="1" i="1" dirty="0" smtClean="0">
                <a:solidFill>
                  <a:schemeClr val="bg1">
                    <a:lumMod val="65000"/>
                  </a:schemeClr>
                </a:solidFill>
              </a:rPr>
              <a:t> </a:t>
            </a:r>
            <a:r>
              <a:rPr lang="de-DE" sz="3600" b="1" dirty="0" err="1" smtClean="0">
                <a:solidFill>
                  <a:srgbClr val="7030A0"/>
                </a:solidFill>
              </a:rPr>
              <a:t>Carb</a:t>
            </a:r>
            <a:r>
              <a:rPr lang="de-DE" sz="3600" b="1" dirty="0" smtClean="0">
                <a:solidFill>
                  <a:srgbClr val="7030A0"/>
                </a:solidFill>
              </a:rPr>
              <a:t> </a:t>
            </a:r>
            <a:r>
              <a:rPr lang="de-DE" sz="3600" b="1" dirty="0" err="1" smtClean="0">
                <a:solidFill>
                  <a:srgbClr val="7030A0"/>
                </a:solidFill>
              </a:rPr>
              <a:t>absorption</a:t>
            </a:r>
            <a:endParaRPr lang="de-DE" sz="3600" b="1" dirty="0">
              <a:solidFill>
                <a:srgbClr val="7030A0"/>
              </a:solidFill>
            </a:endParaRPr>
          </a:p>
        </p:txBody>
      </p:sp>
      <p:sp>
        <p:nvSpPr>
          <p:cNvPr id="10" name="Textfeld 9">
            <a:extLst>
              <a:ext uri="{FF2B5EF4-FFF2-40B4-BE49-F238E27FC236}">
                <a16:creationId xmlns="" xmlns:a16="http://schemas.microsoft.com/office/drawing/2014/main" id="{2DB1F0A5-D2F8-455B-B697-0897318598B1}"/>
              </a:ext>
            </a:extLst>
          </p:cNvPr>
          <p:cNvSpPr txBox="1"/>
          <p:nvPr/>
        </p:nvSpPr>
        <p:spPr>
          <a:xfrm>
            <a:off x="7420803" y="5380672"/>
            <a:ext cx="4105275" cy="646331"/>
          </a:xfrm>
          <a:prstGeom prst="rect">
            <a:avLst/>
          </a:prstGeom>
          <a:noFill/>
        </p:spPr>
        <p:txBody>
          <a:bodyPr wrap="square" rtlCol="0">
            <a:spAutoFit/>
          </a:bodyPr>
          <a:lstStyle/>
          <a:p>
            <a:endParaRPr lang="de-DE" dirty="0"/>
          </a:p>
          <a:p>
            <a:r>
              <a:rPr lang="de-DE" dirty="0" smtClean="0"/>
              <a:t> </a:t>
            </a:r>
            <a:endParaRPr lang="de-DE" dirty="0"/>
          </a:p>
        </p:txBody>
      </p:sp>
      <p:sp>
        <p:nvSpPr>
          <p:cNvPr id="3" name="Textfeld 2"/>
          <p:cNvSpPr txBox="1"/>
          <p:nvPr/>
        </p:nvSpPr>
        <p:spPr>
          <a:xfrm>
            <a:off x="185717" y="557990"/>
            <a:ext cx="3739378" cy="8186857"/>
          </a:xfrm>
          <a:prstGeom prst="rect">
            <a:avLst/>
          </a:prstGeom>
          <a:noFill/>
        </p:spPr>
        <p:txBody>
          <a:bodyPr wrap="square" rtlCol="0">
            <a:spAutoFit/>
          </a:bodyPr>
          <a:lstStyle/>
          <a:p>
            <a:r>
              <a:rPr lang="de-DE" sz="2400" dirty="0" smtClean="0"/>
              <a:t>30 g/h </a:t>
            </a:r>
            <a:r>
              <a:rPr lang="de-DE" sz="2400" dirty="0" err="1" smtClean="0"/>
              <a:t>is</a:t>
            </a:r>
            <a:r>
              <a:rPr lang="de-DE" sz="2400" dirty="0" smtClean="0"/>
              <a:t> </a:t>
            </a:r>
            <a:r>
              <a:rPr lang="de-DE" sz="2400" dirty="0" err="1" smtClean="0"/>
              <a:t>the</a:t>
            </a:r>
            <a:r>
              <a:rPr lang="de-DE" sz="2400" dirty="0" smtClean="0"/>
              <a:t> </a:t>
            </a:r>
            <a:r>
              <a:rPr lang="de-DE" sz="2400" dirty="0" err="1" smtClean="0"/>
              <a:t>usual</a:t>
            </a:r>
            <a:r>
              <a:rPr lang="de-DE" sz="2400" dirty="0" smtClean="0"/>
              <a:t> max. rate </a:t>
            </a:r>
            <a:r>
              <a:rPr lang="de-DE" sz="2400" dirty="0" err="1" smtClean="0"/>
              <a:t>of</a:t>
            </a:r>
            <a:r>
              <a:rPr lang="de-DE" sz="2400" dirty="0" smtClean="0"/>
              <a:t> </a:t>
            </a:r>
            <a:r>
              <a:rPr lang="de-DE" sz="2400" dirty="0" err="1" smtClean="0"/>
              <a:t>hourly</a:t>
            </a:r>
            <a:r>
              <a:rPr lang="de-DE" sz="2400" dirty="0" smtClean="0"/>
              <a:t> </a:t>
            </a:r>
            <a:r>
              <a:rPr lang="de-DE" sz="2400" dirty="0" err="1" smtClean="0"/>
              <a:t>carb</a:t>
            </a:r>
            <a:r>
              <a:rPr lang="de-DE" sz="2400" dirty="0" smtClean="0"/>
              <a:t> </a:t>
            </a:r>
            <a:r>
              <a:rPr lang="de-DE" sz="2400" dirty="0" err="1" smtClean="0"/>
              <a:t>absorption</a:t>
            </a:r>
            <a:r>
              <a:rPr lang="de-DE" sz="2400" dirty="0" smtClean="0"/>
              <a:t> *)</a:t>
            </a:r>
          </a:p>
          <a:p>
            <a:r>
              <a:rPr lang="de-DE" sz="1400" dirty="0" smtClean="0">
                <a:solidFill>
                  <a:schemeClr val="bg1">
                    <a:lumMod val="50000"/>
                  </a:schemeClr>
                </a:solidFill>
              </a:rPr>
              <a:t>- YDMV </a:t>
            </a:r>
            <a:r>
              <a:rPr lang="de-DE" sz="1400" dirty="0">
                <a:solidFill>
                  <a:schemeClr val="bg1">
                    <a:lumMod val="50000"/>
                  </a:schemeClr>
                </a:solidFill>
              </a:rPr>
              <a:t>(</a:t>
            </a:r>
            <a:r>
              <a:rPr lang="de-DE" sz="1400" dirty="0" err="1">
                <a:solidFill>
                  <a:schemeClr val="bg1">
                    <a:lumMod val="50000"/>
                  </a:schemeClr>
                </a:solidFill>
              </a:rPr>
              <a:t>notably</a:t>
            </a:r>
            <a:r>
              <a:rPr lang="de-DE" sz="1400" dirty="0">
                <a:solidFill>
                  <a:schemeClr val="bg1">
                    <a:lumMod val="50000"/>
                  </a:schemeClr>
                </a:solidFill>
              </a:rPr>
              <a:t> </a:t>
            </a:r>
            <a:r>
              <a:rPr lang="de-DE" sz="1400" dirty="0" smtClean="0">
                <a:solidFill>
                  <a:schemeClr val="bg1">
                    <a:lumMod val="50000"/>
                  </a:schemeClr>
                </a:solidFill>
              </a:rPr>
              <a:t>@ </a:t>
            </a:r>
            <a:r>
              <a:rPr lang="de-DE" sz="1400" dirty="0" err="1" smtClean="0">
                <a:solidFill>
                  <a:schemeClr val="bg1">
                    <a:lumMod val="50000"/>
                  </a:schemeClr>
                </a:solidFill>
              </a:rPr>
              <a:t>gastroparesis</a:t>
            </a:r>
            <a:r>
              <a:rPr lang="de-DE" sz="1400" dirty="0" smtClean="0">
                <a:solidFill>
                  <a:schemeClr val="bg1">
                    <a:lumMod val="50000"/>
                  </a:schemeClr>
                </a:solidFill>
              </a:rPr>
              <a:t>) - </a:t>
            </a:r>
            <a:endParaRPr lang="de-DE" sz="1400" dirty="0">
              <a:solidFill>
                <a:schemeClr val="bg1">
                  <a:lumMod val="50000"/>
                </a:schemeClr>
              </a:solidFill>
            </a:endParaRPr>
          </a:p>
          <a:p>
            <a:endParaRPr lang="de-DE" dirty="0" smtClean="0"/>
          </a:p>
          <a:p>
            <a:r>
              <a:rPr lang="de-DE" dirty="0" smtClean="0"/>
              <a:t>Main </a:t>
            </a:r>
            <a:r>
              <a:rPr lang="de-DE" dirty="0" err="1" smtClean="0"/>
              <a:t>meals</a:t>
            </a:r>
            <a:r>
              <a:rPr lang="de-DE" dirty="0" smtClean="0"/>
              <a:t> </a:t>
            </a:r>
            <a:r>
              <a:rPr lang="de-DE" dirty="0" err="1" smtClean="0"/>
              <a:t>usually</a:t>
            </a:r>
            <a:r>
              <a:rPr lang="de-DE" dirty="0" smtClean="0"/>
              <a:t> </a:t>
            </a:r>
            <a:r>
              <a:rPr lang="de-DE" dirty="0" err="1" smtClean="0"/>
              <a:t>contain</a:t>
            </a:r>
            <a:r>
              <a:rPr lang="de-DE" dirty="0" smtClean="0"/>
              <a:t> </a:t>
            </a:r>
            <a:r>
              <a:rPr lang="de-DE" dirty="0" err="1" smtClean="0"/>
              <a:t>enough</a:t>
            </a:r>
            <a:r>
              <a:rPr lang="de-DE" dirty="0" smtClean="0"/>
              <a:t> </a:t>
            </a:r>
            <a:r>
              <a:rPr lang="de-DE" dirty="0" err="1" smtClean="0"/>
              <a:t>components</a:t>
            </a:r>
            <a:r>
              <a:rPr lang="de-DE" dirty="0" smtClean="0"/>
              <a:t> </a:t>
            </a:r>
            <a:r>
              <a:rPr lang="de-DE" dirty="0" err="1" smtClean="0"/>
              <a:t>with</a:t>
            </a:r>
            <a:r>
              <a:rPr lang="de-DE" dirty="0" smtClean="0"/>
              <a:t> high/</a:t>
            </a:r>
            <a:r>
              <a:rPr lang="de-DE" dirty="0" err="1" smtClean="0"/>
              <a:t>very</a:t>
            </a:r>
            <a:r>
              <a:rPr lang="de-DE" dirty="0" smtClean="0"/>
              <a:t> high </a:t>
            </a:r>
            <a:r>
              <a:rPr lang="de-DE" dirty="0" err="1" smtClean="0"/>
              <a:t>effect</a:t>
            </a:r>
            <a:r>
              <a:rPr lang="de-DE" dirty="0" smtClean="0"/>
              <a:t> on </a:t>
            </a:r>
            <a:r>
              <a:rPr lang="de-DE" dirty="0" err="1" smtClean="0"/>
              <a:t>glucose</a:t>
            </a:r>
            <a:r>
              <a:rPr lang="de-DE" dirty="0" smtClean="0"/>
              <a:t> </a:t>
            </a:r>
            <a:r>
              <a:rPr lang="de-DE" dirty="0" err="1" smtClean="0"/>
              <a:t>to</a:t>
            </a:r>
            <a:r>
              <a:rPr lang="de-DE" dirty="0" smtClean="0"/>
              <a:t> </a:t>
            </a:r>
            <a:r>
              <a:rPr lang="de-DE" dirty="0" err="1" smtClean="0"/>
              <a:t>supply</a:t>
            </a:r>
            <a:r>
              <a:rPr lang="de-DE" dirty="0" smtClean="0"/>
              <a:t> 30 g </a:t>
            </a:r>
            <a:r>
              <a:rPr lang="de-DE" dirty="0" err="1" smtClean="0"/>
              <a:t>for</a:t>
            </a:r>
            <a:r>
              <a:rPr lang="de-DE" dirty="0" smtClean="0"/>
              <a:t> </a:t>
            </a:r>
            <a:r>
              <a:rPr lang="de-DE" dirty="0" err="1" smtClean="0"/>
              <a:t>absorption</a:t>
            </a:r>
            <a:r>
              <a:rPr lang="de-DE" dirty="0" smtClean="0"/>
              <a:t> in </a:t>
            </a:r>
            <a:r>
              <a:rPr lang="de-DE" dirty="0" err="1" smtClean="0"/>
              <a:t>the</a:t>
            </a:r>
            <a:r>
              <a:rPr lang="de-DE" dirty="0" smtClean="0"/>
              <a:t> 1st </a:t>
            </a:r>
            <a:r>
              <a:rPr lang="de-DE" dirty="0" err="1" smtClean="0"/>
              <a:t>hour</a:t>
            </a:r>
            <a:r>
              <a:rPr lang="de-DE" dirty="0" smtClean="0"/>
              <a:t>, and </a:t>
            </a:r>
            <a:r>
              <a:rPr lang="de-DE" dirty="0" err="1" smtClean="0"/>
              <a:t>more</a:t>
            </a:r>
            <a:r>
              <a:rPr lang="de-DE" dirty="0" smtClean="0"/>
              <a:t>, </a:t>
            </a:r>
            <a:r>
              <a:rPr lang="de-DE" dirty="0" err="1" smtClean="0"/>
              <a:t>then</a:t>
            </a:r>
            <a:r>
              <a:rPr lang="de-DE" dirty="0" smtClean="0"/>
              <a:t> </a:t>
            </a:r>
            <a:r>
              <a:rPr lang="de-DE" dirty="0" err="1" smtClean="0"/>
              <a:t>including</a:t>
            </a:r>
            <a:r>
              <a:rPr lang="de-DE" dirty="0" smtClean="0"/>
              <a:t> moderate EBG, </a:t>
            </a:r>
            <a:r>
              <a:rPr lang="de-DE" dirty="0" err="1" smtClean="0"/>
              <a:t>for</a:t>
            </a:r>
            <a:r>
              <a:rPr lang="de-DE" dirty="0"/>
              <a:t> </a:t>
            </a:r>
            <a:r>
              <a:rPr lang="de-DE" dirty="0" smtClean="0"/>
              <a:t>30 g in </a:t>
            </a:r>
            <a:r>
              <a:rPr lang="de-DE" dirty="0" err="1" smtClean="0"/>
              <a:t>the</a:t>
            </a:r>
            <a:r>
              <a:rPr lang="de-DE" dirty="0" smtClean="0"/>
              <a:t> </a:t>
            </a:r>
            <a:r>
              <a:rPr lang="de-DE" dirty="0" err="1" smtClean="0"/>
              <a:t>second</a:t>
            </a:r>
            <a:r>
              <a:rPr lang="de-DE" dirty="0" smtClean="0"/>
              <a:t> </a:t>
            </a:r>
            <a:r>
              <a:rPr lang="de-DE" dirty="0" err="1" smtClean="0"/>
              <a:t>hour</a:t>
            </a:r>
            <a:r>
              <a:rPr lang="de-DE" dirty="0" smtClean="0"/>
              <a:t>.</a:t>
            </a:r>
          </a:p>
          <a:p>
            <a:r>
              <a:rPr lang="de-DE" dirty="0" smtClean="0"/>
              <a:t> </a:t>
            </a:r>
          </a:p>
          <a:p>
            <a:r>
              <a:rPr lang="de-DE" dirty="0" err="1" smtClean="0"/>
              <a:t>However</a:t>
            </a:r>
            <a:r>
              <a:rPr lang="de-DE" dirty="0" smtClean="0"/>
              <a:t>, minor </a:t>
            </a:r>
            <a:r>
              <a:rPr lang="de-DE" dirty="0" err="1" smtClean="0"/>
              <a:t>meals</a:t>
            </a:r>
            <a:r>
              <a:rPr lang="de-DE" dirty="0" smtClean="0"/>
              <a:t>, </a:t>
            </a:r>
            <a:r>
              <a:rPr lang="de-DE" dirty="0" err="1" smtClean="0"/>
              <a:t>snacks</a:t>
            </a:r>
            <a:r>
              <a:rPr lang="de-DE" dirty="0" smtClean="0"/>
              <a:t>, and </a:t>
            </a:r>
            <a:r>
              <a:rPr lang="de-DE" dirty="0" err="1" smtClean="0"/>
              <a:t>low</a:t>
            </a:r>
            <a:r>
              <a:rPr lang="de-DE" dirty="0" smtClean="0"/>
              <a:t> </a:t>
            </a:r>
            <a:r>
              <a:rPr lang="de-DE" dirty="0" err="1" smtClean="0"/>
              <a:t>carb</a:t>
            </a:r>
            <a:r>
              <a:rPr lang="de-DE" dirty="0" smtClean="0"/>
              <a:t>/</a:t>
            </a:r>
            <a:r>
              <a:rPr lang="de-DE" dirty="0" err="1" smtClean="0"/>
              <a:t>keto</a:t>
            </a:r>
            <a:r>
              <a:rPr lang="de-DE" dirty="0" smtClean="0"/>
              <a:t> </a:t>
            </a:r>
            <a:r>
              <a:rPr lang="de-DE" dirty="0" err="1" smtClean="0"/>
              <a:t>diets</a:t>
            </a:r>
            <a:r>
              <a:rPr lang="de-DE" dirty="0" smtClean="0"/>
              <a:t> </a:t>
            </a:r>
            <a:r>
              <a:rPr lang="de-DE" dirty="0" err="1" smtClean="0"/>
              <a:t>can</a:t>
            </a:r>
            <a:r>
              <a:rPr lang="de-DE" dirty="0" smtClean="0"/>
              <a:t> </a:t>
            </a:r>
            <a:r>
              <a:rPr lang="de-DE" dirty="0" err="1" smtClean="0"/>
              <a:t>show</a:t>
            </a:r>
            <a:r>
              <a:rPr lang="de-DE" dirty="0" smtClean="0"/>
              <a:t> </a:t>
            </a:r>
            <a:r>
              <a:rPr lang="de-DE" dirty="0" err="1" smtClean="0"/>
              <a:t>lower</a:t>
            </a:r>
            <a:r>
              <a:rPr lang="de-DE" dirty="0" smtClean="0"/>
              <a:t> initial </a:t>
            </a:r>
            <a:r>
              <a:rPr lang="de-DE" dirty="0" err="1" smtClean="0"/>
              <a:t>carb</a:t>
            </a:r>
            <a:r>
              <a:rPr lang="de-DE" dirty="0" smtClean="0"/>
              <a:t> </a:t>
            </a:r>
            <a:r>
              <a:rPr lang="de-DE" dirty="0" err="1" smtClean="0"/>
              <a:t>amounts</a:t>
            </a:r>
            <a:r>
              <a:rPr lang="de-DE" dirty="0" smtClean="0"/>
              <a:t> </a:t>
            </a:r>
            <a:r>
              <a:rPr lang="de-DE" dirty="0" err="1" smtClean="0"/>
              <a:t>absorbed</a:t>
            </a:r>
            <a:r>
              <a:rPr lang="de-DE" dirty="0" smtClean="0"/>
              <a:t>.</a:t>
            </a:r>
          </a:p>
          <a:p>
            <a:endParaRPr lang="de-DE" dirty="0"/>
          </a:p>
          <a:p>
            <a:r>
              <a:rPr lang="de-DE" dirty="0" smtClean="0"/>
              <a:t>And </a:t>
            </a:r>
            <a:r>
              <a:rPr lang="de-DE" dirty="0" err="1" smtClean="0"/>
              <a:t>any</a:t>
            </a:r>
            <a:r>
              <a:rPr lang="de-DE" dirty="0" smtClean="0"/>
              <a:t> </a:t>
            </a:r>
            <a:r>
              <a:rPr lang="de-DE" dirty="0" err="1" smtClean="0"/>
              <a:t>meal</a:t>
            </a:r>
            <a:r>
              <a:rPr lang="de-DE" dirty="0" smtClean="0"/>
              <a:t> </a:t>
            </a:r>
            <a:r>
              <a:rPr lang="de-DE" dirty="0" err="1" smtClean="0"/>
              <a:t>can</a:t>
            </a:r>
            <a:r>
              <a:rPr lang="de-DE" dirty="0" smtClean="0"/>
              <a:t> </a:t>
            </a:r>
            <a:r>
              <a:rPr lang="de-DE" dirty="0" err="1" smtClean="0"/>
              <a:t>display</a:t>
            </a:r>
            <a:r>
              <a:rPr lang="de-DE" dirty="0" smtClean="0"/>
              <a:t> </a:t>
            </a:r>
            <a:r>
              <a:rPr lang="de-DE" dirty="0" err="1" smtClean="0"/>
              <a:t>unique</a:t>
            </a:r>
            <a:r>
              <a:rPr lang="de-DE" dirty="0" smtClean="0"/>
              <a:t> </a:t>
            </a:r>
            <a:r>
              <a:rPr lang="de-DE" dirty="0" err="1" smtClean="0"/>
              <a:t>absorption</a:t>
            </a:r>
            <a:r>
              <a:rPr lang="de-DE" dirty="0" smtClean="0"/>
              <a:t> </a:t>
            </a:r>
            <a:r>
              <a:rPr lang="de-DE" dirty="0" err="1" smtClean="0"/>
              <a:t>pattern</a:t>
            </a:r>
            <a:r>
              <a:rPr lang="de-DE" dirty="0" smtClean="0"/>
              <a:t> in </a:t>
            </a:r>
            <a:r>
              <a:rPr lang="de-DE" dirty="0" err="1" smtClean="0"/>
              <a:t>the</a:t>
            </a:r>
            <a:r>
              <a:rPr lang="de-DE" dirty="0" smtClean="0"/>
              <a:t> </a:t>
            </a:r>
            <a:r>
              <a:rPr lang="de-DE" dirty="0" err="1" smtClean="0"/>
              <a:t>later</a:t>
            </a:r>
            <a:r>
              <a:rPr lang="de-DE" dirty="0" smtClean="0"/>
              <a:t> </a:t>
            </a:r>
            <a:r>
              <a:rPr lang="de-DE" dirty="0" err="1" smtClean="0"/>
              <a:t>hours</a:t>
            </a:r>
            <a:r>
              <a:rPr lang="de-DE" dirty="0" smtClean="0"/>
              <a:t>. </a:t>
            </a:r>
          </a:p>
          <a:p>
            <a:endParaRPr lang="de-DE" dirty="0"/>
          </a:p>
          <a:p>
            <a:r>
              <a:rPr lang="de-DE" sz="1400" dirty="0" smtClean="0"/>
              <a:t>*) Source: Chapter 8 in: </a:t>
            </a:r>
            <a:r>
              <a:rPr lang="de-DE" sz="1400" i="1" dirty="0" smtClean="0"/>
              <a:t>Dana </a:t>
            </a:r>
            <a:r>
              <a:rPr lang="de-DE" sz="1400" i="1" dirty="0"/>
              <a:t>Lewis, </a:t>
            </a:r>
            <a:r>
              <a:rPr lang="de-DE" sz="1400" i="1" u="sng" dirty="0">
                <a:solidFill>
                  <a:schemeClr val="bg1">
                    <a:lumMod val="65000"/>
                  </a:schemeClr>
                </a:solidFill>
                <a:hlinkClick r:id="rId3"/>
              </a:rPr>
              <a:t>https://github.com/danamlewis/artificialpancreasbook</a:t>
            </a:r>
            <a:r>
              <a:rPr lang="de-DE" sz="1400" i="1" dirty="0" smtClean="0">
                <a:solidFill>
                  <a:schemeClr val="bg1">
                    <a:lumMod val="65000"/>
                  </a:schemeClr>
                </a:solidFill>
                <a:hlinkClick r:id="rId3"/>
              </a:rPr>
              <a:t>/</a:t>
            </a:r>
            <a:r>
              <a:rPr lang="de-DE" sz="1400" i="1" dirty="0" smtClean="0">
                <a:solidFill>
                  <a:schemeClr val="bg1">
                    <a:lumMod val="65000"/>
                  </a:schemeClr>
                </a:solidFill>
              </a:rPr>
              <a:t>  </a:t>
            </a:r>
            <a:r>
              <a:rPr lang="de-DE" sz="1400" i="1" dirty="0" err="1" smtClean="0">
                <a:solidFill>
                  <a:schemeClr val="bg1">
                    <a:lumMod val="65000"/>
                  </a:schemeClr>
                </a:solidFill>
              </a:rPr>
              <a:t>or</a:t>
            </a:r>
            <a:r>
              <a:rPr lang="de-DE" sz="1400" i="1" dirty="0">
                <a:solidFill>
                  <a:schemeClr val="bg1">
                    <a:lumMod val="65000"/>
                  </a:schemeClr>
                </a:solidFill>
              </a:rPr>
              <a:t> </a:t>
            </a:r>
            <a:r>
              <a:rPr lang="de-DE" sz="1400" dirty="0" smtClean="0">
                <a:solidFill>
                  <a:schemeClr val="bg1">
                    <a:lumMod val="50000"/>
                  </a:schemeClr>
                </a:solidFill>
                <a:hlinkClick r:id="rId4"/>
              </a:rPr>
              <a:t>https</a:t>
            </a:r>
            <a:r>
              <a:rPr lang="de-DE" sz="1400" dirty="0">
                <a:solidFill>
                  <a:schemeClr val="bg1">
                    <a:lumMod val="50000"/>
                  </a:schemeClr>
                </a:solidFill>
                <a:hlinkClick r:id="rId4"/>
              </a:rPr>
              <a:t>://www.artificialpancreasbook.com/8.-tips-and-tricks-for-real-life-with-an-aps</a:t>
            </a:r>
            <a:endParaRPr lang="de-DE" sz="1400" i="1" dirty="0">
              <a:solidFill>
                <a:schemeClr val="bg1">
                  <a:lumMod val="65000"/>
                </a:schemeClr>
              </a:solidFill>
            </a:endParaRPr>
          </a:p>
          <a:p>
            <a:endParaRPr lang="de-DE" dirty="0" smtClean="0"/>
          </a:p>
          <a:p>
            <a:endParaRPr lang="de-DE" sz="2400" dirty="0"/>
          </a:p>
          <a:p>
            <a:endParaRPr lang="de-DE" sz="2400" dirty="0" smtClean="0"/>
          </a:p>
          <a:p>
            <a:r>
              <a:rPr lang="de-DE" sz="2400" dirty="0" smtClean="0"/>
              <a:t> </a:t>
            </a:r>
            <a:endParaRPr lang="de-DE" sz="2000" dirty="0" smtClean="0"/>
          </a:p>
          <a:p>
            <a:endParaRPr lang="de-DE" sz="2400" dirty="0"/>
          </a:p>
        </p:txBody>
      </p:sp>
      <p:sp>
        <p:nvSpPr>
          <p:cNvPr id="12" name="Textfeld 11"/>
          <p:cNvSpPr txBox="1"/>
          <p:nvPr/>
        </p:nvSpPr>
        <p:spPr>
          <a:xfrm>
            <a:off x="6221894" y="1708484"/>
            <a:ext cx="4570432" cy="3934327"/>
          </a:xfrm>
          <a:prstGeom prst="rect">
            <a:avLst/>
          </a:prstGeom>
          <a:noFill/>
        </p:spPr>
        <p:txBody>
          <a:bodyPr wrap="square" rtlCol="0">
            <a:spAutoFit/>
          </a:bodyPr>
          <a:lstStyle/>
          <a:p>
            <a:endParaRPr lang="de-DE" dirty="0"/>
          </a:p>
        </p:txBody>
      </p:sp>
      <p:sp>
        <p:nvSpPr>
          <p:cNvPr id="27" name="Foliennummernplatzhalter 3"/>
          <p:cNvSpPr txBox="1">
            <a:spLocks/>
          </p:cNvSpPr>
          <p:nvPr/>
        </p:nvSpPr>
        <p:spPr>
          <a:xfrm>
            <a:off x="9065054" y="297656"/>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7</a:t>
            </a:r>
            <a:endParaRPr lang="de-DE" sz="1800" dirty="0">
              <a:solidFill>
                <a:schemeClr val="tx1"/>
              </a:solidFill>
            </a:endParaRPr>
          </a:p>
        </p:txBody>
      </p:sp>
      <p:pic>
        <p:nvPicPr>
          <p:cNvPr id="28" name="Grafik 27"/>
          <p:cNvPicPr>
            <a:picLocks noChangeAspect="1"/>
          </p:cNvPicPr>
          <p:nvPr/>
        </p:nvPicPr>
        <p:blipFill rotWithShape="1">
          <a:blip r:embed="rId5"/>
          <a:srcRect l="30125" t="25555" r="45813" b="34667"/>
          <a:stretch/>
        </p:blipFill>
        <p:spPr>
          <a:xfrm>
            <a:off x="10280157" y="259370"/>
            <a:ext cx="1024337" cy="952500"/>
          </a:xfrm>
          <a:prstGeom prst="rect">
            <a:avLst/>
          </a:prstGeom>
        </p:spPr>
      </p:pic>
      <p:pic>
        <p:nvPicPr>
          <p:cNvPr id="9" name="Grafik 8"/>
          <p:cNvPicPr>
            <a:picLocks noChangeAspect="1"/>
          </p:cNvPicPr>
          <p:nvPr/>
        </p:nvPicPr>
        <p:blipFill rotWithShape="1">
          <a:blip r:embed="rId6"/>
          <a:srcRect l="29927" t="20712" r="17937" b="20647"/>
          <a:stretch/>
        </p:blipFill>
        <p:spPr>
          <a:xfrm>
            <a:off x="4052078" y="1429102"/>
            <a:ext cx="7756176" cy="4907191"/>
          </a:xfrm>
          <a:prstGeom prst="rect">
            <a:avLst/>
          </a:prstGeom>
        </p:spPr>
      </p:pic>
      <p:sp>
        <p:nvSpPr>
          <p:cNvPr id="14" name="Textfeld 13"/>
          <p:cNvSpPr txBox="1"/>
          <p:nvPr/>
        </p:nvSpPr>
        <p:spPr>
          <a:xfrm>
            <a:off x="4382648" y="6336293"/>
            <a:ext cx="6786923" cy="369332"/>
          </a:xfrm>
          <a:prstGeom prst="rect">
            <a:avLst/>
          </a:prstGeom>
          <a:noFill/>
        </p:spPr>
        <p:txBody>
          <a:bodyPr wrap="none" rtlCol="0">
            <a:spAutoFit/>
          </a:bodyPr>
          <a:lstStyle/>
          <a:p>
            <a:r>
              <a:rPr lang="de-DE" dirty="0" err="1" smtClean="0"/>
              <a:t>slow</a:t>
            </a:r>
            <a:r>
              <a:rPr lang="de-DE" dirty="0" smtClean="0"/>
              <a:t>     &lt; - - - - - - - - - -  - - - - - -   </a:t>
            </a:r>
            <a:r>
              <a:rPr lang="de-DE" dirty="0" err="1" smtClean="0"/>
              <a:t>absorption</a:t>
            </a:r>
            <a:r>
              <a:rPr lang="de-DE" dirty="0" smtClean="0"/>
              <a:t>  - - - - - - - - -  - - - - &gt;      fast</a:t>
            </a:r>
            <a:endParaRPr lang="de-DE" dirty="0"/>
          </a:p>
        </p:txBody>
      </p:sp>
    </p:spTree>
    <p:extLst>
      <p:ext uri="{BB962C8B-B14F-4D97-AF65-F5344CB8AC3E}">
        <p14:creationId xmlns:p14="http://schemas.microsoft.com/office/powerpoint/2010/main" val="13942645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BAA3D4B-910D-49F8-AFF9-5679323B694D}"/>
              </a:ext>
            </a:extLst>
          </p:cNvPr>
          <p:cNvSpPr>
            <a:spLocks noGrp="1"/>
          </p:cNvSpPr>
          <p:nvPr>
            <p:ph type="title"/>
          </p:nvPr>
        </p:nvSpPr>
        <p:spPr>
          <a:xfrm>
            <a:off x="2601952" y="-129444"/>
            <a:ext cx="10515600" cy="1325563"/>
          </a:xfrm>
        </p:spPr>
        <p:txBody>
          <a:bodyPr>
            <a:normAutofit/>
          </a:bodyPr>
          <a:lstStyle/>
          <a:p>
            <a:r>
              <a:rPr lang="de-DE" sz="3600" b="1" dirty="0" smtClean="0">
                <a:solidFill>
                  <a:srgbClr val="7030A0"/>
                </a:solidFill>
              </a:rPr>
              <a:t> </a:t>
            </a:r>
            <a:r>
              <a:rPr lang="de-DE" sz="3600" b="1" dirty="0" err="1" smtClean="0">
                <a:solidFill>
                  <a:srgbClr val="7030A0"/>
                </a:solidFill>
              </a:rPr>
              <a:t>Carb</a:t>
            </a:r>
            <a:r>
              <a:rPr lang="de-DE" sz="3600" b="1" dirty="0" smtClean="0">
                <a:solidFill>
                  <a:srgbClr val="7030A0"/>
                </a:solidFill>
              </a:rPr>
              <a:t> </a:t>
            </a:r>
            <a:r>
              <a:rPr lang="de-DE" sz="3600" b="1" dirty="0" err="1" smtClean="0">
                <a:solidFill>
                  <a:srgbClr val="7030A0"/>
                </a:solidFill>
              </a:rPr>
              <a:t>input</a:t>
            </a:r>
            <a:r>
              <a:rPr lang="de-DE" sz="3600" b="1" dirty="0" smtClean="0">
                <a:solidFill>
                  <a:srgbClr val="7030A0"/>
                </a:solidFill>
              </a:rPr>
              <a:t> </a:t>
            </a:r>
            <a:r>
              <a:rPr lang="de-DE" sz="3600" b="1" dirty="0" err="1" smtClean="0">
                <a:solidFill>
                  <a:srgbClr val="7030A0"/>
                </a:solidFill>
              </a:rPr>
              <a:t>for</a:t>
            </a:r>
            <a:r>
              <a:rPr lang="de-DE" sz="3600" b="1" dirty="0" smtClean="0">
                <a:solidFill>
                  <a:srgbClr val="7030A0"/>
                </a:solidFill>
              </a:rPr>
              <a:t> </a:t>
            </a:r>
            <a:r>
              <a:rPr lang="de-DE" sz="3600" b="1" dirty="0" err="1" smtClean="0">
                <a:solidFill>
                  <a:srgbClr val="7030A0"/>
                </a:solidFill>
              </a:rPr>
              <a:t>fat</a:t>
            </a:r>
            <a:r>
              <a:rPr lang="de-DE" sz="3600" b="1" dirty="0" smtClean="0">
                <a:solidFill>
                  <a:srgbClr val="7030A0"/>
                </a:solidFill>
              </a:rPr>
              <a:t> &amp; </a:t>
            </a:r>
            <a:r>
              <a:rPr lang="de-DE" sz="3600" b="1" dirty="0" err="1" smtClean="0">
                <a:solidFill>
                  <a:srgbClr val="7030A0"/>
                </a:solidFill>
              </a:rPr>
              <a:t>protein</a:t>
            </a:r>
            <a:r>
              <a:rPr lang="de-DE" sz="3600" b="1" dirty="0" smtClean="0">
                <a:solidFill>
                  <a:srgbClr val="7030A0"/>
                </a:solidFill>
              </a:rPr>
              <a:t>  </a:t>
            </a:r>
            <a:endParaRPr lang="de-DE" sz="3600" b="1" dirty="0">
              <a:solidFill>
                <a:srgbClr val="7030A0"/>
              </a:solidFill>
            </a:endParaRPr>
          </a:p>
        </p:txBody>
      </p:sp>
      <p:sp>
        <p:nvSpPr>
          <p:cNvPr id="10" name="Textfeld 9">
            <a:extLst>
              <a:ext uri="{FF2B5EF4-FFF2-40B4-BE49-F238E27FC236}">
                <a16:creationId xmlns="" xmlns:a16="http://schemas.microsoft.com/office/drawing/2014/main" id="{2DB1F0A5-D2F8-455B-B697-0897318598B1}"/>
              </a:ext>
            </a:extLst>
          </p:cNvPr>
          <p:cNvSpPr txBox="1"/>
          <p:nvPr/>
        </p:nvSpPr>
        <p:spPr>
          <a:xfrm>
            <a:off x="7420803" y="5380672"/>
            <a:ext cx="4105275" cy="646331"/>
          </a:xfrm>
          <a:prstGeom prst="rect">
            <a:avLst/>
          </a:prstGeom>
          <a:noFill/>
        </p:spPr>
        <p:txBody>
          <a:bodyPr wrap="square" rtlCol="0">
            <a:spAutoFit/>
          </a:bodyPr>
          <a:lstStyle/>
          <a:p>
            <a:endParaRPr lang="de-DE" dirty="0"/>
          </a:p>
          <a:p>
            <a:r>
              <a:rPr lang="de-DE" dirty="0" smtClean="0"/>
              <a:t> </a:t>
            </a:r>
            <a:endParaRPr lang="de-DE" dirty="0"/>
          </a:p>
        </p:txBody>
      </p:sp>
      <p:sp>
        <p:nvSpPr>
          <p:cNvPr id="12" name="Textfeld 11"/>
          <p:cNvSpPr txBox="1"/>
          <p:nvPr/>
        </p:nvSpPr>
        <p:spPr>
          <a:xfrm>
            <a:off x="6221894" y="1708484"/>
            <a:ext cx="4570432" cy="3934327"/>
          </a:xfrm>
          <a:prstGeom prst="rect">
            <a:avLst/>
          </a:prstGeom>
          <a:noFill/>
        </p:spPr>
        <p:txBody>
          <a:bodyPr wrap="square" rtlCol="0">
            <a:spAutoFit/>
          </a:bodyPr>
          <a:lstStyle/>
          <a:p>
            <a:endParaRPr lang="de-DE" dirty="0"/>
          </a:p>
        </p:txBody>
      </p:sp>
      <p:sp>
        <p:nvSpPr>
          <p:cNvPr id="4" name="Foliennummernplatzhalter 3"/>
          <p:cNvSpPr>
            <a:spLocks noGrp="1"/>
          </p:cNvSpPr>
          <p:nvPr>
            <p:ph type="sldNum" sz="quarter" idx="12"/>
          </p:nvPr>
        </p:nvSpPr>
        <p:spPr/>
        <p:txBody>
          <a:bodyPr/>
          <a:lstStyle/>
          <a:p>
            <a:fld id="{FBA07554-AD06-4E27-83F9-18CA09205DF6}" type="slidenum">
              <a:rPr lang="de-DE" smtClean="0"/>
              <a:t>8</a:t>
            </a:fld>
            <a:endParaRPr lang="de-DE"/>
          </a:p>
        </p:txBody>
      </p:sp>
      <p:pic>
        <p:nvPicPr>
          <p:cNvPr id="28" name="Grafik 27"/>
          <p:cNvPicPr>
            <a:picLocks noChangeAspect="1"/>
          </p:cNvPicPr>
          <p:nvPr/>
        </p:nvPicPr>
        <p:blipFill rotWithShape="1">
          <a:blip r:embed="rId3"/>
          <a:srcRect l="30125" t="25555" r="45813" b="34667"/>
          <a:stretch/>
        </p:blipFill>
        <p:spPr>
          <a:xfrm>
            <a:off x="10422916" y="132059"/>
            <a:ext cx="1024337" cy="952500"/>
          </a:xfrm>
          <a:prstGeom prst="rect">
            <a:avLst/>
          </a:prstGeom>
        </p:spPr>
      </p:pic>
      <p:sp>
        <p:nvSpPr>
          <p:cNvPr id="7" name="Textfeld 6"/>
          <p:cNvSpPr txBox="1"/>
          <p:nvPr/>
        </p:nvSpPr>
        <p:spPr>
          <a:xfrm>
            <a:off x="531067" y="1196119"/>
            <a:ext cx="5179619" cy="5262979"/>
          </a:xfrm>
          <a:prstGeom prst="rect">
            <a:avLst/>
          </a:prstGeom>
          <a:noFill/>
        </p:spPr>
        <p:txBody>
          <a:bodyPr wrap="square" rtlCol="0">
            <a:spAutoFit/>
          </a:bodyPr>
          <a:lstStyle/>
          <a:p>
            <a:r>
              <a:rPr lang="de-DE" sz="2000" b="1" dirty="0" smtClean="0">
                <a:solidFill>
                  <a:srgbClr val="0070C0"/>
                </a:solidFill>
              </a:rPr>
              <a:t>Proteins </a:t>
            </a:r>
            <a:r>
              <a:rPr lang="de-DE" sz="2000" dirty="0"/>
              <a:t>and </a:t>
            </a:r>
            <a:r>
              <a:rPr lang="de-DE" sz="2000" b="1" dirty="0" err="1">
                <a:solidFill>
                  <a:srgbClr val="0070C0"/>
                </a:solidFill>
              </a:rPr>
              <a:t>fats</a:t>
            </a:r>
            <a:r>
              <a:rPr lang="de-DE" sz="2000" b="1" dirty="0">
                <a:solidFill>
                  <a:srgbClr val="0070C0"/>
                </a:solidFill>
              </a:rPr>
              <a:t> </a:t>
            </a:r>
            <a:r>
              <a:rPr lang="de-DE" sz="2000" dirty="0" err="1"/>
              <a:t>can</a:t>
            </a:r>
            <a:r>
              <a:rPr lang="de-DE" sz="2000" dirty="0"/>
              <a:t> </a:t>
            </a:r>
            <a:r>
              <a:rPr lang="de-DE" sz="2000" dirty="0" err="1"/>
              <a:t>be</a:t>
            </a:r>
            <a:r>
              <a:rPr lang="de-DE" sz="2000" dirty="0"/>
              <a:t> </a:t>
            </a:r>
            <a:r>
              <a:rPr lang="de-DE" sz="2000" dirty="0" err="1"/>
              <a:t>counted</a:t>
            </a:r>
            <a:r>
              <a:rPr lang="de-DE" sz="2000" dirty="0"/>
              <a:t> </a:t>
            </a:r>
            <a:r>
              <a:rPr lang="de-DE" sz="2000" dirty="0" err="1"/>
              <a:t>as</a:t>
            </a:r>
            <a:r>
              <a:rPr lang="de-DE" sz="2000" dirty="0"/>
              <a:t> </a:t>
            </a:r>
            <a:r>
              <a:rPr lang="de-DE" sz="2000" dirty="0" err="1"/>
              <a:t>grams</a:t>
            </a:r>
            <a:r>
              <a:rPr lang="de-DE" sz="2000" dirty="0"/>
              <a:t> </a:t>
            </a:r>
            <a:r>
              <a:rPr lang="de-DE" sz="2000" dirty="0" err="1"/>
              <a:t>of</a:t>
            </a:r>
            <a:r>
              <a:rPr lang="de-DE" sz="2000" dirty="0"/>
              <a:t> </a:t>
            </a:r>
            <a:r>
              <a:rPr lang="de-DE" sz="2000" b="1" dirty="0" smtClean="0">
                <a:solidFill>
                  <a:schemeClr val="accent5"/>
                </a:solidFill>
              </a:rPr>
              <a:t>„</a:t>
            </a:r>
            <a:r>
              <a:rPr lang="de-DE" sz="2000" b="1" dirty="0" err="1" smtClean="0">
                <a:solidFill>
                  <a:schemeClr val="accent5"/>
                </a:solidFill>
              </a:rPr>
              <a:t>extended“Carbs</a:t>
            </a:r>
            <a:r>
              <a:rPr lang="de-DE" sz="2000" b="1" dirty="0" smtClean="0">
                <a:solidFill>
                  <a:schemeClr val="accent5"/>
                </a:solidFill>
              </a:rPr>
              <a:t> </a:t>
            </a:r>
            <a:r>
              <a:rPr lang="de-DE" sz="2000" dirty="0" err="1"/>
              <a:t>using</a:t>
            </a:r>
            <a:r>
              <a:rPr lang="de-DE" sz="2000" dirty="0"/>
              <a:t> </a:t>
            </a:r>
            <a:r>
              <a:rPr lang="de-DE" sz="2000" dirty="0" err="1" smtClean="0"/>
              <a:t>factors</a:t>
            </a:r>
            <a:endParaRPr lang="de-DE" sz="2000" dirty="0" smtClean="0"/>
          </a:p>
          <a:p>
            <a:endParaRPr lang="de-DE" sz="2000" dirty="0"/>
          </a:p>
          <a:p>
            <a:pPr marL="342900" indent="-342900">
              <a:buFont typeface="Arial" panose="020B0604020202020204" pitchFamily="34" charset="0"/>
              <a:buChar char="•"/>
            </a:pPr>
            <a:r>
              <a:rPr lang="de-DE" sz="2000" dirty="0" smtClean="0"/>
              <a:t>50-60</a:t>
            </a:r>
            <a:r>
              <a:rPr lang="de-DE" sz="2000" b="1" dirty="0">
                <a:solidFill>
                  <a:srgbClr val="0070C0"/>
                </a:solidFill>
              </a:rPr>
              <a:t>%</a:t>
            </a:r>
            <a:r>
              <a:rPr lang="de-DE" sz="2000" dirty="0"/>
              <a:t> * g (</a:t>
            </a:r>
            <a:r>
              <a:rPr lang="de-DE" sz="2000" dirty="0" err="1"/>
              <a:t>protein</a:t>
            </a:r>
            <a:r>
              <a:rPr lang="de-DE" sz="2000" dirty="0" smtClean="0"/>
              <a:t>)</a:t>
            </a:r>
          </a:p>
          <a:p>
            <a:pPr marL="342900" indent="-342900">
              <a:buFont typeface="Arial" panose="020B0604020202020204" pitchFamily="34" charset="0"/>
              <a:buChar char="•"/>
            </a:pPr>
            <a:endParaRPr lang="de-DE" sz="2000" dirty="0"/>
          </a:p>
          <a:p>
            <a:pPr marL="342900" indent="-342900">
              <a:buFont typeface="Arial" panose="020B0604020202020204" pitchFamily="34" charset="0"/>
              <a:buChar char="•"/>
            </a:pPr>
            <a:r>
              <a:rPr lang="de-DE" sz="2000" dirty="0" smtClean="0"/>
              <a:t>10-20</a:t>
            </a:r>
            <a:r>
              <a:rPr lang="de-DE" sz="2000" b="1" dirty="0">
                <a:solidFill>
                  <a:srgbClr val="0070C0"/>
                </a:solidFill>
              </a:rPr>
              <a:t>%</a:t>
            </a:r>
            <a:r>
              <a:rPr lang="de-DE" sz="2000" dirty="0"/>
              <a:t> * g (</a:t>
            </a:r>
            <a:r>
              <a:rPr lang="de-DE" sz="2000" dirty="0" err="1"/>
              <a:t>fat</a:t>
            </a:r>
            <a:r>
              <a:rPr lang="de-DE" sz="2000" dirty="0"/>
              <a:t>)     </a:t>
            </a:r>
            <a:endParaRPr lang="de-DE" sz="2000" dirty="0" smtClean="0"/>
          </a:p>
          <a:p>
            <a:endParaRPr lang="de-DE" sz="2000" i="1" dirty="0">
              <a:solidFill>
                <a:schemeClr val="bg1">
                  <a:lumMod val="50000"/>
                </a:schemeClr>
              </a:solidFill>
            </a:endParaRPr>
          </a:p>
          <a:p>
            <a:r>
              <a:rPr lang="de-DE" i="1" dirty="0" err="1" smtClean="0">
                <a:solidFill>
                  <a:schemeClr val="bg1">
                    <a:lumMod val="50000"/>
                  </a:schemeClr>
                </a:solidFill>
              </a:rPr>
              <a:t>Some</a:t>
            </a:r>
            <a:r>
              <a:rPr lang="de-DE" i="1" dirty="0" smtClean="0">
                <a:solidFill>
                  <a:schemeClr val="bg1">
                    <a:lumMod val="50000"/>
                  </a:schemeClr>
                </a:solidFill>
              </a:rPr>
              <a:t> </a:t>
            </a:r>
            <a:r>
              <a:rPr lang="de-DE" i="1" dirty="0" err="1" smtClean="0">
                <a:solidFill>
                  <a:schemeClr val="bg1">
                    <a:lumMod val="50000"/>
                  </a:schemeClr>
                </a:solidFill>
              </a:rPr>
              <a:t>authors</a:t>
            </a:r>
            <a:r>
              <a:rPr lang="de-DE" i="1" dirty="0" smtClean="0">
                <a:solidFill>
                  <a:schemeClr val="bg1">
                    <a:lumMod val="50000"/>
                  </a:schemeClr>
                </a:solidFill>
              </a:rPr>
              <a:t> </a:t>
            </a:r>
            <a:r>
              <a:rPr lang="de-DE" i="1" dirty="0" err="1" smtClean="0">
                <a:solidFill>
                  <a:schemeClr val="bg1">
                    <a:lumMod val="50000"/>
                  </a:schemeClr>
                </a:solidFill>
              </a:rPr>
              <a:t>suggest</a:t>
            </a:r>
            <a:r>
              <a:rPr lang="de-DE" i="1" dirty="0" smtClean="0">
                <a:solidFill>
                  <a:schemeClr val="bg1">
                    <a:lumMod val="50000"/>
                  </a:schemeClr>
                </a:solidFill>
              </a:rPr>
              <a:t> </a:t>
            </a:r>
            <a:r>
              <a:rPr lang="de-DE" i="1" dirty="0" err="1" smtClean="0">
                <a:solidFill>
                  <a:schemeClr val="bg1">
                    <a:lumMod val="50000"/>
                  </a:schemeClr>
                </a:solidFill>
              </a:rPr>
              <a:t>other</a:t>
            </a:r>
            <a:r>
              <a:rPr lang="de-DE" i="1" dirty="0" smtClean="0">
                <a:solidFill>
                  <a:schemeClr val="bg1">
                    <a:lumMod val="50000"/>
                  </a:schemeClr>
                </a:solidFill>
              </a:rPr>
              <a:t> %</a:t>
            </a:r>
            <a:r>
              <a:rPr lang="de-DE" i="1" dirty="0" err="1" smtClean="0">
                <a:solidFill>
                  <a:schemeClr val="bg1">
                    <a:lumMod val="50000"/>
                  </a:schemeClr>
                </a:solidFill>
              </a:rPr>
              <a:t>factors</a:t>
            </a:r>
            <a:r>
              <a:rPr lang="de-DE" i="1" dirty="0" smtClean="0">
                <a:solidFill>
                  <a:schemeClr val="bg1">
                    <a:lumMod val="50000"/>
                  </a:schemeClr>
                </a:solidFill>
              </a:rPr>
              <a:t>, </a:t>
            </a:r>
            <a:r>
              <a:rPr lang="de-DE" i="1" dirty="0" err="1" smtClean="0">
                <a:solidFill>
                  <a:schemeClr val="bg1">
                    <a:lumMod val="50000"/>
                  </a:schemeClr>
                </a:solidFill>
              </a:rPr>
              <a:t>or</a:t>
            </a:r>
            <a:r>
              <a:rPr lang="de-DE" i="1" dirty="0" smtClean="0">
                <a:solidFill>
                  <a:schemeClr val="bg1">
                    <a:lumMod val="50000"/>
                  </a:schemeClr>
                </a:solidFill>
              </a:rPr>
              <a:t> </a:t>
            </a:r>
            <a:r>
              <a:rPr lang="de-DE" i="1" dirty="0" err="1" smtClean="0">
                <a:solidFill>
                  <a:schemeClr val="bg1">
                    <a:lumMod val="50000"/>
                  </a:schemeClr>
                </a:solidFill>
              </a:rPr>
              <a:t>calculate</a:t>
            </a:r>
            <a:r>
              <a:rPr lang="de-DE" i="1" dirty="0" smtClean="0">
                <a:solidFill>
                  <a:schemeClr val="bg1">
                    <a:lumMod val="50000"/>
                  </a:schemeClr>
                </a:solidFill>
              </a:rPr>
              <a:t> </a:t>
            </a:r>
            <a:r>
              <a:rPr lang="de-DE" i="1" dirty="0">
                <a:solidFill>
                  <a:schemeClr val="bg1">
                    <a:lumMod val="50000"/>
                  </a:schemeClr>
                </a:solidFill>
              </a:rPr>
              <a:t>via kcal </a:t>
            </a:r>
            <a:r>
              <a:rPr lang="de-DE" i="1" dirty="0" err="1">
                <a:solidFill>
                  <a:schemeClr val="bg1">
                    <a:lumMod val="50000"/>
                  </a:schemeClr>
                </a:solidFill>
              </a:rPr>
              <a:t>from</a:t>
            </a:r>
            <a:r>
              <a:rPr lang="de-DE" i="1" dirty="0">
                <a:solidFill>
                  <a:schemeClr val="bg1">
                    <a:lumMod val="50000"/>
                  </a:schemeClr>
                </a:solidFill>
              </a:rPr>
              <a:t> </a:t>
            </a:r>
            <a:r>
              <a:rPr lang="de-DE" i="1" dirty="0" err="1">
                <a:solidFill>
                  <a:schemeClr val="bg1">
                    <a:lumMod val="50000"/>
                  </a:schemeClr>
                </a:solidFill>
              </a:rPr>
              <a:t>fat&amp;protein</a:t>
            </a:r>
            <a:endParaRPr lang="de-DE" i="1" dirty="0">
              <a:solidFill>
                <a:schemeClr val="bg1">
                  <a:lumMod val="50000"/>
                </a:schemeClr>
              </a:solidFill>
            </a:endParaRPr>
          </a:p>
          <a:p>
            <a:endParaRPr lang="de-DE" sz="2000" b="1" dirty="0" smtClean="0">
              <a:solidFill>
                <a:srgbClr val="0070C0"/>
              </a:solidFill>
            </a:endParaRPr>
          </a:p>
          <a:p>
            <a:r>
              <a:rPr lang="de-DE" sz="2000" dirty="0" smtClean="0"/>
              <a:t>„</a:t>
            </a:r>
            <a:r>
              <a:rPr lang="de-DE" sz="2000" dirty="0"/>
              <a:t>e-“</a:t>
            </a:r>
            <a:r>
              <a:rPr lang="de-DE" sz="2000" dirty="0" err="1"/>
              <a:t>Carbs</a:t>
            </a:r>
            <a:r>
              <a:rPr lang="de-DE" sz="2000" dirty="0"/>
              <a:t> </a:t>
            </a:r>
            <a:r>
              <a:rPr lang="de-DE" sz="2000" dirty="0" smtClean="0"/>
              <a:t>also </a:t>
            </a:r>
            <a:r>
              <a:rPr lang="de-DE" sz="2000" dirty="0" err="1"/>
              <a:t>require</a:t>
            </a:r>
            <a:r>
              <a:rPr lang="de-DE" sz="2000" dirty="0"/>
              <a:t> </a:t>
            </a:r>
            <a:r>
              <a:rPr lang="de-DE" sz="2000" dirty="0" err="1" smtClean="0"/>
              <a:t>insulin</a:t>
            </a:r>
            <a:r>
              <a:rPr lang="de-DE" sz="2000" dirty="0" smtClean="0"/>
              <a:t>, and </a:t>
            </a:r>
            <a:r>
              <a:rPr lang="de-DE" sz="2000" dirty="0" err="1" smtClean="0"/>
              <a:t>are</a:t>
            </a:r>
            <a:r>
              <a:rPr lang="de-DE" sz="2000" dirty="0" smtClean="0"/>
              <a:t> </a:t>
            </a:r>
            <a:r>
              <a:rPr lang="de-DE" sz="2000" b="1" dirty="0" err="1" smtClean="0">
                <a:solidFill>
                  <a:srgbClr val="0070C0"/>
                </a:solidFill>
              </a:rPr>
              <a:t>entered</a:t>
            </a:r>
            <a:r>
              <a:rPr lang="de-DE" sz="2000" b="1" dirty="0" smtClean="0">
                <a:solidFill>
                  <a:srgbClr val="0070C0"/>
                </a:solidFill>
              </a:rPr>
              <a:t> </a:t>
            </a:r>
            <a:r>
              <a:rPr lang="de-DE" sz="2000" b="1" dirty="0" err="1" smtClean="0">
                <a:solidFill>
                  <a:srgbClr val="0070C0"/>
                </a:solidFill>
              </a:rPr>
              <a:t>for</a:t>
            </a:r>
            <a:r>
              <a:rPr lang="de-DE" sz="2000" b="1" dirty="0" smtClean="0">
                <a:solidFill>
                  <a:srgbClr val="0070C0"/>
                </a:solidFill>
              </a:rPr>
              <a:t> </a:t>
            </a:r>
            <a:r>
              <a:rPr lang="de-DE" sz="2000" b="1" dirty="0" err="1" smtClean="0">
                <a:solidFill>
                  <a:srgbClr val="0070C0"/>
                </a:solidFill>
              </a:rPr>
              <a:t>hours</a:t>
            </a:r>
            <a:r>
              <a:rPr lang="de-DE" sz="2000" b="1" dirty="0" smtClean="0">
                <a:solidFill>
                  <a:srgbClr val="0070C0"/>
                </a:solidFill>
              </a:rPr>
              <a:t> 3 -~7 </a:t>
            </a:r>
            <a:r>
              <a:rPr lang="de-DE" sz="2000" dirty="0" smtClean="0"/>
              <a:t>after </a:t>
            </a:r>
            <a:r>
              <a:rPr lang="de-DE" sz="2000" dirty="0" err="1" smtClean="0"/>
              <a:t>the</a:t>
            </a:r>
            <a:r>
              <a:rPr lang="de-DE" sz="2000" dirty="0" smtClean="0"/>
              <a:t> </a:t>
            </a:r>
            <a:r>
              <a:rPr lang="de-DE" sz="2000" dirty="0" err="1" smtClean="0"/>
              <a:t>meal</a:t>
            </a:r>
            <a:r>
              <a:rPr lang="de-DE" sz="2000" dirty="0" smtClean="0"/>
              <a:t> (</a:t>
            </a:r>
            <a:r>
              <a:rPr lang="de-DE" sz="2000" dirty="0" err="1" smtClean="0"/>
              <a:t>without</a:t>
            </a:r>
            <a:r>
              <a:rPr lang="de-DE" sz="2000" dirty="0" smtClean="0"/>
              <a:t> </a:t>
            </a:r>
            <a:r>
              <a:rPr lang="de-DE" sz="2000" dirty="0" err="1" smtClean="0"/>
              <a:t>giving</a:t>
            </a:r>
            <a:r>
              <a:rPr lang="de-DE" sz="2000" dirty="0" smtClean="0"/>
              <a:t> a </a:t>
            </a:r>
            <a:r>
              <a:rPr lang="de-DE" sz="2000" dirty="0" err="1" smtClean="0"/>
              <a:t>bolus</a:t>
            </a:r>
            <a:r>
              <a:rPr lang="de-DE" sz="2000" dirty="0" smtClean="0"/>
              <a:t> </a:t>
            </a:r>
            <a:r>
              <a:rPr lang="de-DE" sz="2000" dirty="0" err="1" smtClean="0"/>
              <a:t>for</a:t>
            </a:r>
            <a:r>
              <a:rPr lang="de-DE" sz="2000" dirty="0" smtClean="0"/>
              <a:t> </a:t>
            </a:r>
            <a:r>
              <a:rPr lang="de-DE" sz="2000" dirty="0" err="1" smtClean="0"/>
              <a:t>it</a:t>
            </a:r>
            <a:r>
              <a:rPr lang="de-DE" sz="2000" dirty="0" smtClean="0"/>
              <a:t>)</a:t>
            </a:r>
          </a:p>
          <a:p>
            <a:endParaRPr lang="de-DE" sz="2000" b="1" dirty="0">
              <a:solidFill>
                <a:srgbClr val="0070C0"/>
              </a:solidFill>
            </a:endParaRPr>
          </a:p>
          <a:p>
            <a:r>
              <a:rPr lang="de-DE" sz="2000" dirty="0" smtClean="0"/>
              <a:t>„Real“ </a:t>
            </a:r>
            <a:r>
              <a:rPr lang="de-DE" sz="2000" dirty="0" err="1" smtClean="0"/>
              <a:t>carbs</a:t>
            </a:r>
            <a:r>
              <a:rPr lang="de-DE" sz="2000" dirty="0" smtClean="0"/>
              <a:t> </a:t>
            </a:r>
            <a:r>
              <a:rPr lang="de-DE" sz="2000" dirty="0" err="1" smtClean="0"/>
              <a:t>that</a:t>
            </a:r>
            <a:r>
              <a:rPr lang="de-DE" sz="2000" dirty="0" smtClean="0"/>
              <a:t> </a:t>
            </a:r>
            <a:r>
              <a:rPr lang="de-DE" sz="2000" dirty="0" err="1" smtClean="0"/>
              <a:t>were</a:t>
            </a:r>
            <a:r>
              <a:rPr lang="de-DE" sz="2000" dirty="0" smtClean="0"/>
              <a:t> </a:t>
            </a:r>
            <a:r>
              <a:rPr lang="de-DE" sz="2000" b="1" u="sng" dirty="0" smtClean="0"/>
              <a:t>not</a:t>
            </a:r>
            <a:r>
              <a:rPr lang="de-DE" sz="2000" dirty="0" smtClean="0"/>
              <a:t> </a:t>
            </a:r>
            <a:r>
              <a:rPr lang="de-DE" sz="2000" dirty="0" err="1" smtClean="0"/>
              <a:t>absorbed</a:t>
            </a:r>
            <a:r>
              <a:rPr lang="de-DE" sz="2000" dirty="0" smtClean="0"/>
              <a:t> in </a:t>
            </a:r>
            <a:r>
              <a:rPr lang="de-DE" sz="2000" dirty="0" err="1" smtClean="0"/>
              <a:t>the</a:t>
            </a:r>
            <a:r>
              <a:rPr lang="de-DE" sz="2000" dirty="0" smtClean="0"/>
              <a:t> </a:t>
            </a:r>
            <a:r>
              <a:rPr lang="de-DE" sz="2000" dirty="0" err="1" smtClean="0"/>
              <a:t>first</a:t>
            </a:r>
            <a:r>
              <a:rPr lang="de-DE" sz="2000" dirty="0" smtClean="0"/>
              <a:t> ~2hours (</a:t>
            </a:r>
            <a:r>
              <a:rPr lang="de-DE" sz="2000" dirty="0" err="1" smtClean="0"/>
              <a:t>while</a:t>
            </a:r>
            <a:r>
              <a:rPr lang="de-DE" sz="2000" dirty="0" smtClean="0"/>
              <a:t> </a:t>
            </a:r>
            <a:r>
              <a:rPr lang="de-DE" sz="2000" dirty="0" err="1" smtClean="0"/>
              <a:t>the</a:t>
            </a:r>
            <a:r>
              <a:rPr lang="de-DE" sz="2000" dirty="0" smtClean="0"/>
              <a:t> </a:t>
            </a:r>
            <a:r>
              <a:rPr lang="de-DE" sz="2000" dirty="0" err="1" smtClean="0"/>
              <a:t>user</a:t>
            </a:r>
            <a:r>
              <a:rPr lang="de-DE" sz="2000" dirty="0" smtClean="0"/>
              <a:t> </a:t>
            </a:r>
            <a:r>
              <a:rPr lang="de-DE" sz="2000" dirty="0" err="1" smtClean="0"/>
              <a:t>bolus</a:t>
            </a:r>
            <a:r>
              <a:rPr lang="de-DE" sz="2000" dirty="0" smtClean="0"/>
              <a:t> was </a:t>
            </a:r>
            <a:r>
              <a:rPr lang="de-DE" sz="2000" dirty="0" err="1" smtClean="0"/>
              <a:t>very</a:t>
            </a:r>
            <a:r>
              <a:rPr lang="de-DE" sz="2000" dirty="0" smtClean="0"/>
              <a:t> </a:t>
            </a:r>
            <a:r>
              <a:rPr lang="de-DE" sz="2000" dirty="0" err="1" smtClean="0"/>
              <a:t>active</a:t>
            </a:r>
            <a:r>
              <a:rPr lang="de-DE" sz="2000" dirty="0" smtClean="0"/>
              <a:t>) </a:t>
            </a:r>
            <a:r>
              <a:rPr lang="de-DE" sz="2000" dirty="0" err="1" smtClean="0"/>
              <a:t>are</a:t>
            </a:r>
            <a:r>
              <a:rPr lang="de-DE" sz="2000" dirty="0" smtClean="0"/>
              <a:t> </a:t>
            </a:r>
            <a:r>
              <a:rPr lang="de-DE" sz="2000" dirty="0" err="1" smtClean="0"/>
              <a:t>added</a:t>
            </a:r>
            <a:r>
              <a:rPr lang="de-DE" sz="2000" dirty="0" smtClean="0"/>
              <a:t> </a:t>
            </a:r>
            <a:r>
              <a:rPr lang="de-DE" sz="2000" dirty="0" err="1" smtClean="0"/>
              <a:t>to</a:t>
            </a:r>
            <a:r>
              <a:rPr lang="de-DE" sz="2000" dirty="0" smtClean="0"/>
              <a:t> </a:t>
            </a:r>
            <a:r>
              <a:rPr lang="de-DE" sz="2000" dirty="0" err="1" smtClean="0"/>
              <a:t>these</a:t>
            </a:r>
            <a:r>
              <a:rPr lang="de-DE" sz="2000" dirty="0" smtClean="0"/>
              <a:t> e-</a:t>
            </a:r>
            <a:r>
              <a:rPr lang="de-DE" sz="2000" dirty="0" err="1" smtClean="0"/>
              <a:t>Carbs</a:t>
            </a:r>
            <a:r>
              <a:rPr lang="de-DE" sz="2000" dirty="0" smtClean="0"/>
              <a:t>.</a:t>
            </a:r>
            <a:endParaRPr lang="de-DE" sz="2000" dirty="0"/>
          </a:p>
        </p:txBody>
      </p:sp>
      <p:sp>
        <p:nvSpPr>
          <p:cNvPr id="29" name="Textfeld 28"/>
          <p:cNvSpPr txBox="1"/>
          <p:nvPr/>
        </p:nvSpPr>
        <p:spPr>
          <a:xfrm>
            <a:off x="6253118" y="1196119"/>
            <a:ext cx="4957074" cy="2246769"/>
          </a:xfrm>
          <a:prstGeom prst="rect">
            <a:avLst/>
          </a:prstGeom>
          <a:noFill/>
        </p:spPr>
        <p:txBody>
          <a:bodyPr wrap="square" rtlCol="0">
            <a:spAutoFit/>
          </a:bodyPr>
          <a:lstStyle/>
          <a:p>
            <a:r>
              <a:rPr lang="de-DE" sz="2000" dirty="0" err="1" smtClean="0"/>
              <a:t>There</a:t>
            </a:r>
            <a:r>
              <a:rPr lang="de-DE" sz="2000" dirty="0" smtClean="0"/>
              <a:t> </a:t>
            </a:r>
            <a:r>
              <a:rPr lang="de-DE" sz="2000" dirty="0" err="1" smtClean="0"/>
              <a:t>is</a:t>
            </a:r>
            <a:r>
              <a:rPr lang="de-DE" sz="2000" dirty="0" smtClean="0"/>
              <a:t> an additional </a:t>
            </a:r>
            <a:r>
              <a:rPr lang="de-DE" sz="2000" dirty="0" err="1" smtClean="0"/>
              <a:t>effect</a:t>
            </a:r>
            <a:r>
              <a:rPr lang="de-DE" sz="2000" dirty="0" smtClean="0"/>
              <a:t> </a:t>
            </a:r>
            <a:r>
              <a:rPr lang="de-DE" sz="2000" dirty="0" err="1" smtClean="0"/>
              <a:t>from</a:t>
            </a:r>
            <a:r>
              <a:rPr lang="de-DE" sz="2000" b="1" dirty="0" smtClean="0">
                <a:solidFill>
                  <a:srgbClr val="0070C0"/>
                </a:solidFill>
              </a:rPr>
              <a:t> </a:t>
            </a:r>
            <a:r>
              <a:rPr lang="de-DE" sz="2000" b="1" dirty="0" err="1" smtClean="0">
                <a:solidFill>
                  <a:srgbClr val="0070C0"/>
                </a:solidFill>
              </a:rPr>
              <a:t>fat</a:t>
            </a:r>
            <a:r>
              <a:rPr lang="de-DE" sz="2000" b="1" dirty="0" smtClean="0">
                <a:solidFill>
                  <a:srgbClr val="0070C0"/>
                </a:solidFill>
              </a:rPr>
              <a:t> </a:t>
            </a:r>
            <a:r>
              <a:rPr lang="de-DE" sz="2000" dirty="0" smtClean="0"/>
              <a:t>(and also </a:t>
            </a:r>
            <a:r>
              <a:rPr lang="de-DE" sz="2000" dirty="0" err="1" smtClean="0"/>
              <a:t>fibre</a:t>
            </a:r>
            <a:r>
              <a:rPr lang="de-DE" sz="2000" dirty="0" smtClean="0"/>
              <a:t>) </a:t>
            </a:r>
            <a:r>
              <a:rPr lang="de-DE" sz="2000" dirty="0" err="1" smtClean="0"/>
              <a:t>to</a:t>
            </a:r>
            <a:r>
              <a:rPr lang="de-DE" sz="2000" dirty="0" smtClean="0"/>
              <a:t> </a:t>
            </a:r>
            <a:r>
              <a:rPr lang="de-DE" sz="2000" b="1" dirty="0" err="1" smtClean="0">
                <a:solidFill>
                  <a:srgbClr val="0070C0"/>
                </a:solidFill>
              </a:rPr>
              <a:t>slow</a:t>
            </a:r>
            <a:r>
              <a:rPr lang="de-DE" sz="2000" b="1" dirty="0" smtClean="0">
                <a:solidFill>
                  <a:srgbClr val="0070C0"/>
                </a:solidFill>
              </a:rPr>
              <a:t> down </a:t>
            </a:r>
            <a:r>
              <a:rPr lang="de-DE" sz="2000" b="1" dirty="0" err="1" smtClean="0">
                <a:solidFill>
                  <a:srgbClr val="0070C0"/>
                </a:solidFill>
              </a:rPr>
              <a:t>absorption</a:t>
            </a:r>
            <a:r>
              <a:rPr lang="de-DE" sz="2000" b="1" dirty="0" smtClean="0">
                <a:solidFill>
                  <a:srgbClr val="0070C0"/>
                </a:solidFill>
              </a:rPr>
              <a:t> </a:t>
            </a:r>
            <a:r>
              <a:rPr lang="de-DE" sz="2000" b="1" dirty="0" err="1" smtClean="0">
                <a:solidFill>
                  <a:srgbClr val="0070C0"/>
                </a:solidFill>
              </a:rPr>
              <a:t>of</a:t>
            </a:r>
            <a:r>
              <a:rPr lang="de-DE" sz="2000" b="1" dirty="0" smtClean="0">
                <a:solidFill>
                  <a:srgbClr val="0070C0"/>
                </a:solidFill>
              </a:rPr>
              <a:t> </a:t>
            </a:r>
            <a:r>
              <a:rPr lang="de-DE" sz="2000" b="1" dirty="0" err="1" smtClean="0">
                <a:solidFill>
                  <a:srgbClr val="0070C0"/>
                </a:solidFill>
              </a:rPr>
              <a:t>carbs</a:t>
            </a:r>
            <a:endParaRPr lang="de-DE" sz="2000" b="1" dirty="0" smtClean="0">
              <a:solidFill>
                <a:srgbClr val="0070C0"/>
              </a:solidFill>
            </a:endParaRPr>
          </a:p>
          <a:p>
            <a:endParaRPr lang="de-DE" sz="2000" b="1" dirty="0">
              <a:solidFill>
                <a:srgbClr val="0070C0"/>
              </a:solidFill>
            </a:endParaRPr>
          </a:p>
          <a:p>
            <a:r>
              <a:rPr lang="de-DE" sz="2000" dirty="0" err="1" smtClean="0"/>
              <a:t>Moreover</a:t>
            </a:r>
            <a:r>
              <a:rPr lang="de-DE" sz="2000" dirty="0" smtClean="0"/>
              <a:t>, </a:t>
            </a:r>
            <a:r>
              <a:rPr lang="de-DE" sz="2000" b="1" dirty="0" err="1" smtClean="0">
                <a:solidFill>
                  <a:srgbClr val="0070C0"/>
                </a:solidFill>
              </a:rPr>
              <a:t>fat</a:t>
            </a:r>
            <a:r>
              <a:rPr lang="de-DE" sz="2000" b="1" dirty="0" smtClean="0">
                <a:solidFill>
                  <a:srgbClr val="0070C0"/>
                </a:solidFill>
              </a:rPr>
              <a:t> </a:t>
            </a:r>
            <a:r>
              <a:rPr lang="de-DE" sz="2000" dirty="0" err="1" smtClean="0"/>
              <a:t>often</a:t>
            </a:r>
            <a:r>
              <a:rPr lang="de-DE" sz="2000" dirty="0" smtClean="0"/>
              <a:t> </a:t>
            </a:r>
            <a:r>
              <a:rPr lang="de-DE" sz="2000" dirty="0" err="1" smtClean="0"/>
              <a:t>creates</a:t>
            </a:r>
            <a:r>
              <a:rPr lang="de-DE" sz="2000" dirty="0" smtClean="0"/>
              <a:t> </a:t>
            </a:r>
            <a:r>
              <a:rPr lang="de-DE" sz="2000" dirty="0" err="1" smtClean="0"/>
              <a:t>complications</a:t>
            </a:r>
            <a:r>
              <a:rPr lang="de-DE" sz="2000" dirty="0" smtClean="0"/>
              <a:t> </a:t>
            </a:r>
            <a:r>
              <a:rPr lang="de-DE" sz="2000" dirty="0" err="1" smtClean="0"/>
              <a:t>several</a:t>
            </a:r>
            <a:r>
              <a:rPr lang="de-DE" sz="2000" dirty="0" smtClean="0"/>
              <a:t> </a:t>
            </a:r>
            <a:r>
              <a:rPr lang="de-DE" sz="2000" dirty="0" err="1" smtClean="0"/>
              <a:t>hours</a:t>
            </a:r>
            <a:r>
              <a:rPr lang="de-DE" sz="2000" dirty="0" smtClean="0"/>
              <a:t> after a </a:t>
            </a:r>
            <a:r>
              <a:rPr lang="de-DE" sz="2000" dirty="0" err="1" smtClean="0"/>
              <a:t>meal</a:t>
            </a:r>
            <a:r>
              <a:rPr lang="de-DE" sz="2000" dirty="0" smtClean="0"/>
              <a:t> </a:t>
            </a:r>
            <a:r>
              <a:rPr lang="de-DE" sz="2000" dirty="0" err="1" smtClean="0"/>
              <a:t>through</a:t>
            </a:r>
            <a:r>
              <a:rPr lang="de-DE" sz="2000" dirty="0" smtClean="0"/>
              <a:t> </a:t>
            </a:r>
            <a:r>
              <a:rPr lang="de-DE" sz="2000" dirty="0" err="1" smtClean="0"/>
              <a:t>intermittent</a:t>
            </a:r>
            <a:r>
              <a:rPr lang="de-DE" sz="2000" dirty="0" smtClean="0"/>
              <a:t> </a:t>
            </a:r>
            <a:r>
              <a:rPr lang="de-DE" sz="2000" dirty="0" err="1" smtClean="0"/>
              <a:t>insulin</a:t>
            </a:r>
            <a:r>
              <a:rPr lang="de-DE" sz="2000" dirty="0" smtClean="0"/>
              <a:t> </a:t>
            </a:r>
            <a:r>
              <a:rPr lang="de-DE" sz="2000" dirty="0" err="1" smtClean="0"/>
              <a:t>resistance</a:t>
            </a:r>
            <a:r>
              <a:rPr lang="de-DE" sz="2000" dirty="0" smtClean="0"/>
              <a:t> at high </a:t>
            </a:r>
            <a:r>
              <a:rPr lang="de-DE" sz="2000" dirty="0" err="1" smtClean="0"/>
              <a:t>glucose</a:t>
            </a:r>
            <a:r>
              <a:rPr lang="de-DE" sz="2000" dirty="0" smtClean="0"/>
              <a:t> </a:t>
            </a:r>
            <a:r>
              <a:rPr lang="de-DE" sz="2000" dirty="0" err="1" smtClean="0"/>
              <a:t>values</a:t>
            </a:r>
            <a:r>
              <a:rPr lang="de-DE" sz="2000" dirty="0" smtClean="0"/>
              <a:t> </a:t>
            </a:r>
            <a:r>
              <a:rPr lang="de-DE" i="1" dirty="0" smtClean="0">
                <a:solidFill>
                  <a:schemeClr val="bg1">
                    <a:lumMod val="50000"/>
                  </a:schemeClr>
                </a:solidFill>
              </a:rPr>
              <a:t>(</a:t>
            </a:r>
            <a:r>
              <a:rPr lang="de-DE" i="1" dirty="0" err="1" smtClean="0">
                <a:solidFill>
                  <a:schemeClr val="bg1">
                    <a:lumMod val="50000"/>
                  </a:schemeClr>
                </a:solidFill>
              </a:rPr>
              <a:t>more</a:t>
            </a:r>
            <a:r>
              <a:rPr lang="de-DE" i="1" dirty="0" smtClean="0">
                <a:solidFill>
                  <a:schemeClr val="bg1">
                    <a:lumMod val="50000"/>
                  </a:schemeClr>
                </a:solidFill>
              </a:rPr>
              <a:t> </a:t>
            </a:r>
            <a:r>
              <a:rPr lang="de-DE" i="1" dirty="0" err="1" smtClean="0">
                <a:solidFill>
                  <a:schemeClr val="bg1">
                    <a:lumMod val="50000"/>
                  </a:schemeClr>
                </a:solidFill>
              </a:rPr>
              <a:t>see</a:t>
            </a:r>
            <a:r>
              <a:rPr lang="de-DE" i="1" dirty="0" smtClean="0">
                <a:solidFill>
                  <a:schemeClr val="bg1">
                    <a:lumMod val="50000"/>
                  </a:schemeClr>
                </a:solidFill>
              </a:rPr>
              <a:t> </a:t>
            </a:r>
            <a:r>
              <a:rPr lang="de-DE" i="1" dirty="0" err="1" smtClean="0">
                <a:solidFill>
                  <a:schemeClr val="bg1">
                    <a:lumMod val="50000"/>
                  </a:schemeClr>
                </a:solidFill>
              </a:rPr>
              <a:t>chapter</a:t>
            </a:r>
            <a:r>
              <a:rPr lang="de-DE" i="1" dirty="0" smtClean="0">
                <a:solidFill>
                  <a:schemeClr val="bg1">
                    <a:lumMod val="50000"/>
                  </a:schemeClr>
                </a:solidFill>
              </a:rPr>
              <a:t> on </a:t>
            </a:r>
            <a:r>
              <a:rPr lang="de-DE" i="1" dirty="0" err="1" smtClean="0">
                <a:solidFill>
                  <a:schemeClr val="bg1">
                    <a:lumMod val="50000"/>
                  </a:schemeClr>
                </a:solidFill>
              </a:rPr>
              <a:t>late</a:t>
            </a:r>
            <a:r>
              <a:rPr lang="de-DE" i="1" dirty="0" smtClean="0">
                <a:solidFill>
                  <a:schemeClr val="bg1">
                    <a:lumMod val="50000"/>
                  </a:schemeClr>
                </a:solidFill>
              </a:rPr>
              <a:t> </a:t>
            </a:r>
            <a:r>
              <a:rPr lang="de-DE" i="1" dirty="0" err="1" smtClean="0">
                <a:solidFill>
                  <a:schemeClr val="bg1">
                    <a:lumMod val="50000"/>
                  </a:schemeClr>
                </a:solidFill>
              </a:rPr>
              <a:t>phase</a:t>
            </a:r>
            <a:r>
              <a:rPr lang="de-DE" i="1" dirty="0" smtClean="0">
                <a:solidFill>
                  <a:schemeClr val="bg1">
                    <a:lumMod val="50000"/>
                  </a:schemeClr>
                </a:solidFill>
              </a:rPr>
              <a:t> </a:t>
            </a:r>
            <a:r>
              <a:rPr lang="de-DE" i="1" dirty="0" err="1" smtClean="0">
                <a:solidFill>
                  <a:schemeClr val="bg1">
                    <a:lumMod val="50000"/>
                  </a:schemeClr>
                </a:solidFill>
              </a:rPr>
              <a:t>of</a:t>
            </a:r>
            <a:r>
              <a:rPr lang="de-DE" i="1" dirty="0" smtClean="0">
                <a:solidFill>
                  <a:schemeClr val="bg1">
                    <a:lumMod val="50000"/>
                  </a:schemeClr>
                </a:solidFill>
              </a:rPr>
              <a:t> </a:t>
            </a:r>
            <a:r>
              <a:rPr lang="de-DE" i="1" dirty="0" err="1" smtClean="0">
                <a:solidFill>
                  <a:schemeClr val="bg1">
                    <a:lumMod val="50000"/>
                  </a:schemeClr>
                </a:solidFill>
              </a:rPr>
              <a:t>meal</a:t>
            </a:r>
            <a:r>
              <a:rPr lang="de-DE" i="1" dirty="0" smtClean="0">
                <a:solidFill>
                  <a:schemeClr val="bg1">
                    <a:lumMod val="50000"/>
                  </a:schemeClr>
                </a:solidFill>
              </a:rPr>
              <a:t>)   </a:t>
            </a:r>
            <a:endParaRPr lang="de-DE" i="1" dirty="0">
              <a:solidFill>
                <a:schemeClr val="bg1">
                  <a:lumMod val="50000"/>
                </a:schemeClr>
              </a:solidFill>
            </a:endParaRPr>
          </a:p>
        </p:txBody>
      </p:sp>
      <p:sp>
        <p:nvSpPr>
          <p:cNvPr id="9" name="Textfeld 8"/>
          <p:cNvSpPr txBox="1"/>
          <p:nvPr/>
        </p:nvSpPr>
        <p:spPr>
          <a:xfrm>
            <a:off x="6253118" y="3752491"/>
            <a:ext cx="5194135" cy="3139321"/>
          </a:xfrm>
          <a:prstGeom prst="rect">
            <a:avLst/>
          </a:prstGeom>
          <a:solidFill>
            <a:schemeClr val="accent4">
              <a:lumMod val="20000"/>
              <a:lumOff val="80000"/>
            </a:schemeClr>
          </a:solidFill>
        </p:spPr>
        <p:txBody>
          <a:bodyPr wrap="square" rtlCol="0">
            <a:spAutoFit/>
          </a:bodyPr>
          <a:lstStyle/>
          <a:p>
            <a:r>
              <a:rPr lang="de-DE" u="sng" dirty="0" smtClean="0"/>
              <a:t>Databases </a:t>
            </a:r>
            <a:r>
              <a:rPr lang="de-DE" u="sng" dirty="0" err="1" smtClean="0"/>
              <a:t>to</a:t>
            </a:r>
            <a:r>
              <a:rPr lang="de-DE" u="sng" dirty="0" smtClean="0"/>
              <a:t> </a:t>
            </a:r>
            <a:r>
              <a:rPr lang="de-DE" u="sng" dirty="0" err="1" smtClean="0"/>
              <a:t>facilitate</a:t>
            </a:r>
            <a:r>
              <a:rPr lang="de-DE" u="sng" dirty="0" smtClean="0"/>
              <a:t> </a:t>
            </a:r>
            <a:r>
              <a:rPr lang="de-DE" u="sng" dirty="0" err="1" smtClean="0"/>
              <a:t>carb</a:t>
            </a:r>
            <a:r>
              <a:rPr lang="de-DE" u="sng" dirty="0" smtClean="0"/>
              <a:t> &amp; </a:t>
            </a:r>
            <a:r>
              <a:rPr lang="de-DE" b="1" u="sng" dirty="0" smtClean="0">
                <a:solidFill>
                  <a:schemeClr val="accent1"/>
                </a:solidFill>
              </a:rPr>
              <a:t>FPU</a:t>
            </a:r>
            <a:r>
              <a:rPr lang="de-DE" u="sng" dirty="0" smtClean="0"/>
              <a:t> </a:t>
            </a:r>
            <a:r>
              <a:rPr lang="de-DE" u="sng" dirty="0" err="1" smtClean="0"/>
              <a:t>inputs</a:t>
            </a:r>
            <a:r>
              <a:rPr lang="de-DE" u="sng" dirty="0" smtClean="0"/>
              <a:t> (</a:t>
            </a:r>
            <a:r>
              <a:rPr lang="de-DE" u="sng" dirty="0" err="1" smtClean="0"/>
              <a:t>amount</a:t>
            </a:r>
            <a:r>
              <a:rPr lang="de-DE" u="sng" dirty="0" smtClean="0"/>
              <a:t>, </a:t>
            </a:r>
            <a:r>
              <a:rPr lang="de-DE" u="sng" dirty="0" err="1" smtClean="0"/>
              <a:t>absorption</a:t>
            </a:r>
            <a:r>
              <a:rPr lang="de-DE" u="sng" dirty="0" smtClean="0"/>
              <a:t> time)</a:t>
            </a:r>
          </a:p>
          <a:p>
            <a:r>
              <a:rPr lang="de-DE" dirty="0" err="1" smtClean="0"/>
              <a:t>LoseIt</a:t>
            </a:r>
            <a:r>
              <a:rPr lang="de-DE" dirty="0" smtClean="0"/>
              <a:t>!</a:t>
            </a:r>
          </a:p>
          <a:p>
            <a:endParaRPr lang="de-DE" dirty="0"/>
          </a:p>
          <a:p>
            <a:endParaRPr lang="de-DE" dirty="0" smtClean="0"/>
          </a:p>
          <a:p>
            <a:endParaRPr lang="de-DE" dirty="0"/>
          </a:p>
          <a:p>
            <a:endParaRPr lang="de-DE" dirty="0" smtClean="0"/>
          </a:p>
          <a:p>
            <a:endParaRPr lang="de-DE" dirty="0"/>
          </a:p>
          <a:p>
            <a:endParaRPr lang="de-DE" dirty="0" smtClean="0"/>
          </a:p>
          <a:p>
            <a:endParaRPr lang="de-DE" dirty="0"/>
          </a:p>
          <a:p>
            <a:endParaRPr lang="de-DE" dirty="0" smtClean="0"/>
          </a:p>
        </p:txBody>
      </p:sp>
    </p:spTree>
    <p:extLst>
      <p:ext uri="{BB962C8B-B14F-4D97-AF65-F5344CB8AC3E}">
        <p14:creationId xmlns:p14="http://schemas.microsoft.com/office/powerpoint/2010/main" val="30601019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0BAA3D4B-910D-49F8-AFF9-5679323B694D}"/>
              </a:ext>
            </a:extLst>
          </p:cNvPr>
          <p:cNvSpPr>
            <a:spLocks noGrp="1"/>
          </p:cNvSpPr>
          <p:nvPr>
            <p:ph type="title"/>
          </p:nvPr>
        </p:nvSpPr>
        <p:spPr>
          <a:xfrm>
            <a:off x="4052078" y="0"/>
            <a:ext cx="10515600" cy="1325563"/>
          </a:xfrm>
        </p:spPr>
        <p:txBody>
          <a:bodyPr>
            <a:normAutofit/>
          </a:bodyPr>
          <a:lstStyle/>
          <a:p>
            <a:r>
              <a:rPr lang="de-DE" sz="1800" b="1" i="1" dirty="0" smtClean="0">
                <a:solidFill>
                  <a:schemeClr val="bg1">
                    <a:lumMod val="65000"/>
                  </a:schemeClr>
                </a:solidFill>
              </a:rPr>
              <a:t> </a:t>
            </a:r>
            <a:r>
              <a:rPr lang="de-DE" sz="3600" b="1" dirty="0" smtClean="0">
                <a:solidFill>
                  <a:srgbClr val="7030A0"/>
                </a:solidFill>
              </a:rPr>
              <a:t>“Insulin on </a:t>
            </a:r>
            <a:r>
              <a:rPr lang="de-DE" sz="3600" b="1" dirty="0" err="1" smtClean="0">
                <a:solidFill>
                  <a:srgbClr val="7030A0"/>
                </a:solidFill>
              </a:rPr>
              <a:t>bord</a:t>
            </a:r>
            <a:r>
              <a:rPr lang="de-DE" sz="3600" b="1" dirty="0" smtClean="0">
                <a:solidFill>
                  <a:srgbClr val="7030A0"/>
                </a:solidFill>
              </a:rPr>
              <a:t>“ (</a:t>
            </a:r>
            <a:r>
              <a:rPr lang="de-DE" sz="3600" b="1" dirty="0" err="1" smtClean="0">
                <a:solidFill>
                  <a:srgbClr val="7030A0"/>
                </a:solidFill>
              </a:rPr>
              <a:t>iob</a:t>
            </a:r>
            <a:r>
              <a:rPr lang="de-DE" sz="3600" b="1" dirty="0" smtClean="0">
                <a:solidFill>
                  <a:srgbClr val="7030A0"/>
                </a:solidFill>
              </a:rPr>
              <a:t>)</a:t>
            </a:r>
            <a:endParaRPr lang="de-DE" sz="3600" b="1" dirty="0">
              <a:solidFill>
                <a:srgbClr val="7030A0"/>
              </a:solidFill>
            </a:endParaRPr>
          </a:p>
        </p:txBody>
      </p:sp>
      <p:sp>
        <p:nvSpPr>
          <p:cNvPr id="10" name="Textfeld 9">
            <a:extLst>
              <a:ext uri="{FF2B5EF4-FFF2-40B4-BE49-F238E27FC236}">
                <a16:creationId xmlns="" xmlns:a16="http://schemas.microsoft.com/office/drawing/2014/main" id="{2DB1F0A5-D2F8-455B-B697-0897318598B1}"/>
              </a:ext>
            </a:extLst>
          </p:cNvPr>
          <p:cNvSpPr txBox="1"/>
          <p:nvPr/>
        </p:nvSpPr>
        <p:spPr>
          <a:xfrm>
            <a:off x="7420803" y="5380672"/>
            <a:ext cx="4105275" cy="646331"/>
          </a:xfrm>
          <a:prstGeom prst="rect">
            <a:avLst/>
          </a:prstGeom>
          <a:noFill/>
        </p:spPr>
        <p:txBody>
          <a:bodyPr wrap="square" rtlCol="0">
            <a:spAutoFit/>
          </a:bodyPr>
          <a:lstStyle/>
          <a:p>
            <a:endParaRPr lang="de-DE" dirty="0"/>
          </a:p>
          <a:p>
            <a:r>
              <a:rPr lang="de-DE" dirty="0" smtClean="0"/>
              <a:t> </a:t>
            </a:r>
            <a:endParaRPr lang="de-DE" dirty="0"/>
          </a:p>
        </p:txBody>
      </p:sp>
      <p:sp>
        <p:nvSpPr>
          <p:cNvPr id="3" name="Textfeld 2"/>
          <p:cNvSpPr txBox="1"/>
          <p:nvPr/>
        </p:nvSpPr>
        <p:spPr>
          <a:xfrm>
            <a:off x="246697" y="1010445"/>
            <a:ext cx="11940209" cy="6740307"/>
          </a:xfrm>
          <a:prstGeom prst="rect">
            <a:avLst/>
          </a:prstGeom>
          <a:noFill/>
        </p:spPr>
        <p:txBody>
          <a:bodyPr wrap="square" rtlCol="0">
            <a:spAutoFit/>
          </a:bodyPr>
          <a:lstStyle/>
          <a:p>
            <a:r>
              <a:rPr lang="de-DE" sz="2400" dirty="0" smtClean="0"/>
              <a:t>Insulin on </a:t>
            </a:r>
            <a:r>
              <a:rPr lang="de-DE" sz="2400" dirty="0" err="1" smtClean="0"/>
              <a:t>bord</a:t>
            </a:r>
            <a:r>
              <a:rPr lang="de-DE" sz="2400" dirty="0" smtClean="0"/>
              <a:t> </a:t>
            </a:r>
            <a:r>
              <a:rPr lang="de-DE" sz="2400" dirty="0" err="1" smtClean="0"/>
              <a:t>shows</a:t>
            </a:r>
            <a:r>
              <a:rPr lang="de-DE" sz="2400" dirty="0" smtClean="0"/>
              <a:t> </a:t>
            </a:r>
            <a:r>
              <a:rPr lang="de-DE" sz="2400" dirty="0" err="1" smtClean="0"/>
              <a:t>how</a:t>
            </a:r>
            <a:r>
              <a:rPr lang="de-DE" sz="2400" dirty="0" smtClean="0"/>
              <a:t> </a:t>
            </a:r>
            <a:r>
              <a:rPr lang="de-DE" sz="2400" dirty="0" err="1" smtClean="0"/>
              <a:t>much</a:t>
            </a:r>
            <a:r>
              <a:rPr lang="de-DE" sz="2400" dirty="0" smtClean="0"/>
              <a:t> </a:t>
            </a:r>
            <a:r>
              <a:rPr lang="de-DE" sz="2400" dirty="0" err="1" smtClean="0"/>
              <a:t>insulin</a:t>
            </a:r>
            <a:r>
              <a:rPr lang="de-DE" sz="2400" dirty="0" smtClean="0"/>
              <a:t> </a:t>
            </a:r>
            <a:r>
              <a:rPr lang="de-DE" sz="2400" dirty="0" err="1" smtClean="0"/>
              <a:t>is</a:t>
            </a:r>
            <a:r>
              <a:rPr lang="de-DE" sz="2400" dirty="0" smtClean="0"/>
              <a:t> </a:t>
            </a:r>
            <a:r>
              <a:rPr lang="de-DE" sz="2400" dirty="0" err="1" smtClean="0"/>
              <a:t>available</a:t>
            </a:r>
            <a:r>
              <a:rPr lang="de-DE" sz="2400" dirty="0" smtClean="0"/>
              <a:t> </a:t>
            </a:r>
            <a:r>
              <a:rPr lang="de-DE" sz="2400" dirty="0" err="1" smtClean="0"/>
              <a:t>for</a:t>
            </a:r>
            <a:r>
              <a:rPr lang="de-DE" sz="2400" dirty="0" smtClean="0"/>
              <a:t> </a:t>
            </a:r>
            <a:r>
              <a:rPr lang="de-DE" sz="2400" dirty="0" err="1" smtClean="0"/>
              <a:t>activity</a:t>
            </a:r>
            <a:r>
              <a:rPr lang="de-DE" sz="2400" dirty="0" smtClean="0"/>
              <a:t> in </a:t>
            </a:r>
            <a:r>
              <a:rPr lang="de-DE" sz="2400" dirty="0" err="1" smtClean="0"/>
              <a:t>the</a:t>
            </a:r>
            <a:r>
              <a:rPr lang="de-DE" sz="2400" dirty="0" smtClean="0"/>
              <a:t> </a:t>
            </a:r>
            <a:r>
              <a:rPr lang="de-DE" sz="2400" dirty="0" err="1" smtClean="0"/>
              <a:t>upcoming</a:t>
            </a:r>
            <a:r>
              <a:rPr lang="de-DE" sz="2400" dirty="0" smtClean="0"/>
              <a:t> </a:t>
            </a:r>
            <a:r>
              <a:rPr lang="de-DE" sz="2400" dirty="0" err="1" smtClean="0"/>
              <a:t>hours</a:t>
            </a:r>
            <a:r>
              <a:rPr lang="de-DE" sz="2400" dirty="0" smtClean="0"/>
              <a:t>. </a:t>
            </a:r>
            <a:r>
              <a:rPr lang="de-DE" sz="2400" dirty="0" err="1" smtClean="0"/>
              <a:t>Ideally</a:t>
            </a:r>
            <a:r>
              <a:rPr lang="de-DE" sz="2400" dirty="0" smtClean="0"/>
              <a:t> (like in </a:t>
            </a:r>
            <a:r>
              <a:rPr lang="de-DE" sz="2400" dirty="0" err="1" smtClean="0"/>
              <a:t>AndroidAPS</a:t>
            </a:r>
            <a:r>
              <a:rPr lang="de-DE" sz="2400" dirty="0" smtClean="0"/>
              <a:t>) </a:t>
            </a:r>
            <a:r>
              <a:rPr lang="de-DE" sz="2400" dirty="0" err="1" smtClean="0"/>
              <a:t>it</a:t>
            </a:r>
            <a:r>
              <a:rPr lang="de-DE" sz="2400" dirty="0" smtClean="0"/>
              <a:t> </a:t>
            </a:r>
            <a:r>
              <a:rPr lang="de-DE" sz="2400" dirty="0" err="1" smtClean="0"/>
              <a:t>is</a:t>
            </a:r>
            <a:r>
              <a:rPr lang="de-DE" sz="2400" dirty="0" smtClean="0"/>
              <a:t> </a:t>
            </a:r>
            <a:r>
              <a:rPr lang="de-DE" sz="2400" dirty="0" err="1" smtClean="0"/>
              <a:t>defined</a:t>
            </a:r>
            <a:r>
              <a:rPr lang="de-DE" sz="2400" dirty="0" smtClean="0"/>
              <a:t> </a:t>
            </a:r>
            <a:r>
              <a:rPr lang="de-DE" sz="2400" dirty="0" err="1" smtClean="0"/>
              <a:t>as</a:t>
            </a:r>
            <a:r>
              <a:rPr lang="de-DE" sz="2400" dirty="0" smtClean="0"/>
              <a:t> </a:t>
            </a:r>
            <a:r>
              <a:rPr lang="de-DE" sz="2400" dirty="0" err="1" smtClean="0"/>
              <a:t>insulin</a:t>
            </a:r>
            <a:r>
              <a:rPr lang="de-DE" sz="2400" dirty="0" smtClean="0"/>
              <a:t> </a:t>
            </a:r>
            <a:r>
              <a:rPr lang="de-DE" sz="2400" i="1" dirty="0" err="1" smtClean="0"/>
              <a:t>above</a:t>
            </a:r>
            <a:r>
              <a:rPr lang="de-DE" sz="2400" i="1" dirty="0" smtClean="0"/>
              <a:t> </a:t>
            </a:r>
            <a:r>
              <a:rPr lang="de-DE" sz="2400" i="1" dirty="0" err="1" smtClean="0"/>
              <a:t>the</a:t>
            </a:r>
            <a:r>
              <a:rPr lang="de-DE" sz="2400" i="1" dirty="0" smtClean="0"/>
              <a:t> basal </a:t>
            </a:r>
            <a:r>
              <a:rPr lang="de-DE" sz="2400" i="1" dirty="0" err="1" smtClean="0"/>
              <a:t>needs</a:t>
            </a:r>
            <a:r>
              <a:rPr lang="de-DE" sz="2400" i="1" dirty="0" smtClean="0"/>
              <a:t> </a:t>
            </a:r>
            <a:r>
              <a:rPr lang="de-DE" sz="2400" dirty="0" err="1" smtClean="0"/>
              <a:t>as</a:t>
            </a:r>
            <a:r>
              <a:rPr lang="de-DE" sz="2400" dirty="0" smtClean="0"/>
              <a:t> </a:t>
            </a:r>
            <a:r>
              <a:rPr lang="de-DE" sz="2400" dirty="0" err="1" smtClean="0"/>
              <a:t>defined</a:t>
            </a:r>
            <a:r>
              <a:rPr lang="de-DE" sz="2400" dirty="0" smtClean="0"/>
              <a:t> in </a:t>
            </a:r>
            <a:r>
              <a:rPr lang="de-DE" sz="2400" dirty="0" err="1" smtClean="0"/>
              <a:t>profile</a:t>
            </a:r>
            <a:r>
              <a:rPr lang="de-DE" sz="2400" dirty="0" smtClean="0"/>
              <a:t>.</a:t>
            </a:r>
          </a:p>
          <a:p>
            <a:endParaRPr lang="de-DE" sz="2400" dirty="0" smtClean="0"/>
          </a:p>
          <a:p>
            <a:pPr marL="342900" indent="-342900">
              <a:buFontTx/>
              <a:buChar char="-"/>
            </a:pPr>
            <a:r>
              <a:rPr lang="de-DE" sz="2400" dirty="0">
                <a:solidFill>
                  <a:schemeClr val="bg1">
                    <a:lumMod val="50000"/>
                  </a:schemeClr>
                </a:solidFill>
              </a:rPr>
              <a:t>Negative </a:t>
            </a:r>
            <a:r>
              <a:rPr lang="de-DE" sz="2400" dirty="0" err="1">
                <a:solidFill>
                  <a:schemeClr val="bg1">
                    <a:lumMod val="50000"/>
                  </a:schemeClr>
                </a:solidFill>
              </a:rPr>
              <a:t>iob</a:t>
            </a:r>
            <a:r>
              <a:rPr lang="de-DE" sz="2400" dirty="0">
                <a:solidFill>
                  <a:schemeClr val="bg1">
                    <a:lumMod val="50000"/>
                  </a:schemeClr>
                </a:solidFill>
              </a:rPr>
              <a:t> </a:t>
            </a:r>
            <a:r>
              <a:rPr lang="de-DE" sz="2400" dirty="0" err="1" smtClean="0">
                <a:solidFill>
                  <a:schemeClr val="bg1">
                    <a:lumMod val="50000"/>
                  </a:schemeClr>
                </a:solidFill>
              </a:rPr>
              <a:t>then</a:t>
            </a:r>
            <a:r>
              <a:rPr lang="de-DE" sz="2400" dirty="0" smtClean="0">
                <a:solidFill>
                  <a:schemeClr val="bg1">
                    <a:lumMod val="50000"/>
                  </a:schemeClr>
                </a:solidFill>
              </a:rPr>
              <a:t> </a:t>
            </a:r>
            <a:r>
              <a:rPr lang="de-DE" sz="2400" dirty="0" err="1" smtClean="0">
                <a:solidFill>
                  <a:schemeClr val="bg1">
                    <a:lumMod val="50000"/>
                  </a:schemeClr>
                </a:solidFill>
              </a:rPr>
              <a:t>indicates</a:t>
            </a:r>
            <a:r>
              <a:rPr lang="de-DE" sz="2400" dirty="0" smtClean="0">
                <a:solidFill>
                  <a:schemeClr val="bg1">
                    <a:lumMod val="50000"/>
                  </a:schemeClr>
                </a:solidFill>
              </a:rPr>
              <a:t> </a:t>
            </a:r>
            <a:r>
              <a:rPr lang="de-DE" sz="2400" dirty="0" err="1">
                <a:solidFill>
                  <a:schemeClr val="bg1">
                    <a:lumMod val="50000"/>
                  </a:schemeClr>
                </a:solidFill>
              </a:rPr>
              <a:t>that</a:t>
            </a:r>
            <a:r>
              <a:rPr lang="de-DE" sz="2400" dirty="0">
                <a:solidFill>
                  <a:schemeClr val="bg1">
                    <a:lumMod val="50000"/>
                  </a:schemeClr>
                </a:solidFill>
              </a:rPr>
              <a:t> </a:t>
            </a:r>
            <a:r>
              <a:rPr lang="de-DE" sz="2400" dirty="0" err="1">
                <a:solidFill>
                  <a:schemeClr val="bg1">
                    <a:lumMod val="50000"/>
                  </a:schemeClr>
                </a:solidFill>
              </a:rPr>
              <a:t>less</a:t>
            </a:r>
            <a:r>
              <a:rPr lang="de-DE" sz="2400" dirty="0">
                <a:solidFill>
                  <a:schemeClr val="bg1">
                    <a:lumMod val="50000"/>
                  </a:schemeClr>
                </a:solidFill>
              </a:rPr>
              <a:t> </a:t>
            </a:r>
            <a:r>
              <a:rPr lang="de-DE" sz="2400" dirty="0" err="1">
                <a:solidFill>
                  <a:schemeClr val="bg1">
                    <a:lumMod val="50000"/>
                  </a:schemeClr>
                </a:solidFill>
              </a:rPr>
              <a:t>than</a:t>
            </a:r>
            <a:r>
              <a:rPr lang="de-DE" sz="2400" dirty="0">
                <a:solidFill>
                  <a:schemeClr val="bg1">
                    <a:lumMod val="50000"/>
                  </a:schemeClr>
                </a:solidFill>
              </a:rPr>
              <a:t> basal </a:t>
            </a:r>
            <a:r>
              <a:rPr lang="de-DE" sz="2400" dirty="0" err="1">
                <a:solidFill>
                  <a:schemeClr val="bg1">
                    <a:lumMod val="50000"/>
                  </a:schemeClr>
                </a:solidFill>
              </a:rPr>
              <a:t>need</a:t>
            </a:r>
            <a:r>
              <a:rPr lang="de-DE" sz="2400" dirty="0">
                <a:solidFill>
                  <a:schemeClr val="bg1">
                    <a:lumMod val="50000"/>
                  </a:schemeClr>
                </a:solidFill>
              </a:rPr>
              <a:t> </a:t>
            </a:r>
            <a:r>
              <a:rPr lang="de-DE" sz="2400" dirty="0" err="1">
                <a:solidFill>
                  <a:schemeClr val="bg1">
                    <a:lumMod val="50000"/>
                  </a:schemeClr>
                </a:solidFill>
              </a:rPr>
              <a:t>is</a:t>
            </a:r>
            <a:r>
              <a:rPr lang="de-DE" sz="2400" dirty="0">
                <a:solidFill>
                  <a:schemeClr val="bg1">
                    <a:lumMod val="50000"/>
                  </a:schemeClr>
                </a:solidFill>
              </a:rPr>
              <a:t> on </a:t>
            </a:r>
            <a:r>
              <a:rPr lang="de-DE" sz="2400" dirty="0" err="1">
                <a:solidFill>
                  <a:schemeClr val="bg1">
                    <a:lumMod val="50000"/>
                  </a:schemeClr>
                </a:solidFill>
              </a:rPr>
              <a:t>bord</a:t>
            </a:r>
            <a:r>
              <a:rPr lang="de-DE" sz="2400" dirty="0">
                <a:solidFill>
                  <a:schemeClr val="bg1">
                    <a:lumMod val="50000"/>
                  </a:schemeClr>
                </a:solidFill>
              </a:rPr>
              <a:t>. This </a:t>
            </a:r>
            <a:r>
              <a:rPr lang="de-DE" sz="2400" dirty="0" err="1" smtClean="0">
                <a:solidFill>
                  <a:schemeClr val="bg1">
                    <a:lumMod val="50000"/>
                  </a:schemeClr>
                </a:solidFill>
              </a:rPr>
              <a:t>is</a:t>
            </a:r>
            <a:r>
              <a:rPr lang="de-DE" sz="2400" dirty="0" smtClean="0">
                <a:solidFill>
                  <a:schemeClr val="bg1">
                    <a:lumMod val="50000"/>
                  </a:schemeClr>
                </a:solidFill>
              </a:rPr>
              <a:t> </a:t>
            </a:r>
            <a:r>
              <a:rPr lang="de-DE" sz="2400" dirty="0" err="1" smtClean="0">
                <a:solidFill>
                  <a:schemeClr val="bg1">
                    <a:lumMod val="50000"/>
                  </a:schemeClr>
                </a:solidFill>
              </a:rPr>
              <a:t>usually</a:t>
            </a:r>
            <a:r>
              <a:rPr lang="de-DE" sz="2400" dirty="0" smtClean="0">
                <a:solidFill>
                  <a:schemeClr val="bg1">
                    <a:lumMod val="50000"/>
                  </a:schemeClr>
                </a:solidFill>
              </a:rPr>
              <a:t> not </a:t>
            </a:r>
            <a:r>
              <a:rPr lang="de-DE" sz="2400" dirty="0" err="1" smtClean="0">
                <a:solidFill>
                  <a:schemeClr val="bg1">
                    <a:lumMod val="50000"/>
                  </a:schemeClr>
                </a:solidFill>
              </a:rPr>
              <a:t>the</a:t>
            </a:r>
            <a:r>
              <a:rPr lang="de-DE" sz="2400" dirty="0" smtClean="0">
                <a:solidFill>
                  <a:schemeClr val="bg1">
                    <a:lumMod val="50000"/>
                  </a:schemeClr>
                </a:solidFill>
              </a:rPr>
              <a:t> </a:t>
            </a:r>
            <a:r>
              <a:rPr lang="de-DE" sz="2400" dirty="0" err="1">
                <a:solidFill>
                  <a:schemeClr val="bg1">
                    <a:lumMod val="50000"/>
                  </a:schemeClr>
                </a:solidFill>
              </a:rPr>
              <a:t>case</a:t>
            </a:r>
            <a:r>
              <a:rPr lang="de-DE" sz="2400" dirty="0">
                <a:solidFill>
                  <a:schemeClr val="bg1">
                    <a:lumMod val="50000"/>
                  </a:schemeClr>
                </a:solidFill>
              </a:rPr>
              <a:t> </a:t>
            </a:r>
            <a:r>
              <a:rPr lang="de-DE" sz="2400" dirty="0" err="1" smtClean="0">
                <a:solidFill>
                  <a:schemeClr val="bg1">
                    <a:lumMod val="50000"/>
                  </a:schemeClr>
                </a:solidFill>
              </a:rPr>
              <a:t>around</a:t>
            </a:r>
            <a:r>
              <a:rPr lang="de-DE" sz="2400" dirty="0" smtClean="0">
                <a:solidFill>
                  <a:schemeClr val="bg1">
                    <a:lumMod val="50000"/>
                  </a:schemeClr>
                </a:solidFill>
              </a:rPr>
              <a:t> </a:t>
            </a:r>
            <a:r>
              <a:rPr lang="de-DE" sz="2400" dirty="0" err="1" smtClean="0">
                <a:solidFill>
                  <a:schemeClr val="bg1">
                    <a:lumMod val="50000"/>
                  </a:schemeClr>
                </a:solidFill>
              </a:rPr>
              <a:t>meal</a:t>
            </a:r>
            <a:r>
              <a:rPr lang="de-DE" sz="2400" dirty="0" smtClean="0">
                <a:solidFill>
                  <a:schemeClr val="bg1">
                    <a:lumMod val="50000"/>
                  </a:schemeClr>
                </a:solidFill>
              </a:rPr>
              <a:t>-times.</a:t>
            </a:r>
          </a:p>
          <a:p>
            <a:pPr marL="342900" indent="-342900">
              <a:buFontTx/>
              <a:buChar char="-"/>
            </a:pPr>
            <a:r>
              <a:rPr lang="de-DE" sz="2400" dirty="0" err="1" smtClean="0"/>
              <a:t>Posititive</a:t>
            </a:r>
            <a:r>
              <a:rPr lang="de-DE" sz="2400" dirty="0" smtClean="0"/>
              <a:t> </a:t>
            </a:r>
            <a:r>
              <a:rPr lang="de-DE" sz="2400" dirty="0" err="1" smtClean="0"/>
              <a:t>iob</a:t>
            </a:r>
            <a:r>
              <a:rPr lang="de-DE" sz="2400" dirty="0" smtClean="0"/>
              <a:t> </a:t>
            </a:r>
            <a:r>
              <a:rPr lang="de-DE" sz="2400" dirty="0" err="1" smtClean="0"/>
              <a:t>indicates</a:t>
            </a:r>
            <a:r>
              <a:rPr lang="de-DE" sz="2400" dirty="0" smtClean="0"/>
              <a:t> </a:t>
            </a:r>
            <a:r>
              <a:rPr lang="de-DE" sz="2400" dirty="0" err="1" smtClean="0"/>
              <a:t>there</a:t>
            </a:r>
            <a:r>
              <a:rPr lang="de-DE" sz="2400" dirty="0" smtClean="0"/>
              <a:t> </a:t>
            </a:r>
            <a:r>
              <a:rPr lang="de-DE" sz="2400" dirty="0" err="1" smtClean="0"/>
              <a:t>is</a:t>
            </a:r>
            <a:r>
              <a:rPr lang="de-DE" sz="2400" dirty="0" smtClean="0"/>
              <a:t> </a:t>
            </a:r>
            <a:r>
              <a:rPr lang="de-DE" sz="2400" dirty="0" err="1" smtClean="0"/>
              <a:t>insulin</a:t>
            </a:r>
            <a:r>
              <a:rPr lang="de-DE" sz="2400" dirty="0" smtClean="0"/>
              <a:t> </a:t>
            </a:r>
            <a:r>
              <a:rPr lang="de-DE" sz="2400" dirty="0" err="1" smtClean="0"/>
              <a:t>available</a:t>
            </a:r>
            <a:r>
              <a:rPr lang="de-DE" sz="2400" dirty="0" smtClean="0"/>
              <a:t> </a:t>
            </a:r>
            <a:r>
              <a:rPr lang="de-DE" sz="2400" dirty="0" err="1" smtClean="0"/>
              <a:t>to</a:t>
            </a:r>
            <a:r>
              <a:rPr lang="de-DE" sz="2400" dirty="0" smtClean="0"/>
              <a:t> </a:t>
            </a:r>
            <a:r>
              <a:rPr lang="de-DE" sz="2400" dirty="0" err="1" smtClean="0"/>
              <a:t>cover</a:t>
            </a:r>
            <a:r>
              <a:rPr lang="de-DE" sz="2400" dirty="0" smtClean="0"/>
              <a:t> </a:t>
            </a:r>
            <a:r>
              <a:rPr lang="de-DE" sz="2400" dirty="0" err="1" smtClean="0"/>
              <a:t>more</a:t>
            </a:r>
            <a:r>
              <a:rPr lang="de-DE" sz="2400" dirty="0" smtClean="0"/>
              <a:t> </a:t>
            </a:r>
            <a:r>
              <a:rPr lang="de-DE" sz="2400" dirty="0" err="1" smtClean="0"/>
              <a:t>expected</a:t>
            </a:r>
            <a:r>
              <a:rPr lang="de-DE" sz="2400" dirty="0" smtClean="0"/>
              <a:t> </a:t>
            </a:r>
            <a:r>
              <a:rPr lang="de-DE" sz="2400" dirty="0" err="1" smtClean="0"/>
              <a:t>carb</a:t>
            </a:r>
            <a:r>
              <a:rPr lang="de-DE" sz="2400" dirty="0" smtClean="0"/>
              <a:t> </a:t>
            </a:r>
            <a:r>
              <a:rPr lang="de-DE" sz="2400" dirty="0" err="1" smtClean="0"/>
              <a:t>absorption</a:t>
            </a:r>
            <a:r>
              <a:rPr lang="de-DE" sz="2400" dirty="0" smtClean="0"/>
              <a:t>, </a:t>
            </a:r>
            <a:r>
              <a:rPr lang="de-DE" sz="2400" dirty="0" err="1" smtClean="0"/>
              <a:t>or</a:t>
            </a:r>
            <a:r>
              <a:rPr lang="de-DE" sz="2400" dirty="0" smtClean="0"/>
              <a:t> </a:t>
            </a:r>
            <a:r>
              <a:rPr lang="de-DE" sz="2400" dirty="0" err="1" smtClean="0"/>
              <a:t>to</a:t>
            </a:r>
            <a:r>
              <a:rPr lang="de-DE" sz="2400" dirty="0" smtClean="0"/>
              <a:t> </a:t>
            </a:r>
            <a:r>
              <a:rPr lang="de-DE" sz="2400" dirty="0" err="1" smtClean="0"/>
              <a:t>correct</a:t>
            </a:r>
            <a:r>
              <a:rPr lang="de-DE" sz="2400" dirty="0" smtClean="0"/>
              <a:t> high </a:t>
            </a:r>
            <a:r>
              <a:rPr lang="de-DE" sz="2400" dirty="0" err="1" smtClean="0"/>
              <a:t>glucose</a:t>
            </a:r>
            <a:r>
              <a:rPr lang="de-DE" sz="2400" dirty="0" smtClean="0"/>
              <a:t> </a:t>
            </a:r>
            <a:r>
              <a:rPr lang="de-DE" sz="2400" dirty="0" err="1" smtClean="0"/>
              <a:t>values</a:t>
            </a:r>
            <a:r>
              <a:rPr lang="de-DE" sz="2400" dirty="0" smtClean="0"/>
              <a:t>. </a:t>
            </a:r>
            <a:r>
              <a:rPr lang="de-DE" sz="2400" dirty="0" err="1" smtClean="0"/>
              <a:t>Therefore</a:t>
            </a:r>
            <a:r>
              <a:rPr lang="de-DE" sz="2400" dirty="0" smtClean="0"/>
              <a:t>, </a:t>
            </a:r>
            <a:r>
              <a:rPr lang="de-DE" sz="2400" dirty="0" err="1" smtClean="0"/>
              <a:t>the</a:t>
            </a:r>
            <a:r>
              <a:rPr lang="de-DE" sz="2400" dirty="0" smtClean="0"/>
              <a:t> </a:t>
            </a:r>
            <a:r>
              <a:rPr lang="de-DE" sz="2400" dirty="0" err="1" smtClean="0"/>
              <a:t>iob</a:t>
            </a:r>
            <a:r>
              <a:rPr lang="de-DE" sz="2400" dirty="0" smtClean="0"/>
              <a:t> </a:t>
            </a:r>
            <a:r>
              <a:rPr lang="de-DE" sz="2400" dirty="0" err="1" smtClean="0"/>
              <a:t>should</a:t>
            </a:r>
            <a:r>
              <a:rPr lang="de-DE" sz="2400" dirty="0" smtClean="0"/>
              <a:t> „</a:t>
            </a:r>
            <a:r>
              <a:rPr lang="de-DE" sz="2400" dirty="0" err="1" smtClean="0"/>
              <a:t>match</a:t>
            </a:r>
            <a:r>
              <a:rPr lang="de-DE" sz="2400" dirty="0" smtClean="0"/>
              <a:t>“ </a:t>
            </a:r>
            <a:r>
              <a:rPr lang="de-DE" sz="2400" dirty="0" err="1" smtClean="0"/>
              <a:t>the</a:t>
            </a:r>
            <a:r>
              <a:rPr lang="de-DE" sz="2400" dirty="0" smtClean="0"/>
              <a:t> </a:t>
            </a:r>
            <a:r>
              <a:rPr lang="de-DE" sz="2400" dirty="0" err="1" smtClean="0"/>
              <a:t>needs</a:t>
            </a:r>
            <a:r>
              <a:rPr lang="de-DE" sz="2400" dirty="0" smtClean="0"/>
              <a:t> </a:t>
            </a:r>
            <a:r>
              <a:rPr lang="de-DE" sz="2400" dirty="0" err="1" smtClean="0"/>
              <a:t>for</a:t>
            </a:r>
            <a:r>
              <a:rPr lang="de-DE" sz="2400" dirty="0" smtClean="0"/>
              <a:t> </a:t>
            </a:r>
            <a:r>
              <a:rPr lang="de-DE" sz="2400" dirty="0" err="1" smtClean="0"/>
              <a:t>unabsorbed</a:t>
            </a:r>
            <a:r>
              <a:rPr lang="de-DE" sz="2400" dirty="0" smtClean="0"/>
              <a:t> </a:t>
            </a:r>
            <a:r>
              <a:rPr lang="de-DE" sz="2400" dirty="0" err="1" smtClean="0"/>
              <a:t>carbs</a:t>
            </a:r>
            <a:r>
              <a:rPr lang="de-DE" sz="2400" dirty="0" smtClean="0"/>
              <a:t> (</a:t>
            </a:r>
            <a:r>
              <a:rPr lang="de-DE" sz="2400" dirty="0" err="1" smtClean="0"/>
              <a:t>cob</a:t>
            </a:r>
            <a:r>
              <a:rPr lang="de-DE" sz="2400" dirty="0" smtClean="0"/>
              <a:t>/IC), plus </a:t>
            </a:r>
            <a:r>
              <a:rPr lang="de-DE" sz="2400" dirty="0" err="1" smtClean="0"/>
              <a:t>for</a:t>
            </a:r>
            <a:r>
              <a:rPr lang="de-DE" sz="2400" dirty="0" smtClean="0"/>
              <a:t> </a:t>
            </a:r>
            <a:r>
              <a:rPr lang="de-DE" sz="2400" dirty="0" err="1" smtClean="0"/>
              <a:t>corrections</a:t>
            </a:r>
            <a:r>
              <a:rPr lang="de-DE" sz="2400" dirty="0" smtClean="0"/>
              <a:t> (delta-</a:t>
            </a:r>
            <a:r>
              <a:rPr lang="de-DE" sz="2400" dirty="0" err="1" smtClean="0"/>
              <a:t>glu</a:t>
            </a:r>
            <a:r>
              <a:rPr lang="de-DE" sz="2400" dirty="0" smtClean="0"/>
              <a:t>/ISF). </a:t>
            </a:r>
          </a:p>
          <a:p>
            <a:pPr marL="342900" indent="-342900">
              <a:buFontTx/>
              <a:buChar char="-"/>
            </a:pPr>
            <a:r>
              <a:rPr lang="de-DE" sz="2400" dirty="0" err="1" smtClean="0"/>
              <a:t>However</a:t>
            </a:r>
            <a:r>
              <a:rPr lang="de-DE" sz="2400" dirty="0" smtClean="0"/>
              <a:t>, </a:t>
            </a:r>
            <a:r>
              <a:rPr lang="de-DE" sz="2400" dirty="0" err="1" smtClean="0"/>
              <a:t>the</a:t>
            </a:r>
            <a:r>
              <a:rPr lang="de-DE" sz="2400" dirty="0" smtClean="0"/>
              <a:t> </a:t>
            </a:r>
            <a:r>
              <a:rPr lang="de-DE" sz="2400" dirty="0" err="1" smtClean="0"/>
              <a:t>iob</a:t>
            </a:r>
            <a:r>
              <a:rPr lang="de-DE" sz="2400" dirty="0" smtClean="0"/>
              <a:t> </a:t>
            </a:r>
            <a:r>
              <a:rPr lang="de-DE" sz="2400" dirty="0" err="1" smtClean="0"/>
              <a:t>information</a:t>
            </a:r>
            <a:r>
              <a:rPr lang="de-DE" sz="2400" dirty="0" smtClean="0"/>
              <a:t> </a:t>
            </a:r>
            <a:r>
              <a:rPr lang="de-DE" sz="2400" b="1" dirty="0" err="1" smtClean="0"/>
              <a:t>cannot</a:t>
            </a:r>
            <a:r>
              <a:rPr lang="de-DE" sz="2400" b="1" dirty="0" smtClean="0"/>
              <a:t> </a:t>
            </a:r>
            <a:r>
              <a:rPr lang="de-DE" sz="2400" b="1" dirty="0" err="1" smtClean="0"/>
              <a:t>tell</a:t>
            </a:r>
            <a:r>
              <a:rPr lang="de-DE" sz="2400" b="1" dirty="0" smtClean="0"/>
              <a:t> </a:t>
            </a:r>
            <a:r>
              <a:rPr lang="de-DE" sz="2400" b="1" dirty="0" err="1" smtClean="0"/>
              <a:t>when</a:t>
            </a:r>
            <a:r>
              <a:rPr lang="de-DE" sz="2400" b="1" dirty="0" smtClean="0"/>
              <a:t>/</a:t>
            </a:r>
            <a:r>
              <a:rPr lang="de-DE" sz="2400" b="1" dirty="0" err="1" smtClean="0"/>
              <a:t>how</a:t>
            </a:r>
            <a:r>
              <a:rPr lang="de-DE" sz="2400" b="1" dirty="0" smtClean="0"/>
              <a:t> strong  </a:t>
            </a:r>
            <a:r>
              <a:rPr lang="de-DE" sz="2400" b="1" dirty="0" err="1" smtClean="0"/>
              <a:t>this</a:t>
            </a:r>
            <a:r>
              <a:rPr lang="de-DE" sz="2400" b="1" dirty="0" smtClean="0"/>
              <a:t> </a:t>
            </a:r>
            <a:r>
              <a:rPr lang="de-DE" sz="2400" b="1" dirty="0" err="1" smtClean="0"/>
              <a:t>insulin</a:t>
            </a:r>
            <a:r>
              <a:rPr lang="de-DE" sz="2400" b="1" dirty="0" smtClean="0"/>
              <a:t> </a:t>
            </a:r>
            <a:r>
              <a:rPr lang="de-DE" sz="2400" b="1" dirty="0" err="1" smtClean="0"/>
              <a:t>actually</a:t>
            </a:r>
            <a:r>
              <a:rPr lang="de-DE" sz="2400" b="1" dirty="0" smtClean="0"/>
              <a:t> </a:t>
            </a:r>
            <a:r>
              <a:rPr lang="de-DE" sz="2400" b="1" dirty="0" err="1" smtClean="0"/>
              <a:t>provides</a:t>
            </a:r>
            <a:r>
              <a:rPr lang="de-DE" sz="2400" b="1" dirty="0" smtClean="0"/>
              <a:t> </a:t>
            </a:r>
            <a:r>
              <a:rPr lang="de-DE" sz="2400" b="1" dirty="0" err="1" smtClean="0"/>
              <a:t>activity</a:t>
            </a:r>
            <a:r>
              <a:rPr lang="de-DE" sz="2400" b="1" dirty="0" smtClean="0"/>
              <a:t>.</a:t>
            </a:r>
            <a:r>
              <a:rPr lang="de-DE" sz="2400" dirty="0" smtClean="0"/>
              <a:t> </a:t>
            </a:r>
            <a:r>
              <a:rPr lang="de-DE" sz="2400" dirty="0" err="1" smtClean="0"/>
              <a:t>Therefore</a:t>
            </a:r>
            <a:r>
              <a:rPr lang="de-DE" sz="2400" dirty="0" smtClean="0"/>
              <a:t> an „</a:t>
            </a:r>
            <a:r>
              <a:rPr lang="de-DE" sz="2400" dirty="0" err="1" smtClean="0"/>
              <a:t>overall</a:t>
            </a:r>
            <a:r>
              <a:rPr lang="de-DE" sz="2400" dirty="0"/>
              <a:t> </a:t>
            </a:r>
            <a:r>
              <a:rPr lang="de-DE" sz="2400" dirty="0" err="1" smtClean="0"/>
              <a:t>match</a:t>
            </a:r>
            <a:r>
              <a:rPr lang="de-DE" sz="2400" dirty="0" smtClean="0"/>
              <a:t> </a:t>
            </a:r>
            <a:r>
              <a:rPr lang="de-DE" sz="2400" dirty="0" err="1" smtClean="0"/>
              <a:t>for</a:t>
            </a:r>
            <a:r>
              <a:rPr lang="de-DE" sz="2400" dirty="0" smtClean="0"/>
              <a:t> </a:t>
            </a:r>
            <a:r>
              <a:rPr lang="de-DE" sz="2400" dirty="0" err="1" smtClean="0"/>
              <a:t>the</a:t>
            </a:r>
            <a:r>
              <a:rPr lang="de-DE" sz="2400" dirty="0" smtClean="0"/>
              <a:t> </a:t>
            </a:r>
            <a:r>
              <a:rPr lang="de-DE" sz="2400" dirty="0" err="1" smtClean="0"/>
              <a:t>next</a:t>
            </a:r>
            <a:r>
              <a:rPr lang="de-DE" sz="2400" dirty="0" smtClean="0"/>
              <a:t> </a:t>
            </a:r>
            <a:r>
              <a:rPr lang="de-DE" sz="2400" dirty="0" err="1" smtClean="0"/>
              <a:t>couple</a:t>
            </a:r>
            <a:r>
              <a:rPr lang="de-DE" sz="2400" dirty="0" smtClean="0"/>
              <a:t> </a:t>
            </a:r>
            <a:r>
              <a:rPr lang="de-DE" sz="2400" dirty="0" err="1" smtClean="0"/>
              <a:t>of</a:t>
            </a:r>
            <a:r>
              <a:rPr lang="de-DE" sz="2400" dirty="0" smtClean="0"/>
              <a:t> </a:t>
            </a:r>
            <a:r>
              <a:rPr lang="de-DE" sz="2400" dirty="0" err="1" smtClean="0"/>
              <a:t>hours</a:t>
            </a:r>
            <a:r>
              <a:rPr lang="de-DE" sz="2400" dirty="0" smtClean="0"/>
              <a:t>“ </a:t>
            </a:r>
            <a:r>
              <a:rPr lang="de-DE" sz="2400" dirty="0" err="1" smtClean="0"/>
              <a:t>of</a:t>
            </a:r>
            <a:r>
              <a:rPr lang="de-DE" sz="2400" dirty="0" smtClean="0"/>
              <a:t> </a:t>
            </a:r>
            <a:r>
              <a:rPr lang="de-DE" sz="2400" dirty="0" err="1" smtClean="0"/>
              <a:t>iob</a:t>
            </a:r>
            <a:r>
              <a:rPr lang="de-DE" sz="2400" dirty="0" smtClean="0"/>
              <a:t> </a:t>
            </a:r>
            <a:r>
              <a:rPr lang="de-DE" sz="2400" dirty="0" err="1" smtClean="0"/>
              <a:t>with</a:t>
            </a:r>
            <a:r>
              <a:rPr lang="de-DE" sz="2400" dirty="0" smtClean="0"/>
              <a:t> </a:t>
            </a:r>
            <a:r>
              <a:rPr lang="de-DE" sz="2400" dirty="0" err="1" smtClean="0"/>
              <a:t>cob</a:t>
            </a:r>
            <a:r>
              <a:rPr lang="de-DE" sz="2400" dirty="0" smtClean="0"/>
              <a:t> </a:t>
            </a:r>
            <a:r>
              <a:rPr lang="de-DE" sz="2400" dirty="0" err="1" smtClean="0"/>
              <a:t>might</a:t>
            </a:r>
            <a:r>
              <a:rPr lang="de-DE" sz="2400" dirty="0" smtClean="0"/>
              <a:t> not </a:t>
            </a:r>
            <a:r>
              <a:rPr lang="de-DE" sz="2400" dirty="0" err="1" smtClean="0"/>
              <a:t>be</a:t>
            </a:r>
            <a:r>
              <a:rPr lang="de-DE" sz="2400" dirty="0" smtClean="0"/>
              <a:t> </a:t>
            </a:r>
            <a:r>
              <a:rPr lang="de-DE" sz="2400" dirty="0" err="1" smtClean="0"/>
              <a:t>good</a:t>
            </a:r>
            <a:r>
              <a:rPr lang="de-DE" sz="2400" dirty="0" smtClean="0"/>
              <a:t> </a:t>
            </a:r>
            <a:r>
              <a:rPr lang="de-DE" sz="2400" dirty="0" err="1" smtClean="0"/>
              <a:t>enough</a:t>
            </a:r>
            <a:r>
              <a:rPr lang="de-DE" sz="2400" dirty="0" smtClean="0"/>
              <a:t>. </a:t>
            </a:r>
            <a:r>
              <a:rPr lang="de-DE" sz="2400" dirty="0" err="1" smtClean="0"/>
              <a:t>Fortunately</a:t>
            </a:r>
            <a:r>
              <a:rPr lang="de-DE" sz="2400" dirty="0" smtClean="0"/>
              <a:t>, </a:t>
            </a:r>
            <a:r>
              <a:rPr lang="de-DE" sz="2400" dirty="0" err="1" smtClean="0"/>
              <a:t>the</a:t>
            </a:r>
            <a:r>
              <a:rPr lang="de-DE" sz="2400" dirty="0" smtClean="0"/>
              <a:t> </a:t>
            </a:r>
            <a:r>
              <a:rPr lang="de-DE" sz="2400" dirty="0" err="1" smtClean="0"/>
              <a:t>loop</a:t>
            </a:r>
            <a:r>
              <a:rPr lang="de-DE" sz="2400" dirty="0" smtClean="0"/>
              <a:t> </a:t>
            </a:r>
            <a:r>
              <a:rPr lang="de-DE" sz="2400" dirty="0" err="1" smtClean="0"/>
              <a:t>records</a:t>
            </a:r>
            <a:r>
              <a:rPr lang="de-DE" sz="2400" dirty="0" smtClean="0"/>
              <a:t> all </a:t>
            </a:r>
            <a:r>
              <a:rPr lang="de-DE" sz="2400" dirty="0" err="1" smtClean="0"/>
              <a:t>insulin</a:t>
            </a:r>
            <a:r>
              <a:rPr lang="de-DE" sz="2400" dirty="0" smtClean="0"/>
              <a:t> </a:t>
            </a:r>
            <a:r>
              <a:rPr lang="de-DE" sz="2400" dirty="0" err="1" smtClean="0"/>
              <a:t>deliveries</a:t>
            </a:r>
            <a:r>
              <a:rPr lang="de-DE" sz="2400" dirty="0" smtClean="0"/>
              <a:t>, and </a:t>
            </a:r>
            <a:r>
              <a:rPr lang="de-DE" sz="2400" dirty="0" err="1" smtClean="0"/>
              <a:t>calculates</a:t>
            </a:r>
            <a:r>
              <a:rPr lang="de-DE" sz="2400" dirty="0" smtClean="0"/>
              <a:t> </a:t>
            </a:r>
            <a:r>
              <a:rPr lang="de-DE" sz="2400" dirty="0" err="1" smtClean="0"/>
              <a:t>the</a:t>
            </a:r>
            <a:r>
              <a:rPr lang="de-DE" sz="2400" dirty="0" smtClean="0"/>
              <a:t> </a:t>
            </a:r>
            <a:r>
              <a:rPr lang="de-DE" sz="2400" dirty="0" err="1" smtClean="0"/>
              <a:t>aggregate</a:t>
            </a:r>
            <a:r>
              <a:rPr lang="de-DE" sz="2400" dirty="0" smtClean="0"/>
              <a:t> </a:t>
            </a:r>
            <a:r>
              <a:rPr lang="de-DE" sz="2400" dirty="0" err="1" smtClean="0"/>
              <a:t>activity</a:t>
            </a:r>
            <a:r>
              <a:rPr lang="de-DE" sz="2400" dirty="0" smtClean="0"/>
              <a:t> </a:t>
            </a:r>
            <a:r>
              <a:rPr lang="de-DE" sz="2400" dirty="0" err="1" smtClean="0"/>
              <a:t>curve</a:t>
            </a:r>
            <a:r>
              <a:rPr lang="de-DE" sz="2400" dirty="0" smtClean="0"/>
              <a:t>. This </a:t>
            </a:r>
            <a:r>
              <a:rPr lang="de-DE" sz="2400" dirty="0" err="1" smtClean="0"/>
              <a:t>enables</a:t>
            </a:r>
            <a:r>
              <a:rPr lang="de-DE" sz="2400" dirty="0" smtClean="0"/>
              <a:t> </a:t>
            </a:r>
            <a:r>
              <a:rPr lang="de-DE" sz="2400" dirty="0" err="1" smtClean="0"/>
              <a:t>predictions</a:t>
            </a:r>
            <a:r>
              <a:rPr lang="de-DE" sz="2400" dirty="0" smtClean="0"/>
              <a:t> </a:t>
            </a:r>
            <a:r>
              <a:rPr lang="de-DE" sz="2400" dirty="0" err="1" smtClean="0"/>
              <a:t>for</a:t>
            </a:r>
            <a:r>
              <a:rPr lang="de-DE" sz="2400" dirty="0" smtClean="0"/>
              <a:t> </a:t>
            </a:r>
            <a:r>
              <a:rPr lang="de-DE" sz="2400" dirty="0" err="1" smtClean="0"/>
              <a:t>every</a:t>
            </a:r>
            <a:r>
              <a:rPr lang="de-DE" sz="2400" dirty="0" smtClean="0"/>
              <a:t> 5-minute </a:t>
            </a:r>
            <a:r>
              <a:rPr lang="de-DE" sz="2400" dirty="0" err="1" smtClean="0"/>
              <a:t>segment</a:t>
            </a:r>
            <a:r>
              <a:rPr lang="de-DE" sz="2400" dirty="0" smtClean="0"/>
              <a:t> in </a:t>
            </a:r>
            <a:r>
              <a:rPr lang="de-DE" sz="2400" dirty="0" err="1" smtClean="0"/>
              <a:t>the</a:t>
            </a:r>
            <a:r>
              <a:rPr lang="de-DE" sz="2400" dirty="0" smtClean="0"/>
              <a:t> </a:t>
            </a:r>
            <a:r>
              <a:rPr lang="de-DE" sz="2400" dirty="0" err="1" smtClean="0"/>
              <a:t>future</a:t>
            </a:r>
            <a:r>
              <a:rPr lang="de-DE" sz="2400" dirty="0" smtClean="0"/>
              <a:t>. PLUS </a:t>
            </a:r>
            <a:r>
              <a:rPr lang="de-DE" sz="2400" dirty="0" err="1" smtClean="0"/>
              <a:t>the</a:t>
            </a:r>
            <a:r>
              <a:rPr lang="de-DE" sz="2400" dirty="0" smtClean="0"/>
              <a:t> </a:t>
            </a:r>
            <a:r>
              <a:rPr lang="de-DE" sz="2400" dirty="0" err="1" smtClean="0"/>
              <a:t>loop</a:t>
            </a:r>
            <a:r>
              <a:rPr lang="de-DE" sz="2400" dirty="0" smtClean="0"/>
              <a:t> </a:t>
            </a:r>
            <a:r>
              <a:rPr lang="de-DE" sz="2400" dirty="0" err="1" smtClean="0"/>
              <a:t>can</a:t>
            </a:r>
            <a:r>
              <a:rPr lang="de-DE" sz="2400" dirty="0" smtClean="0"/>
              <a:t> </a:t>
            </a:r>
            <a:r>
              <a:rPr lang="de-DE" sz="2400" dirty="0" err="1" smtClean="0"/>
              <a:t>calculate</a:t>
            </a:r>
            <a:r>
              <a:rPr lang="de-DE" sz="2400" dirty="0" smtClean="0"/>
              <a:t>, </a:t>
            </a:r>
            <a:r>
              <a:rPr lang="de-DE" sz="2400" dirty="0" err="1" smtClean="0"/>
              <a:t>how</a:t>
            </a:r>
            <a:r>
              <a:rPr lang="de-DE" sz="2400" dirty="0" smtClean="0"/>
              <a:t> </a:t>
            </a:r>
            <a:r>
              <a:rPr lang="de-DE" sz="2400" dirty="0" err="1" smtClean="0"/>
              <a:t>insulin</a:t>
            </a:r>
            <a:r>
              <a:rPr lang="de-DE" sz="2400" dirty="0" smtClean="0"/>
              <a:t> </a:t>
            </a:r>
            <a:r>
              <a:rPr lang="de-DE" sz="2400" dirty="0" err="1" smtClean="0"/>
              <a:t>above</a:t>
            </a:r>
            <a:r>
              <a:rPr lang="de-DE" sz="2400" dirty="0" smtClean="0"/>
              <a:t> (</a:t>
            </a:r>
            <a:r>
              <a:rPr lang="de-DE" sz="2400" dirty="0" err="1" smtClean="0"/>
              <a:t>or</a:t>
            </a:r>
            <a:r>
              <a:rPr lang="de-DE" sz="2400" dirty="0" smtClean="0"/>
              <a:t> also </a:t>
            </a:r>
            <a:r>
              <a:rPr lang="de-DE" sz="2400" dirty="0" err="1" smtClean="0"/>
              <a:t>below</a:t>
            </a:r>
            <a:r>
              <a:rPr lang="de-DE" sz="2400" dirty="0" smtClean="0"/>
              <a:t>) basal </a:t>
            </a:r>
            <a:r>
              <a:rPr lang="de-DE" sz="2400" dirty="0" err="1" smtClean="0"/>
              <a:t>need</a:t>
            </a:r>
            <a:r>
              <a:rPr lang="de-DE" sz="2400" dirty="0" smtClean="0"/>
              <a:t> </a:t>
            </a:r>
            <a:r>
              <a:rPr lang="de-DE" sz="2400" dirty="0" err="1" smtClean="0"/>
              <a:t>it</a:t>
            </a:r>
            <a:r>
              <a:rPr lang="de-DE" sz="2400" dirty="0" smtClean="0"/>
              <a:t> </a:t>
            </a:r>
            <a:r>
              <a:rPr lang="de-DE" sz="2400" dirty="0" err="1" smtClean="0"/>
              <a:t>gives</a:t>
            </a:r>
            <a:r>
              <a:rPr lang="de-DE" sz="2400" dirty="0" smtClean="0"/>
              <a:t> (</a:t>
            </a:r>
            <a:r>
              <a:rPr lang="de-DE" sz="2400" dirty="0" err="1" smtClean="0"/>
              <a:t>withholds</a:t>
            </a:r>
            <a:r>
              <a:rPr lang="de-DE" sz="2400" dirty="0" smtClean="0"/>
              <a:t>), </a:t>
            </a:r>
            <a:r>
              <a:rPr lang="de-DE" sz="2400" dirty="0" err="1" smtClean="0"/>
              <a:t>works</a:t>
            </a:r>
            <a:r>
              <a:rPr lang="de-DE" sz="2400" dirty="0" smtClean="0"/>
              <a:t> out „on top“ </a:t>
            </a:r>
            <a:r>
              <a:rPr lang="de-DE" sz="2400" dirty="0" err="1" smtClean="0"/>
              <a:t>of</a:t>
            </a:r>
            <a:r>
              <a:rPr lang="de-DE" sz="2400" dirty="0" smtClean="0"/>
              <a:t> </a:t>
            </a:r>
            <a:r>
              <a:rPr lang="de-DE" sz="2400" dirty="0" err="1" smtClean="0"/>
              <a:t>that</a:t>
            </a:r>
            <a:r>
              <a:rPr lang="de-DE" sz="2400" dirty="0" smtClean="0"/>
              <a:t> </a:t>
            </a:r>
            <a:r>
              <a:rPr lang="de-DE" sz="2400" b="1" dirty="0" err="1" smtClean="0"/>
              <a:t>activity</a:t>
            </a:r>
            <a:r>
              <a:rPr lang="de-DE" sz="2400" b="1" dirty="0" smtClean="0"/>
              <a:t> </a:t>
            </a:r>
            <a:r>
              <a:rPr lang="de-DE" sz="2400" b="1" dirty="0" err="1" smtClean="0"/>
              <a:t>pattern</a:t>
            </a:r>
            <a:r>
              <a:rPr lang="de-DE" sz="2400" dirty="0" smtClean="0"/>
              <a:t>, </a:t>
            </a:r>
            <a:r>
              <a:rPr lang="de-DE" sz="2400" dirty="0" err="1" smtClean="0"/>
              <a:t>increasing</a:t>
            </a:r>
            <a:r>
              <a:rPr lang="de-DE" sz="2400" dirty="0" smtClean="0"/>
              <a:t> (</a:t>
            </a:r>
            <a:r>
              <a:rPr lang="de-DE" sz="2400" dirty="0" err="1" smtClean="0"/>
              <a:t>or</a:t>
            </a:r>
            <a:r>
              <a:rPr lang="de-DE" sz="2400" dirty="0" smtClean="0"/>
              <a:t> </a:t>
            </a:r>
            <a:r>
              <a:rPr lang="de-DE" sz="2400" dirty="0" err="1" smtClean="0"/>
              <a:t>decreasing</a:t>
            </a:r>
            <a:r>
              <a:rPr lang="de-DE" sz="2400" dirty="0" smtClean="0"/>
              <a:t>) </a:t>
            </a:r>
            <a:r>
              <a:rPr lang="de-DE" sz="2400" dirty="0" err="1" smtClean="0"/>
              <a:t>available</a:t>
            </a:r>
            <a:r>
              <a:rPr lang="de-DE" sz="2400" dirty="0" smtClean="0"/>
              <a:t> „power“ </a:t>
            </a:r>
            <a:r>
              <a:rPr lang="de-DE" sz="2400" dirty="0" err="1" smtClean="0"/>
              <a:t>every</a:t>
            </a:r>
            <a:r>
              <a:rPr lang="de-DE" sz="2400" dirty="0" smtClean="0"/>
              <a:t> 5 </a:t>
            </a:r>
            <a:r>
              <a:rPr lang="de-DE" sz="2400" dirty="0" err="1" smtClean="0"/>
              <a:t>minutes</a:t>
            </a:r>
            <a:r>
              <a:rPr lang="de-DE" sz="2400" dirty="0" smtClean="0"/>
              <a:t> in </a:t>
            </a:r>
            <a:r>
              <a:rPr lang="de-DE" sz="2400" dirty="0" err="1" smtClean="0"/>
              <a:t>the</a:t>
            </a:r>
            <a:r>
              <a:rPr lang="de-DE" sz="2400" dirty="0" smtClean="0"/>
              <a:t> </a:t>
            </a:r>
            <a:r>
              <a:rPr lang="de-DE" sz="2400" dirty="0" err="1" smtClean="0"/>
              <a:t>future</a:t>
            </a:r>
            <a:r>
              <a:rPr lang="de-DE" sz="2400" dirty="0" smtClean="0"/>
              <a:t>. </a:t>
            </a:r>
            <a:r>
              <a:rPr lang="de-DE" sz="2400" dirty="0" smtClean="0">
                <a:solidFill>
                  <a:schemeClr val="bg1">
                    <a:lumMod val="65000"/>
                  </a:schemeClr>
                </a:solidFill>
              </a:rPr>
              <a:t> </a:t>
            </a:r>
          </a:p>
          <a:p>
            <a:pPr marL="342900" indent="-342900">
              <a:buFontTx/>
              <a:buChar char="-"/>
            </a:pPr>
            <a:endParaRPr lang="de-DE" sz="2400" dirty="0" smtClean="0">
              <a:solidFill>
                <a:schemeClr val="bg1">
                  <a:lumMod val="65000"/>
                </a:schemeClr>
              </a:solidFill>
            </a:endParaRPr>
          </a:p>
          <a:p>
            <a:pPr marL="342900" indent="-342900">
              <a:buFontTx/>
              <a:buChar char="-"/>
            </a:pPr>
            <a:endParaRPr lang="de-DE" sz="2400" dirty="0"/>
          </a:p>
          <a:p>
            <a:r>
              <a:rPr lang="de-DE" sz="2400" dirty="0" smtClean="0"/>
              <a:t> </a:t>
            </a:r>
            <a:endParaRPr lang="de-DE" sz="2400" dirty="0"/>
          </a:p>
        </p:txBody>
      </p:sp>
      <p:sp>
        <p:nvSpPr>
          <p:cNvPr id="27" name="Foliennummernplatzhalter 3"/>
          <p:cNvSpPr txBox="1">
            <a:spLocks/>
          </p:cNvSpPr>
          <p:nvPr/>
        </p:nvSpPr>
        <p:spPr>
          <a:xfrm>
            <a:off x="9011581" y="297656"/>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800" dirty="0" smtClean="0">
                <a:solidFill>
                  <a:schemeClr val="tx1"/>
                </a:solidFill>
              </a:rPr>
              <a:t>9</a:t>
            </a:r>
            <a:endParaRPr lang="de-DE" sz="1800" dirty="0">
              <a:solidFill>
                <a:schemeClr val="tx1"/>
              </a:solidFill>
            </a:endParaRPr>
          </a:p>
        </p:txBody>
      </p:sp>
      <p:pic>
        <p:nvPicPr>
          <p:cNvPr id="28" name="Grafik 27"/>
          <p:cNvPicPr>
            <a:picLocks noChangeAspect="1"/>
          </p:cNvPicPr>
          <p:nvPr/>
        </p:nvPicPr>
        <p:blipFill rotWithShape="1">
          <a:blip r:embed="rId3"/>
          <a:srcRect l="30125" t="25555" r="45813" b="34667"/>
          <a:stretch/>
        </p:blipFill>
        <p:spPr>
          <a:xfrm>
            <a:off x="10383181" y="111126"/>
            <a:ext cx="1024337" cy="952500"/>
          </a:xfrm>
          <a:prstGeom prst="rect">
            <a:avLst/>
          </a:prstGeom>
        </p:spPr>
      </p:pic>
    </p:spTree>
    <p:extLst>
      <p:ext uri="{BB962C8B-B14F-4D97-AF65-F5344CB8AC3E}">
        <p14:creationId xmlns:p14="http://schemas.microsoft.com/office/powerpoint/2010/main" val="2163013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26728</Words>
  <Application>Microsoft Office PowerPoint</Application>
  <PresentationFormat>Breitbild</PresentationFormat>
  <Paragraphs>1602</Paragraphs>
  <Slides>60</Slides>
  <Notes>60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60</vt:i4>
      </vt:variant>
    </vt:vector>
  </HeadingPairs>
  <TitlesOfParts>
    <vt:vector size="70" baseType="lpstr">
      <vt:lpstr>Agency FB</vt:lpstr>
      <vt:lpstr>Arial</vt:lpstr>
      <vt:lpstr>Arial Narrow</vt:lpstr>
      <vt:lpstr>Calibri</vt:lpstr>
      <vt:lpstr>Calibri Light</vt:lpstr>
      <vt:lpstr>Liberation Sans</vt:lpstr>
      <vt:lpstr>Symbol</vt:lpstr>
      <vt:lpstr>Times New Roman</vt:lpstr>
      <vt:lpstr>Wingdings</vt:lpstr>
      <vt:lpstr>Office Theme</vt:lpstr>
      <vt:lpstr>Meal Management in Closed Loop  </vt:lpstr>
      <vt:lpstr>Open-source (DIY) and commmercial                               automated insulin delivery (Closed Loop) systems</vt:lpstr>
      <vt:lpstr>PowerPoint-Präsentation</vt:lpstr>
      <vt:lpstr>PowerPoint-Präsentation</vt:lpstr>
      <vt:lpstr>Topics</vt:lpstr>
      <vt:lpstr>Delayed control  </vt:lpstr>
      <vt:lpstr> Carb absorption</vt:lpstr>
      <vt:lpstr> Carb input for fat &amp; protein  </vt:lpstr>
      <vt:lpstr> “Insulin on bord“ (iob)</vt:lpstr>
      <vt:lpstr> Insulin activity</vt:lpstr>
      <vt:lpstr> Nautical analogy…  </vt:lpstr>
      <vt:lpstr>     Sluggish delayed control</vt:lpstr>
      <vt:lpstr>Basic parameters the loop needs for control </vt:lpstr>
      <vt:lpstr>          Mathematical model   </vt:lpstr>
      <vt:lpstr> 3 Meal phases must be managed</vt:lpstr>
      <vt:lpstr>Topics</vt:lpstr>
      <vt:lpstr>PowerPoint-Präsentation</vt:lpstr>
      <vt:lpstr>PowerPoint-Präsentation</vt:lpstr>
      <vt:lpstr> Pre-bolussing the entire meal bolus    </vt:lpstr>
      <vt:lpstr>EatingSoonTT</vt:lpstr>
      <vt:lpstr>Carb input for user bolus in hybrid closed loop</vt:lpstr>
      <vt:lpstr>Timing of bolus  </vt:lpstr>
      <vt:lpstr>Trouble shooting</vt:lpstr>
      <vt:lpstr>Transition into looping </vt:lpstr>
      <vt:lpstr>Hybrid closed looping</vt:lpstr>
      <vt:lpstr>Additional bolussing for dessert or 2nd course?</vt:lpstr>
      <vt:lpstr>Pro and Con Hybrid Closed Looping  </vt:lpstr>
      <vt:lpstr>Topics</vt:lpstr>
      <vt:lpstr> Carb entries for late phase  </vt:lpstr>
      <vt:lpstr>  Fat-protein units</vt:lpstr>
      <vt:lpstr> Insulin for the late phase  </vt:lpstr>
      <vt:lpstr>              Meal Management in iOS Loop </vt:lpstr>
      <vt:lpstr>                References for Meal Management in iOS Loop</vt:lpstr>
      <vt:lpstr>Why is it often difficult to resolve a high post-meal glucose – and why, then, the sudden declines toward a hypo?           </vt:lpstr>
      <vt:lpstr>     Nautical Equivalent</vt:lpstr>
      <vt:lpstr>Trouble shooting</vt:lpstr>
      <vt:lpstr>Co-managing the loop in the late phase</vt:lpstr>
      <vt:lpstr>     Afrezza to the rescue!</vt:lpstr>
      <vt:lpstr>Temptation to cheat the loop („fake“ data entry)</vt:lpstr>
      <vt:lpstr>              Special challenge: Meal followed by activity</vt:lpstr>
      <vt:lpstr>Topics</vt:lpstr>
      <vt:lpstr>PowerPoint-Präsentation</vt:lpstr>
      <vt:lpstr>„Good Practice“ suggestion for oref(1) closed loop   </vt:lpstr>
      <vt:lpstr> Full closed loop w/ Lyumjev, oref(1) algo</vt:lpstr>
      <vt:lpstr> Importance of fast insulin  for fully closed looping</vt:lpstr>
      <vt:lpstr>Other pre-requisites for fully closed looping</vt:lpstr>
      <vt:lpstr> En route towards the Artificial Pancreas</vt:lpstr>
      <vt:lpstr>Body weight control</vt:lpstr>
      <vt:lpstr>PowerPoint-Präsentation</vt:lpstr>
      <vt:lpstr>Add-on slides</vt:lpstr>
      <vt:lpstr>PowerPoint-Präsentation</vt:lpstr>
      <vt:lpstr>Glucose Impact from Protein and Fat: Mechanism</vt:lpstr>
      <vt:lpstr>Tuning –  1. Try not to interfere</vt:lpstr>
      <vt:lpstr>Tuning –  2. Periodically check settings</vt:lpstr>
      <vt:lpstr>Tuning –  3. Fine-tuning</vt:lpstr>
      <vt:lpstr>Tuning –  4. Automatic „self-“tuning capabilities</vt:lpstr>
      <vt:lpstr>PowerPoint-Präsentation</vt:lpstr>
      <vt:lpstr>PowerPoint-Präsentation</vt:lpstr>
      <vt:lpstr>PowerPoint-Präsentation</vt:lpstr>
      <vt:lpstr>Nobody is perfect                    &amp; situations vary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Vortrag</dc:title>
  <dc:creator>Bernd</dc:creator>
  <cp:lastModifiedBy>Bernd</cp:lastModifiedBy>
  <cp:revision>1296</cp:revision>
  <cp:lastPrinted>2020-05-18T17:12:05Z</cp:lastPrinted>
  <dcterms:created xsi:type="dcterms:W3CDTF">2020-03-01T21:14:22Z</dcterms:created>
  <dcterms:modified xsi:type="dcterms:W3CDTF">2023-04-26T20:07:54Z</dcterms:modified>
</cp:coreProperties>
</file>